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Default Extension="jpeg" ContentType="image/jpeg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2" r:id="rId3"/>
  </p:sldMasterIdLst>
  <p:notesMasterIdLst>
    <p:notesMasterId r:id="rId79"/>
  </p:notesMasterIdLst>
  <p:handoutMasterIdLst>
    <p:handoutMasterId r:id="rId80"/>
  </p:handoutMasterIdLst>
  <p:sldIdLst>
    <p:sldId id="1111" r:id="rId4"/>
    <p:sldId id="1201" r:id="rId5"/>
    <p:sldId id="1202" r:id="rId6"/>
    <p:sldId id="1184" r:id="rId7"/>
    <p:sldId id="1185" r:id="rId8"/>
    <p:sldId id="1186" r:id="rId9"/>
    <p:sldId id="1177" r:id="rId10"/>
    <p:sldId id="1178" r:id="rId11"/>
    <p:sldId id="1179" r:id="rId12"/>
    <p:sldId id="1180" r:id="rId13"/>
    <p:sldId id="1181" r:id="rId14"/>
    <p:sldId id="1182" r:id="rId15"/>
    <p:sldId id="1183" r:id="rId16"/>
    <p:sldId id="1187" r:id="rId17"/>
    <p:sldId id="1188" r:id="rId18"/>
    <p:sldId id="1189" r:id="rId19"/>
    <p:sldId id="1190" r:id="rId20"/>
    <p:sldId id="1195" r:id="rId21"/>
    <p:sldId id="1191" r:id="rId22"/>
    <p:sldId id="1192" r:id="rId23"/>
    <p:sldId id="1193" r:id="rId24"/>
    <p:sldId id="1194" r:id="rId25"/>
    <p:sldId id="1103" r:id="rId26"/>
    <p:sldId id="1059" r:id="rId27"/>
    <p:sldId id="1060" r:id="rId28"/>
    <p:sldId id="1061" r:id="rId29"/>
    <p:sldId id="1062" r:id="rId30"/>
    <p:sldId id="1063" r:id="rId31"/>
    <p:sldId id="1064" r:id="rId32"/>
    <p:sldId id="1066" r:id="rId33"/>
    <p:sldId id="1071" r:id="rId34"/>
    <p:sldId id="1072" r:id="rId35"/>
    <p:sldId id="1108" r:id="rId36"/>
    <p:sldId id="1109" r:id="rId37"/>
    <p:sldId id="1110" r:id="rId38"/>
    <p:sldId id="1076" r:id="rId39"/>
    <p:sldId id="1077" r:id="rId40"/>
    <p:sldId id="1112" r:id="rId41"/>
    <p:sldId id="1113" r:id="rId42"/>
    <p:sldId id="1114" r:id="rId43"/>
    <p:sldId id="1115" r:id="rId44"/>
    <p:sldId id="1079" r:id="rId45"/>
    <p:sldId id="1203" r:id="rId46"/>
    <p:sldId id="1196" r:id="rId47"/>
    <p:sldId id="1199" r:id="rId48"/>
    <p:sldId id="1081" r:id="rId49"/>
    <p:sldId id="1082" r:id="rId50"/>
    <p:sldId id="1083" r:id="rId51"/>
    <p:sldId id="1085" r:id="rId52"/>
    <p:sldId id="1204" r:id="rId53"/>
    <p:sldId id="1086" r:id="rId54"/>
    <p:sldId id="1087" r:id="rId55"/>
    <p:sldId id="1088" r:id="rId56"/>
    <p:sldId id="1089" r:id="rId57"/>
    <p:sldId id="1090" r:id="rId58"/>
    <p:sldId id="1091" r:id="rId59"/>
    <p:sldId id="1092" r:id="rId60"/>
    <p:sldId id="1093" r:id="rId61"/>
    <p:sldId id="1094" r:id="rId62"/>
    <p:sldId id="1095" r:id="rId63"/>
    <p:sldId id="1096" r:id="rId64"/>
    <p:sldId id="1097" r:id="rId65"/>
    <p:sldId id="1098" r:id="rId66"/>
    <p:sldId id="1099" r:id="rId67"/>
    <p:sldId id="1100" r:id="rId68"/>
    <p:sldId id="1101" r:id="rId69"/>
    <p:sldId id="1102" r:id="rId70"/>
    <p:sldId id="1116" r:id="rId71"/>
    <p:sldId id="1200" r:id="rId72"/>
    <p:sldId id="1122" r:id="rId73"/>
    <p:sldId id="1120" r:id="rId74"/>
    <p:sldId id="1118" r:id="rId75"/>
    <p:sldId id="1121" r:id="rId76"/>
    <p:sldId id="1119" r:id="rId77"/>
    <p:sldId id="1123" r:id="rId78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A4A"/>
    <a:srgbClr val="494949"/>
    <a:srgbClr val="474747"/>
    <a:srgbClr val="4B4B4B"/>
    <a:srgbClr val="0099FF"/>
    <a:srgbClr val="5F5F5F"/>
    <a:srgbClr val="CC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149" autoAdjust="0"/>
    <p:restoredTop sz="94660"/>
  </p:normalViewPr>
  <p:slideViewPr>
    <p:cSldViewPr>
      <p:cViewPr varScale="1">
        <p:scale>
          <a:sx n="74" d="100"/>
          <a:sy n="74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fld id="{69B25C65-634D-4F2F-B935-3E8520F681BD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fld id="{C2109851-A9C0-41DE-8B14-D964F55F3D2E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D3461-F58C-42B7-99AA-6957E73AB20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4CA7B-15CF-4769-9E6C-93B8789C6DB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4BB40-8FED-465E-BD4D-217C698B855C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7B929-8744-4623-AE94-B7317BEC284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A58B32-A797-41D0-982F-D2C2CF6FDE4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24D3E-32DD-488A-AB5D-CC6954A338CD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0F9B8-E630-4070-983B-ED2AD3F6438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91BA19-2902-4DC9-BB22-CD96B09739AA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4D750-9B52-439B-8DC1-7FB51ADDA4D4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444F8-E10F-4476-8E2E-DC84ED5AA6DD}" type="slidenum">
              <a:rPr lang="en-US"/>
              <a:pPr/>
              <a:t>18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3C640-C82D-423E-AB30-A450521B5213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6D567-0129-4B98-8874-0704283BC17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B6E67-31DF-480A-B592-08AFF3EB5C00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1C8F3F-7DB4-45D9-85E6-CB19CE2BD5D5}" type="slidenum">
              <a:rPr lang="en-US"/>
              <a:pPr/>
              <a:t>22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6FB55-08B6-4E96-8B22-2F7E43A9876A}" type="slidenum">
              <a:rPr lang="en-US"/>
              <a:pPr/>
              <a:t>23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19B5F-BD23-49C9-8CEB-1EDA1F0E59FB}" type="slidenum">
              <a:rPr lang="en-US"/>
              <a:pPr/>
              <a:t>24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112C9-C141-4E4C-99F2-FCB5B32CB330}" type="slidenum">
              <a:rPr lang="en-US"/>
              <a:pPr/>
              <a:t>25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F3E18-A6AA-427F-90E4-44B4B7730830}" type="slidenum">
              <a:rPr lang="en-US"/>
              <a:pPr/>
              <a:t>26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1FBF5-DC18-4E7B-9B84-0C8E3E7B3D58}" type="slidenum">
              <a:rPr lang="en-US"/>
              <a:pPr/>
              <a:t>27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06E8E-C068-441E-A550-462EB8080207}" type="slidenum">
              <a:rPr lang="en-US"/>
              <a:pPr/>
              <a:t>28</a:t>
            </a:fld>
            <a:endParaRPr lang="en-US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7CB75-EFFC-49C2-99B6-222C8F55366F}" type="slidenum">
              <a:rPr lang="en-US"/>
              <a:pPr/>
              <a:t>29</a:t>
            </a:fld>
            <a:endParaRPr lang="en-US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6ABC5-EE90-429C-9136-EA3648AB134C}" type="slidenum">
              <a:rPr lang="en-US"/>
              <a:pPr/>
              <a:t>30</a:t>
            </a:fld>
            <a:endParaRPr 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6C3DD-6493-4C47-9F89-2C7CFC74214B}" type="slidenum">
              <a:rPr lang="en-US"/>
              <a:pPr/>
              <a:t>31</a:t>
            </a:fld>
            <a:endParaRPr lang="en-US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114F56-707C-4EB5-91DE-8F27293783E0}" type="slidenum">
              <a:rPr lang="en-US"/>
              <a:pPr/>
              <a:t>32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DE986-FE93-43D5-9446-5CE95F531832}" type="slidenum">
              <a:rPr lang="en-US"/>
              <a:pPr/>
              <a:t>33</a:t>
            </a:fld>
            <a:endParaRPr lang="en-US"/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2E4B6-DFFF-4E5F-9370-67107129AEBD}" type="slidenum">
              <a:rPr lang="en-US"/>
              <a:pPr/>
              <a:t>34</a:t>
            </a:fld>
            <a:endParaRPr lang="en-US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062F3-06EF-43BC-A7F0-544B289652E7}" type="slidenum">
              <a:rPr lang="en-US"/>
              <a:pPr/>
              <a:t>35</a:t>
            </a:fld>
            <a:endParaRPr 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A4D54C-4B2F-4D23-BD59-5AC8D9BD9929}" type="slidenum">
              <a:rPr lang="en-US"/>
              <a:pPr/>
              <a:t>36</a:t>
            </a:fld>
            <a:endParaRPr lang="en-US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5476D-E513-44C8-976F-78CEFC4242E5}" type="slidenum">
              <a:rPr lang="en-US"/>
              <a:pPr/>
              <a:t>37</a:t>
            </a:fld>
            <a:endParaRPr lang="en-US"/>
          </a:p>
        </p:txBody>
      </p:sp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14FB4-A2DD-4BEF-BFCC-488B6582B6C6}" type="slidenum">
              <a:rPr lang="en-US"/>
              <a:pPr/>
              <a:t>38</a:t>
            </a:fld>
            <a:endParaRPr lang="en-US"/>
          </a:p>
        </p:txBody>
      </p:sp>
      <p:sp>
        <p:nvSpPr>
          <p:cNvPr id="142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FDFDC-ED20-4217-93B7-E39914B745E2}" type="slidenum">
              <a:rPr lang="en-US"/>
              <a:pPr/>
              <a:t>39</a:t>
            </a:fld>
            <a:endParaRPr lang="en-US"/>
          </a:p>
        </p:txBody>
      </p:sp>
      <p:sp>
        <p:nvSpPr>
          <p:cNvPr id="138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24D3E-32DD-488A-AB5D-CC6954A338C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8B61DF-3826-4956-9A51-E183A2AB51AD}" type="slidenum">
              <a:rPr lang="en-US"/>
              <a:pPr/>
              <a:t>40</a:t>
            </a:fld>
            <a:endParaRPr lang="en-US"/>
          </a:p>
        </p:txBody>
      </p:sp>
      <p:sp>
        <p:nvSpPr>
          <p:cNvPr id="164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FC1A4-7FC8-41C9-BAD7-6EAA25E55DB1}" type="slidenum">
              <a:rPr lang="en-US"/>
              <a:pPr/>
              <a:t>41</a:t>
            </a:fld>
            <a:endParaRPr lang="en-US"/>
          </a:p>
        </p:txBody>
      </p:sp>
      <p:sp>
        <p:nvSpPr>
          <p:cNvPr id="165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396498-F511-4802-B3EF-0BF8F5508FD4}" type="slidenum">
              <a:rPr lang="en-US"/>
              <a:pPr/>
              <a:t>42</a:t>
            </a:fld>
            <a:endParaRPr lang="en-US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1C8F3F-7DB4-45D9-85E6-CB19CE2BD5D5}" type="slidenum">
              <a:rPr lang="en-US"/>
              <a:pPr/>
              <a:t>43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D147F-415C-4F7C-BF61-E933E49A6B2B}" type="slidenum">
              <a:rPr lang="en-US"/>
              <a:pPr/>
              <a:t>44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816CC-6511-4856-96C4-8FD3B69BC949}" type="slidenum">
              <a:rPr lang="en-US"/>
              <a:pPr/>
              <a:t>45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42FCB-316A-435D-88D5-057558BBA552}" type="slidenum">
              <a:rPr lang="en-US"/>
              <a:pPr/>
              <a:t>46</a:t>
            </a:fld>
            <a:endParaRPr lang="en-US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B11438-FC81-4158-94A0-D934AA0439BA}" type="slidenum">
              <a:rPr lang="en-US"/>
              <a:pPr/>
              <a:t>47</a:t>
            </a:fld>
            <a:endParaRPr 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C7F727-08AE-48F2-89B6-DD8EFF52EE16}" type="slidenum">
              <a:rPr lang="en-US"/>
              <a:pPr/>
              <a:t>48</a:t>
            </a:fld>
            <a:endParaRPr lang="en-US"/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53DCB5-0BD0-4D05-9DD5-615157CF740A}" type="slidenum">
              <a:rPr lang="en-US"/>
              <a:pPr/>
              <a:t>49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15480-03FC-4BBC-B402-C77A02C8BA7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444F8-E10F-4476-8E2E-DC84ED5AA6DD}" type="slidenum">
              <a:rPr lang="en-US"/>
              <a:pPr/>
              <a:t>50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D147F-415C-4F7C-BF61-E933E49A6B2B}" type="slidenum">
              <a:rPr lang="en-US"/>
              <a:pPr/>
              <a:t>51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1FEE88-D541-4BCD-9947-9EEBFAB3587A}" type="slidenum">
              <a:rPr lang="en-US"/>
              <a:pPr/>
              <a:t>52</a:t>
            </a:fld>
            <a:endParaRPr 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8B105-F447-49FA-9994-0C7E9886AAA2}" type="slidenum">
              <a:rPr lang="en-US"/>
              <a:pPr/>
              <a:t>53</a:t>
            </a:fld>
            <a:endParaRPr lang="en-US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816CC-6511-4856-96C4-8FD3B69BC949}" type="slidenum">
              <a:rPr lang="en-US"/>
              <a:pPr/>
              <a:t>54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2070C-AE9C-46A5-A447-3262898BDDF9}" type="slidenum">
              <a:rPr lang="en-US"/>
              <a:pPr/>
              <a:t>55</a:t>
            </a:fld>
            <a:endParaRPr lang="en-US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4045C-A25B-461F-A58B-467F9D951CBC}" type="slidenum">
              <a:rPr lang="en-US"/>
              <a:pPr/>
              <a:t>56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C158A-3CBE-47F7-908F-7DFC87DAD9DF}" type="slidenum">
              <a:rPr lang="en-US"/>
              <a:pPr/>
              <a:t>57</a:t>
            </a:fld>
            <a:endParaRPr lang="en-US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5E94E-C650-4850-93DB-B18F4ACF6144}" type="slidenum">
              <a:rPr lang="en-US"/>
              <a:pPr/>
              <a:t>58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08D81-9E39-421B-84DF-0292F8F460D1}" type="slidenum">
              <a:rPr lang="en-US"/>
              <a:pPr/>
              <a:t>59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340C6-78ED-4C8F-8A33-15BFB9C56EB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7F6EB-12B3-463C-8B96-CBC3BE615253}" type="slidenum">
              <a:rPr lang="en-US"/>
              <a:pPr/>
              <a:t>60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DE304-9D12-42DD-8DA9-5C2715295BDB}" type="slidenum">
              <a:rPr lang="en-US"/>
              <a:pPr/>
              <a:t>61</a:t>
            </a:fld>
            <a:endParaRPr lang="en-US"/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A388-E5DA-4CCE-9BC6-B69A726BCDC3}" type="slidenum">
              <a:rPr lang="en-US"/>
              <a:pPr/>
              <a:t>62</a:t>
            </a:fld>
            <a:endParaRPr lang="en-US"/>
          </a:p>
        </p:txBody>
      </p:sp>
      <p:sp>
        <p:nvSpPr>
          <p:cNvPr id="61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933B2-69F1-421C-BC6E-9AB8A81A67AE}" type="slidenum">
              <a:rPr lang="en-US"/>
              <a:pPr/>
              <a:t>63</a:t>
            </a:fld>
            <a:endParaRPr lang="en-US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985E1-7946-4306-8E3F-ADD81268F8B3}" type="slidenum">
              <a:rPr lang="en-US"/>
              <a:pPr/>
              <a:t>64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80FF7-9CE2-438C-AC21-9D8EABF69B52}" type="slidenum">
              <a:rPr lang="en-US"/>
              <a:pPr/>
              <a:t>65</a:t>
            </a:fld>
            <a:endParaRPr lang="en-US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10FFA4-FA49-433C-9789-44A2EC3E83BC}" type="slidenum">
              <a:rPr lang="en-US"/>
              <a:pPr/>
              <a:t>66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1BDEA-30E8-457E-BDAC-7600FF798AAE}" type="slidenum">
              <a:rPr lang="en-US"/>
              <a:pPr/>
              <a:t>67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3588"/>
            <a:ext cx="5094287" cy="3822700"/>
          </a:xfrm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923" y="4840120"/>
            <a:ext cx="5225874" cy="466776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0BA73-E06B-4FBA-B94F-3867A3D327DE}" type="slidenum">
              <a:rPr lang="en-US"/>
              <a:pPr/>
              <a:t>68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F9413-D771-4E21-9B70-707B41C6587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644234-AFEA-4863-A860-9229F08F7E88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0C796-4937-4DBB-84DE-A7038A6C66BA}" type="slidenum">
              <a:rPr lang="en-US"/>
              <a:pPr/>
              <a:t>72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F9413-D771-4E21-9B70-707B41C6587B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84D82C-F835-4508-9336-EA8034BA91DB}" type="slidenum">
              <a:rPr lang="en-US"/>
              <a:pPr/>
              <a:t>74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2DB64-1E52-452E-BB67-52AD958AB7BE}" type="slidenum">
              <a:rPr lang="en-US"/>
              <a:pPr/>
              <a:t>75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42884-1A0F-4BA7-AF7B-AE3E54670336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78931-566B-43C8-B588-585E50096CE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5E958-1B26-4C7E-80EE-206682CAAA9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89863-4628-4AED-B2E1-425E831EA1B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33952-6D93-4D0A-A47F-4B7AF601E62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D1C3-3F98-466E-B9FD-72F8DB4ECC7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13E98-689F-4486-9CA5-B70834184F6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8D196-7C37-41B8-BCDF-F0E01C1DD7D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02C62-31FA-454B-ABFA-71302A2C147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9EA3D-C52E-4E4F-864F-FBB591948033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EDBAF-3241-41B3-9C53-7D0B67F512C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E1482-0572-49CF-92CE-4E8CD5B5002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0EB28-1C48-4D8C-865B-B91D2C180CE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D2EA3-264D-4CBB-B6D6-8490AAD3DE1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38307-5862-41D9-A82A-A84CD40252D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3C132-924A-4C4A-8ECA-F47E12C5D40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4DFBC-FF97-40DC-8A8F-8F6009987A8C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FCFDC-D2AC-4347-AE10-6369C6752E3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8AD88-991E-442D-A337-9F5E12BDC56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3FEE9-0E18-4602-83D5-364CF0C3DA3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BED44-E0C1-4B88-9B22-504C040BA30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B479A-186F-45EB-A52B-B1E23E250F5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C97EC-03BC-40EC-8FE4-6C3DE27D74B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430-4486-4AF3-9FDD-160DB992C5A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20B0A-1B2C-4BB2-8F25-7E07C12724D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BB63F-40A9-4B68-8988-C5E550A3BAB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6DD06-B2C2-4FB7-BBAA-8A786990D74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C5CC9-0001-4CEC-A830-0A9BFC63097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6BBFA-1624-4F59-9F6F-A4D8F73C402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D3DF0D-6BF6-4E80-9076-3D08F4D1F4C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B7B4C5-3F35-4820-912C-812F11D77D8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946A3-9AE0-4802-8888-07F766FAF2F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60BF0-E12E-459F-A83D-7709CE83E84C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BF74D-37CB-4DA1-B1E3-3724A277518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C1204-B60E-4263-8D90-AF8537ED75E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818AB-500D-40D3-A6F0-F251AEF4C80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F6B7D-5FF9-427A-8CA8-B4FD313AE93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4D4D"/>
            </a:gs>
            <a:gs pos="100000">
              <a:srgbClr val="11111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0284F86-BF25-48C6-A5BB-25300ABFBE41}" type="slidenum">
              <a:rPr lang="en-US"/>
              <a:pPr/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4D4D"/>
            </a:gs>
            <a:gs pos="100000">
              <a:srgbClr val="11111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36562213-321A-4987-A2FF-9FD5DC734962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9050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360DBC-4245-459D-A4F2-62C97C9B61F6}" type="slidenum">
              <a:rPr lang="en-US"/>
              <a:pPr/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24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tags" Target="../tags/tag4.xml"/><Relationship Id="rId7" Type="http://schemas.openxmlformats.org/officeDocument/2006/relationships/image" Target="../media/image52.png"/><Relationship Id="rId2" Type="http://schemas.openxmlformats.org/officeDocument/2006/relationships/tags" Target="../tags/tag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26" Type="http://schemas.openxmlformats.org/officeDocument/2006/relationships/image" Target="../media/image94.jpeg"/><Relationship Id="rId3" Type="http://schemas.openxmlformats.org/officeDocument/2006/relationships/image" Target="../media/image71.jpeg"/><Relationship Id="rId21" Type="http://schemas.openxmlformats.org/officeDocument/2006/relationships/image" Target="../media/image89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5" Type="http://schemas.openxmlformats.org/officeDocument/2006/relationships/image" Target="../media/image93.jpe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29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24" Type="http://schemas.openxmlformats.org/officeDocument/2006/relationships/image" Target="../media/image92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23" Type="http://schemas.openxmlformats.org/officeDocument/2006/relationships/image" Target="../media/image91.jpeg"/><Relationship Id="rId28" Type="http://schemas.openxmlformats.org/officeDocument/2006/relationships/image" Target="../media/image96.jpeg"/><Relationship Id="rId10" Type="http://schemas.openxmlformats.org/officeDocument/2006/relationships/image" Target="../media/image78.jpeg"/><Relationship Id="rId19" Type="http://schemas.openxmlformats.org/officeDocument/2006/relationships/image" Target="../media/image87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Relationship Id="rId22" Type="http://schemas.openxmlformats.org/officeDocument/2006/relationships/image" Target="../media/image90.jpeg"/><Relationship Id="rId27" Type="http://schemas.openxmlformats.org/officeDocument/2006/relationships/image" Target="../media/image95.jpeg"/><Relationship Id="rId30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26" Type="http://schemas.openxmlformats.org/officeDocument/2006/relationships/image" Target="../media/image98.jpeg"/><Relationship Id="rId3" Type="http://schemas.openxmlformats.org/officeDocument/2006/relationships/image" Target="../media/image106.jpeg"/><Relationship Id="rId21" Type="http://schemas.openxmlformats.org/officeDocument/2006/relationships/image" Target="../media/image93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5" Type="http://schemas.openxmlformats.org/officeDocument/2006/relationships/image" Target="../media/image97.jpe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24" Type="http://schemas.openxmlformats.org/officeDocument/2006/relationships/image" Target="../media/image96.jpeg"/><Relationship Id="rId5" Type="http://schemas.openxmlformats.org/officeDocument/2006/relationships/image" Target="../media/image108.jpeg"/><Relationship Id="rId15" Type="http://schemas.openxmlformats.org/officeDocument/2006/relationships/image" Target="../media/image87.jpeg"/><Relationship Id="rId23" Type="http://schemas.openxmlformats.org/officeDocument/2006/relationships/image" Target="../media/image109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107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26" Type="http://schemas.openxmlformats.org/officeDocument/2006/relationships/image" Target="../media/image98.jpeg"/><Relationship Id="rId3" Type="http://schemas.openxmlformats.org/officeDocument/2006/relationships/image" Target="../media/image106.jpeg"/><Relationship Id="rId21" Type="http://schemas.openxmlformats.org/officeDocument/2006/relationships/image" Target="../media/image93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5" Type="http://schemas.openxmlformats.org/officeDocument/2006/relationships/image" Target="../media/image97.jpe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24" Type="http://schemas.openxmlformats.org/officeDocument/2006/relationships/image" Target="../media/image96.jpeg"/><Relationship Id="rId5" Type="http://schemas.openxmlformats.org/officeDocument/2006/relationships/image" Target="../media/image108.jpeg"/><Relationship Id="rId15" Type="http://schemas.openxmlformats.org/officeDocument/2006/relationships/image" Target="../media/image87.jpeg"/><Relationship Id="rId23" Type="http://schemas.openxmlformats.org/officeDocument/2006/relationships/image" Target="../media/image109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107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26" Type="http://schemas.openxmlformats.org/officeDocument/2006/relationships/image" Target="../media/image98.jpeg"/><Relationship Id="rId3" Type="http://schemas.openxmlformats.org/officeDocument/2006/relationships/image" Target="../media/image106.jpeg"/><Relationship Id="rId21" Type="http://schemas.openxmlformats.org/officeDocument/2006/relationships/image" Target="../media/image93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5" Type="http://schemas.openxmlformats.org/officeDocument/2006/relationships/image" Target="../media/image97.jpe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24" Type="http://schemas.openxmlformats.org/officeDocument/2006/relationships/image" Target="../media/image96.jpeg"/><Relationship Id="rId5" Type="http://schemas.openxmlformats.org/officeDocument/2006/relationships/image" Target="../media/image108.jpeg"/><Relationship Id="rId15" Type="http://schemas.openxmlformats.org/officeDocument/2006/relationships/image" Target="../media/image87.jpeg"/><Relationship Id="rId23" Type="http://schemas.openxmlformats.org/officeDocument/2006/relationships/image" Target="../media/image109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107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26" Type="http://schemas.openxmlformats.org/officeDocument/2006/relationships/image" Target="../media/image94.jpeg"/><Relationship Id="rId3" Type="http://schemas.openxmlformats.org/officeDocument/2006/relationships/image" Target="../media/image110.jpeg"/><Relationship Id="rId21" Type="http://schemas.openxmlformats.org/officeDocument/2006/relationships/image" Target="../media/image89.jpeg"/><Relationship Id="rId7" Type="http://schemas.openxmlformats.org/officeDocument/2006/relationships/image" Target="../media/image106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5" Type="http://schemas.openxmlformats.org/officeDocument/2006/relationships/image" Target="../media/image93.jpe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29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11" Type="http://schemas.openxmlformats.org/officeDocument/2006/relationships/image" Target="../media/image79.jpeg"/><Relationship Id="rId24" Type="http://schemas.openxmlformats.org/officeDocument/2006/relationships/image" Target="../media/image92.jpeg"/><Relationship Id="rId5" Type="http://schemas.openxmlformats.org/officeDocument/2006/relationships/image" Target="../media/image112.jpeg"/><Relationship Id="rId15" Type="http://schemas.openxmlformats.org/officeDocument/2006/relationships/image" Target="../media/image83.jpeg"/><Relationship Id="rId23" Type="http://schemas.openxmlformats.org/officeDocument/2006/relationships/image" Target="../media/image91.jpeg"/><Relationship Id="rId28" Type="http://schemas.openxmlformats.org/officeDocument/2006/relationships/image" Target="../media/image96.jpeg"/><Relationship Id="rId10" Type="http://schemas.openxmlformats.org/officeDocument/2006/relationships/image" Target="../media/image78.jpeg"/><Relationship Id="rId19" Type="http://schemas.openxmlformats.org/officeDocument/2006/relationships/image" Target="../media/image87.jpeg"/><Relationship Id="rId4" Type="http://schemas.openxmlformats.org/officeDocument/2006/relationships/image" Target="../media/image111.jpeg"/><Relationship Id="rId9" Type="http://schemas.openxmlformats.org/officeDocument/2006/relationships/image" Target="../media/image108.jpeg"/><Relationship Id="rId14" Type="http://schemas.openxmlformats.org/officeDocument/2006/relationships/image" Target="../media/image82.jpeg"/><Relationship Id="rId22" Type="http://schemas.openxmlformats.org/officeDocument/2006/relationships/image" Target="../media/image90.jpeg"/><Relationship Id="rId27" Type="http://schemas.openxmlformats.org/officeDocument/2006/relationships/image" Target="../media/image109.jpeg"/><Relationship Id="rId30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18" Type="http://schemas.openxmlformats.org/officeDocument/2006/relationships/image" Target="../media/image129.jpeg"/><Relationship Id="rId26" Type="http://schemas.openxmlformats.org/officeDocument/2006/relationships/image" Target="../media/image137.jpeg"/><Relationship Id="rId3" Type="http://schemas.openxmlformats.org/officeDocument/2006/relationships/image" Target="../media/image114.jpeg"/><Relationship Id="rId21" Type="http://schemas.openxmlformats.org/officeDocument/2006/relationships/image" Target="../media/image132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17" Type="http://schemas.openxmlformats.org/officeDocument/2006/relationships/image" Target="../media/image128.jpeg"/><Relationship Id="rId25" Type="http://schemas.openxmlformats.org/officeDocument/2006/relationships/image" Target="../media/image136.jpe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127.jpeg"/><Relationship Id="rId20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24" Type="http://schemas.openxmlformats.org/officeDocument/2006/relationships/image" Target="../media/image135.jpe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23" Type="http://schemas.openxmlformats.org/officeDocument/2006/relationships/image" Target="../media/image134.jpeg"/><Relationship Id="rId28" Type="http://schemas.openxmlformats.org/officeDocument/2006/relationships/image" Target="../media/image139.jpeg"/><Relationship Id="rId10" Type="http://schemas.openxmlformats.org/officeDocument/2006/relationships/image" Target="../media/image121.jpeg"/><Relationship Id="rId19" Type="http://schemas.openxmlformats.org/officeDocument/2006/relationships/image" Target="../media/image130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Relationship Id="rId22" Type="http://schemas.openxmlformats.org/officeDocument/2006/relationships/image" Target="../media/image133.jpeg"/><Relationship Id="rId27" Type="http://schemas.openxmlformats.org/officeDocument/2006/relationships/image" Target="../media/image138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13" Type="http://schemas.openxmlformats.org/officeDocument/2006/relationships/image" Target="../media/image150.wmf"/><Relationship Id="rId3" Type="http://schemas.openxmlformats.org/officeDocument/2006/relationships/image" Target="../media/image140.wmf"/><Relationship Id="rId7" Type="http://schemas.openxmlformats.org/officeDocument/2006/relationships/image" Target="../media/image144.wmf"/><Relationship Id="rId12" Type="http://schemas.openxmlformats.org/officeDocument/2006/relationships/image" Target="../media/image149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3.wmf"/><Relationship Id="rId11" Type="http://schemas.openxmlformats.org/officeDocument/2006/relationships/image" Target="../media/image148.wmf"/><Relationship Id="rId5" Type="http://schemas.openxmlformats.org/officeDocument/2006/relationships/image" Target="../media/image142.wmf"/><Relationship Id="rId15" Type="http://schemas.openxmlformats.org/officeDocument/2006/relationships/image" Target="../media/image152.emf"/><Relationship Id="rId10" Type="http://schemas.openxmlformats.org/officeDocument/2006/relationships/image" Target="../media/image147.wmf"/><Relationship Id="rId4" Type="http://schemas.openxmlformats.org/officeDocument/2006/relationships/image" Target="../media/image141.wmf"/><Relationship Id="rId9" Type="http://schemas.openxmlformats.org/officeDocument/2006/relationships/image" Target="../media/image146.wmf"/><Relationship Id="rId14" Type="http://schemas.openxmlformats.org/officeDocument/2006/relationships/image" Target="../media/image15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58.jpe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tex\talks\ens\bear.mpg" TargetMode="External"/><Relationship Id="rId6" Type="http://schemas.openxmlformats.org/officeDocument/2006/relationships/image" Target="../media/image157.jpeg"/><Relationship Id="rId5" Type="http://schemas.openxmlformats.org/officeDocument/2006/relationships/image" Target="../media/image156.wmf"/><Relationship Id="rId4" Type="http://schemas.openxmlformats.org/officeDocument/2006/relationships/image" Target="../media/image155.wmf"/><Relationship Id="rId9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74.w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-28638" y="252369"/>
            <a:ext cx="9145452" cy="24314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Reconnaissance d’objets</a:t>
            </a:r>
          </a:p>
          <a:p>
            <a:pPr algn="ctr">
              <a:defRPr/>
            </a:pP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et vision </a:t>
            </a:r>
            <a:r>
              <a:rPr lang="fr-FR" sz="6000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artificielle</a:t>
            </a:r>
          </a:p>
          <a:p>
            <a:pPr algn="ctr">
              <a:defRPr/>
            </a:pP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http://www.di.ens.fr/willow/teaching/recvis09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09518" y="3100383"/>
            <a:ext cx="8374408" cy="29854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5400" u="none" dirty="0" smtClean="0">
                <a:latin typeface="Comic Sans MS" pitchFamily="66" charset="0"/>
              </a:rPr>
              <a:t>Lecture 3</a:t>
            </a:r>
          </a:p>
          <a:p>
            <a:pPr algn="ctr"/>
            <a:endParaRPr lang="en-US" sz="5400" u="none" dirty="0" smtClean="0">
              <a:latin typeface="Comic Sans MS" pitchFamily="66" charset="0"/>
            </a:endParaRPr>
          </a:p>
          <a:p>
            <a:r>
              <a:rPr lang="en-US" sz="4000" u="none" dirty="0" smtClean="0">
                <a:latin typeface="Comic Sans MS" pitchFamily="66" charset="0"/>
              </a:rPr>
              <a:t>A refresher on camera geometry</a:t>
            </a:r>
          </a:p>
          <a:p>
            <a:r>
              <a:rPr lang="en-US" sz="4000" u="none" dirty="0" smtClean="0">
                <a:latin typeface="Comic Sans MS" pitchFamily="66" charset="0"/>
              </a:rPr>
              <a:t>Image alignment and 3D alignment</a:t>
            </a:r>
            <a:endParaRPr lang="en-US" sz="4000" u="none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28596" y="4597416"/>
            <a:ext cx="4052943" cy="200821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441325" y="269875"/>
            <a:ext cx="71977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/>
              <a:t>Coordinate Changes: Rotations about </a:t>
            </a:r>
            <a:endParaRPr lang="en-US" sz="3200" dirty="0" smtClean="0"/>
          </a:p>
          <a:p>
            <a:pPr algn="r"/>
            <a:r>
              <a:rPr lang="en-US" sz="3200" dirty="0" smtClean="0"/>
              <a:t>the </a:t>
            </a:r>
            <a:r>
              <a:rPr lang="en-US" sz="3200" i="1" dirty="0"/>
              <a:t>z</a:t>
            </a:r>
            <a:r>
              <a:rPr lang="en-US" sz="3200" dirty="0"/>
              <a:t> </a:t>
            </a:r>
            <a:r>
              <a:rPr lang="en-US" sz="3200" dirty="0" smtClean="0"/>
              <a:t>Axis</a:t>
            </a:r>
            <a:endParaRPr lang="en-US" sz="3200" dirty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143000"/>
            <a:ext cx="3557588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895600"/>
            <a:ext cx="34575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05" name="Object 5"/>
          <p:cNvGraphicFramePr>
            <a:graphicFrameLocks noChangeAspect="1"/>
          </p:cNvGraphicFramePr>
          <p:nvPr/>
        </p:nvGraphicFramePr>
        <p:xfrm>
          <a:off x="762000" y="4754563"/>
          <a:ext cx="3810000" cy="1720850"/>
        </p:xfrm>
        <a:graphic>
          <a:graphicData uri="http://schemas.openxmlformats.org/presentationml/2006/ole">
            <p:oleObj spid="_x0000_s1089538" name="Equation" r:id="rId6" imgW="1574640" imgH="711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762000" y="1143000"/>
            <a:ext cx="76209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A rotation matrix is characterized by the following </a:t>
            </a:r>
            <a:endParaRPr lang="en-US" sz="2400" dirty="0" smtClean="0"/>
          </a:p>
          <a:p>
            <a:r>
              <a:rPr lang="en-US" sz="2400" dirty="0" smtClean="0"/>
              <a:t>properties</a:t>
            </a:r>
            <a:r>
              <a:rPr lang="en-US" sz="2400" dirty="0"/>
              <a:t>: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16075" y="2168525"/>
            <a:ext cx="61686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Its inverse is equal to its transpose, and</a:t>
            </a:r>
          </a:p>
          <a:p>
            <a:endParaRPr lang="en-US" sz="2400"/>
          </a:p>
          <a:p>
            <a:pPr>
              <a:buFontTx/>
              <a:buChar char="•"/>
            </a:pPr>
            <a:r>
              <a:rPr lang="en-US" sz="2400"/>
              <a:t> its determinant is equal to 1.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854075" y="3844925"/>
            <a:ext cx="2446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Or equivalently: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692275" y="4835525"/>
            <a:ext cx="64604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Its rows (or columns) form a right-handed</a:t>
            </a:r>
          </a:p>
          <a:p>
            <a:r>
              <a:rPr lang="en-US" sz="2400"/>
              <a:t>orthonormal coordinate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030239" y="3502026"/>
            <a:ext cx="6900957" cy="317663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16419" y="380080"/>
            <a:ext cx="414728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Coordinate </a:t>
            </a:r>
            <a:r>
              <a:rPr lang="en-US" sz="3200" dirty="0" smtClean="0"/>
              <a:t>changes</a:t>
            </a:r>
            <a:r>
              <a:rPr lang="en-US" sz="3200" dirty="0"/>
              <a:t>: </a:t>
            </a:r>
            <a:endParaRPr lang="en-US" sz="3200" dirty="0" smtClean="0"/>
          </a:p>
          <a:p>
            <a:r>
              <a:rPr lang="en-US" sz="3200" dirty="0" smtClean="0"/>
              <a:t>pure rotations</a:t>
            </a:r>
            <a:endParaRPr lang="en-US" sz="3200" dirty="0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7213" y="381000"/>
            <a:ext cx="30337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8900" name="Object 4"/>
          <p:cNvGraphicFramePr>
            <a:graphicFrameLocks noChangeAspect="1"/>
          </p:cNvGraphicFramePr>
          <p:nvPr/>
        </p:nvGraphicFramePr>
        <p:xfrm>
          <a:off x="1143000" y="3657600"/>
          <a:ext cx="6705600" cy="2940050"/>
        </p:xfrm>
        <a:graphic>
          <a:graphicData uri="http://schemas.openxmlformats.org/presentationml/2006/ole">
            <p:oleObj spid="_x0000_s1090562" name="Equation" r:id="rId5" imgW="2781000" imgH="1218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847674" y="4962546"/>
            <a:ext cx="8069373" cy="153354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381000" y="533400"/>
            <a:ext cx="8446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Coordinate Changes: Rigid Transformations</a:t>
            </a:r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524000"/>
            <a:ext cx="828198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0948" name="Object 4"/>
          <p:cNvGraphicFramePr>
            <a:graphicFrameLocks noChangeAspect="1"/>
          </p:cNvGraphicFramePr>
          <p:nvPr/>
        </p:nvGraphicFramePr>
        <p:xfrm>
          <a:off x="2438400" y="5146675"/>
          <a:ext cx="5562600" cy="1077913"/>
        </p:xfrm>
        <a:graphic>
          <a:graphicData uri="http://schemas.openxmlformats.org/presentationml/2006/ole">
            <p:oleObj spid="_x0000_s1091586" name="Equation" r:id="rId5" imgW="1180800" imgH="228600" progId="Equation.3">
              <p:embed/>
            </p:oleObj>
          </a:graphicData>
        </a:graphic>
      </p:graphicFrame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914400" y="5029200"/>
            <a:ext cx="7924800" cy="13716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10950" name="Object 6"/>
          <p:cNvGraphicFramePr>
            <a:graphicFrameLocks noChangeAspect="1"/>
          </p:cNvGraphicFramePr>
          <p:nvPr/>
        </p:nvGraphicFramePr>
        <p:xfrm>
          <a:off x="1066800" y="5138738"/>
          <a:ext cx="7543800" cy="1117600"/>
        </p:xfrm>
        <a:graphic>
          <a:graphicData uri="http://schemas.openxmlformats.org/presentationml/2006/ole">
            <p:oleObj spid="_x0000_s1091587" name="Equation" r:id="rId6" imgW="325116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395369" y="4341825"/>
            <a:ext cx="1789137" cy="233683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990600"/>
            <a:ext cx="79819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17525" y="269875"/>
            <a:ext cx="55980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Pinhole </a:t>
            </a:r>
            <a:r>
              <a:rPr lang="en-US" sz="3200" dirty="0" smtClean="0"/>
              <a:t>perspective equation</a:t>
            </a:r>
            <a:endParaRPr lang="en-US" sz="32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447800" y="4419600"/>
          <a:ext cx="1698625" cy="2247900"/>
        </p:xfrm>
        <a:graphic>
          <a:graphicData uri="http://schemas.openxmlformats.org/presentationml/2006/ole">
            <p:oleObj spid="_x0000_s1095682" name="Équation" r:id="rId5" imgW="634680" imgH="838080" progId="Equation.3">
              <p:embed/>
            </p:oleObj>
          </a:graphicData>
        </a:graphic>
      </p:graphicFrame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4403725" y="5299075"/>
            <a:ext cx="4206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NOTE: </a:t>
            </a:r>
            <a:r>
              <a:rPr lang="en-US" sz="2400" i="1"/>
              <a:t>z</a:t>
            </a:r>
            <a:r>
              <a:rPr lang="en-US" sz="2400"/>
              <a:t> is always negative..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5554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intrinsic parameters </a:t>
            </a:r>
            <a:r>
              <a:rPr lang="en-US" sz="2400" dirty="0"/>
              <a:t>of a </a:t>
            </a:r>
            <a:r>
              <a:rPr lang="en-US" sz="2400" dirty="0" smtClean="0"/>
              <a:t>camera</a:t>
            </a:r>
            <a:endParaRPr lang="en-US" sz="2400" dirty="0"/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685800"/>
            <a:ext cx="68580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308" name="Object 4"/>
          <p:cNvGraphicFramePr>
            <a:graphicFrameLocks noChangeAspect="1"/>
          </p:cNvGraphicFramePr>
          <p:nvPr/>
        </p:nvGraphicFramePr>
        <p:xfrm>
          <a:off x="152400" y="4038600"/>
          <a:ext cx="3200400" cy="1249363"/>
        </p:xfrm>
        <a:graphic>
          <a:graphicData uri="http://schemas.openxmlformats.org/presentationml/2006/ole">
            <p:oleObj spid="_x0000_s1096706" name="Image" r:id="rId5" imgW="3905795" imgH="1523810" progId="">
              <p:embed/>
            </p:oleObj>
          </a:graphicData>
        </a:graphic>
      </p:graphicFrame>
      <p:graphicFrame>
        <p:nvGraphicFramePr>
          <p:cNvPr id="226309" name="Object 5"/>
          <p:cNvGraphicFramePr>
            <a:graphicFrameLocks noChangeAspect="1"/>
          </p:cNvGraphicFramePr>
          <p:nvPr/>
        </p:nvGraphicFramePr>
        <p:xfrm>
          <a:off x="3505200" y="5181600"/>
          <a:ext cx="5486400" cy="1403350"/>
        </p:xfrm>
        <a:graphic>
          <a:graphicData uri="http://schemas.openxmlformats.org/presentationml/2006/ole">
            <p:oleObj spid="_x0000_s1096707" name="Image" r:id="rId6" imgW="6706536" imgH="1714739" progId="">
              <p:embed/>
            </p:oleObj>
          </a:graphicData>
        </a:graphic>
      </p:graphicFrame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304800" y="5334000"/>
            <a:ext cx="27270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Normalized </a:t>
            </a:r>
            <a:r>
              <a:rPr lang="en-US" sz="2400" dirty="0" smtClean="0"/>
              <a:t>image</a:t>
            </a:r>
            <a:endParaRPr lang="en-US" sz="2400" dirty="0"/>
          </a:p>
          <a:p>
            <a:r>
              <a:rPr lang="en-US" sz="2400" dirty="0" smtClean="0"/>
              <a:t>coordinates</a:t>
            </a:r>
            <a:endParaRPr lang="en-US" sz="2400" dirty="0"/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3657600" y="4572000"/>
            <a:ext cx="4086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Physical </a:t>
            </a:r>
            <a:r>
              <a:rPr lang="en-US" sz="2400" dirty="0" smtClean="0"/>
              <a:t>image coordinates </a:t>
            </a:r>
            <a:endParaRPr lang="en-US" sz="2400" dirty="0"/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152400" y="990600"/>
            <a:ext cx="1043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Units:</a:t>
            </a:r>
            <a:endParaRPr lang="en-US" sz="2400" i="1"/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212725" y="1412875"/>
            <a:ext cx="1877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/>
              <a:t>k,l</a:t>
            </a:r>
            <a:r>
              <a:rPr lang="en-US" sz="2400"/>
              <a:t> :</a:t>
            </a:r>
            <a:r>
              <a:rPr lang="en-US" sz="2400" i="1"/>
              <a:t> </a:t>
            </a:r>
            <a:r>
              <a:rPr lang="en-US" sz="2400"/>
              <a:t>pixel/m</a:t>
            </a:r>
            <a:endParaRPr lang="en-US" sz="2400" i="1"/>
          </a:p>
        </p:txBody>
      </p:sp>
      <p:sp>
        <p:nvSpPr>
          <p:cNvPr id="226314" name="Text Box 10"/>
          <p:cNvSpPr txBox="1">
            <a:spLocks noChangeArrowheads="1"/>
          </p:cNvSpPr>
          <p:nvPr/>
        </p:nvSpPr>
        <p:spPr bwMode="auto">
          <a:xfrm>
            <a:off x="228600" y="1905000"/>
            <a:ext cx="946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/>
              <a:t>f </a:t>
            </a:r>
            <a:r>
              <a:rPr lang="en-US" sz="2400"/>
              <a:t> :</a:t>
            </a:r>
            <a:r>
              <a:rPr lang="en-US" sz="2400" i="1"/>
              <a:t> </a:t>
            </a:r>
            <a:r>
              <a:rPr lang="en-US" sz="2400"/>
              <a:t>m</a:t>
            </a:r>
            <a:endParaRPr lang="en-US" sz="2400" i="1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228600" y="2362200"/>
            <a:ext cx="695325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Symbol" pitchFamily="18" charset="2"/>
              </a:rPr>
              <a:t>a,b </a:t>
            </a:r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762000" y="2362200"/>
            <a:ext cx="1053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: pixel</a:t>
            </a:r>
            <a:endParaRPr lang="en-US" sz="2400">
              <a:latin typeface="Symbol" pitchFamily="18" charset="2"/>
            </a:endParaRPr>
          </a:p>
        </p:txBody>
      </p:sp>
      <p:sp>
        <p:nvSpPr>
          <p:cNvPr id="226317" name="Rectangle 13"/>
          <p:cNvSpPr>
            <a:spLocks noChangeArrowheads="1"/>
          </p:cNvSpPr>
          <p:nvPr/>
        </p:nvSpPr>
        <p:spPr bwMode="auto">
          <a:xfrm>
            <a:off x="4648200" y="5029200"/>
            <a:ext cx="4495800" cy="1676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6318" name="Rectangle 14"/>
          <p:cNvSpPr>
            <a:spLocks noChangeArrowheads="1"/>
          </p:cNvSpPr>
          <p:nvPr/>
        </p:nvSpPr>
        <p:spPr bwMode="auto">
          <a:xfrm>
            <a:off x="6324600" y="5105400"/>
            <a:ext cx="2819400" cy="1752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0" grpId="0" autoUpdateAnimBg="0"/>
      <p:bldP spid="226311" grpId="0" autoUpdateAnimBg="0"/>
      <p:bldP spid="226312" grpId="0" autoUpdateAnimBg="0"/>
      <p:bldP spid="226313" grpId="0" autoUpdateAnimBg="0"/>
      <p:bldP spid="226314" grpId="0" autoUpdateAnimBg="0"/>
      <p:bldP spid="226315" grpId="0" animBg="1" autoUpdateAnimBg="0"/>
      <p:bldP spid="226316" grpId="0" autoUpdateAnimBg="0"/>
      <p:bldP spid="226317" grpId="0" animBg="1"/>
      <p:bldP spid="2263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5527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intrinsic parameters </a:t>
            </a:r>
            <a:r>
              <a:rPr lang="en-US" sz="2400" dirty="0"/>
              <a:t>of a </a:t>
            </a:r>
            <a:r>
              <a:rPr lang="en-US" sz="2400" dirty="0" smtClean="0"/>
              <a:t>camera</a:t>
            </a:r>
            <a:endParaRPr lang="en-US" sz="2400" dirty="0"/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685800"/>
            <a:ext cx="65532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7332" name="Object 4"/>
          <p:cNvGraphicFramePr>
            <a:graphicFrameLocks noChangeAspect="1"/>
          </p:cNvGraphicFramePr>
          <p:nvPr/>
        </p:nvGraphicFramePr>
        <p:xfrm>
          <a:off x="381000" y="4267200"/>
          <a:ext cx="6783388" cy="1362075"/>
        </p:xfrm>
        <a:graphic>
          <a:graphicData uri="http://schemas.openxmlformats.org/presentationml/2006/ole">
            <p:oleObj spid="_x0000_s1097730" name="Image" r:id="rId5" imgW="6780952" imgH="1362265" progId="">
              <p:embed/>
            </p:oleObj>
          </a:graphicData>
        </a:graphic>
      </p:graphicFrame>
      <p:graphicFrame>
        <p:nvGraphicFramePr>
          <p:cNvPr id="227333" name="Object 5"/>
          <p:cNvGraphicFramePr>
            <a:graphicFrameLocks noChangeAspect="1"/>
          </p:cNvGraphicFramePr>
          <p:nvPr/>
        </p:nvGraphicFramePr>
        <p:xfrm>
          <a:off x="3810000" y="5791200"/>
          <a:ext cx="5105400" cy="873125"/>
        </p:xfrm>
        <a:graphic>
          <a:graphicData uri="http://schemas.openxmlformats.org/presentationml/2006/ole">
            <p:oleObj spid="_x0000_s1097731" name="Image" r:id="rId6" imgW="4123810" imgH="704948" progId="">
              <p:embed/>
            </p:oleObj>
          </a:graphicData>
        </a:graphic>
      </p:graphicFrame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288925" y="3775075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Calibration </a:t>
            </a:r>
            <a:r>
              <a:rPr lang="en-US" sz="2400" dirty="0" smtClean="0"/>
              <a:t>matrix</a:t>
            </a:r>
            <a:endParaRPr lang="en-US" sz="2400" dirty="0"/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701622" y="5867400"/>
            <a:ext cx="29562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perspective</a:t>
            </a:r>
            <a:endParaRPr lang="en-US" sz="2400" dirty="0"/>
          </a:p>
          <a:p>
            <a:r>
              <a:rPr lang="en-US" sz="2400" dirty="0" smtClean="0"/>
              <a:t>projection equation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4" grpId="0" autoUpdateAnimBg="0"/>
      <p:bldP spid="22733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75216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 smtClean="0"/>
              <a:t>extrinsic parameters </a:t>
            </a:r>
            <a:r>
              <a:rPr lang="en-US" sz="3200" dirty="0"/>
              <a:t>of a </a:t>
            </a:r>
            <a:r>
              <a:rPr lang="en-US" sz="3200" dirty="0" smtClean="0"/>
              <a:t>camera</a:t>
            </a:r>
            <a:endParaRPr lang="en-US" sz="3200" dirty="0"/>
          </a:p>
        </p:txBody>
      </p:sp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1752600" y="838200"/>
          <a:ext cx="5699125" cy="5791200"/>
        </p:xfrm>
        <a:graphic>
          <a:graphicData uri="http://schemas.openxmlformats.org/presentationml/2006/ole">
            <p:oleObj spid="_x0000_s1098754" name="Image" r:id="rId4" imgW="7039958" imgH="7152381" progId="">
              <p:embed/>
            </p:oleObj>
          </a:graphicData>
        </a:graphic>
      </p:graphicFrame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2667000" y="3048000"/>
            <a:ext cx="1295400" cy="7620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92083" y="228600"/>
            <a:ext cx="82605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Perspective </a:t>
            </a:r>
            <a:r>
              <a:rPr lang="en-US" sz="3200" dirty="0" smtClean="0"/>
              <a:t>projections </a:t>
            </a:r>
            <a:r>
              <a:rPr lang="en-US" sz="3200" dirty="0"/>
              <a:t>induce projective </a:t>
            </a:r>
            <a:endParaRPr lang="en-US" sz="3200" dirty="0" smtClean="0"/>
          </a:p>
          <a:p>
            <a:r>
              <a:rPr lang="en-US" sz="3200" dirty="0" smtClean="0"/>
              <a:t>transformations between planes</a:t>
            </a:r>
            <a:endParaRPr lang="en-US" sz="3200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3716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600200" y="1657350"/>
          <a:ext cx="7315200" cy="2058988"/>
        </p:xfrm>
        <a:graphic>
          <a:graphicData uri="http://schemas.openxmlformats.org/presentationml/2006/ole">
            <p:oleObj spid="_x0000_s1099778" name="Image" r:id="rId4" imgW="12276190" imgH="3457143" progId="">
              <p:embed/>
            </p:oleObj>
          </a:graphicData>
        </a:graphic>
      </p:graphicFrame>
      <p:graphicFrame>
        <p:nvGraphicFramePr>
          <p:cNvPr id="291843" name="Object 3"/>
          <p:cNvGraphicFramePr>
            <a:graphicFrameLocks noChangeAspect="1"/>
          </p:cNvGraphicFramePr>
          <p:nvPr/>
        </p:nvGraphicFramePr>
        <p:xfrm>
          <a:off x="1600200" y="4572000"/>
          <a:ext cx="7315200" cy="2032000"/>
        </p:xfrm>
        <a:graphic>
          <a:graphicData uri="http://schemas.openxmlformats.org/presentationml/2006/ole">
            <p:oleObj spid="_x0000_s1099779" name="Image" r:id="rId5" imgW="12276190" imgH="3409524" progId="">
              <p:embed/>
            </p:oleObj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3725" y="1127125"/>
            <a:ext cx="4357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Weak-perspective projection</a:t>
            </a:r>
            <a:endParaRPr lang="en-US" sz="2400" dirty="0"/>
          </a:p>
        </p:txBody>
      </p:sp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609600" y="4016375"/>
            <a:ext cx="4047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/>
              <a:t>Paraperspective</a:t>
            </a:r>
            <a:r>
              <a:rPr lang="en-US" sz="2400" dirty="0"/>
              <a:t> </a:t>
            </a:r>
            <a:r>
              <a:rPr lang="en-US" sz="2400" dirty="0" smtClean="0"/>
              <a:t>projection</a:t>
            </a:r>
            <a:endParaRPr lang="en-US" sz="2400" dirty="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206750" y="365125"/>
            <a:ext cx="3151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Affine cameras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28638" y="1131978"/>
            <a:ext cx="9063699" cy="45243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000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Check </a:t>
            </a:r>
            <a:r>
              <a:rPr lang="fr-FR" sz="6000" u="non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it</a:t>
            </a:r>
            <a:r>
              <a:rPr lang="fr-FR" sz="6000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out!</a:t>
            </a:r>
          </a:p>
          <a:p>
            <a:pPr algn="ctr">
              <a:defRPr/>
            </a:pPr>
            <a:endParaRPr lang="fr-FR" sz="6000" u="none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Cours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 “Computational photography”</a:t>
            </a:r>
          </a:p>
          <a:p>
            <a:pPr algn="ctr">
              <a:defRPr/>
            </a:pPr>
            <a:r>
              <a:rPr lang="en-US" sz="360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 </a:t>
            </a:r>
            <a:r>
              <a:rPr lang="en-US" sz="360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Frédo</a:t>
            </a:r>
            <a:r>
              <a:rPr lang="en-US" sz="360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Durand</a:t>
            </a:r>
          </a:p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jeudi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 9h30 a 12h30 Salle Info 2</a:t>
            </a:r>
          </a:p>
          <a:p>
            <a:pPr algn="ctr">
              <a:defRPr/>
            </a:pPr>
            <a:endParaRPr lang="fr-FR" sz="3600" u="none" dirty="0" smtClean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http://people.csail.mit.edu/fredo/Classes/Comp_Photo_ENS/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981200" y="1598613"/>
          <a:ext cx="5686425" cy="2046287"/>
        </p:xfrm>
        <a:graphic>
          <a:graphicData uri="http://schemas.openxmlformats.org/presentationml/2006/ole">
            <p:oleObj spid="_x0000_s1100802" name="Image" r:id="rId4" imgW="9285714" imgH="3343742" progId="">
              <p:embed/>
            </p:oleObj>
          </a:graphicData>
        </a:graphic>
      </p:graphicFrame>
      <p:graphicFrame>
        <p:nvGraphicFramePr>
          <p:cNvPr id="293891" name="Object 3"/>
          <p:cNvGraphicFramePr>
            <a:graphicFrameLocks noChangeAspect="1"/>
          </p:cNvGraphicFramePr>
          <p:nvPr/>
        </p:nvGraphicFramePr>
        <p:xfrm>
          <a:off x="1981200" y="4400550"/>
          <a:ext cx="5686425" cy="2163763"/>
        </p:xfrm>
        <a:graphic>
          <a:graphicData uri="http://schemas.openxmlformats.org/presentationml/2006/ole">
            <p:oleObj spid="_x0000_s1100803" name="Image" r:id="rId5" imgW="9285714" imgH="3847619" progId="">
              <p:embed/>
            </p:oleObj>
          </a:graphicData>
        </a:graphic>
      </p:graphicFrame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09600" y="1098550"/>
            <a:ext cx="36888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Orthographic </a:t>
            </a:r>
            <a:r>
              <a:rPr lang="en-US" sz="2400" dirty="0" smtClean="0"/>
              <a:t>projection</a:t>
            </a:r>
            <a:endParaRPr lang="en-US" sz="2400" dirty="0"/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609600" y="3871913"/>
            <a:ext cx="28007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Parallel </a:t>
            </a:r>
            <a:r>
              <a:rPr lang="en-US" sz="2400" dirty="0" smtClean="0"/>
              <a:t>projection</a:t>
            </a:r>
            <a:endParaRPr lang="en-US" sz="2400" dirty="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771775" y="293688"/>
            <a:ext cx="41857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More </a:t>
            </a:r>
            <a:r>
              <a:rPr lang="en-US" sz="3200" dirty="0" smtClean="0"/>
              <a:t>affine cameras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409700" y="581025"/>
            <a:ext cx="7003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Weak-perspective projection model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1917703"/>
            <a:ext cx="2195512" cy="1433515"/>
            <a:chOff x="657" y="1026"/>
            <a:chExt cx="1383" cy="903"/>
          </a:xfrm>
        </p:grpSpPr>
        <p:graphicFrame>
          <p:nvGraphicFramePr>
            <p:cNvPr id="31746" name="Object 2"/>
            <p:cNvGraphicFramePr>
              <a:graphicFrameLocks noChangeAspect="1"/>
            </p:cNvGraphicFramePr>
            <p:nvPr/>
          </p:nvGraphicFramePr>
          <p:xfrm>
            <a:off x="657" y="1026"/>
            <a:ext cx="1383" cy="743"/>
          </p:xfrm>
          <a:graphic>
            <a:graphicData uri="http://schemas.openxmlformats.org/presentationml/2006/ole">
              <p:oleObj spid="_x0000_s1101826" name="Image" r:id="rId4" imgW="7039958" imgH="7152381" progId="">
                <p:embed/>
              </p:oleObj>
            </a:graphicData>
          </a:graphic>
        </p:graphicFrame>
        <p:sp>
          <p:nvSpPr>
            <p:cNvPr id="31756" name="Text Box 5"/>
            <p:cNvSpPr txBox="1">
              <a:spLocks noChangeArrowheads="1"/>
            </p:cNvSpPr>
            <p:nvPr/>
          </p:nvSpPr>
          <p:spPr bwMode="auto">
            <a:xfrm>
              <a:off x="1360" y="1564"/>
              <a:ext cx="2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r</a:t>
              </a:r>
            </a:p>
          </p:txBody>
        </p:sp>
      </p:grp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3724275" y="2276475"/>
            <a:ext cx="50898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(</a:t>
            </a:r>
            <a:r>
              <a:rPr lang="en-US" sz="2000" b="1" i="1" dirty="0"/>
              <a:t>p</a:t>
            </a:r>
            <a:r>
              <a:rPr lang="en-US" sz="2000" dirty="0"/>
              <a:t> and </a:t>
            </a:r>
            <a:r>
              <a:rPr lang="en-US" sz="2000" b="1" i="1" dirty="0"/>
              <a:t>P</a:t>
            </a:r>
            <a:r>
              <a:rPr lang="en-US" sz="2000" dirty="0"/>
              <a:t> are in homogeneous coordinates)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1042988" y="5416550"/>
            <a:ext cx="248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/>
              <a:t>p = A </a:t>
            </a:r>
            <a:r>
              <a:rPr lang="en-US" sz="3600" b="1" i="1" dirty="0"/>
              <a:t>P</a:t>
            </a:r>
            <a:r>
              <a:rPr lang="en-US" sz="3600" i="1" dirty="0"/>
              <a:t> + </a:t>
            </a:r>
            <a:r>
              <a:rPr lang="en-US" sz="3600" b="1" i="1" dirty="0"/>
              <a:t>b</a:t>
            </a:r>
            <a:r>
              <a:rPr lang="en-US" dirty="0"/>
              <a:t> 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3743325" y="5513388"/>
            <a:ext cx="4807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(neither </a:t>
            </a:r>
            <a:r>
              <a:rPr lang="en-US" sz="2000" b="1" i="1"/>
              <a:t>p</a:t>
            </a:r>
            <a:r>
              <a:rPr lang="en-US" sz="2000"/>
              <a:t> nor </a:t>
            </a:r>
            <a:r>
              <a:rPr lang="en-US" sz="2000" b="1" i="1"/>
              <a:t>P</a:t>
            </a:r>
            <a:r>
              <a:rPr lang="en-US" sz="2000"/>
              <a:t> is in hom. coordinates)</a:t>
            </a: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1042988" y="3860800"/>
            <a:ext cx="1724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/>
              <a:t>p = M </a:t>
            </a:r>
            <a:r>
              <a:rPr lang="en-US" sz="3600" b="1" i="1"/>
              <a:t>P</a:t>
            </a:r>
            <a:endParaRPr lang="en-US"/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3746500" y="3932238"/>
            <a:ext cx="41825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(</a:t>
            </a:r>
            <a:r>
              <a:rPr lang="en-US" sz="2000" b="1" i="1"/>
              <a:t>P</a:t>
            </a:r>
            <a:r>
              <a:rPr lang="en-US" sz="2000"/>
              <a:t> is in homogeneous coordinates)</a:t>
            </a:r>
          </a:p>
        </p:txBody>
      </p:sp>
      <p:sp>
        <p:nvSpPr>
          <p:cNvPr id="31754" name="AutoShape 11"/>
          <p:cNvSpPr>
            <a:spLocks noChangeArrowheads="1"/>
          </p:cNvSpPr>
          <p:nvPr/>
        </p:nvSpPr>
        <p:spPr bwMode="auto">
          <a:xfrm>
            <a:off x="395288" y="2817813"/>
            <a:ext cx="574675" cy="1511300"/>
          </a:xfrm>
          <a:prstGeom prst="curvedRightArrow">
            <a:avLst>
              <a:gd name="adj1" fmla="val 52597"/>
              <a:gd name="adj2" fmla="val 105193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755" name="AutoShape 12"/>
          <p:cNvSpPr>
            <a:spLocks noChangeArrowheads="1"/>
          </p:cNvSpPr>
          <p:nvPr/>
        </p:nvSpPr>
        <p:spPr bwMode="auto">
          <a:xfrm>
            <a:off x="395288" y="4365625"/>
            <a:ext cx="574675" cy="1511300"/>
          </a:xfrm>
          <a:prstGeom prst="curvedRightArrow">
            <a:avLst>
              <a:gd name="adj1" fmla="val 52597"/>
              <a:gd name="adj2" fmla="val 105193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295511" y="325395"/>
            <a:ext cx="65261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Affine projections induce affine </a:t>
            </a:r>
            <a:endParaRPr lang="en-US" sz="3200" dirty="0" smtClean="0"/>
          </a:p>
          <a:p>
            <a:r>
              <a:rPr lang="en-US" sz="3200" dirty="0" smtClean="0"/>
              <a:t>transformations from planes </a:t>
            </a:r>
          </a:p>
          <a:p>
            <a:r>
              <a:rPr lang="en-US" sz="3200" dirty="0" smtClean="0"/>
              <a:t>onto </a:t>
            </a:r>
            <a:r>
              <a:rPr lang="en-US" sz="3200" dirty="0"/>
              <a:t>their images.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97097"/>
            <a:ext cx="373380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319364"/>
            <a:ext cx="43434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76200"/>
            <a:ext cx="8424862" cy="838200"/>
          </a:xfrm>
        </p:spPr>
        <p:txBody>
          <a:bodyPr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Comic Sans MS" pitchFamily="66" charset="0"/>
              </a:rPr>
              <a:t>Image alignment task</a:t>
            </a:r>
            <a:endParaRPr lang="en-US" sz="3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22595" name="Picture 3" descr="vangogh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638" y="1219200"/>
            <a:ext cx="2925762" cy="2241550"/>
          </a:xfrm>
          <a:prstGeom prst="rect">
            <a:avLst/>
          </a:prstGeom>
          <a:noFill/>
        </p:spPr>
      </p:pic>
      <p:grpSp>
        <p:nvGrpSpPr>
          <p:cNvPr id="622596" name="Group 4"/>
          <p:cNvGrpSpPr>
            <a:grpSpLocks noChangeAspect="1"/>
          </p:cNvGrpSpPr>
          <p:nvPr/>
        </p:nvGrpSpPr>
        <p:grpSpPr bwMode="auto">
          <a:xfrm>
            <a:off x="1271588" y="2786063"/>
            <a:ext cx="201612" cy="227012"/>
            <a:chOff x="1824" y="1728"/>
            <a:chExt cx="1392" cy="1392"/>
          </a:xfrm>
        </p:grpSpPr>
        <p:sp>
          <p:nvSpPr>
            <p:cNvPr id="622597" name="Line 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598" name="Line 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599" name="Group 7"/>
          <p:cNvGrpSpPr>
            <a:grpSpLocks noChangeAspect="1"/>
          </p:cNvGrpSpPr>
          <p:nvPr/>
        </p:nvGrpSpPr>
        <p:grpSpPr bwMode="auto">
          <a:xfrm>
            <a:off x="2389188" y="2905125"/>
            <a:ext cx="201612" cy="228600"/>
            <a:chOff x="1824" y="1728"/>
            <a:chExt cx="1392" cy="1392"/>
          </a:xfrm>
        </p:grpSpPr>
        <p:sp>
          <p:nvSpPr>
            <p:cNvPr id="622600" name="Line 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01" name="Line 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02" name="Group 10"/>
          <p:cNvGrpSpPr>
            <a:grpSpLocks noChangeAspect="1"/>
          </p:cNvGrpSpPr>
          <p:nvPr/>
        </p:nvGrpSpPr>
        <p:grpSpPr bwMode="auto">
          <a:xfrm>
            <a:off x="1941513" y="2479675"/>
            <a:ext cx="203200" cy="227013"/>
            <a:chOff x="1824" y="1728"/>
            <a:chExt cx="1392" cy="1392"/>
          </a:xfrm>
        </p:grpSpPr>
        <p:sp>
          <p:nvSpPr>
            <p:cNvPr id="622603" name="Line 1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04" name="Line 1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05" name="Group 13"/>
          <p:cNvGrpSpPr>
            <a:grpSpLocks noChangeAspect="1"/>
          </p:cNvGrpSpPr>
          <p:nvPr/>
        </p:nvGrpSpPr>
        <p:grpSpPr bwMode="auto">
          <a:xfrm>
            <a:off x="1485900" y="2157413"/>
            <a:ext cx="203200" cy="228600"/>
            <a:chOff x="1824" y="1728"/>
            <a:chExt cx="1392" cy="1392"/>
          </a:xfrm>
        </p:grpSpPr>
        <p:sp>
          <p:nvSpPr>
            <p:cNvPr id="622606" name="Line 1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07" name="Line 1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08" name="Group 16"/>
          <p:cNvGrpSpPr>
            <a:grpSpLocks noChangeAspect="1"/>
          </p:cNvGrpSpPr>
          <p:nvPr/>
        </p:nvGrpSpPr>
        <p:grpSpPr bwMode="auto">
          <a:xfrm>
            <a:off x="2984500" y="2870200"/>
            <a:ext cx="201613" cy="227013"/>
            <a:chOff x="1824" y="1728"/>
            <a:chExt cx="1392" cy="1392"/>
          </a:xfrm>
        </p:grpSpPr>
        <p:sp>
          <p:nvSpPr>
            <p:cNvPr id="622609" name="Line 1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10" name="Line 1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11" name="Group 19"/>
          <p:cNvGrpSpPr>
            <a:grpSpLocks noChangeAspect="1"/>
          </p:cNvGrpSpPr>
          <p:nvPr/>
        </p:nvGrpSpPr>
        <p:grpSpPr bwMode="auto">
          <a:xfrm>
            <a:off x="2798763" y="1766888"/>
            <a:ext cx="201612" cy="227012"/>
            <a:chOff x="1824" y="1728"/>
            <a:chExt cx="1392" cy="1392"/>
          </a:xfrm>
        </p:grpSpPr>
        <p:sp>
          <p:nvSpPr>
            <p:cNvPr id="622612" name="Line 2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13" name="Line 2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14" name="Group 22"/>
          <p:cNvGrpSpPr>
            <a:grpSpLocks noChangeAspect="1"/>
          </p:cNvGrpSpPr>
          <p:nvPr/>
        </p:nvGrpSpPr>
        <p:grpSpPr bwMode="auto">
          <a:xfrm>
            <a:off x="3124200" y="2206625"/>
            <a:ext cx="201613" cy="230188"/>
            <a:chOff x="1824" y="1728"/>
            <a:chExt cx="1392" cy="1392"/>
          </a:xfrm>
        </p:grpSpPr>
        <p:sp>
          <p:nvSpPr>
            <p:cNvPr id="622615" name="Line 2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16" name="Line 2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17" name="Group 25"/>
          <p:cNvGrpSpPr>
            <a:grpSpLocks noChangeAspect="1"/>
          </p:cNvGrpSpPr>
          <p:nvPr/>
        </p:nvGrpSpPr>
        <p:grpSpPr bwMode="auto">
          <a:xfrm>
            <a:off x="1844675" y="3054350"/>
            <a:ext cx="203200" cy="227013"/>
            <a:chOff x="1824" y="1728"/>
            <a:chExt cx="1392" cy="1392"/>
          </a:xfrm>
        </p:grpSpPr>
        <p:sp>
          <p:nvSpPr>
            <p:cNvPr id="622618" name="Line 2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19" name="Line 2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20" name="Group 28"/>
          <p:cNvGrpSpPr>
            <a:grpSpLocks noChangeAspect="1"/>
          </p:cNvGrpSpPr>
          <p:nvPr/>
        </p:nvGrpSpPr>
        <p:grpSpPr bwMode="auto">
          <a:xfrm>
            <a:off x="2352675" y="2147888"/>
            <a:ext cx="203200" cy="228600"/>
            <a:chOff x="1824" y="1728"/>
            <a:chExt cx="1392" cy="1392"/>
          </a:xfrm>
        </p:grpSpPr>
        <p:sp>
          <p:nvSpPr>
            <p:cNvPr id="622621" name="Line 2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22" name="Line 3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pic>
        <p:nvPicPr>
          <p:cNvPr id="622623" name="Picture 31" descr="v_img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223963"/>
            <a:ext cx="2927350" cy="2236787"/>
          </a:xfrm>
          <a:prstGeom prst="rect">
            <a:avLst/>
          </a:prstGeom>
          <a:noFill/>
        </p:spPr>
      </p:pic>
      <p:grpSp>
        <p:nvGrpSpPr>
          <p:cNvPr id="622624" name="Group 32"/>
          <p:cNvGrpSpPr>
            <a:grpSpLocks noChangeAspect="1"/>
          </p:cNvGrpSpPr>
          <p:nvPr/>
        </p:nvGrpSpPr>
        <p:grpSpPr bwMode="auto">
          <a:xfrm>
            <a:off x="6629400" y="1870075"/>
            <a:ext cx="201613" cy="228600"/>
            <a:chOff x="1824" y="1728"/>
            <a:chExt cx="1392" cy="1392"/>
          </a:xfrm>
        </p:grpSpPr>
        <p:sp>
          <p:nvSpPr>
            <p:cNvPr id="622625" name="Line 3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26" name="Line 3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27" name="Group 35"/>
          <p:cNvGrpSpPr>
            <a:grpSpLocks noChangeAspect="1"/>
          </p:cNvGrpSpPr>
          <p:nvPr/>
        </p:nvGrpSpPr>
        <p:grpSpPr bwMode="auto">
          <a:xfrm>
            <a:off x="7072313" y="1592263"/>
            <a:ext cx="201612" cy="230187"/>
            <a:chOff x="1824" y="1728"/>
            <a:chExt cx="1392" cy="1392"/>
          </a:xfrm>
        </p:grpSpPr>
        <p:sp>
          <p:nvSpPr>
            <p:cNvPr id="622628" name="Line 3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29" name="Line 3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30" name="Group 38"/>
          <p:cNvGrpSpPr>
            <a:grpSpLocks noChangeAspect="1"/>
          </p:cNvGrpSpPr>
          <p:nvPr/>
        </p:nvGrpSpPr>
        <p:grpSpPr bwMode="auto">
          <a:xfrm>
            <a:off x="7615238" y="1947863"/>
            <a:ext cx="201612" cy="230187"/>
            <a:chOff x="1824" y="1728"/>
            <a:chExt cx="1392" cy="1392"/>
          </a:xfrm>
        </p:grpSpPr>
        <p:sp>
          <p:nvSpPr>
            <p:cNvPr id="622631" name="Line 3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32" name="Line 4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33" name="Group 41"/>
          <p:cNvGrpSpPr>
            <a:grpSpLocks noChangeAspect="1"/>
          </p:cNvGrpSpPr>
          <p:nvPr/>
        </p:nvGrpSpPr>
        <p:grpSpPr bwMode="auto">
          <a:xfrm>
            <a:off x="6848475" y="2457450"/>
            <a:ext cx="201613" cy="230188"/>
            <a:chOff x="1824" y="1728"/>
            <a:chExt cx="1392" cy="1392"/>
          </a:xfrm>
        </p:grpSpPr>
        <p:sp>
          <p:nvSpPr>
            <p:cNvPr id="622634" name="Line 4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35" name="Line 4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36" name="Group 44"/>
          <p:cNvGrpSpPr>
            <a:grpSpLocks noChangeAspect="1"/>
          </p:cNvGrpSpPr>
          <p:nvPr/>
        </p:nvGrpSpPr>
        <p:grpSpPr bwMode="auto">
          <a:xfrm>
            <a:off x="7085013" y="2878138"/>
            <a:ext cx="201612" cy="228600"/>
            <a:chOff x="1824" y="1728"/>
            <a:chExt cx="1392" cy="1392"/>
          </a:xfrm>
        </p:grpSpPr>
        <p:sp>
          <p:nvSpPr>
            <p:cNvPr id="622637" name="Line 4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38" name="Line 4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39" name="Group 47"/>
          <p:cNvGrpSpPr>
            <a:grpSpLocks noChangeAspect="1"/>
          </p:cNvGrpSpPr>
          <p:nvPr/>
        </p:nvGrpSpPr>
        <p:grpSpPr bwMode="auto">
          <a:xfrm>
            <a:off x="7480300" y="3168650"/>
            <a:ext cx="201613" cy="230188"/>
            <a:chOff x="1824" y="1728"/>
            <a:chExt cx="1392" cy="1392"/>
          </a:xfrm>
        </p:grpSpPr>
        <p:sp>
          <p:nvSpPr>
            <p:cNvPr id="622640" name="Line 4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41" name="Line 4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42" name="Group 50"/>
          <p:cNvGrpSpPr>
            <a:grpSpLocks noChangeAspect="1"/>
          </p:cNvGrpSpPr>
          <p:nvPr/>
        </p:nvGrpSpPr>
        <p:grpSpPr bwMode="auto">
          <a:xfrm>
            <a:off x="7529513" y="2633663"/>
            <a:ext cx="201612" cy="228600"/>
            <a:chOff x="1824" y="1728"/>
            <a:chExt cx="1392" cy="1392"/>
          </a:xfrm>
        </p:grpSpPr>
        <p:sp>
          <p:nvSpPr>
            <p:cNvPr id="622643" name="Line 5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44" name="Line 5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622645" name="Line 53"/>
          <p:cNvSpPr>
            <a:spLocks noChangeShapeType="1"/>
          </p:cNvSpPr>
          <p:nvPr/>
        </p:nvSpPr>
        <p:spPr bwMode="auto">
          <a:xfrm>
            <a:off x="4516438" y="2341563"/>
            <a:ext cx="6318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22646" name="Text Box 54"/>
          <p:cNvSpPr txBox="1">
            <a:spLocks noChangeArrowheads="1"/>
          </p:cNvSpPr>
          <p:nvPr/>
        </p:nvSpPr>
        <p:spPr bwMode="auto">
          <a:xfrm>
            <a:off x="4606925" y="1752600"/>
            <a:ext cx="498475" cy="5191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22647" name="Rectangle 5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22648" name="Rectangle 56"/>
          <p:cNvSpPr>
            <a:spLocks noChangeArrowheads="1"/>
          </p:cNvSpPr>
          <p:nvPr/>
        </p:nvSpPr>
        <p:spPr bwMode="auto">
          <a:xfrm>
            <a:off x="685800" y="4314825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</a:rPr>
              <a:t>It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</a:rPr>
              <a:t>helps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</a:rPr>
              <a:t>to be able to compare </a:t>
            </a:r>
            <a:r>
              <a:rPr lang="en-US" sz="2400" i="1" dirty="0">
                <a:solidFill>
                  <a:schemeClr val="bg1"/>
                </a:solidFill>
                <a:latin typeface="Arial" pitchFamily="34" charset="0"/>
              </a:rPr>
              <a:t>descriptors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</a:rPr>
              <a:t> of local patches surrounding interest points (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</a:rPr>
              <a:t>cf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</a:rPr>
              <a:t>last lecture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</a:rPr>
              <a:t>).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</a:rPr>
              <a:t>This is not strictly necessary. We will concentrate here on the geometry of the problem.</a:t>
            </a:r>
            <a:endParaRPr lang="en-US" sz="2400" i="1" dirty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622649" name="Group 57"/>
          <p:cNvGrpSpPr>
            <a:grpSpLocks noChangeAspect="1"/>
          </p:cNvGrpSpPr>
          <p:nvPr/>
        </p:nvGrpSpPr>
        <p:grpSpPr bwMode="auto">
          <a:xfrm>
            <a:off x="1271588" y="2786063"/>
            <a:ext cx="201612" cy="227012"/>
            <a:chOff x="1824" y="1728"/>
            <a:chExt cx="1392" cy="1392"/>
          </a:xfrm>
        </p:grpSpPr>
        <p:sp>
          <p:nvSpPr>
            <p:cNvPr id="622650" name="Line 5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51" name="Line 5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52" name="Group 60"/>
          <p:cNvGrpSpPr>
            <a:grpSpLocks noChangeAspect="1"/>
          </p:cNvGrpSpPr>
          <p:nvPr/>
        </p:nvGrpSpPr>
        <p:grpSpPr bwMode="auto">
          <a:xfrm>
            <a:off x="2389188" y="2905125"/>
            <a:ext cx="201612" cy="228600"/>
            <a:chOff x="1824" y="1728"/>
            <a:chExt cx="1392" cy="1392"/>
          </a:xfrm>
        </p:grpSpPr>
        <p:sp>
          <p:nvSpPr>
            <p:cNvPr id="622653" name="Line 6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54" name="Line 6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55" name="Group 63"/>
          <p:cNvGrpSpPr>
            <a:grpSpLocks noChangeAspect="1"/>
          </p:cNvGrpSpPr>
          <p:nvPr/>
        </p:nvGrpSpPr>
        <p:grpSpPr bwMode="auto">
          <a:xfrm>
            <a:off x="2984500" y="2870200"/>
            <a:ext cx="201613" cy="227013"/>
            <a:chOff x="1824" y="1728"/>
            <a:chExt cx="1392" cy="1392"/>
          </a:xfrm>
        </p:grpSpPr>
        <p:sp>
          <p:nvSpPr>
            <p:cNvPr id="622656" name="Line 6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57" name="Line 6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622687" name="Rectangle 95"/>
          <p:cNvSpPr>
            <a:spLocks noChangeArrowheads="1"/>
          </p:cNvSpPr>
          <p:nvPr/>
        </p:nvSpPr>
        <p:spPr bwMode="auto">
          <a:xfrm>
            <a:off x="1763713" y="2924175"/>
            <a:ext cx="360362" cy="4683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622658" name="Group 66"/>
          <p:cNvGrpSpPr>
            <a:grpSpLocks noChangeAspect="1"/>
          </p:cNvGrpSpPr>
          <p:nvPr/>
        </p:nvGrpSpPr>
        <p:grpSpPr bwMode="auto">
          <a:xfrm>
            <a:off x="1844675" y="3054350"/>
            <a:ext cx="203200" cy="227013"/>
            <a:chOff x="1824" y="1728"/>
            <a:chExt cx="1392" cy="1392"/>
          </a:xfrm>
        </p:grpSpPr>
        <p:sp>
          <p:nvSpPr>
            <p:cNvPr id="622659" name="Line 6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60" name="Line 6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22661" name="Group 69"/>
          <p:cNvGrpSpPr>
            <a:grpSpLocks noChangeAspect="1"/>
          </p:cNvGrpSpPr>
          <p:nvPr/>
        </p:nvGrpSpPr>
        <p:grpSpPr bwMode="auto">
          <a:xfrm>
            <a:off x="7085013" y="2878138"/>
            <a:ext cx="201612" cy="228600"/>
            <a:chOff x="1824" y="1728"/>
            <a:chExt cx="1392" cy="1392"/>
          </a:xfrm>
        </p:grpSpPr>
        <p:sp>
          <p:nvSpPr>
            <p:cNvPr id="622662" name="Line 7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63" name="Line 7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622688" name="Rectangle 96"/>
          <p:cNvSpPr>
            <a:spLocks noChangeArrowheads="1"/>
          </p:cNvSpPr>
          <p:nvPr/>
        </p:nvSpPr>
        <p:spPr bwMode="auto">
          <a:xfrm>
            <a:off x="7343775" y="3105150"/>
            <a:ext cx="431800" cy="360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622664" name="Group 72"/>
          <p:cNvGrpSpPr>
            <a:grpSpLocks noChangeAspect="1"/>
          </p:cNvGrpSpPr>
          <p:nvPr/>
        </p:nvGrpSpPr>
        <p:grpSpPr bwMode="auto">
          <a:xfrm>
            <a:off x="7480300" y="3168650"/>
            <a:ext cx="201613" cy="230188"/>
            <a:chOff x="1824" y="1728"/>
            <a:chExt cx="1392" cy="1392"/>
          </a:xfrm>
        </p:grpSpPr>
        <p:sp>
          <p:nvSpPr>
            <p:cNvPr id="622665" name="Line 7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622666" name="Line 7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Dealing with outliers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set of putative matches still contains a very high percentage of outliers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How do we fit a geometric transformation to a small subset of all possible matches?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Possible strategies:</a:t>
            </a:r>
          </a:p>
          <a:p>
            <a:pPr lvl="1"/>
            <a:r>
              <a:rPr lang="en-US" sz="2400">
                <a:solidFill>
                  <a:schemeClr val="bg1"/>
                </a:solidFill>
              </a:rPr>
              <a:t>RANSAC</a:t>
            </a:r>
          </a:p>
          <a:p>
            <a:pPr lvl="1"/>
            <a:r>
              <a:rPr lang="en-US" sz="2400">
                <a:solidFill>
                  <a:schemeClr val="bg1"/>
                </a:solidFill>
              </a:rPr>
              <a:t>Incremental alignment</a:t>
            </a:r>
          </a:p>
          <a:p>
            <a:pPr lvl="1"/>
            <a:r>
              <a:rPr lang="en-US" sz="2400">
                <a:solidFill>
                  <a:schemeClr val="bg1"/>
                </a:solidFill>
              </a:rPr>
              <a:t>Hough transform</a:t>
            </a:r>
          </a:p>
          <a:p>
            <a:pPr lvl="1"/>
            <a:r>
              <a:rPr lang="en-US" sz="2400">
                <a:solidFill>
                  <a:schemeClr val="bg1"/>
                </a:solidFill>
              </a:rPr>
              <a:t>Hashing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Strategy 1: RANSAC</a:t>
            </a:r>
          </a:p>
        </p:txBody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359400"/>
          </a:xfrm>
        </p:spPr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RANSAC loop (</a:t>
            </a:r>
            <a:r>
              <a:rPr lang="en-US" dirty="0" err="1">
                <a:solidFill>
                  <a:schemeClr val="bg1"/>
                </a:solidFill>
              </a:rPr>
              <a:t>Fischler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Bolles</a:t>
            </a:r>
            <a:r>
              <a:rPr lang="en-US" dirty="0">
                <a:solidFill>
                  <a:schemeClr val="bg1"/>
                </a:solidFill>
              </a:rPr>
              <a:t>, 1981):</a:t>
            </a:r>
          </a:p>
          <a:p>
            <a:pPr marL="533400" indent="-533400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533400" indent="-5334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Randomly select a </a:t>
            </a:r>
            <a:r>
              <a:rPr lang="en-US" i="1" dirty="0">
                <a:solidFill>
                  <a:schemeClr val="bg1"/>
                </a:solidFill>
              </a:rPr>
              <a:t>seed group</a:t>
            </a:r>
            <a:r>
              <a:rPr lang="en-US" dirty="0">
                <a:solidFill>
                  <a:schemeClr val="bg1"/>
                </a:solidFill>
              </a:rPr>
              <a:t> of matches</a:t>
            </a:r>
          </a:p>
          <a:p>
            <a:pPr marL="533400" indent="-533400">
              <a:lnSpc>
                <a:spcPct val="90000"/>
              </a:lnSpc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33400" indent="-5334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Compute transformation from seed group</a:t>
            </a:r>
          </a:p>
          <a:p>
            <a:pPr marL="533400" indent="-533400">
              <a:lnSpc>
                <a:spcPct val="90000"/>
              </a:lnSpc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33400" indent="-5334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Find </a:t>
            </a:r>
            <a:r>
              <a:rPr lang="en-US" i="1" dirty="0">
                <a:solidFill>
                  <a:schemeClr val="bg1"/>
                </a:solidFill>
              </a:rPr>
              <a:t>inliers </a:t>
            </a:r>
            <a:r>
              <a:rPr lang="en-US" dirty="0">
                <a:solidFill>
                  <a:schemeClr val="bg1"/>
                </a:solidFill>
              </a:rPr>
              <a:t>to this transformation</a:t>
            </a:r>
          </a:p>
          <a:p>
            <a:pPr marL="533400" indent="-533400">
              <a:lnSpc>
                <a:spcPct val="90000"/>
              </a:lnSpc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33400" indent="-5334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the number of inliers is sufficiently large, re-compute least-squares estimate of transformation on all of the inliers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533400" indent="-5334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Keep the transformation with the largest number of inliers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RANSAC example: Translation</a:t>
            </a:r>
          </a:p>
        </p:txBody>
      </p:sp>
      <p:pic>
        <p:nvPicPr>
          <p:cNvPr id="5365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  <a:ln/>
        </p:spPr>
      </p:pic>
      <p:sp>
        <p:nvSpPr>
          <p:cNvPr id="5365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658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658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658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658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658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658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6587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Putative matches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RANSAC example: Translation</a:t>
            </a:r>
          </a:p>
        </p:txBody>
      </p:sp>
      <p:pic>
        <p:nvPicPr>
          <p:cNvPr id="5386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  <a:ln/>
        </p:spPr>
      </p:pic>
      <p:sp>
        <p:nvSpPr>
          <p:cNvPr id="538628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8629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8630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8631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8632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8633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8634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8635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Select </a:t>
            </a:r>
            <a:r>
              <a:rPr lang="en-US" sz="2400" i="1">
                <a:latin typeface="Times New Roman" pitchFamily="18" charset="0"/>
              </a:rPr>
              <a:t>one</a:t>
            </a:r>
            <a:r>
              <a:rPr lang="en-US" sz="2400">
                <a:latin typeface="Times New Roman" pitchFamily="18" charset="0"/>
              </a:rPr>
              <a:t> match, count </a:t>
            </a:r>
            <a:r>
              <a:rPr lang="en-US" sz="2400" i="1">
                <a:latin typeface="Times New Roman" pitchFamily="18" charset="0"/>
              </a:rPr>
              <a:t>inliers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5386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386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386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386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5386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386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5386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386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386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386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RANSAC example: Translation</a:t>
            </a:r>
          </a:p>
        </p:txBody>
      </p:sp>
      <p:pic>
        <p:nvPicPr>
          <p:cNvPr id="5406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  <a:ln/>
        </p:spPr>
      </p:pic>
      <p:sp>
        <p:nvSpPr>
          <p:cNvPr id="54067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067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067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067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068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068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068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068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Select </a:t>
            </a:r>
            <a:r>
              <a:rPr lang="en-US" sz="2400" i="1">
                <a:latin typeface="Times New Roman" pitchFamily="18" charset="0"/>
              </a:rPr>
              <a:t>one</a:t>
            </a:r>
            <a:r>
              <a:rPr lang="en-US" sz="2400">
                <a:latin typeface="Times New Roman" pitchFamily="18" charset="0"/>
              </a:rPr>
              <a:t> match, count </a:t>
            </a:r>
            <a:r>
              <a:rPr lang="en-US" sz="2400" i="1">
                <a:latin typeface="Times New Roman" pitchFamily="18" charset="0"/>
              </a:rPr>
              <a:t>inliers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5406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406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RANSAC example: Translation</a:t>
            </a:r>
          </a:p>
        </p:txBody>
      </p:sp>
      <p:pic>
        <p:nvPicPr>
          <p:cNvPr id="5427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  <a:ln/>
        </p:spPr>
      </p:pic>
      <p:sp>
        <p:nvSpPr>
          <p:cNvPr id="542724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2725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2726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2727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542728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2729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2730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2731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4273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7540" y="1131978"/>
            <a:ext cx="8929046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N’oubliez pas</a:t>
            </a:r>
            <a:r>
              <a:rPr lang="fr-FR" sz="6000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</a:t>
            </a:r>
          </a:p>
          <a:p>
            <a:pPr algn="ctr">
              <a:defRPr/>
            </a:pPr>
            <a:endParaRPr lang="fr-FR" sz="6000" u="none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Premier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exercice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programmation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du</a:t>
            </a:r>
          </a:p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 27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octobre</a:t>
            </a:r>
            <a:endParaRPr 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http://www.di.ens.fr/willow/teaching/recvis09/assignment1/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Strategy 2: Incremental alignment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Take advantage of strong locality constraints: only pick close-by matches to start with, and gradually add more matches in the same neighborhood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Approach introduced in [Ayache &amp; Faugeras, 1982;</a:t>
            </a:r>
          </a:p>
          <a:p>
            <a:r>
              <a:rPr lang="en-US">
                <a:solidFill>
                  <a:schemeClr val="bg1"/>
                </a:solidFill>
              </a:rPr>
              <a:t>	Hebert &amp; Faugeras, 1983; Gaston &amp; Lozano-Perez, 1984]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Illustrated here with the method from S. Lazebnik, C. Schmid and J. Ponce, “Semi-local affine parts for object recognition”,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BMVC 2004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Incremental alignment: Details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7772400" cy="23209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Generating seed groups: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Identify triples of neighboring features (</a:t>
            </a:r>
            <a:r>
              <a:rPr lang="en-US" i="1">
                <a:solidFill>
                  <a:schemeClr val="bg1"/>
                </a:solidFill>
              </a:rPr>
              <a:t>i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j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k</a:t>
            </a:r>
            <a:r>
              <a:rPr lang="en-US">
                <a:solidFill>
                  <a:schemeClr val="bg1"/>
                </a:solidFill>
              </a:rPr>
              <a:t>) in first image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Find all triples (</a:t>
            </a:r>
            <a:r>
              <a:rPr lang="en-US" i="1">
                <a:solidFill>
                  <a:schemeClr val="bg1"/>
                </a:solidFill>
              </a:rPr>
              <a:t>i'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j'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k'</a:t>
            </a:r>
            <a:r>
              <a:rPr lang="en-US">
                <a:solidFill>
                  <a:schemeClr val="bg1"/>
                </a:solidFill>
              </a:rPr>
              <a:t>) in the second image such that </a:t>
            </a:r>
            <a:r>
              <a:rPr lang="en-US" i="1">
                <a:solidFill>
                  <a:schemeClr val="bg1"/>
                </a:solidFill>
              </a:rPr>
              <a:t>i'</a:t>
            </a:r>
            <a:r>
              <a:rPr lang="en-US">
                <a:solidFill>
                  <a:schemeClr val="bg1"/>
                </a:solidFill>
              </a:rPr>
              <a:t> (resp. </a:t>
            </a:r>
            <a:r>
              <a:rPr lang="en-US" i="1">
                <a:solidFill>
                  <a:schemeClr val="bg1"/>
                </a:solidFill>
              </a:rPr>
              <a:t>j'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k'</a:t>
            </a:r>
            <a:r>
              <a:rPr lang="en-US">
                <a:solidFill>
                  <a:schemeClr val="bg1"/>
                </a:solidFill>
              </a:rPr>
              <a:t>) is a putative match of </a:t>
            </a:r>
            <a:r>
              <a:rPr lang="en-US" i="1">
                <a:solidFill>
                  <a:schemeClr val="bg1"/>
                </a:solidFill>
              </a:rPr>
              <a:t>i</a:t>
            </a:r>
            <a:r>
              <a:rPr lang="en-US">
                <a:solidFill>
                  <a:schemeClr val="bg1"/>
                </a:solidFill>
              </a:rPr>
              <a:t> (resp. </a:t>
            </a:r>
            <a:r>
              <a:rPr lang="en-US" i="1">
                <a:solidFill>
                  <a:schemeClr val="bg1"/>
                </a:solidFill>
              </a:rPr>
              <a:t>j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k</a:t>
            </a:r>
            <a:r>
              <a:rPr lang="en-US">
                <a:solidFill>
                  <a:schemeClr val="bg1"/>
                </a:solidFill>
              </a:rPr>
              <a:t>), and </a:t>
            </a:r>
            <a:r>
              <a:rPr lang="en-US" i="1">
                <a:solidFill>
                  <a:schemeClr val="bg1"/>
                </a:solidFill>
              </a:rPr>
              <a:t>j'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k'</a:t>
            </a:r>
            <a:r>
              <a:rPr lang="en-US">
                <a:solidFill>
                  <a:schemeClr val="bg1"/>
                </a:solidFill>
              </a:rPr>
              <a:t> are neighbors of </a:t>
            </a:r>
            <a:r>
              <a:rPr lang="en-US" i="1">
                <a:solidFill>
                  <a:schemeClr val="bg1"/>
                </a:solidFill>
              </a:rPr>
              <a:t>i'</a:t>
            </a:r>
          </a:p>
        </p:txBody>
      </p:sp>
      <p:pic>
        <p:nvPicPr>
          <p:cNvPr id="557060" name="Picture 4" descr="matching_ste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844550"/>
            <a:ext cx="8559800" cy="296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Incremental alignment: Details</a:t>
            </a:r>
          </a:p>
        </p:txBody>
      </p:sp>
      <p:pic>
        <p:nvPicPr>
          <p:cNvPr id="559107" name="Picture 3" descr="matching_step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849313"/>
            <a:ext cx="8556625" cy="2960687"/>
          </a:xfrm>
          <a:prstGeom prst="rect">
            <a:avLst/>
          </a:prstGeom>
          <a:noFill/>
        </p:spPr>
      </p:pic>
      <p:sp>
        <p:nvSpPr>
          <p:cNvPr id="559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4052888"/>
            <a:ext cx="8839200" cy="3048000"/>
          </a:xfrm>
          <a:noFill/>
          <a:ln/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Beginning with each seed triple, repeat: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Estimate the aligning transformation between corresponding features in current group of matches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Grow the group by adding other consistent matches in the neighborhood</a:t>
            </a:r>
          </a:p>
          <a:p>
            <a:r>
              <a:rPr lang="en-US">
                <a:solidFill>
                  <a:schemeClr val="bg1"/>
                </a:solidFill>
              </a:rPr>
              <a:t>Until the transformation is no longer consistent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or no more matches can be found</a:t>
            </a:r>
          </a:p>
        </p:txBody>
      </p:sp>
      <p:sp>
        <p:nvSpPr>
          <p:cNvPr id="559109" name="Text Box 5"/>
          <p:cNvSpPr txBox="1">
            <a:spLocks noChangeArrowheads="1"/>
          </p:cNvSpPr>
          <p:nvPr/>
        </p:nvSpPr>
        <p:spPr bwMode="auto">
          <a:xfrm>
            <a:off x="4495800" y="2133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i="1">
                <a:latin typeface="Arial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Incremental alignment: Details</a:t>
            </a:r>
          </a:p>
        </p:txBody>
      </p:sp>
      <p:sp>
        <p:nvSpPr>
          <p:cNvPr id="6328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4052888"/>
            <a:ext cx="8839200" cy="3048000"/>
          </a:xfrm>
          <a:noFill/>
          <a:ln/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Beginning with each seed triple, repeat: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Estimate the aligning transformation between corresponding features in current group of matches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Grow the group by adding other consistent matches in the neighborhood</a:t>
            </a:r>
          </a:p>
          <a:p>
            <a:r>
              <a:rPr lang="en-US">
                <a:solidFill>
                  <a:schemeClr val="bg1"/>
                </a:solidFill>
              </a:rPr>
              <a:t>Until the transformation is no longer consistent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or no more matches can be found</a:t>
            </a:r>
          </a:p>
        </p:txBody>
      </p:sp>
      <p:sp>
        <p:nvSpPr>
          <p:cNvPr id="632837" name="Text Box 5"/>
          <p:cNvSpPr txBox="1">
            <a:spLocks noChangeArrowheads="1"/>
          </p:cNvSpPr>
          <p:nvPr/>
        </p:nvSpPr>
        <p:spPr bwMode="auto">
          <a:xfrm>
            <a:off x="4495800" y="2133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i="1">
                <a:latin typeface="Arial" pitchFamily="34" charset="0"/>
              </a:rPr>
              <a:t>A</a:t>
            </a:r>
          </a:p>
        </p:txBody>
      </p:sp>
      <p:pic>
        <p:nvPicPr>
          <p:cNvPr id="632838" name="Picture 6" descr="matching_step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844550"/>
            <a:ext cx="8559800" cy="296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Incremental alignment: Details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052888"/>
            <a:ext cx="8839200" cy="3048000"/>
          </a:xfrm>
          <a:noFill/>
          <a:ln/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Beginning with each seed triple, repeat: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Estimate the aligning transformation between corresponding features in current group of matches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Grow the group by adding other consistent matches in the neighborhood</a:t>
            </a:r>
          </a:p>
          <a:p>
            <a:r>
              <a:rPr lang="en-US">
                <a:solidFill>
                  <a:schemeClr val="bg1"/>
                </a:solidFill>
              </a:rPr>
              <a:t>Until the transformation is no longer consistent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or no more matches can be found</a:t>
            </a:r>
          </a:p>
        </p:txBody>
      </p:sp>
      <p:sp>
        <p:nvSpPr>
          <p:cNvPr id="634884" name="Text Box 4"/>
          <p:cNvSpPr txBox="1">
            <a:spLocks noChangeArrowheads="1"/>
          </p:cNvSpPr>
          <p:nvPr/>
        </p:nvSpPr>
        <p:spPr bwMode="auto">
          <a:xfrm>
            <a:off x="4495800" y="2133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i="1">
                <a:latin typeface="Arial" pitchFamily="34" charset="0"/>
              </a:rPr>
              <a:t>A</a:t>
            </a:r>
          </a:p>
        </p:txBody>
      </p:sp>
      <p:pic>
        <p:nvPicPr>
          <p:cNvPr id="634887" name="Picture 7" descr="matching_step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844550"/>
            <a:ext cx="8559800" cy="296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Incremental alignment: Details</a:t>
            </a:r>
          </a:p>
        </p:txBody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052888"/>
            <a:ext cx="8839200" cy="3048000"/>
          </a:xfrm>
          <a:noFill/>
          <a:ln/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Beginning with each seed triple, repeat: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Estimate the aligning transformation between corresponding features in current group of matches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Grow the group by adding other consistent matches in the neighborhood</a:t>
            </a:r>
          </a:p>
          <a:p>
            <a:r>
              <a:rPr lang="en-US">
                <a:solidFill>
                  <a:srgbClr val="FFFF00"/>
                </a:solidFill>
              </a:rPr>
              <a:t>Until the transformation is no longer consistent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or no more matches can be found</a:t>
            </a:r>
          </a:p>
        </p:txBody>
      </p:sp>
      <p:sp>
        <p:nvSpPr>
          <p:cNvPr id="636932" name="Text Box 4"/>
          <p:cNvSpPr txBox="1">
            <a:spLocks noChangeArrowheads="1"/>
          </p:cNvSpPr>
          <p:nvPr/>
        </p:nvSpPr>
        <p:spPr bwMode="auto">
          <a:xfrm>
            <a:off x="4495800" y="2133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i="1">
                <a:latin typeface="Arial" pitchFamily="34" charset="0"/>
              </a:rPr>
              <a:t>A</a:t>
            </a:r>
          </a:p>
        </p:txBody>
      </p:sp>
      <p:pic>
        <p:nvPicPr>
          <p:cNvPr id="636933" name="Picture 5" descr="matching_step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844550"/>
            <a:ext cx="8559800" cy="296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Strategy 3: Hough transform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Suppose our features are scale- and </a:t>
            </a:r>
            <a:r>
              <a:rPr lang="en-US" sz="2000" dirty="0" smtClean="0">
                <a:solidFill>
                  <a:schemeClr val="bg1"/>
                </a:solidFill>
              </a:rPr>
              <a:t>rotation-covariant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Then </a:t>
            </a:r>
            <a:r>
              <a:rPr lang="en-US" sz="1800" dirty="0">
                <a:solidFill>
                  <a:schemeClr val="bg1"/>
                </a:solidFill>
              </a:rPr>
              <a:t>a single feature match provides an alignment hypothesis (translation, scale, orientation)</a:t>
            </a:r>
          </a:p>
        </p:txBody>
      </p:sp>
      <p:pic>
        <p:nvPicPr>
          <p:cNvPr id="5673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0613" y="3478213"/>
            <a:ext cx="2643187" cy="25654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</p:pic>
      <p:sp>
        <p:nvSpPr>
          <p:cNvPr id="567301" name="Rectangle 5"/>
          <p:cNvSpPr>
            <a:spLocks noChangeArrowheads="1"/>
          </p:cNvSpPr>
          <p:nvPr/>
        </p:nvSpPr>
        <p:spPr bwMode="auto">
          <a:xfrm rot="-1726290">
            <a:off x="1090613" y="4595813"/>
            <a:ext cx="814387" cy="8143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5673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895600"/>
            <a:ext cx="38798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7303" name="Rectangle 7"/>
          <p:cNvSpPr>
            <a:spLocks noChangeArrowheads="1"/>
          </p:cNvSpPr>
          <p:nvPr/>
        </p:nvSpPr>
        <p:spPr bwMode="auto">
          <a:xfrm>
            <a:off x="422275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“Distinctive image features from scale-invariant keypoints”, </a:t>
            </a:r>
            <a:r>
              <a:rPr lang="en-US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IJCV</a:t>
            </a:r>
            <a:r>
              <a: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  <p:grpSp>
        <p:nvGrpSpPr>
          <p:cNvPr id="567304" name="Group 8"/>
          <p:cNvGrpSpPr>
            <a:grpSpLocks/>
          </p:cNvGrpSpPr>
          <p:nvPr/>
        </p:nvGrpSpPr>
        <p:grpSpPr bwMode="auto">
          <a:xfrm>
            <a:off x="4765675" y="3836988"/>
            <a:ext cx="1244600" cy="1182687"/>
            <a:chOff x="3002" y="2417"/>
            <a:chExt cx="784" cy="745"/>
          </a:xfrm>
        </p:grpSpPr>
        <p:sp>
          <p:nvSpPr>
            <p:cNvPr id="567305" name="Rectangle 9"/>
            <p:cNvSpPr>
              <a:spLocks noChangeArrowheads="1"/>
            </p:cNvSpPr>
            <p:nvPr/>
          </p:nvSpPr>
          <p:spPr bwMode="auto">
            <a:xfrm rot="-3540837">
              <a:off x="3057" y="2471"/>
              <a:ext cx="265" cy="23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7306" name="Rectangle 10"/>
            <p:cNvSpPr>
              <a:spLocks noChangeArrowheads="1"/>
            </p:cNvSpPr>
            <p:nvPr/>
          </p:nvSpPr>
          <p:spPr bwMode="auto">
            <a:xfrm rot="3979693">
              <a:off x="3021" y="2398"/>
              <a:ext cx="745" cy="784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67307" name="Group 11"/>
          <p:cNvGrpSpPr>
            <a:grpSpLocks/>
          </p:cNvGrpSpPr>
          <p:nvPr/>
        </p:nvGrpSpPr>
        <p:grpSpPr bwMode="auto">
          <a:xfrm>
            <a:off x="6734175" y="4238625"/>
            <a:ext cx="1138238" cy="1182688"/>
            <a:chOff x="4242" y="2670"/>
            <a:chExt cx="717" cy="745"/>
          </a:xfrm>
        </p:grpSpPr>
        <p:sp>
          <p:nvSpPr>
            <p:cNvPr id="567308" name="Rectangle 12"/>
            <p:cNvSpPr>
              <a:spLocks noChangeArrowheads="1"/>
            </p:cNvSpPr>
            <p:nvPr/>
          </p:nvSpPr>
          <p:spPr bwMode="auto">
            <a:xfrm rot="6170336">
              <a:off x="4228" y="2684"/>
              <a:ext cx="745" cy="717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7309" name="Rectangle 13"/>
            <p:cNvSpPr>
              <a:spLocks noChangeArrowheads="1"/>
            </p:cNvSpPr>
            <p:nvPr/>
          </p:nvSpPr>
          <p:spPr bwMode="auto">
            <a:xfrm rot="-6420934">
              <a:off x="4231" y="2969"/>
              <a:ext cx="205" cy="18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7310" name="Text Box 14"/>
          <p:cNvSpPr txBox="1">
            <a:spLocks noChangeArrowheads="1"/>
          </p:cNvSpPr>
          <p:nvPr/>
        </p:nvSpPr>
        <p:spPr bwMode="auto">
          <a:xfrm>
            <a:off x="2012950" y="31384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30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Strategy 3: Hough transform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9812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Suppose our features are scale- and </a:t>
            </a:r>
            <a:r>
              <a:rPr lang="en-US" sz="2000" dirty="0" smtClean="0">
                <a:solidFill>
                  <a:schemeClr val="bg1"/>
                </a:solidFill>
              </a:rPr>
              <a:t>rotation-covariant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Then a single feature match provides an alignment hypothesis (translation, scale, orientation)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Of course, a hypothesis obtained from a single match is unreliable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Solution: let each match vote for its hypothesis in a Hough space with very coarse bins</a:t>
            </a:r>
          </a:p>
        </p:txBody>
      </p:sp>
      <p:pic>
        <p:nvPicPr>
          <p:cNvPr id="569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0613" y="3478213"/>
            <a:ext cx="2643187" cy="25654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</p:pic>
      <p:sp>
        <p:nvSpPr>
          <p:cNvPr id="569349" name="Rectangle 5"/>
          <p:cNvSpPr>
            <a:spLocks noChangeArrowheads="1"/>
          </p:cNvSpPr>
          <p:nvPr/>
        </p:nvSpPr>
        <p:spPr bwMode="auto">
          <a:xfrm rot="-819211">
            <a:off x="2843213" y="4800600"/>
            <a:ext cx="814387" cy="8143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9350" name="Rectangle 6"/>
          <p:cNvSpPr>
            <a:spLocks noChangeArrowheads="1"/>
          </p:cNvSpPr>
          <p:nvPr/>
        </p:nvSpPr>
        <p:spPr bwMode="auto">
          <a:xfrm rot="-1726290">
            <a:off x="1090613" y="4595813"/>
            <a:ext cx="814387" cy="8143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5693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895600"/>
            <a:ext cx="38798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9353" name="Rectangle 9"/>
          <p:cNvSpPr>
            <a:spLocks noChangeArrowheads="1"/>
          </p:cNvSpPr>
          <p:nvPr/>
        </p:nvSpPr>
        <p:spPr bwMode="auto">
          <a:xfrm rot="-743689">
            <a:off x="3071813" y="4068763"/>
            <a:ext cx="503237" cy="5032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69354" name="Group 10"/>
          <p:cNvGrpSpPr>
            <a:grpSpLocks/>
          </p:cNvGrpSpPr>
          <p:nvPr/>
        </p:nvGrpSpPr>
        <p:grpSpPr bwMode="auto">
          <a:xfrm>
            <a:off x="4765675" y="3836988"/>
            <a:ext cx="1244600" cy="1182687"/>
            <a:chOff x="3002" y="2417"/>
            <a:chExt cx="784" cy="745"/>
          </a:xfrm>
        </p:grpSpPr>
        <p:sp>
          <p:nvSpPr>
            <p:cNvPr id="569355" name="Rectangle 11"/>
            <p:cNvSpPr>
              <a:spLocks noChangeArrowheads="1"/>
            </p:cNvSpPr>
            <p:nvPr/>
          </p:nvSpPr>
          <p:spPr bwMode="auto">
            <a:xfrm rot="-3540837">
              <a:off x="3057" y="2471"/>
              <a:ext cx="265" cy="23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9356" name="Rectangle 12"/>
            <p:cNvSpPr>
              <a:spLocks noChangeArrowheads="1"/>
            </p:cNvSpPr>
            <p:nvPr/>
          </p:nvSpPr>
          <p:spPr bwMode="auto">
            <a:xfrm rot="3979693">
              <a:off x="3021" y="2398"/>
              <a:ext cx="745" cy="784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69357" name="Group 13"/>
          <p:cNvGrpSpPr>
            <a:grpSpLocks/>
          </p:cNvGrpSpPr>
          <p:nvPr/>
        </p:nvGrpSpPr>
        <p:grpSpPr bwMode="auto">
          <a:xfrm>
            <a:off x="4648200" y="3962400"/>
            <a:ext cx="1244600" cy="1182688"/>
            <a:chOff x="2928" y="2496"/>
            <a:chExt cx="784" cy="745"/>
          </a:xfrm>
        </p:grpSpPr>
        <p:sp>
          <p:nvSpPr>
            <p:cNvPr id="569358" name="Rectangle 14"/>
            <p:cNvSpPr>
              <a:spLocks noChangeArrowheads="1"/>
            </p:cNvSpPr>
            <p:nvPr/>
          </p:nvSpPr>
          <p:spPr bwMode="auto">
            <a:xfrm rot="-3703846">
              <a:off x="3120" y="2884"/>
              <a:ext cx="265" cy="23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9359" name="Rectangle 15"/>
            <p:cNvSpPr>
              <a:spLocks noChangeArrowheads="1"/>
            </p:cNvSpPr>
            <p:nvPr/>
          </p:nvSpPr>
          <p:spPr bwMode="auto">
            <a:xfrm rot="4308702">
              <a:off x="2947" y="2477"/>
              <a:ext cx="745" cy="784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69360" name="Group 16"/>
          <p:cNvGrpSpPr>
            <a:grpSpLocks/>
          </p:cNvGrpSpPr>
          <p:nvPr/>
        </p:nvGrpSpPr>
        <p:grpSpPr bwMode="auto">
          <a:xfrm>
            <a:off x="6734175" y="4238625"/>
            <a:ext cx="1138238" cy="1182688"/>
            <a:chOff x="4242" y="2670"/>
            <a:chExt cx="717" cy="745"/>
          </a:xfrm>
        </p:grpSpPr>
        <p:sp>
          <p:nvSpPr>
            <p:cNvPr id="569361" name="Rectangle 17"/>
            <p:cNvSpPr>
              <a:spLocks noChangeArrowheads="1"/>
            </p:cNvSpPr>
            <p:nvPr/>
          </p:nvSpPr>
          <p:spPr bwMode="auto">
            <a:xfrm rot="6170336">
              <a:off x="4228" y="2684"/>
              <a:ext cx="745" cy="717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9362" name="Rectangle 18"/>
            <p:cNvSpPr>
              <a:spLocks noChangeArrowheads="1"/>
            </p:cNvSpPr>
            <p:nvPr/>
          </p:nvSpPr>
          <p:spPr bwMode="auto">
            <a:xfrm rot="-6420934">
              <a:off x="4231" y="2969"/>
              <a:ext cx="205" cy="18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69363" name="Group 19"/>
          <p:cNvGrpSpPr>
            <a:grpSpLocks/>
          </p:cNvGrpSpPr>
          <p:nvPr/>
        </p:nvGrpSpPr>
        <p:grpSpPr bwMode="auto">
          <a:xfrm>
            <a:off x="6781800" y="4343400"/>
            <a:ext cx="1138238" cy="1182688"/>
            <a:chOff x="4272" y="2736"/>
            <a:chExt cx="717" cy="745"/>
          </a:xfrm>
        </p:grpSpPr>
        <p:sp>
          <p:nvSpPr>
            <p:cNvPr id="569364" name="Rectangle 20"/>
            <p:cNvSpPr>
              <a:spLocks noChangeArrowheads="1"/>
            </p:cNvSpPr>
            <p:nvPr/>
          </p:nvSpPr>
          <p:spPr bwMode="auto">
            <a:xfrm rot="-743689">
              <a:off x="4755" y="2908"/>
              <a:ext cx="184" cy="17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9365" name="Rectangle 21"/>
            <p:cNvSpPr>
              <a:spLocks noChangeArrowheads="1"/>
            </p:cNvSpPr>
            <p:nvPr/>
          </p:nvSpPr>
          <p:spPr bwMode="auto">
            <a:xfrm rot="5645294">
              <a:off x="4258" y="2750"/>
              <a:ext cx="745" cy="717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9366" name="Text Box 22"/>
          <p:cNvSpPr txBox="1">
            <a:spLocks noChangeArrowheads="1"/>
          </p:cNvSpPr>
          <p:nvPr/>
        </p:nvSpPr>
        <p:spPr bwMode="auto">
          <a:xfrm>
            <a:off x="2012950" y="31384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model</a:t>
            </a:r>
          </a:p>
        </p:txBody>
      </p:sp>
      <p:sp>
        <p:nvSpPr>
          <p:cNvPr id="569367" name="Rectangle 23"/>
          <p:cNvSpPr>
            <a:spLocks noChangeArrowheads="1"/>
          </p:cNvSpPr>
          <p:nvPr/>
        </p:nvSpPr>
        <p:spPr bwMode="auto">
          <a:xfrm>
            <a:off x="422275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“Distinctive image features from scale-invariant keypoints”, </a:t>
            </a:r>
            <a:r>
              <a:rPr lang="en-US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IJCV</a:t>
            </a:r>
            <a:r>
              <a: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347" grpId="0" build="p"/>
      <p:bldP spid="569349" grpId="0" animBg="1"/>
      <p:bldP spid="5693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Hough transform</a:t>
            </a:r>
          </a:p>
        </p:txBody>
      </p:sp>
      <p:sp>
        <p:nvSpPr>
          <p:cNvPr id="142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An early type of voting scheme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General outline: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Discretize</a:t>
            </a:r>
            <a:r>
              <a:rPr lang="en-US" dirty="0">
                <a:solidFill>
                  <a:schemeClr val="bg1"/>
                </a:solidFill>
              </a:rPr>
              <a:t> parameter space into bins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For each feature point in the image, put a vote in every bin in the parameter space that could have generated this point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Find bins that have the most votes</a:t>
            </a:r>
          </a:p>
        </p:txBody>
      </p:sp>
      <p:sp>
        <p:nvSpPr>
          <p:cNvPr id="1421316" name="Rectangle 4"/>
          <p:cNvSpPr>
            <a:spLocks noChangeArrowheads="1"/>
          </p:cNvSpPr>
          <p:nvPr/>
        </p:nvSpPr>
        <p:spPr bwMode="auto">
          <a:xfrm>
            <a:off x="1143000" y="5951600"/>
            <a:ext cx="7127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sz="1800" b="0" dirty="0">
                <a:solidFill>
                  <a:schemeClr val="bg1"/>
                </a:solidFill>
                <a:latin typeface="+mj-lt"/>
              </a:rPr>
              <a:t>P.V.C. Hough, </a:t>
            </a:r>
            <a:r>
              <a:rPr lang="en-US" sz="1800" b="0" i="1" dirty="0">
                <a:solidFill>
                  <a:schemeClr val="bg1"/>
                </a:solidFill>
                <a:latin typeface="+mj-lt"/>
              </a:rPr>
              <a:t>Machine Analysis of Bubble Chamber Pictures,</a:t>
            </a:r>
            <a:r>
              <a:rPr lang="en-US" sz="1800" b="0" dirty="0">
                <a:solidFill>
                  <a:schemeClr val="bg1"/>
                </a:solidFill>
                <a:latin typeface="+mj-lt"/>
              </a:rPr>
              <a:t> Proc. Int. Conf. High Energy Accelerators and Instrumentation, 1959 </a:t>
            </a:r>
          </a:p>
        </p:txBody>
      </p:sp>
      <p:sp>
        <p:nvSpPr>
          <p:cNvPr id="1421317" name="Rectangle 5"/>
          <p:cNvSpPr>
            <a:spLocks noChangeArrowheads="1"/>
          </p:cNvSpPr>
          <p:nvPr/>
        </p:nvSpPr>
        <p:spPr bwMode="auto">
          <a:xfrm>
            <a:off x="1295400" y="3581400"/>
            <a:ext cx="25146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21318" name="AutoShape 6"/>
          <p:cNvSpPr>
            <a:spLocks noChangeArrowheads="1"/>
          </p:cNvSpPr>
          <p:nvPr/>
        </p:nvSpPr>
        <p:spPr bwMode="auto">
          <a:xfrm>
            <a:off x="4267200" y="42672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1421351" name="Group 39"/>
          <p:cNvGraphicFramePr>
            <a:graphicFrameLocks noGrp="1"/>
          </p:cNvGraphicFramePr>
          <p:nvPr>
            <p:ph sz="half" idx="4294967295"/>
          </p:nvPr>
        </p:nvGraphicFramePr>
        <p:xfrm>
          <a:off x="5562600" y="3581400"/>
          <a:ext cx="2362200" cy="1981200"/>
        </p:xfrm>
        <a:graphic>
          <a:graphicData uri="http://schemas.openxmlformats.org/drawingml/2006/table">
            <a:tbl>
              <a:tblPr/>
              <a:tblGrid>
                <a:gridCol w="473075"/>
                <a:gridCol w="471488"/>
                <a:gridCol w="473075"/>
                <a:gridCol w="471487"/>
                <a:gridCol w="473075"/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21353" name="Oval 41"/>
          <p:cNvSpPr>
            <a:spLocks noChangeArrowheads="1"/>
          </p:cNvSpPr>
          <p:nvPr/>
        </p:nvSpPr>
        <p:spPr bwMode="auto">
          <a:xfrm>
            <a:off x="1905000" y="502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21354" name="Oval 42"/>
          <p:cNvSpPr>
            <a:spLocks noChangeArrowheads="1"/>
          </p:cNvSpPr>
          <p:nvPr/>
        </p:nvSpPr>
        <p:spPr bwMode="auto">
          <a:xfrm>
            <a:off x="2133600" y="4800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21355" name="Oval 43"/>
          <p:cNvSpPr>
            <a:spLocks noChangeArrowheads="1"/>
          </p:cNvSpPr>
          <p:nvPr/>
        </p:nvSpPr>
        <p:spPr bwMode="auto">
          <a:xfrm>
            <a:off x="2438400" y="4572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21356" name="Oval 44"/>
          <p:cNvSpPr>
            <a:spLocks noChangeArrowheads="1"/>
          </p:cNvSpPr>
          <p:nvPr/>
        </p:nvSpPr>
        <p:spPr bwMode="auto">
          <a:xfrm>
            <a:off x="2667000" y="4343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21357" name="Oval 45"/>
          <p:cNvSpPr>
            <a:spLocks noChangeArrowheads="1"/>
          </p:cNvSpPr>
          <p:nvPr/>
        </p:nvSpPr>
        <p:spPr bwMode="auto">
          <a:xfrm>
            <a:off x="2895600" y="4191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21358" name="Oval 46"/>
          <p:cNvSpPr>
            <a:spLocks noChangeArrowheads="1"/>
          </p:cNvSpPr>
          <p:nvPr/>
        </p:nvSpPr>
        <p:spPr bwMode="auto">
          <a:xfrm>
            <a:off x="3124200" y="3962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21359" name="Text Box 47"/>
          <p:cNvSpPr txBox="1">
            <a:spLocks noChangeArrowheads="1"/>
          </p:cNvSpPr>
          <p:nvPr/>
        </p:nvSpPr>
        <p:spPr bwMode="auto">
          <a:xfrm>
            <a:off x="1741488" y="5473728"/>
            <a:ext cx="1675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  <a:latin typeface="+mj-lt"/>
              </a:rPr>
              <a:t>Image space</a:t>
            </a:r>
          </a:p>
        </p:txBody>
      </p:sp>
      <p:sp>
        <p:nvSpPr>
          <p:cNvPr id="1421360" name="Text Box 48"/>
          <p:cNvSpPr txBox="1">
            <a:spLocks noChangeArrowheads="1"/>
          </p:cNvSpPr>
          <p:nvPr/>
        </p:nvSpPr>
        <p:spPr bwMode="auto">
          <a:xfrm>
            <a:off x="5334000" y="5549928"/>
            <a:ext cx="30027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  <a:latin typeface="+mj-lt"/>
              </a:rPr>
              <a:t>Hough parameter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Parameter space representation</a:t>
            </a:r>
          </a:p>
        </p:txBody>
      </p:sp>
      <p:sp>
        <p:nvSpPr>
          <p:cNvPr id="1387534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A line in the image corresponds to a point in Hough space</a:t>
            </a:r>
          </a:p>
        </p:txBody>
      </p:sp>
      <p:graphicFrame>
        <p:nvGraphicFramePr>
          <p:cNvPr id="1387531" name="Object 11"/>
          <p:cNvGraphicFramePr>
            <a:graphicFrameLocks noChangeAspect="1"/>
          </p:cNvGraphicFramePr>
          <p:nvPr>
            <p:ph sz="half" idx="4294967295"/>
          </p:nvPr>
        </p:nvGraphicFramePr>
        <p:xfrm>
          <a:off x="685800" y="3027363"/>
          <a:ext cx="7315200" cy="2535237"/>
        </p:xfrm>
        <a:graphic>
          <a:graphicData uri="http://schemas.openxmlformats.org/presentationml/2006/ole">
            <p:oleObj spid="_x0000_s866306" name="Image" r:id="rId4" imgW="10552381" imgH="3657143" progId="">
              <p:embed/>
            </p:oleObj>
          </a:graphicData>
        </a:graphic>
      </p:graphicFrame>
      <p:sp>
        <p:nvSpPr>
          <p:cNvPr id="1387535" name="Text Box 15"/>
          <p:cNvSpPr txBox="1">
            <a:spLocks noChangeArrowheads="1"/>
          </p:cNvSpPr>
          <p:nvPr/>
        </p:nvSpPr>
        <p:spPr bwMode="auto">
          <a:xfrm>
            <a:off x="1295400" y="2570163"/>
            <a:ext cx="1675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</a:rPr>
              <a:t>Image space</a:t>
            </a:r>
          </a:p>
        </p:txBody>
      </p:sp>
      <p:sp>
        <p:nvSpPr>
          <p:cNvPr id="1387536" name="Text Box 16"/>
          <p:cNvSpPr txBox="1">
            <a:spLocks noChangeArrowheads="1"/>
          </p:cNvSpPr>
          <p:nvPr/>
        </p:nvSpPr>
        <p:spPr bwMode="auto">
          <a:xfrm>
            <a:off x="5475288" y="2570163"/>
            <a:ext cx="30027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</a:rPr>
              <a:t>Hough parameter space</a:t>
            </a:r>
          </a:p>
        </p:txBody>
      </p:sp>
      <p:sp>
        <p:nvSpPr>
          <p:cNvPr id="1387538" name="Text Box 18"/>
          <p:cNvSpPr txBox="1">
            <a:spLocks noChangeArrowheads="1"/>
          </p:cNvSpPr>
          <p:nvPr/>
        </p:nvSpPr>
        <p:spPr bwMode="auto">
          <a:xfrm>
            <a:off x="73437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/>
              <a:t>Source: K. Grauman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395369" y="4341825"/>
            <a:ext cx="1789137" cy="233683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990600"/>
            <a:ext cx="79819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17525" y="269875"/>
            <a:ext cx="55980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Pinhole </a:t>
            </a:r>
            <a:r>
              <a:rPr lang="en-US" sz="3200" dirty="0" smtClean="0"/>
              <a:t>perspective equation</a:t>
            </a:r>
            <a:endParaRPr lang="en-US" sz="32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447800" y="4419600"/>
          <a:ext cx="1698625" cy="2247900"/>
        </p:xfrm>
        <a:graphic>
          <a:graphicData uri="http://schemas.openxmlformats.org/presentationml/2006/ole">
            <p:oleObj spid="_x0000_s1092610" name="Équation" r:id="rId5" imgW="634680" imgH="838080" progId="Equation.3">
              <p:embed/>
            </p:oleObj>
          </a:graphicData>
        </a:graphic>
      </p:graphicFrame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4403725" y="5299075"/>
            <a:ext cx="4206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NOTE: </a:t>
            </a:r>
            <a:r>
              <a:rPr lang="en-US" sz="2400" i="1"/>
              <a:t>z</a:t>
            </a:r>
            <a:r>
              <a:rPr lang="en-US" sz="2400"/>
              <a:t> is always negative..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Parameter space representation</a:t>
            </a:r>
          </a:p>
        </p:txBody>
      </p:sp>
      <p:sp>
        <p:nvSpPr>
          <p:cNvPr id="164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667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What does a point (x</a:t>
            </a:r>
            <a:r>
              <a:rPr lang="en-US" baseline="-25000">
                <a:solidFill>
                  <a:schemeClr val="bg1"/>
                </a:solidFill>
              </a:rPr>
              <a:t>0</a:t>
            </a:r>
            <a:r>
              <a:rPr lang="en-US">
                <a:solidFill>
                  <a:schemeClr val="bg1"/>
                </a:solidFill>
              </a:rPr>
              <a:t>, y</a:t>
            </a:r>
            <a:r>
              <a:rPr lang="en-US" baseline="-25000">
                <a:solidFill>
                  <a:schemeClr val="bg1"/>
                </a:solidFill>
              </a:rPr>
              <a:t>0</a:t>
            </a:r>
            <a:r>
              <a:rPr lang="en-US">
                <a:solidFill>
                  <a:schemeClr val="bg1"/>
                </a:solidFill>
              </a:rPr>
              <a:t>) in the image space map to in the Hough space?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Answer: the solutions of b = –x</a:t>
            </a:r>
            <a:r>
              <a:rPr lang="en-US" baseline="-25000">
                <a:solidFill>
                  <a:schemeClr val="bg1"/>
                </a:solidFill>
              </a:rPr>
              <a:t>0</a:t>
            </a:r>
            <a:r>
              <a:rPr lang="en-US">
                <a:solidFill>
                  <a:schemeClr val="bg1"/>
                </a:solidFill>
              </a:rPr>
              <a:t>m + y</a:t>
            </a:r>
            <a:r>
              <a:rPr lang="en-US" baseline="-25000">
                <a:solidFill>
                  <a:schemeClr val="bg1"/>
                </a:solidFill>
              </a:rPr>
              <a:t>0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>
                <a:solidFill>
                  <a:schemeClr val="bg1"/>
                </a:solidFill>
              </a:rPr>
              <a:t>This is a line in Hough space</a:t>
            </a:r>
          </a:p>
        </p:txBody>
      </p:sp>
      <p:graphicFrame>
        <p:nvGraphicFramePr>
          <p:cNvPr id="1648644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533400" y="3416300"/>
          <a:ext cx="7772400" cy="2603500"/>
        </p:xfrm>
        <a:graphic>
          <a:graphicData uri="http://schemas.openxmlformats.org/presentationml/2006/ole">
            <p:oleObj spid="_x0000_s867330" name="Image" r:id="rId4" imgW="10882540" imgH="3644444" progId="">
              <p:embed/>
            </p:oleObj>
          </a:graphicData>
        </a:graphic>
      </p:graphicFrame>
      <p:sp>
        <p:nvSpPr>
          <p:cNvPr id="1648645" name="Text Box 5"/>
          <p:cNvSpPr txBox="1">
            <a:spLocks noChangeArrowheads="1"/>
          </p:cNvSpPr>
          <p:nvPr/>
        </p:nvSpPr>
        <p:spPr bwMode="auto">
          <a:xfrm>
            <a:off x="1295400" y="2971800"/>
            <a:ext cx="1675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</a:rPr>
              <a:t>Image space</a:t>
            </a:r>
          </a:p>
        </p:txBody>
      </p:sp>
      <p:sp>
        <p:nvSpPr>
          <p:cNvPr id="1648646" name="Text Box 6"/>
          <p:cNvSpPr txBox="1">
            <a:spLocks noChangeArrowheads="1"/>
          </p:cNvSpPr>
          <p:nvPr/>
        </p:nvSpPr>
        <p:spPr bwMode="auto">
          <a:xfrm>
            <a:off x="5562600" y="2971800"/>
            <a:ext cx="30027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</a:rPr>
              <a:t>Hough parameter space</a:t>
            </a:r>
          </a:p>
        </p:txBody>
      </p:sp>
      <p:sp>
        <p:nvSpPr>
          <p:cNvPr id="1648648" name="Text Box 8"/>
          <p:cNvSpPr txBox="1">
            <a:spLocks noChangeArrowheads="1"/>
          </p:cNvSpPr>
          <p:nvPr/>
        </p:nvSpPr>
        <p:spPr bwMode="auto">
          <a:xfrm>
            <a:off x="73437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bg1"/>
                </a:solidFill>
              </a:rPr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Parameter space representation</a:t>
            </a:r>
          </a:p>
        </p:txBody>
      </p:sp>
      <p:sp>
        <p:nvSpPr>
          <p:cNvPr id="165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24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Where is the line that contains both (x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, y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) and (</a:t>
            </a: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,y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)?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It is the intersection of the lines b = –x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m + y</a:t>
            </a:r>
            <a:r>
              <a:rPr lang="en-US" baseline="-25000" dirty="0">
                <a:solidFill>
                  <a:schemeClr val="bg1"/>
                </a:solidFill>
              </a:rPr>
              <a:t>0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 = –x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m + y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650692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528638" y="3487738"/>
          <a:ext cx="7777162" cy="2605087"/>
        </p:xfrm>
        <a:graphic>
          <a:graphicData uri="http://schemas.openxmlformats.org/presentationml/2006/ole">
            <p:oleObj spid="_x0000_s868354" name="Image" r:id="rId4" imgW="10971429" imgH="3758730" progId="">
              <p:embed/>
            </p:oleObj>
          </a:graphicData>
        </a:graphic>
      </p:graphicFrame>
      <p:sp>
        <p:nvSpPr>
          <p:cNvPr id="1650693" name="Text Box 5"/>
          <p:cNvSpPr txBox="1">
            <a:spLocks noChangeArrowheads="1"/>
          </p:cNvSpPr>
          <p:nvPr/>
        </p:nvSpPr>
        <p:spPr bwMode="auto">
          <a:xfrm>
            <a:off x="1295400" y="3048000"/>
            <a:ext cx="1675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</a:rPr>
              <a:t>Image space</a:t>
            </a:r>
          </a:p>
        </p:txBody>
      </p:sp>
      <p:sp>
        <p:nvSpPr>
          <p:cNvPr id="1650694" name="Text Box 6"/>
          <p:cNvSpPr txBox="1">
            <a:spLocks noChangeArrowheads="1"/>
          </p:cNvSpPr>
          <p:nvPr/>
        </p:nvSpPr>
        <p:spPr bwMode="auto">
          <a:xfrm>
            <a:off x="5562600" y="3048000"/>
            <a:ext cx="30027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</a:rPr>
              <a:t>Hough parameter space</a:t>
            </a:r>
          </a:p>
        </p:txBody>
      </p:sp>
      <p:sp>
        <p:nvSpPr>
          <p:cNvPr id="1650695" name="Rectangle 7"/>
          <p:cNvSpPr>
            <a:spLocks noChangeArrowheads="1"/>
          </p:cNvSpPr>
          <p:nvPr/>
        </p:nvSpPr>
        <p:spPr bwMode="auto">
          <a:xfrm>
            <a:off x="1447800" y="4419600"/>
            <a:ext cx="933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(</a:t>
            </a:r>
            <a:r>
              <a:rPr lang="en-US" sz="1800" b="0" i="1">
                <a:solidFill>
                  <a:schemeClr val="bg1"/>
                </a:solidFill>
              </a:rPr>
              <a:t>x</a:t>
            </a:r>
            <a:r>
              <a:rPr lang="en-US" sz="1800" b="0" baseline="-25000">
                <a:solidFill>
                  <a:schemeClr val="bg1"/>
                </a:solidFill>
              </a:rPr>
              <a:t>0</a:t>
            </a:r>
            <a:r>
              <a:rPr lang="en-US" sz="1800" b="0">
                <a:solidFill>
                  <a:schemeClr val="bg1"/>
                </a:solidFill>
              </a:rPr>
              <a:t>, </a:t>
            </a:r>
            <a:r>
              <a:rPr lang="en-US" sz="1800" b="0" i="1">
                <a:solidFill>
                  <a:schemeClr val="bg1"/>
                </a:solidFill>
              </a:rPr>
              <a:t>y</a:t>
            </a:r>
            <a:r>
              <a:rPr lang="en-US" sz="1800" b="0" baseline="-25000">
                <a:solidFill>
                  <a:schemeClr val="bg1"/>
                </a:solidFill>
              </a:rPr>
              <a:t>0</a:t>
            </a:r>
            <a:r>
              <a:rPr lang="en-US" sz="1800" b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50696" name="Rectangle 8"/>
          <p:cNvSpPr>
            <a:spLocks noChangeArrowheads="1"/>
          </p:cNvSpPr>
          <p:nvPr/>
        </p:nvSpPr>
        <p:spPr bwMode="auto">
          <a:xfrm>
            <a:off x="2339975" y="3824288"/>
            <a:ext cx="881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(</a:t>
            </a:r>
            <a:r>
              <a:rPr lang="en-US" sz="1800" b="0" i="1">
                <a:solidFill>
                  <a:schemeClr val="bg1"/>
                </a:solidFill>
              </a:rPr>
              <a:t>x</a:t>
            </a:r>
            <a:r>
              <a:rPr lang="en-US" sz="1800" b="0" baseline="-25000">
                <a:solidFill>
                  <a:schemeClr val="bg1"/>
                </a:solidFill>
              </a:rPr>
              <a:t>1</a:t>
            </a:r>
            <a:r>
              <a:rPr lang="en-US" sz="1800" b="0">
                <a:solidFill>
                  <a:schemeClr val="bg1"/>
                </a:solidFill>
              </a:rPr>
              <a:t>, </a:t>
            </a:r>
            <a:r>
              <a:rPr lang="en-US" sz="1800" b="0" i="1">
                <a:solidFill>
                  <a:schemeClr val="bg1"/>
                </a:solidFill>
              </a:rPr>
              <a:t>y</a:t>
            </a:r>
            <a:r>
              <a:rPr lang="en-US" sz="1800" b="0" baseline="-25000">
                <a:solidFill>
                  <a:schemeClr val="bg1"/>
                </a:solidFill>
              </a:rPr>
              <a:t>1</a:t>
            </a:r>
            <a:r>
              <a:rPr lang="en-US" sz="1800" b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50697" name="Rectangle 9"/>
          <p:cNvSpPr>
            <a:spLocks noChangeArrowheads="1"/>
          </p:cNvSpPr>
          <p:nvPr/>
        </p:nvSpPr>
        <p:spPr bwMode="auto">
          <a:xfrm>
            <a:off x="6629400" y="5105400"/>
            <a:ext cx="1546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 i="1">
                <a:solidFill>
                  <a:schemeClr val="bg1"/>
                </a:solidFill>
              </a:rPr>
              <a:t>b</a:t>
            </a:r>
            <a:r>
              <a:rPr lang="en-US" sz="1800" b="0">
                <a:solidFill>
                  <a:schemeClr val="bg1"/>
                </a:solidFill>
              </a:rPr>
              <a:t> = –</a:t>
            </a:r>
            <a:r>
              <a:rPr lang="en-US" sz="1800" b="0" i="1">
                <a:solidFill>
                  <a:schemeClr val="bg1"/>
                </a:solidFill>
              </a:rPr>
              <a:t>x</a:t>
            </a:r>
            <a:r>
              <a:rPr lang="en-US" sz="1800" b="0" baseline="-25000">
                <a:solidFill>
                  <a:schemeClr val="bg1"/>
                </a:solidFill>
              </a:rPr>
              <a:t>1</a:t>
            </a:r>
            <a:r>
              <a:rPr lang="en-US" sz="1800" b="0" i="1">
                <a:solidFill>
                  <a:schemeClr val="bg1"/>
                </a:solidFill>
              </a:rPr>
              <a:t>m</a:t>
            </a:r>
            <a:r>
              <a:rPr lang="en-US" sz="1800" b="0">
                <a:solidFill>
                  <a:schemeClr val="bg1"/>
                </a:solidFill>
              </a:rPr>
              <a:t> + </a:t>
            </a:r>
            <a:r>
              <a:rPr lang="en-US" sz="1800" b="0" i="1">
                <a:solidFill>
                  <a:schemeClr val="bg1"/>
                </a:solidFill>
              </a:rPr>
              <a:t>y</a:t>
            </a:r>
            <a:r>
              <a:rPr lang="en-US" sz="1800" b="0" baseline="-25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50698" name="Oval 10"/>
          <p:cNvSpPr>
            <a:spLocks noChangeArrowheads="1"/>
          </p:cNvSpPr>
          <p:nvPr/>
        </p:nvSpPr>
        <p:spPr bwMode="auto">
          <a:xfrm>
            <a:off x="6781800" y="4724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650699" name="Text Box 11"/>
          <p:cNvSpPr txBox="1">
            <a:spLocks noChangeArrowheads="1"/>
          </p:cNvSpPr>
          <p:nvPr/>
        </p:nvSpPr>
        <p:spPr bwMode="auto">
          <a:xfrm>
            <a:off x="73437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bg1"/>
                </a:solidFill>
              </a:rPr>
              <a:t>Source: K. Grauman</a:t>
            </a:r>
          </a:p>
        </p:txBody>
      </p:sp>
      <p:cxnSp>
        <p:nvCxnSpPr>
          <p:cNvPr id="13" name="Connecteur droit 12"/>
          <p:cNvCxnSpPr/>
          <p:nvPr/>
        </p:nvCxnSpPr>
        <p:spPr bwMode="auto">
          <a:xfrm flipV="1">
            <a:off x="1358856" y="3976695"/>
            <a:ext cx="1277955" cy="5476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76200"/>
            <a:ext cx="8532812" cy="838200"/>
          </a:xfrm>
        </p:spPr>
        <p:txBody>
          <a:bodyPr/>
          <a:lstStyle/>
          <a:p>
            <a:r>
              <a:rPr lang="en-US" sz="3000">
                <a:solidFill>
                  <a:schemeClr val="bg1"/>
                </a:solidFill>
                <a:latin typeface="Comic Sans MS" pitchFamily="66" charset="0"/>
              </a:rPr>
              <a:t>Hough transform details (D. Lowe’s system)</a:t>
            </a:r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Training phase:</a:t>
            </a:r>
            <a:r>
              <a:rPr lang="en-US" dirty="0">
                <a:solidFill>
                  <a:schemeClr val="bg1"/>
                </a:solidFill>
              </a:rPr>
              <a:t> For each model feature, record 2D location, scale, and orientation of model (relative to normalized feature frame)</a:t>
            </a:r>
          </a:p>
          <a:p>
            <a:r>
              <a:rPr lang="en-US" b="1" dirty="0">
                <a:solidFill>
                  <a:schemeClr val="bg1"/>
                </a:solidFill>
              </a:rPr>
              <a:t>Test phase: </a:t>
            </a:r>
            <a:r>
              <a:rPr lang="en-US" dirty="0">
                <a:solidFill>
                  <a:schemeClr val="bg1"/>
                </a:solidFill>
              </a:rPr>
              <a:t>Let each match between a test and a model feature vote in a 4D Hough space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Use broad bin sizes of 30 degrees for orientation, a factor of 2 for scale, and 0.25 times image size for location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Vote for two closest bins in each dimension</a:t>
            </a:r>
          </a:p>
          <a:p>
            <a:r>
              <a:rPr lang="en-US" dirty="0">
                <a:solidFill>
                  <a:schemeClr val="bg1"/>
                </a:solidFill>
              </a:rPr>
              <a:t>Find all bins with at least three votes and perform geometric verification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Estimate least squares </a:t>
            </a:r>
            <a:r>
              <a:rPr lang="en-US" dirty="0">
                <a:solidFill>
                  <a:srgbClr val="FFFF00"/>
                </a:solidFill>
              </a:rPr>
              <a:t>affine </a:t>
            </a:r>
            <a:r>
              <a:rPr lang="en-US" dirty="0">
                <a:solidFill>
                  <a:schemeClr val="bg1"/>
                </a:solidFill>
              </a:rPr>
              <a:t>transformation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Use stricter thresholds on transformation residual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Search for additional features that agree with the alignment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295511" y="325395"/>
            <a:ext cx="65261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Affine projections induce affine </a:t>
            </a:r>
            <a:endParaRPr lang="en-US" sz="3200" dirty="0" smtClean="0"/>
          </a:p>
          <a:p>
            <a:r>
              <a:rPr lang="en-US" sz="3200" dirty="0" smtClean="0"/>
              <a:t>transformations from planes </a:t>
            </a:r>
          </a:p>
          <a:p>
            <a:r>
              <a:rPr lang="en-US" sz="3200" dirty="0" smtClean="0"/>
              <a:t>onto </a:t>
            </a:r>
            <a:r>
              <a:rPr lang="en-US" sz="3200" dirty="0"/>
              <a:t>their images.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97097"/>
            <a:ext cx="373380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319364"/>
            <a:ext cx="43434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Affine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transformations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affine transformation maps a parallelogram onto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another parallelogram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7781" name="Rectangle 5"/>
          <p:cNvSpPr>
            <a:spLocks noChangeArrowheads="1"/>
          </p:cNvSpPr>
          <p:nvPr/>
        </p:nvSpPr>
        <p:spPr bwMode="auto">
          <a:xfrm>
            <a:off x="2057400" y="3265311"/>
            <a:ext cx="1168400" cy="98777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7782" name="AutoShape 6"/>
          <p:cNvSpPr>
            <a:spLocks noChangeArrowheads="1"/>
          </p:cNvSpPr>
          <p:nvPr/>
        </p:nvSpPr>
        <p:spPr bwMode="auto">
          <a:xfrm>
            <a:off x="3615267" y="3462867"/>
            <a:ext cx="778933" cy="59266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Parallélogramme 9"/>
          <p:cNvSpPr/>
          <p:nvPr/>
        </p:nvSpPr>
        <p:spPr bwMode="auto">
          <a:xfrm rot="18783500">
            <a:off x="4853163" y="2668668"/>
            <a:ext cx="1825650" cy="1862163"/>
          </a:xfrm>
          <a:prstGeom prst="parallelogram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28596" y="4779981"/>
            <a:ext cx="3687813" cy="1752624"/>
            <a:chOff x="628596" y="4779981"/>
            <a:chExt cx="3687813" cy="175262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28596" y="4779981"/>
              <a:ext cx="3687813" cy="175262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aphicFrame>
          <p:nvGraphicFramePr>
            <p:cNvPr id="11" name="Objet 10"/>
            <p:cNvGraphicFramePr>
              <a:graphicFrameLocks noChangeAspect="1"/>
            </p:cNvGraphicFramePr>
            <p:nvPr/>
          </p:nvGraphicFramePr>
          <p:xfrm>
            <a:off x="738135" y="4889520"/>
            <a:ext cx="3477864" cy="1533546"/>
          </p:xfrm>
          <a:graphic>
            <a:graphicData uri="http://schemas.openxmlformats.org/presentationml/2006/ole">
              <p:oleObj spid="_x0000_s1105922" name="Équation" r:id="rId4" imgW="1612800" imgH="7110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4206870" y="3721104"/>
            <a:ext cx="4089456" cy="2884527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Fitting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an affine transformation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Equation for </a:t>
            </a:r>
            <a:r>
              <a:rPr lang="en-US" dirty="0" smtClean="0">
                <a:solidFill>
                  <a:schemeClr val="bg1"/>
                </a:solidFill>
              </a:rPr>
              <a:t>affine transformation: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701622" y="4086234"/>
            <a:ext cx="2980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 equations in 6 unknowns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93930" name="Text Box 10"/>
          <p:cNvSpPr txBox="1">
            <a:spLocks noChangeArrowheads="1"/>
          </p:cNvSpPr>
          <p:nvPr/>
        </p:nvSpPr>
        <p:spPr bwMode="auto">
          <a:xfrm>
            <a:off x="1290867" y="3124200"/>
            <a:ext cx="3390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9 entries,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6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degrees of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freedom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139778" y="1347759"/>
            <a:ext cx="3687813" cy="1752624"/>
            <a:chOff x="1139778" y="1311246"/>
            <a:chExt cx="3687813" cy="175262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139778" y="1311246"/>
              <a:ext cx="3687813" cy="175262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aphicFrame>
          <p:nvGraphicFramePr>
            <p:cNvPr id="13" name="Objet 12"/>
            <p:cNvGraphicFramePr>
              <a:graphicFrameLocks noChangeAspect="1"/>
            </p:cNvGraphicFramePr>
            <p:nvPr/>
          </p:nvGraphicFramePr>
          <p:xfrm>
            <a:off x="1285830" y="1420785"/>
            <a:ext cx="3477864" cy="1533546"/>
          </p:xfrm>
          <a:graphic>
            <a:graphicData uri="http://schemas.openxmlformats.org/presentationml/2006/ole">
              <p:oleObj spid="_x0000_s1103879" name="Équation" r:id="rId4" imgW="1612800" imgH="711000" progId="Equation.3">
                <p:embed/>
              </p:oleObj>
            </a:graphicData>
          </a:graphic>
        </p:graphicFrame>
      </p:grpSp>
      <p:graphicFrame>
        <p:nvGraphicFramePr>
          <p:cNvPr id="14" name="Objet 13"/>
          <p:cNvGraphicFramePr>
            <a:graphicFrameLocks noChangeAspect="1"/>
          </p:cNvGraphicFramePr>
          <p:nvPr/>
        </p:nvGraphicFramePr>
        <p:xfrm>
          <a:off x="4279896" y="3830643"/>
          <a:ext cx="3954691" cy="2701962"/>
        </p:xfrm>
        <a:graphic>
          <a:graphicData uri="http://schemas.openxmlformats.org/presentationml/2006/ole">
            <p:oleObj spid="_x0000_s1103880" name="Équation" r:id="rId5" imgW="2044440" imgH="1396800" progId="Equation.3">
              <p:embed/>
            </p:oleObj>
          </a:graphicData>
        </a:graphic>
      </p:graphicFrame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01622" y="4597416"/>
            <a:ext cx="3352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U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 =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u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’</a:t>
            </a:r>
          </a:p>
          <a:p>
            <a:endParaRPr lang="en-US" dirty="0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In general uniquely determined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by 3 correspondences</a:t>
            </a:r>
          </a:p>
          <a:p>
            <a:endParaRPr lang="en-US" dirty="0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Linear least squares for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more correspondences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93929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Strategy</a:t>
            </a:r>
            <a:r>
              <a:rPr lang="en-US" dirty="0">
                <a:solidFill>
                  <a:schemeClr val="bg1"/>
                </a:solidFill>
              </a:rPr>
              <a:t> 4: Hashing</a:t>
            </a:r>
          </a:p>
        </p:txBody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90600"/>
          </a:xfrm>
        </p:spPr>
        <p:txBody>
          <a:bodyPr/>
          <a:lstStyle/>
          <a:p>
            <a:r>
              <a:rPr lang="en-US" sz="2000">
                <a:solidFill>
                  <a:schemeClr val="bg1"/>
                </a:solidFill>
              </a:rPr>
              <a:t>Make each invariant image feature into a low-dimensional “key” that indexes into a table of  hypotheses</a:t>
            </a:r>
          </a:p>
        </p:txBody>
      </p:sp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64000"/>
            <a:ext cx="2643188" cy="25654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</p:pic>
      <p:sp>
        <p:nvSpPr>
          <p:cNvPr id="577541" name="Text Box 5"/>
          <p:cNvSpPr txBox="1">
            <a:spLocks noChangeArrowheads="1"/>
          </p:cNvSpPr>
          <p:nvPr/>
        </p:nvSpPr>
        <p:spPr bwMode="auto">
          <a:xfrm>
            <a:off x="1379538" y="37242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model</a:t>
            </a:r>
          </a:p>
        </p:txBody>
      </p:sp>
      <p:sp>
        <p:nvSpPr>
          <p:cNvPr id="577542" name="AutoShape 6"/>
          <p:cNvSpPr>
            <a:spLocks noChangeArrowheads="1"/>
          </p:cNvSpPr>
          <p:nvPr/>
        </p:nvSpPr>
        <p:spPr bwMode="auto">
          <a:xfrm>
            <a:off x="3886200" y="3048000"/>
            <a:ext cx="228600" cy="35814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77543" name="Group 7"/>
          <p:cNvGrpSpPr>
            <a:grpSpLocks/>
          </p:cNvGrpSpPr>
          <p:nvPr/>
        </p:nvGrpSpPr>
        <p:grpSpPr bwMode="auto">
          <a:xfrm>
            <a:off x="457200" y="3425825"/>
            <a:ext cx="3344863" cy="2570163"/>
            <a:chOff x="288" y="2158"/>
            <a:chExt cx="2107" cy="1619"/>
          </a:xfrm>
        </p:grpSpPr>
        <p:sp>
          <p:nvSpPr>
            <p:cNvPr id="577544" name="Rectangle 8"/>
            <p:cNvSpPr>
              <a:spLocks noChangeArrowheads="1"/>
            </p:cNvSpPr>
            <p:nvPr/>
          </p:nvSpPr>
          <p:spPr bwMode="auto">
            <a:xfrm rot="-1726290">
              <a:off x="288" y="3264"/>
              <a:ext cx="513" cy="51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7545" name="Freeform 9"/>
            <p:cNvSpPr>
              <a:spLocks/>
            </p:cNvSpPr>
            <p:nvPr/>
          </p:nvSpPr>
          <p:spPr bwMode="auto">
            <a:xfrm>
              <a:off x="530" y="2158"/>
              <a:ext cx="1865" cy="1392"/>
            </a:xfrm>
            <a:custGeom>
              <a:avLst/>
              <a:gdLst/>
              <a:ahLst/>
              <a:cxnLst>
                <a:cxn ang="0">
                  <a:pos x="0" y="1392"/>
                </a:cxn>
                <a:cxn ang="0">
                  <a:pos x="1070" y="212"/>
                </a:cxn>
                <a:cxn ang="0">
                  <a:pos x="1865" y="121"/>
                </a:cxn>
              </a:cxnLst>
              <a:rect l="0" t="0" r="r" b="b"/>
              <a:pathLst>
                <a:path w="1865" h="1392">
                  <a:moveTo>
                    <a:pt x="0" y="1392"/>
                  </a:moveTo>
                  <a:cubicBezTo>
                    <a:pt x="178" y="1195"/>
                    <a:pt x="759" y="424"/>
                    <a:pt x="1070" y="212"/>
                  </a:cubicBezTo>
                  <a:cubicBezTo>
                    <a:pt x="1381" y="0"/>
                    <a:pt x="1700" y="140"/>
                    <a:pt x="1865" y="12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7546" name="Group 10"/>
          <p:cNvGrpSpPr>
            <a:grpSpLocks/>
          </p:cNvGrpSpPr>
          <p:nvPr/>
        </p:nvGrpSpPr>
        <p:grpSpPr bwMode="auto">
          <a:xfrm>
            <a:off x="2209800" y="5386388"/>
            <a:ext cx="1608138" cy="1065212"/>
            <a:chOff x="1392" y="3393"/>
            <a:chExt cx="1013" cy="671"/>
          </a:xfrm>
        </p:grpSpPr>
        <p:sp>
          <p:nvSpPr>
            <p:cNvPr id="577547" name="Rectangle 11"/>
            <p:cNvSpPr>
              <a:spLocks noChangeArrowheads="1"/>
            </p:cNvSpPr>
            <p:nvPr/>
          </p:nvSpPr>
          <p:spPr bwMode="auto">
            <a:xfrm rot="-819211">
              <a:off x="1392" y="3393"/>
              <a:ext cx="513" cy="51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7548" name="Freeform 12"/>
            <p:cNvSpPr>
              <a:spLocks/>
            </p:cNvSpPr>
            <p:nvPr/>
          </p:nvSpPr>
          <p:spPr bwMode="auto">
            <a:xfrm>
              <a:off x="1666" y="3690"/>
              <a:ext cx="739" cy="3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6" y="317"/>
                </a:cxn>
                <a:cxn ang="0">
                  <a:pos x="739" y="344"/>
                </a:cxn>
              </a:cxnLst>
              <a:rect l="0" t="0" r="r" b="b"/>
              <a:pathLst>
                <a:path w="739" h="374">
                  <a:moveTo>
                    <a:pt x="0" y="0"/>
                  </a:moveTo>
                  <a:cubicBezTo>
                    <a:pt x="74" y="53"/>
                    <a:pt x="323" y="260"/>
                    <a:pt x="446" y="317"/>
                  </a:cubicBezTo>
                  <a:cubicBezTo>
                    <a:pt x="569" y="374"/>
                    <a:pt x="678" y="339"/>
                    <a:pt x="739" y="34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7549" name="Group 13"/>
          <p:cNvGrpSpPr>
            <a:grpSpLocks/>
          </p:cNvGrpSpPr>
          <p:nvPr/>
        </p:nvGrpSpPr>
        <p:grpSpPr bwMode="auto">
          <a:xfrm>
            <a:off x="2438400" y="4654550"/>
            <a:ext cx="1349375" cy="503238"/>
            <a:chOff x="1536" y="2932"/>
            <a:chExt cx="850" cy="317"/>
          </a:xfrm>
        </p:grpSpPr>
        <p:sp>
          <p:nvSpPr>
            <p:cNvPr id="577550" name="Rectangle 14"/>
            <p:cNvSpPr>
              <a:spLocks noChangeArrowheads="1"/>
            </p:cNvSpPr>
            <p:nvPr/>
          </p:nvSpPr>
          <p:spPr bwMode="auto">
            <a:xfrm rot="-743689">
              <a:off x="1536" y="2932"/>
              <a:ext cx="317" cy="31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7551" name="Freeform 15"/>
            <p:cNvSpPr>
              <a:spLocks/>
            </p:cNvSpPr>
            <p:nvPr/>
          </p:nvSpPr>
          <p:spPr bwMode="auto">
            <a:xfrm>
              <a:off x="1714" y="3114"/>
              <a:ext cx="672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5" y="15"/>
                </a:cxn>
                <a:cxn ang="0">
                  <a:pos x="672" y="33"/>
                </a:cxn>
              </a:cxnLst>
              <a:rect l="0" t="0" r="r" b="b"/>
              <a:pathLst>
                <a:path w="672" h="33">
                  <a:moveTo>
                    <a:pt x="0" y="0"/>
                  </a:moveTo>
                  <a:cubicBezTo>
                    <a:pt x="71" y="2"/>
                    <a:pt x="313" y="10"/>
                    <a:pt x="425" y="15"/>
                  </a:cubicBezTo>
                  <a:cubicBezTo>
                    <a:pt x="537" y="20"/>
                    <a:pt x="621" y="29"/>
                    <a:pt x="672" y="33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552" name="Text Box 16"/>
          <p:cNvSpPr txBox="1">
            <a:spLocks noChangeArrowheads="1"/>
          </p:cNvSpPr>
          <p:nvPr/>
        </p:nvSpPr>
        <p:spPr bwMode="auto">
          <a:xfrm>
            <a:off x="33528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hash 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Strategy 4: Hashing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981200"/>
          </a:xfrm>
        </p:spPr>
        <p:txBody>
          <a:bodyPr/>
          <a:lstStyle/>
          <a:p>
            <a:r>
              <a:rPr lang="en-US" sz="2000">
                <a:solidFill>
                  <a:schemeClr val="bg1"/>
                </a:solidFill>
              </a:rPr>
              <a:t>Make each invariant image feature into a low-dimensional “key” that indexes into a table of  hypotheses</a:t>
            </a:r>
          </a:p>
          <a:p>
            <a:r>
              <a:rPr lang="en-US" sz="2000">
                <a:solidFill>
                  <a:schemeClr val="bg1"/>
                </a:solidFill>
              </a:rPr>
              <a:t>Given a new test image, compute the hash keys for all features found in that image, access the table, and look for consistent hypotheses</a:t>
            </a:r>
          </a:p>
        </p:txBody>
      </p:sp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64000"/>
            <a:ext cx="2643188" cy="25654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481388"/>
            <a:ext cx="3879850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 rot="3979693">
            <a:off x="5330031" y="4391819"/>
            <a:ext cx="1182688" cy="12446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79591" name="Rectangle 7"/>
          <p:cNvSpPr>
            <a:spLocks noChangeArrowheads="1"/>
          </p:cNvSpPr>
          <p:nvPr/>
        </p:nvSpPr>
        <p:spPr bwMode="auto">
          <a:xfrm rot="4308702">
            <a:off x="5212556" y="4517232"/>
            <a:ext cx="1182687" cy="12446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79592" name="Rectangle 8"/>
          <p:cNvSpPr>
            <a:spLocks noChangeArrowheads="1"/>
          </p:cNvSpPr>
          <p:nvPr/>
        </p:nvSpPr>
        <p:spPr bwMode="auto">
          <a:xfrm rot="6170336">
            <a:off x="7245350" y="4846638"/>
            <a:ext cx="1182687" cy="11382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79593" name="Rectangle 9"/>
          <p:cNvSpPr>
            <a:spLocks noChangeArrowheads="1"/>
          </p:cNvSpPr>
          <p:nvPr/>
        </p:nvSpPr>
        <p:spPr bwMode="auto">
          <a:xfrm rot="5645294">
            <a:off x="7292975" y="4951413"/>
            <a:ext cx="1182687" cy="11382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1379538" y="37242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model</a:t>
            </a:r>
          </a:p>
        </p:txBody>
      </p:sp>
      <p:sp>
        <p:nvSpPr>
          <p:cNvPr id="579595" name="AutoShape 11"/>
          <p:cNvSpPr>
            <a:spLocks noChangeArrowheads="1"/>
          </p:cNvSpPr>
          <p:nvPr/>
        </p:nvSpPr>
        <p:spPr bwMode="auto">
          <a:xfrm>
            <a:off x="3886200" y="3048000"/>
            <a:ext cx="228600" cy="35814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579596" name="Group 12"/>
          <p:cNvGrpSpPr>
            <a:grpSpLocks/>
          </p:cNvGrpSpPr>
          <p:nvPr/>
        </p:nvGrpSpPr>
        <p:grpSpPr bwMode="auto">
          <a:xfrm>
            <a:off x="4208463" y="3586163"/>
            <a:ext cx="1576387" cy="1319212"/>
            <a:chOff x="2651" y="2019"/>
            <a:chExt cx="993" cy="831"/>
          </a:xfrm>
        </p:grpSpPr>
        <p:sp>
          <p:nvSpPr>
            <p:cNvPr id="579597" name="Rectangle 13"/>
            <p:cNvSpPr>
              <a:spLocks noChangeArrowheads="1"/>
            </p:cNvSpPr>
            <p:nvPr/>
          </p:nvSpPr>
          <p:spPr bwMode="auto">
            <a:xfrm rot="-3540837">
              <a:off x="3393" y="2600"/>
              <a:ext cx="265" cy="23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598" name="Freeform 14"/>
            <p:cNvSpPr>
              <a:spLocks/>
            </p:cNvSpPr>
            <p:nvPr/>
          </p:nvSpPr>
          <p:spPr bwMode="auto">
            <a:xfrm>
              <a:off x="2651" y="2019"/>
              <a:ext cx="869" cy="687"/>
            </a:xfrm>
            <a:custGeom>
              <a:avLst/>
              <a:gdLst/>
              <a:ahLst/>
              <a:cxnLst>
                <a:cxn ang="0">
                  <a:pos x="869" y="687"/>
                </a:cxn>
                <a:cxn ang="0">
                  <a:pos x="430" y="111"/>
                </a:cxn>
                <a:cxn ang="0">
                  <a:pos x="0" y="20"/>
                </a:cxn>
              </a:cxnLst>
              <a:rect l="0" t="0" r="r" b="b"/>
              <a:pathLst>
                <a:path w="869" h="687">
                  <a:moveTo>
                    <a:pt x="869" y="687"/>
                  </a:moveTo>
                  <a:cubicBezTo>
                    <a:pt x="796" y="591"/>
                    <a:pt x="575" y="222"/>
                    <a:pt x="430" y="111"/>
                  </a:cubicBezTo>
                  <a:cubicBezTo>
                    <a:pt x="285" y="0"/>
                    <a:pt x="90" y="39"/>
                    <a:pt x="0" y="20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9599" name="Group 15"/>
          <p:cNvGrpSpPr>
            <a:grpSpLocks/>
          </p:cNvGrpSpPr>
          <p:nvPr/>
        </p:nvGrpSpPr>
        <p:grpSpPr bwMode="auto">
          <a:xfrm>
            <a:off x="457200" y="3425825"/>
            <a:ext cx="3344863" cy="2570163"/>
            <a:chOff x="288" y="2158"/>
            <a:chExt cx="2107" cy="1619"/>
          </a:xfrm>
        </p:grpSpPr>
        <p:sp>
          <p:nvSpPr>
            <p:cNvPr id="579600" name="Rectangle 16"/>
            <p:cNvSpPr>
              <a:spLocks noChangeArrowheads="1"/>
            </p:cNvSpPr>
            <p:nvPr/>
          </p:nvSpPr>
          <p:spPr bwMode="auto">
            <a:xfrm rot="-1726290">
              <a:off x="288" y="3264"/>
              <a:ext cx="513" cy="51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601" name="Freeform 17"/>
            <p:cNvSpPr>
              <a:spLocks/>
            </p:cNvSpPr>
            <p:nvPr/>
          </p:nvSpPr>
          <p:spPr bwMode="auto">
            <a:xfrm>
              <a:off x="530" y="2158"/>
              <a:ext cx="1865" cy="1392"/>
            </a:xfrm>
            <a:custGeom>
              <a:avLst/>
              <a:gdLst/>
              <a:ahLst/>
              <a:cxnLst>
                <a:cxn ang="0">
                  <a:pos x="0" y="1392"/>
                </a:cxn>
                <a:cxn ang="0">
                  <a:pos x="1070" y="212"/>
                </a:cxn>
                <a:cxn ang="0">
                  <a:pos x="1865" y="121"/>
                </a:cxn>
              </a:cxnLst>
              <a:rect l="0" t="0" r="r" b="b"/>
              <a:pathLst>
                <a:path w="1865" h="1392">
                  <a:moveTo>
                    <a:pt x="0" y="1392"/>
                  </a:moveTo>
                  <a:cubicBezTo>
                    <a:pt x="178" y="1195"/>
                    <a:pt x="759" y="424"/>
                    <a:pt x="1070" y="212"/>
                  </a:cubicBezTo>
                  <a:cubicBezTo>
                    <a:pt x="1381" y="0"/>
                    <a:pt x="1700" y="140"/>
                    <a:pt x="1865" y="12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9602" name="Group 18"/>
          <p:cNvGrpSpPr>
            <a:grpSpLocks/>
          </p:cNvGrpSpPr>
          <p:nvPr/>
        </p:nvGrpSpPr>
        <p:grpSpPr bwMode="auto">
          <a:xfrm>
            <a:off x="2209800" y="5386388"/>
            <a:ext cx="1608138" cy="1065212"/>
            <a:chOff x="1392" y="3393"/>
            <a:chExt cx="1013" cy="671"/>
          </a:xfrm>
        </p:grpSpPr>
        <p:sp>
          <p:nvSpPr>
            <p:cNvPr id="579603" name="Rectangle 19"/>
            <p:cNvSpPr>
              <a:spLocks noChangeArrowheads="1"/>
            </p:cNvSpPr>
            <p:nvPr/>
          </p:nvSpPr>
          <p:spPr bwMode="auto">
            <a:xfrm rot="-819211">
              <a:off x="1392" y="3393"/>
              <a:ext cx="513" cy="51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604" name="Freeform 20"/>
            <p:cNvSpPr>
              <a:spLocks/>
            </p:cNvSpPr>
            <p:nvPr/>
          </p:nvSpPr>
          <p:spPr bwMode="auto">
            <a:xfrm>
              <a:off x="1666" y="3690"/>
              <a:ext cx="739" cy="3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6" y="317"/>
                </a:cxn>
                <a:cxn ang="0">
                  <a:pos x="739" y="344"/>
                </a:cxn>
              </a:cxnLst>
              <a:rect l="0" t="0" r="r" b="b"/>
              <a:pathLst>
                <a:path w="739" h="374">
                  <a:moveTo>
                    <a:pt x="0" y="0"/>
                  </a:moveTo>
                  <a:cubicBezTo>
                    <a:pt x="74" y="53"/>
                    <a:pt x="323" y="260"/>
                    <a:pt x="446" y="317"/>
                  </a:cubicBezTo>
                  <a:cubicBezTo>
                    <a:pt x="569" y="374"/>
                    <a:pt x="678" y="339"/>
                    <a:pt x="739" y="34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9605" name="Group 21"/>
          <p:cNvGrpSpPr>
            <a:grpSpLocks/>
          </p:cNvGrpSpPr>
          <p:nvPr/>
        </p:nvGrpSpPr>
        <p:grpSpPr bwMode="auto">
          <a:xfrm>
            <a:off x="2438400" y="4654550"/>
            <a:ext cx="1349375" cy="503238"/>
            <a:chOff x="1536" y="2932"/>
            <a:chExt cx="850" cy="317"/>
          </a:xfrm>
        </p:grpSpPr>
        <p:sp>
          <p:nvSpPr>
            <p:cNvPr id="579606" name="Rectangle 22"/>
            <p:cNvSpPr>
              <a:spLocks noChangeArrowheads="1"/>
            </p:cNvSpPr>
            <p:nvPr/>
          </p:nvSpPr>
          <p:spPr bwMode="auto">
            <a:xfrm rot="-743689">
              <a:off x="1536" y="2932"/>
              <a:ext cx="317" cy="31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607" name="Freeform 23"/>
            <p:cNvSpPr>
              <a:spLocks/>
            </p:cNvSpPr>
            <p:nvPr/>
          </p:nvSpPr>
          <p:spPr bwMode="auto">
            <a:xfrm>
              <a:off x="1714" y="3114"/>
              <a:ext cx="672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5" y="15"/>
                </a:cxn>
                <a:cxn ang="0">
                  <a:pos x="672" y="33"/>
                </a:cxn>
              </a:cxnLst>
              <a:rect l="0" t="0" r="r" b="b"/>
              <a:pathLst>
                <a:path w="672" h="33">
                  <a:moveTo>
                    <a:pt x="0" y="0"/>
                  </a:moveTo>
                  <a:cubicBezTo>
                    <a:pt x="71" y="2"/>
                    <a:pt x="313" y="10"/>
                    <a:pt x="425" y="15"/>
                  </a:cubicBezTo>
                  <a:cubicBezTo>
                    <a:pt x="537" y="20"/>
                    <a:pt x="621" y="29"/>
                    <a:pt x="672" y="33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9608" name="Group 24"/>
          <p:cNvGrpSpPr>
            <a:grpSpLocks/>
          </p:cNvGrpSpPr>
          <p:nvPr/>
        </p:nvGrpSpPr>
        <p:grpSpPr bwMode="auto">
          <a:xfrm>
            <a:off x="4252913" y="2987675"/>
            <a:ext cx="3305175" cy="2617788"/>
            <a:chOff x="2679" y="1642"/>
            <a:chExt cx="2082" cy="1649"/>
          </a:xfrm>
        </p:grpSpPr>
        <p:sp>
          <p:nvSpPr>
            <p:cNvPr id="579609" name="Rectangle 25"/>
            <p:cNvSpPr>
              <a:spLocks noChangeArrowheads="1"/>
            </p:cNvSpPr>
            <p:nvPr/>
          </p:nvSpPr>
          <p:spPr bwMode="auto">
            <a:xfrm rot="-6420934">
              <a:off x="4567" y="3098"/>
              <a:ext cx="205" cy="18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610" name="Freeform 26"/>
            <p:cNvSpPr>
              <a:spLocks/>
            </p:cNvSpPr>
            <p:nvPr/>
          </p:nvSpPr>
          <p:spPr bwMode="auto">
            <a:xfrm>
              <a:off x="2679" y="1642"/>
              <a:ext cx="1982" cy="1526"/>
            </a:xfrm>
            <a:custGeom>
              <a:avLst/>
              <a:gdLst/>
              <a:ahLst/>
              <a:cxnLst>
                <a:cxn ang="0">
                  <a:pos x="1982" y="1526"/>
                </a:cxn>
                <a:cxn ang="0">
                  <a:pos x="932" y="187"/>
                </a:cxn>
                <a:cxn ang="0">
                  <a:pos x="0" y="406"/>
                </a:cxn>
              </a:cxnLst>
              <a:rect l="0" t="0" r="r" b="b"/>
              <a:pathLst>
                <a:path w="1982" h="1526">
                  <a:moveTo>
                    <a:pt x="1982" y="1526"/>
                  </a:moveTo>
                  <a:cubicBezTo>
                    <a:pt x="1807" y="1303"/>
                    <a:pt x="1262" y="374"/>
                    <a:pt x="932" y="187"/>
                  </a:cubicBezTo>
                  <a:cubicBezTo>
                    <a:pt x="602" y="0"/>
                    <a:pt x="194" y="361"/>
                    <a:pt x="0" y="406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9611" name="Group 27"/>
          <p:cNvGrpSpPr>
            <a:grpSpLocks/>
          </p:cNvGrpSpPr>
          <p:nvPr/>
        </p:nvGrpSpPr>
        <p:grpSpPr bwMode="auto">
          <a:xfrm>
            <a:off x="4208463" y="5140325"/>
            <a:ext cx="1676400" cy="1344613"/>
            <a:chOff x="2651" y="2998"/>
            <a:chExt cx="1056" cy="847"/>
          </a:xfrm>
        </p:grpSpPr>
        <p:sp>
          <p:nvSpPr>
            <p:cNvPr id="579612" name="Rectangle 28"/>
            <p:cNvSpPr>
              <a:spLocks noChangeArrowheads="1"/>
            </p:cNvSpPr>
            <p:nvPr/>
          </p:nvSpPr>
          <p:spPr bwMode="auto">
            <a:xfrm rot="-3703846">
              <a:off x="3456" y="3013"/>
              <a:ext cx="265" cy="23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613" name="Freeform 29"/>
            <p:cNvSpPr>
              <a:spLocks/>
            </p:cNvSpPr>
            <p:nvPr/>
          </p:nvSpPr>
          <p:spPr bwMode="auto">
            <a:xfrm>
              <a:off x="2651" y="3158"/>
              <a:ext cx="963" cy="687"/>
            </a:xfrm>
            <a:custGeom>
              <a:avLst/>
              <a:gdLst/>
              <a:ahLst/>
              <a:cxnLst>
                <a:cxn ang="0">
                  <a:pos x="963" y="0"/>
                </a:cxn>
                <a:cxn ang="0">
                  <a:pos x="366" y="581"/>
                </a:cxn>
                <a:cxn ang="0">
                  <a:pos x="0" y="636"/>
                </a:cxn>
              </a:cxnLst>
              <a:rect l="0" t="0" r="r" b="b"/>
              <a:pathLst>
                <a:path w="963" h="687">
                  <a:moveTo>
                    <a:pt x="963" y="0"/>
                  </a:moveTo>
                  <a:cubicBezTo>
                    <a:pt x="863" y="97"/>
                    <a:pt x="526" y="475"/>
                    <a:pt x="366" y="581"/>
                  </a:cubicBezTo>
                  <a:cubicBezTo>
                    <a:pt x="206" y="687"/>
                    <a:pt x="76" y="625"/>
                    <a:pt x="0" y="636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79614" name="Group 30"/>
          <p:cNvGrpSpPr>
            <a:grpSpLocks/>
          </p:cNvGrpSpPr>
          <p:nvPr/>
        </p:nvGrpSpPr>
        <p:grpSpPr bwMode="auto">
          <a:xfrm>
            <a:off x="4179888" y="4981575"/>
            <a:ext cx="4194175" cy="1582738"/>
            <a:chOff x="2633" y="2898"/>
            <a:chExt cx="2642" cy="997"/>
          </a:xfrm>
        </p:grpSpPr>
        <p:sp>
          <p:nvSpPr>
            <p:cNvPr id="579615" name="Rectangle 31"/>
            <p:cNvSpPr>
              <a:spLocks noChangeArrowheads="1"/>
            </p:cNvSpPr>
            <p:nvPr/>
          </p:nvSpPr>
          <p:spPr bwMode="auto">
            <a:xfrm rot="-743689">
              <a:off x="5091" y="3037"/>
              <a:ext cx="184" cy="17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616" name="Freeform 32"/>
            <p:cNvSpPr>
              <a:spLocks/>
            </p:cNvSpPr>
            <p:nvPr/>
          </p:nvSpPr>
          <p:spPr bwMode="auto">
            <a:xfrm>
              <a:off x="2633" y="2898"/>
              <a:ext cx="2551" cy="997"/>
            </a:xfrm>
            <a:custGeom>
              <a:avLst/>
              <a:gdLst/>
              <a:ahLst/>
              <a:cxnLst>
                <a:cxn ang="0">
                  <a:pos x="2551" y="222"/>
                </a:cxn>
                <a:cxn ang="0">
                  <a:pos x="1189" y="960"/>
                </a:cxn>
                <a:cxn ang="0">
                  <a:pos x="0" y="0"/>
                </a:cxn>
              </a:cxnLst>
              <a:rect l="0" t="0" r="r" b="b"/>
              <a:pathLst>
                <a:path w="2551" h="997">
                  <a:moveTo>
                    <a:pt x="2551" y="222"/>
                  </a:moveTo>
                  <a:cubicBezTo>
                    <a:pt x="2324" y="345"/>
                    <a:pt x="1614" y="997"/>
                    <a:pt x="1189" y="960"/>
                  </a:cubicBezTo>
                  <a:cubicBezTo>
                    <a:pt x="764" y="923"/>
                    <a:pt x="248" y="200"/>
                    <a:pt x="0" y="0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9617" name="Text Box 33"/>
          <p:cNvSpPr txBox="1">
            <a:spLocks noChangeArrowheads="1"/>
          </p:cNvSpPr>
          <p:nvPr/>
        </p:nvSpPr>
        <p:spPr bwMode="auto">
          <a:xfrm>
            <a:off x="33528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hash table</a:t>
            </a:r>
          </a:p>
        </p:txBody>
      </p:sp>
      <p:sp>
        <p:nvSpPr>
          <p:cNvPr id="579618" name="Text Box 34"/>
          <p:cNvSpPr txBox="1">
            <a:spLocks noChangeArrowheads="1"/>
          </p:cNvSpPr>
          <p:nvPr/>
        </p:nvSpPr>
        <p:spPr bwMode="auto">
          <a:xfrm>
            <a:off x="6172200" y="31242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test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0" grpId="0" animBg="1"/>
      <p:bldP spid="579591" grpId="0" animBg="1"/>
      <p:bldP spid="579592" grpId="0" animBg="1"/>
      <p:bldP spid="57959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/>
          </p:cNvSpPr>
          <p:nvPr/>
        </p:nvSpPr>
        <p:spPr bwMode="auto">
          <a:xfrm>
            <a:off x="3200400" y="3886200"/>
            <a:ext cx="2819400" cy="2667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Strategy 4: Hashing</a:t>
            </a:r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505200"/>
          </a:xfrm>
        </p:spPr>
        <p:txBody>
          <a:bodyPr/>
          <a:lstStyle/>
          <a:p>
            <a:r>
              <a:rPr lang="en-US" sz="2000">
                <a:solidFill>
                  <a:schemeClr val="bg1"/>
                </a:solidFill>
              </a:rPr>
              <a:t>Make each invariant image feature into a low-dimensional “key” that indexes into a table of  hypotheses</a:t>
            </a:r>
          </a:p>
          <a:p>
            <a:r>
              <a:rPr lang="en-US" sz="2000">
                <a:solidFill>
                  <a:schemeClr val="bg1"/>
                </a:solidFill>
              </a:rPr>
              <a:t>Given a new test image, compute the hash keys for all features found in that image, access the table, and look for consistent hypotheses</a:t>
            </a:r>
          </a:p>
          <a:p>
            <a:r>
              <a:rPr lang="en-US" sz="2000">
                <a:solidFill>
                  <a:schemeClr val="bg1"/>
                </a:solidFill>
              </a:rPr>
              <a:t>This can even work when we don’t have any feature descriptors: we can take n-tuples of neighboring features and compute invariant hash codes from their geometric configurations</a:t>
            </a:r>
          </a:p>
        </p:txBody>
      </p:sp>
      <p:sp>
        <p:nvSpPr>
          <p:cNvPr id="581637" name="Oval 5"/>
          <p:cNvSpPr>
            <a:spLocks noChangeArrowheads="1"/>
          </p:cNvSpPr>
          <p:nvPr/>
        </p:nvSpPr>
        <p:spPr bwMode="auto">
          <a:xfrm>
            <a:off x="5703903" y="5511831"/>
            <a:ext cx="217487" cy="2174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1642" name="Text Box 10"/>
          <p:cNvSpPr txBox="1">
            <a:spLocks noChangeArrowheads="1"/>
          </p:cNvSpPr>
          <p:nvPr/>
        </p:nvSpPr>
        <p:spPr bwMode="auto">
          <a:xfrm>
            <a:off x="3733800" y="59436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81643" name="Text Box 11"/>
          <p:cNvSpPr txBox="1">
            <a:spLocks noChangeArrowheads="1"/>
          </p:cNvSpPr>
          <p:nvPr/>
        </p:nvSpPr>
        <p:spPr bwMode="auto">
          <a:xfrm>
            <a:off x="5557851" y="565629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81644" name="Text Box 12"/>
          <p:cNvSpPr txBox="1">
            <a:spLocks noChangeArrowheads="1"/>
          </p:cNvSpPr>
          <p:nvPr/>
        </p:nvSpPr>
        <p:spPr bwMode="auto">
          <a:xfrm>
            <a:off x="3805238" y="49355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81645" name="Text Box 13"/>
          <p:cNvSpPr txBox="1">
            <a:spLocks noChangeArrowheads="1"/>
          </p:cNvSpPr>
          <p:nvPr/>
        </p:nvSpPr>
        <p:spPr bwMode="auto">
          <a:xfrm>
            <a:off x="4840288" y="52959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D</a:t>
            </a:r>
          </a:p>
        </p:txBody>
      </p:sp>
      <p:grpSp>
        <p:nvGrpSpPr>
          <p:cNvPr id="581648" name="Group 16"/>
          <p:cNvGrpSpPr>
            <a:grpSpLocks/>
          </p:cNvGrpSpPr>
          <p:nvPr/>
        </p:nvGrpSpPr>
        <p:grpSpPr bwMode="auto">
          <a:xfrm>
            <a:off x="3911600" y="5399088"/>
            <a:ext cx="912813" cy="544512"/>
            <a:chOff x="4217" y="2089"/>
            <a:chExt cx="575" cy="343"/>
          </a:xfrm>
        </p:grpSpPr>
        <p:sp>
          <p:nvSpPr>
            <p:cNvPr id="581649" name="Line 17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81650" name="Line 18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81651" name="Line 19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81652" name="Line 20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81638" name="Oval 6"/>
          <p:cNvSpPr>
            <a:spLocks noChangeArrowheads="1"/>
          </p:cNvSpPr>
          <p:nvPr/>
        </p:nvSpPr>
        <p:spPr bwMode="auto">
          <a:xfrm>
            <a:off x="4038600" y="5294313"/>
            <a:ext cx="217488" cy="217487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1640" name="Oval 8"/>
          <p:cNvSpPr>
            <a:spLocks noChangeArrowheads="1"/>
          </p:cNvSpPr>
          <p:nvPr/>
        </p:nvSpPr>
        <p:spPr bwMode="auto">
          <a:xfrm>
            <a:off x="4686300" y="5510213"/>
            <a:ext cx="217488" cy="217487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1646" name="Line 14"/>
          <p:cNvSpPr>
            <a:spLocks noChangeShapeType="1"/>
          </p:cNvSpPr>
          <p:nvPr/>
        </p:nvSpPr>
        <p:spPr bwMode="auto">
          <a:xfrm flipV="1">
            <a:off x="4068763" y="5632450"/>
            <a:ext cx="1646237" cy="3349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1647" name="Line 15"/>
          <p:cNvSpPr>
            <a:spLocks noChangeShapeType="1"/>
          </p:cNvSpPr>
          <p:nvPr/>
        </p:nvSpPr>
        <p:spPr bwMode="auto">
          <a:xfrm rot="16200000" flipV="1">
            <a:off x="3008313" y="4951413"/>
            <a:ext cx="1692275" cy="3587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1639" name="Oval 7"/>
          <p:cNvSpPr>
            <a:spLocks noChangeArrowheads="1"/>
          </p:cNvSpPr>
          <p:nvPr/>
        </p:nvSpPr>
        <p:spPr bwMode="auto">
          <a:xfrm>
            <a:off x="3965575" y="5870575"/>
            <a:ext cx="217488" cy="2174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Beyond affine transformations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What is the transformation between two views of a planar surface?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What is the transformation between images from two cameras that share the same center?</a:t>
            </a:r>
          </a:p>
        </p:txBody>
      </p:sp>
      <p:grpSp>
        <p:nvGrpSpPr>
          <p:cNvPr id="585732" name="Group 4"/>
          <p:cNvGrpSpPr>
            <a:grpSpLocks/>
          </p:cNvGrpSpPr>
          <p:nvPr/>
        </p:nvGrpSpPr>
        <p:grpSpPr bwMode="auto">
          <a:xfrm>
            <a:off x="1828800" y="4724400"/>
            <a:ext cx="5486400" cy="1981200"/>
            <a:chOff x="288" y="2160"/>
            <a:chExt cx="5192" cy="1901"/>
          </a:xfrm>
        </p:grpSpPr>
        <p:pic>
          <p:nvPicPr>
            <p:cNvPr id="585733" name="Picture 5" descr="fig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</p:spPr>
        </p:pic>
        <p:pic>
          <p:nvPicPr>
            <p:cNvPr id="585734" name="Picture 6" descr="fig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</p:spPr>
        </p:pic>
      </p:grpSp>
      <p:pic>
        <p:nvPicPr>
          <p:cNvPr id="585735" name="Picture 7" descr="graffit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739900"/>
            <a:ext cx="2492375" cy="1993900"/>
          </a:xfrm>
          <a:prstGeom prst="rect">
            <a:avLst/>
          </a:prstGeom>
          <a:noFill/>
        </p:spPr>
      </p:pic>
      <p:pic>
        <p:nvPicPr>
          <p:cNvPr id="585736" name="Picture 8" descr="graffiti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950" y="1739900"/>
            <a:ext cx="2492375" cy="199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212804" y="4487877"/>
            <a:ext cx="3906891" cy="135098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41325" y="346075"/>
            <a:ext cx="86741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Affine </a:t>
            </a:r>
            <a:r>
              <a:rPr lang="en-US" sz="3200" dirty="0" smtClean="0"/>
              <a:t>models</a:t>
            </a:r>
            <a:r>
              <a:rPr lang="en-US" sz="3200" dirty="0"/>
              <a:t>: Weak perspective projection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275" y="1066800"/>
            <a:ext cx="70961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377950" y="4724400"/>
          <a:ext cx="3581400" cy="895350"/>
        </p:xfrm>
        <a:graphic>
          <a:graphicData uri="http://schemas.openxmlformats.org/presentationml/2006/ole">
            <p:oleObj spid="_x0000_s1093634" name="Equation" r:id="rId5" imgW="1828800" imgH="457200" progId="Equation.3">
              <p:embed/>
            </p:oleObj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172075" y="4918075"/>
            <a:ext cx="3092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is the magnification.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762000" y="5970771"/>
            <a:ext cx="76947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When the scene relief is small compared its distance from the</a:t>
            </a:r>
          </a:p>
          <a:p>
            <a:r>
              <a:rPr lang="en-US" sz="2000" dirty="0"/>
              <a:t>Camera, </a:t>
            </a:r>
            <a:r>
              <a:rPr lang="en-US" sz="2000" i="1" dirty="0"/>
              <a:t>m</a:t>
            </a:r>
            <a:r>
              <a:rPr lang="en-US" sz="2000" dirty="0"/>
              <a:t> can be taken constant: weak perspective projection.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295400" y="4572000"/>
            <a:ext cx="1447800" cy="1143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92083" y="228600"/>
            <a:ext cx="82605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Perspective </a:t>
            </a:r>
            <a:r>
              <a:rPr lang="en-US" sz="3200" dirty="0" smtClean="0"/>
              <a:t>projections </a:t>
            </a:r>
            <a:r>
              <a:rPr lang="en-US" sz="3200" dirty="0"/>
              <a:t>induce projective </a:t>
            </a:r>
            <a:endParaRPr lang="en-US" sz="3200" dirty="0" smtClean="0"/>
          </a:p>
          <a:p>
            <a:r>
              <a:rPr lang="en-US" sz="3200" dirty="0" smtClean="0"/>
              <a:t>transformations between planes</a:t>
            </a:r>
            <a:endParaRPr lang="en-US" sz="3200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3716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Beyond affine transformations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Homography:</a:t>
            </a:r>
            <a:r>
              <a:rPr lang="en-US">
                <a:solidFill>
                  <a:schemeClr val="bg1"/>
                </a:solidFill>
              </a:rPr>
              <a:t> plane projective transformation (transformation taking a quad to another arbitrary quad)</a:t>
            </a:r>
          </a:p>
        </p:txBody>
      </p:sp>
      <p:grpSp>
        <p:nvGrpSpPr>
          <p:cNvPr id="587780" name="Group 4"/>
          <p:cNvGrpSpPr>
            <a:grpSpLocks/>
          </p:cNvGrpSpPr>
          <p:nvPr/>
        </p:nvGrpSpPr>
        <p:grpSpPr bwMode="auto">
          <a:xfrm>
            <a:off x="2057400" y="2870200"/>
            <a:ext cx="5257800" cy="1778000"/>
            <a:chOff x="2160" y="2208"/>
            <a:chExt cx="1296" cy="432"/>
          </a:xfrm>
        </p:grpSpPr>
        <p:sp>
          <p:nvSpPr>
            <p:cNvPr id="587781" name="Rectangle 5"/>
            <p:cNvSpPr>
              <a:spLocks noChangeArrowheads="1"/>
            </p:cNvSpPr>
            <p:nvPr/>
          </p:nvSpPr>
          <p:spPr bwMode="auto">
            <a:xfrm>
              <a:off x="2160" y="2304"/>
              <a:ext cx="288" cy="24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2544" y="2352"/>
              <a:ext cx="19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7783" name="Freeform 7"/>
            <p:cNvSpPr>
              <a:spLocks/>
            </p:cNvSpPr>
            <p:nvPr/>
          </p:nvSpPr>
          <p:spPr bwMode="auto">
            <a:xfrm>
              <a:off x="2880" y="2208"/>
              <a:ext cx="576" cy="432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Fitting a homography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Recall: homogenenous coordinates</a:t>
            </a:r>
          </a:p>
        </p:txBody>
      </p:sp>
      <p:sp>
        <p:nvSpPr>
          <p:cNvPr id="589828" name="Text Box 4"/>
          <p:cNvSpPr txBox="1">
            <a:spLocks noChangeArrowheads="1"/>
          </p:cNvSpPr>
          <p:nvPr/>
        </p:nvSpPr>
        <p:spPr bwMode="auto">
          <a:xfrm>
            <a:off x="993775" y="2727325"/>
            <a:ext cx="351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homogenenous</a:t>
            </a:r>
            <a:b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pic>
        <p:nvPicPr>
          <p:cNvPr id="589829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219200" y="15763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9830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607050" y="150018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4949825" y="2719388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homogenenous</a:t>
            </a:r>
            <a:b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Fitting a homography</a:t>
            </a:r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Recall: homogenenous coordinates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Equation for homography:</a:t>
            </a:r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993775" y="2727325"/>
            <a:ext cx="351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homogenenous</a:t>
            </a:r>
            <a:b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pic>
        <p:nvPicPr>
          <p:cNvPr id="59187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19200" y="15763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187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607050" y="150018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1879" name="Text Box 7"/>
          <p:cNvSpPr txBox="1">
            <a:spLocks noChangeArrowheads="1"/>
          </p:cNvSpPr>
          <p:nvPr/>
        </p:nvSpPr>
        <p:spPr bwMode="auto">
          <a:xfrm>
            <a:off x="4949825" y="2719388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homogenenous</a:t>
            </a:r>
            <a:b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graphicFrame>
        <p:nvGraphicFramePr>
          <p:cNvPr id="591880" name="Object 8"/>
          <p:cNvGraphicFramePr>
            <a:graphicFrameLocks noChangeAspect="1"/>
          </p:cNvGraphicFramePr>
          <p:nvPr>
            <p:ph sz="half" idx="4294967295"/>
          </p:nvPr>
        </p:nvGraphicFramePr>
        <p:xfrm>
          <a:off x="2362200" y="4597400"/>
          <a:ext cx="4329113" cy="1782763"/>
        </p:xfrm>
        <a:graphic>
          <a:graphicData uri="http://schemas.openxmlformats.org/presentationml/2006/ole">
            <p:oleObj spid="_x0000_s591880" name="Equation" r:id="rId8" imgW="1726920" imgH="711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Fitting a homography</a:t>
            </a:r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Equation for homography:</a:t>
            </a:r>
          </a:p>
        </p:txBody>
      </p:sp>
      <p:graphicFrame>
        <p:nvGraphicFramePr>
          <p:cNvPr id="593924" name="Object 4"/>
          <p:cNvGraphicFramePr>
            <a:graphicFrameLocks noChangeAspect="1"/>
          </p:cNvGraphicFramePr>
          <p:nvPr>
            <p:ph sz="quarter" idx="4294967295"/>
          </p:nvPr>
        </p:nvGraphicFramePr>
        <p:xfrm>
          <a:off x="5599113" y="1371600"/>
          <a:ext cx="2859087" cy="1641475"/>
        </p:xfrm>
        <a:graphic>
          <a:graphicData uri="http://schemas.openxmlformats.org/presentationml/2006/ole">
            <p:oleObj spid="_x0000_s593924" name="Equation" r:id="rId4" imgW="1282680" imgH="736560" progId="Equation.3">
              <p:embed/>
            </p:oleObj>
          </a:graphicData>
        </a:graphic>
      </p:graphicFrame>
      <p:graphicFrame>
        <p:nvGraphicFramePr>
          <p:cNvPr id="593925" name="Object 5"/>
          <p:cNvGraphicFramePr>
            <a:graphicFrameLocks noChangeAspect="1"/>
          </p:cNvGraphicFramePr>
          <p:nvPr>
            <p:ph idx="4294967295"/>
          </p:nvPr>
        </p:nvGraphicFramePr>
        <p:xfrm>
          <a:off x="955675" y="1446213"/>
          <a:ext cx="3905250" cy="1573212"/>
        </p:xfrm>
        <a:graphic>
          <a:graphicData uri="http://schemas.openxmlformats.org/presentationml/2006/ole">
            <p:oleObj spid="_x0000_s593925" name="Equation" r:id="rId5" imgW="1765080" imgH="711000" progId="Equation.3">
              <p:embed/>
            </p:oleObj>
          </a:graphicData>
        </a:graphic>
      </p:graphicFrame>
      <p:graphicFrame>
        <p:nvGraphicFramePr>
          <p:cNvPr id="593926" name="Object 6"/>
          <p:cNvGraphicFramePr>
            <a:graphicFrameLocks noChangeAspect="1"/>
          </p:cNvGraphicFramePr>
          <p:nvPr>
            <p:ph sz="quarter" idx="4294967295"/>
          </p:nvPr>
        </p:nvGraphicFramePr>
        <p:xfrm>
          <a:off x="990600" y="3962400"/>
          <a:ext cx="1828800" cy="530225"/>
        </p:xfrm>
        <a:graphic>
          <a:graphicData uri="http://schemas.openxmlformats.org/presentationml/2006/ole">
            <p:oleObj spid="_x0000_s593926" name="Equation" r:id="rId6" imgW="787320" imgH="228600" progId="Equation.3">
              <p:embed/>
            </p:oleObj>
          </a:graphicData>
        </a:graphic>
      </p:graphicFrame>
      <p:graphicFrame>
        <p:nvGraphicFramePr>
          <p:cNvPr id="593927" name="Object 7"/>
          <p:cNvGraphicFramePr>
            <a:graphicFrameLocks noChangeAspect="1"/>
          </p:cNvGraphicFramePr>
          <p:nvPr/>
        </p:nvGraphicFramePr>
        <p:xfrm>
          <a:off x="4397375" y="3173409"/>
          <a:ext cx="4183063" cy="1706562"/>
        </p:xfrm>
        <a:graphic>
          <a:graphicData uri="http://schemas.openxmlformats.org/presentationml/2006/ole">
            <p:oleObj spid="_x0000_s593927" name="Equation" r:id="rId7" imgW="1815840" imgH="736560" progId="Equation.3">
              <p:embed/>
            </p:oleObj>
          </a:graphicData>
        </a:graphic>
      </p:graphicFrame>
      <p:graphicFrame>
        <p:nvGraphicFramePr>
          <p:cNvPr id="593928" name="Object 8"/>
          <p:cNvGraphicFramePr>
            <a:graphicFrameLocks noChangeAspect="1"/>
          </p:cNvGraphicFramePr>
          <p:nvPr/>
        </p:nvGraphicFramePr>
        <p:xfrm>
          <a:off x="596900" y="5010150"/>
          <a:ext cx="4583113" cy="1619250"/>
        </p:xfrm>
        <a:graphic>
          <a:graphicData uri="http://schemas.openxmlformats.org/presentationml/2006/ole">
            <p:oleObj spid="_x0000_s593928" name="Equation" r:id="rId8" imgW="2095200" imgH="736560" progId="Equation.3">
              <p:embed/>
            </p:oleObj>
          </a:graphicData>
        </a:graphic>
      </p:graphicFrame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5715000" y="5683250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itchFamily="34" charset="0"/>
              </a:rPr>
              <a:t>3 equations, only 2 linearly </a:t>
            </a:r>
            <a:br>
              <a:rPr lang="en-US">
                <a:solidFill>
                  <a:schemeClr val="bg1"/>
                </a:solidFill>
                <a:latin typeface="Arial" pitchFamily="34" charset="0"/>
              </a:rPr>
            </a:br>
            <a:r>
              <a:rPr lang="en-US">
                <a:solidFill>
                  <a:schemeClr val="bg1"/>
                </a:solidFill>
                <a:latin typeface="Arial" pitchFamily="34" charset="0"/>
              </a:rPr>
              <a:t>independent</a:t>
            </a:r>
          </a:p>
        </p:txBody>
      </p:sp>
      <p:sp>
        <p:nvSpPr>
          <p:cNvPr id="593930" name="Text Box 10"/>
          <p:cNvSpPr txBox="1">
            <a:spLocks noChangeArrowheads="1"/>
          </p:cNvSpPr>
          <p:nvPr/>
        </p:nvSpPr>
        <p:spPr bwMode="auto">
          <a:xfrm>
            <a:off x="920700" y="3124200"/>
            <a:ext cx="335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9 entries, 8 degrees of freedom</a:t>
            </a:r>
            <a:br>
              <a:rPr lang="en-US" dirty="0">
                <a:solidFill>
                  <a:schemeClr val="bg1"/>
                </a:solidFill>
                <a:latin typeface="Arial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(scale is arbitrary)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Direct linear transform</a:t>
            </a:r>
          </a:p>
        </p:txBody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7066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H has 8 degrees of freedom (9 parameters, but scale is arbitrary)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One match gives us two linearly independent equations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Four matches needed for a minimal solution (null space of 8x9 matrix)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More than four: homogeneous least squares</a:t>
            </a:r>
          </a:p>
        </p:txBody>
      </p:sp>
      <p:graphicFrame>
        <p:nvGraphicFramePr>
          <p:cNvPr id="595972" name="Object 4"/>
          <p:cNvGraphicFramePr>
            <a:graphicFrameLocks noChangeAspect="1"/>
          </p:cNvGraphicFramePr>
          <p:nvPr/>
        </p:nvGraphicFramePr>
        <p:xfrm>
          <a:off x="914400" y="914400"/>
          <a:ext cx="4343400" cy="2932113"/>
        </p:xfrm>
        <a:graphic>
          <a:graphicData uri="http://schemas.openxmlformats.org/presentationml/2006/ole">
            <p:oleObj spid="_x0000_s595972" name="Equation" r:id="rId4" imgW="1739880" imgH="1168200" progId="Equation.3">
              <p:embed/>
            </p:oleObj>
          </a:graphicData>
        </a:graphic>
      </p:graphicFrame>
      <p:graphicFrame>
        <p:nvGraphicFramePr>
          <p:cNvPr id="595973" name="Object 5"/>
          <p:cNvGraphicFramePr>
            <a:graphicFrameLocks noChangeAspect="1"/>
          </p:cNvGraphicFramePr>
          <p:nvPr/>
        </p:nvGraphicFramePr>
        <p:xfrm>
          <a:off x="6389688" y="2105025"/>
          <a:ext cx="1223962" cy="503238"/>
        </p:xfrm>
        <a:graphic>
          <a:graphicData uri="http://schemas.openxmlformats.org/presentationml/2006/ole">
            <p:oleObj spid="_x0000_s595973" name="Equation" r:id="rId5" imgW="49500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2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5650" y="4965700"/>
            <a:ext cx="4972050" cy="1628775"/>
          </a:xfrm>
          <a:prstGeom prst="rect">
            <a:avLst/>
          </a:prstGeom>
          <a:noFill/>
        </p:spPr>
      </p:pic>
      <p:pic>
        <p:nvPicPr>
          <p:cNvPr id="598019" name="Picture 3" descr="fig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6775" y="1027113"/>
            <a:ext cx="2552700" cy="1276350"/>
          </a:xfrm>
          <a:prstGeom prst="rect">
            <a:avLst/>
          </a:prstGeom>
          <a:noFill/>
        </p:spPr>
      </p:pic>
      <p:pic>
        <p:nvPicPr>
          <p:cNvPr id="598020" name="Picture 4" descr="fig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2700" y="3405188"/>
            <a:ext cx="1744663" cy="1395412"/>
          </a:xfrm>
          <a:prstGeom prst="rect">
            <a:avLst/>
          </a:prstGeom>
          <a:noFill/>
        </p:spPr>
      </p:pic>
      <p:pic>
        <p:nvPicPr>
          <p:cNvPr id="598021" name="Picture 5" descr="fig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5675" y="2809875"/>
            <a:ext cx="1543050" cy="1238250"/>
          </a:xfrm>
          <a:prstGeom prst="rect">
            <a:avLst/>
          </a:prstGeom>
          <a:noFill/>
        </p:spPr>
      </p:pic>
      <p:pic>
        <p:nvPicPr>
          <p:cNvPr id="598022" name="Picture 6" descr="fig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5925" y="2171700"/>
            <a:ext cx="1571625" cy="1257300"/>
          </a:xfrm>
          <a:prstGeom prst="rect">
            <a:avLst/>
          </a:prstGeom>
          <a:noFill/>
        </p:spPr>
      </p:pic>
      <p:pic>
        <p:nvPicPr>
          <p:cNvPr id="598023" name="Picture 7" descr="fig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938" y="2652713"/>
            <a:ext cx="1633537" cy="1306512"/>
          </a:xfrm>
          <a:prstGeom prst="rect">
            <a:avLst/>
          </a:prstGeom>
          <a:noFill/>
        </p:spPr>
      </p:pic>
      <p:pic>
        <p:nvPicPr>
          <p:cNvPr id="598024" name="Picture 8" descr="fig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13238" y="2540000"/>
            <a:ext cx="1543050" cy="1238250"/>
          </a:xfrm>
          <a:prstGeom prst="rect">
            <a:avLst/>
          </a:prstGeom>
          <a:noFill/>
        </p:spPr>
      </p:pic>
      <p:pic>
        <p:nvPicPr>
          <p:cNvPr id="598025" name="Picture 9" descr="fig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22925" y="3241675"/>
            <a:ext cx="1509713" cy="1208088"/>
          </a:xfrm>
          <a:prstGeom prst="rect">
            <a:avLst/>
          </a:prstGeom>
          <a:noFill/>
        </p:spPr>
      </p:pic>
      <p:pic>
        <p:nvPicPr>
          <p:cNvPr id="598026" name="Picture 10" descr="fig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48488" y="2244725"/>
            <a:ext cx="1543050" cy="1238250"/>
          </a:xfrm>
          <a:prstGeom prst="rect">
            <a:avLst/>
          </a:prstGeom>
          <a:noFill/>
        </p:spPr>
      </p:pic>
      <p:pic>
        <p:nvPicPr>
          <p:cNvPr id="598027" name="Picture 11" descr="fig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96150" y="1304925"/>
            <a:ext cx="1543050" cy="1238250"/>
          </a:xfrm>
          <a:prstGeom prst="rect">
            <a:avLst/>
          </a:prstGeom>
          <a:noFill/>
        </p:spPr>
      </p:pic>
      <p:sp>
        <p:nvSpPr>
          <p:cNvPr id="5980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Application: Panorama stitching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2688272" y="6488668"/>
            <a:ext cx="36728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Images courtesy of A.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</a:rPr>
              <a:t>Zisserman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. 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Recognizing panoramas</a:t>
            </a:r>
          </a:p>
        </p:txBody>
      </p:sp>
      <p:grpSp>
        <p:nvGrpSpPr>
          <p:cNvPr id="600067" name="Group 3"/>
          <p:cNvGrpSpPr>
            <a:grpSpLocks/>
          </p:cNvGrpSpPr>
          <p:nvPr/>
        </p:nvGrpSpPr>
        <p:grpSpPr bwMode="auto">
          <a:xfrm>
            <a:off x="1752600" y="2228850"/>
            <a:ext cx="5222875" cy="3714750"/>
            <a:chOff x="45" y="0"/>
            <a:chExt cx="8064" cy="6166"/>
          </a:xfrm>
        </p:grpSpPr>
        <p:grpSp>
          <p:nvGrpSpPr>
            <p:cNvPr id="600068" name="Group 4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600069" name="Picture 5" descr="rohr2Large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</p:spPr>
          </p:pic>
          <p:pic>
            <p:nvPicPr>
              <p:cNvPr id="600070" name="Picture 6" descr="rohr1Large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</p:spPr>
          </p:pic>
          <p:pic>
            <p:nvPicPr>
              <p:cNvPr id="600071" name="Picture 7" descr="rohr3Large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</p:spPr>
          </p:pic>
          <p:pic>
            <p:nvPicPr>
              <p:cNvPr id="600072" name="Picture 8" descr="rohr4Large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</p:spPr>
          </p:pic>
        </p:grpSp>
        <p:grpSp>
          <p:nvGrpSpPr>
            <p:cNvPr id="600073" name="Group 9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600074" name="Picture 10" descr="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</p:spPr>
          </p:pic>
          <p:pic>
            <p:nvPicPr>
              <p:cNvPr id="600075" name="Picture 11" descr="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</p:spPr>
          </p:pic>
          <p:pic>
            <p:nvPicPr>
              <p:cNvPr id="600076" name="Picture 12" descr="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</p:spPr>
          </p:pic>
          <p:pic>
            <p:nvPicPr>
              <p:cNvPr id="600077" name="Picture 13" descr="4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78" name="Picture 14" descr="5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79" name="Picture 15" descr="6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0" name="Picture 16" descr="7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1" name="Picture 17" descr="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2" name="Picture 18" descr="9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3" name="Picture 19" descr="10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4" name="Picture 20" descr="11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5" name="Picture 21" descr="12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6" name="Picture 22" descr="13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7" name="Picture 23" descr="14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8" name="Picture 24" descr="15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89" name="Picture 25" descr="19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90" name="Picture 26" descr="20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91" name="Picture 27" descr="21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92" name="Picture 28" descr="22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93" name="Picture 29" descr="23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94" name="Picture 30" descr="3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95" name="Picture 31" descr="16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96" name="Picture 32" descr="17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</p:spPr>
          </p:pic>
          <p:pic>
            <p:nvPicPr>
              <p:cNvPr id="600097" name="Picture 33" descr="18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</p:spPr>
          </p:pic>
        </p:grpSp>
        <p:sp>
          <p:nvSpPr>
            <p:cNvPr id="600098" name="AutoShape 34"/>
            <p:cNvSpPr>
              <a:spLocks noChangeArrowheads="1"/>
            </p:cNvSpPr>
            <p:nvPr/>
          </p:nvSpPr>
          <p:spPr bwMode="auto">
            <a:xfrm>
              <a:off x="3675" y="2017"/>
              <a:ext cx="852" cy="1255"/>
            </a:xfrm>
            <a:prstGeom prst="downArrow">
              <a:avLst>
                <a:gd name="adj1" fmla="val 50000"/>
                <a:gd name="adj2" fmla="val 36825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600099" name="Text Box 35"/>
          <p:cNvSpPr txBox="1">
            <a:spLocks noChangeArrowheads="1"/>
          </p:cNvSpPr>
          <p:nvPr/>
        </p:nvSpPr>
        <p:spPr bwMode="auto">
          <a:xfrm>
            <a:off x="1066800" y="6096000"/>
            <a:ext cx="667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M. Brown and D. Lowe,  “Recognizing panoramas”,</a:t>
            </a:r>
            <a:r>
              <a:rPr lang="en-US" b="1" i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ICCV 2003. </a:t>
            </a:r>
          </a:p>
        </p:txBody>
      </p:sp>
      <p:sp>
        <p:nvSpPr>
          <p:cNvPr id="600100" name="Rectangle 3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Given contents of a camera memory card, automatically figure out which pictures go together and stitch them together into panoramas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</p:spPr>
      </p:pic>
      <p:pic>
        <p:nvPicPr>
          <p:cNvPr id="602115" name="Picture 3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</p:spPr>
      </p:pic>
      <p:pic>
        <p:nvPicPr>
          <p:cNvPr id="602116" name="Picture 4" descr="imag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</p:spPr>
      </p:pic>
      <p:pic>
        <p:nvPicPr>
          <p:cNvPr id="602117" name="Picture 5" descr="imag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</p:spPr>
      </p:pic>
      <p:sp>
        <p:nvSpPr>
          <p:cNvPr id="6021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1. Estimate homography (RANSAC)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</p:spPr>
      </p:pic>
      <p:pic>
        <p:nvPicPr>
          <p:cNvPr id="604163" name="Picture 3" descr="ima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</p:spPr>
      </p:pic>
      <p:sp>
        <p:nvSpPr>
          <p:cNvPr id="604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1. Estimate homography (RANSAC)</a:t>
            </a:r>
          </a:p>
        </p:txBody>
      </p:sp>
      <p:pic>
        <p:nvPicPr>
          <p:cNvPr id="604165" name="Picture 5" descr="matches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</p:spPr>
      </p:pic>
      <p:pic>
        <p:nvPicPr>
          <p:cNvPr id="604166" name="Picture 6" descr="matches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614447" y="5327676"/>
            <a:ext cx="1314468" cy="105887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93725" y="498475"/>
            <a:ext cx="5993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Affine </a:t>
            </a:r>
            <a:r>
              <a:rPr lang="en-US" sz="2400" dirty="0"/>
              <a:t>models: Orthographic projection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513" y="1371600"/>
            <a:ext cx="7100887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676400" y="5410200"/>
          <a:ext cx="1193800" cy="895350"/>
        </p:xfrm>
        <a:graphic>
          <a:graphicData uri="http://schemas.openxmlformats.org/presentationml/2006/ole">
            <p:oleObj spid="_x0000_s1094658" name="Equation" r:id="rId5" imgW="609480" imgH="457200" progId="Equation.3">
              <p:embed/>
            </p:oleObj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343400" y="5213350"/>
            <a:ext cx="40943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When the camera is at a</a:t>
            </a:r>
          </a:p>
          <a:p>
            <a:r>
              <a:rPr lang="en-US" sz="2400"/>
              <a:t>(roughly constant) distance</a:t>
            </a:r>
          </a:p>
          <a:p>
            <a:r>
              <a:rPr lang="en-US" sz="2400"/>
              <a:t>from the scene, take </a:t>
            </a:r>
            <a:r>
              <a:rPr lang="en-US" sz="2400" i="1"/>
              <a:t>m</a:t>
            </a:r>
            <a:r>
              <a:rPr lang="en-US" sz="2400"/>
              <a:t>=1.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</p:spPr>
      </p:pic>
      <p:pic>
        <p:nvPicPr>
          <p:cNvPr id="606211" name="Picture 3" descr="ima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</p:spPr>
      </p:pic>
      <p:sp>
        <p:nvSpPr>
          <p:cNvPr id="606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1. Estimate homography (RANSAC)</a:t>
            </a:r>
          </a:p>
        </p:txBody>
      </p:sp>
      <p:pic>
        <p:nvPicPr>
          <p:cNvPr id="606213" name="Picture 5" descr="homograph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</p:spPr>
      </p:pic>
      <p:sp>
        <p:nvSpPr>
          <p:cNvPr id="606214" name="AutoShape 6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2. Find connected sets of images</a:t>
            </a:r>
          </a:p>
        </p:txBody>
      </p:sp>
      <p:grpSp>
        <p:nvGrpSpPr>
          <p:cNvPr id="608259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08260" name="Picture 4" descr="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08261" name="Picture 5" descr="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08262" name="Picture 6" descr="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08263" name="Picture 7" descr="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64" name="Picture 8" descr="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65" name="Picture 9" descr="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66" name="Picture 10" descr="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67" name="Picture 11" descr="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68" name="Picture 12" descr="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69" name="Picture 13" descr="1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0" name="Picture 14" descr="1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1" name="Picture 15" descr="1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2" name="Picture 16" descr="1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3" name="Picture 17" descr="14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4" name="Picture 18" descr="1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5" name="Picture 19" descr="1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6" name="Picture 20" descr="20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7" name="Picture 21" descr="2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8" name="Picture 22" descr="2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79" name="Picture 23" descr="23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80" name="Picture 24" descr="3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81" name="Picture 25" descr="16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82" name="Picture 26" descr="1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08283" name="Picture 27" descr="18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</p:spPr>
        </p:pic>
      </p:grpSp>
      <p:sp>
        <p:nvSpPr>
          <p:cNvPr id="608284" name="Line 28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85" name="Line 29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86" name="Line 30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87" name="Line 31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88" name="Line 32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89" name="Line 33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0" name="Line 34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1" name="Line 35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2" name="Line 36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3" name="Line 37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4" name="Line 38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5" name="Line 39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6" name="Line 40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7" name="Line 41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8" name="Line 42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299" name="Line 43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300" name="Line 44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301" name="Line 45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302" name="Line 46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303" name="Line 47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304" name="Line 48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305" name="Line 49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8306" name="Line 50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2. Find connected sets of images</a:t>
            </a:r>
          </a:p>
        </p:txBody>
      </p:sp>
      <p:grpSp>
        <p:nvGrpSpPr>
          <p:cNvPr id="610307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10308" name="Picture 4" descr="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0309" name="Picture 5" descr="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0310" name="Picture 6" descr="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0311" name="Picture 7" descr="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12" name="Picture 8" descr="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13" name="Picture 9" descr="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14" name="Picture 10" descr="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15" name="Picture 11" descr="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16" name="Picture 12" descr="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17" name="Picture 13" descr="1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18" name="Picture 14" descr="1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19" name="Picture 15" descr="1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0" name="Picture 16" descr="1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1" name="Picture 17" descr="14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2" name="Picture 18" descr="1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3" name="Picture 19" descr="1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4" name="Picture 20" descr="20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5" name="Picture 21" descr="2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6" name="Picture 22" descr="2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7" name="Picture 23" descr="23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8" name="Picture 24" descr="3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29" name="Picture 25" descr="16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30" name="Picture 26" descr="1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0331" name="Picture 27" descr="18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</p:spPr>
        </p:pic>
      </p:grpSp>
      <p:sp>
        <p:nvSpPr>
          <p:cNvPr id="61033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pic>
        <p:nvPicPr>
          <p:cNvPr id="610333" name="Picture 29" descr="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</p:spPr>
      </p:pic>
      <p:pic>
        <p:nvPicPr>
          <p:cNvPr id="610334" name="Picture 30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</p:spPr>
      </p:pic>
      <p:pic>
        <p:nvPicPr>
          <p:cNvPr id="610335" name="Picture 31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</p:spPr>
      </p:pic>
      <p:pic>
        <p:nvPicPr>
          <p:cNvPr id="610336" name="Picture 32" descr="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</p:spPr>
      </p:pic>
      <p:pic>
        <p:nvPicPr>
          <p:cNvPr id="610337" name="Picture 33" descr="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</p:spPr>
      </p:pic>
      <p:pic>
        <p:nvPicPr>
          <p:cNvPr id="610338" name="Picture 34" descr="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</p:spPr>
      </p:pic>
      <p:pic>
        <p:nvPicPr>
          <p:cNvPr id="610339" name="Picture 35" descr="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</p:spPr>
      </p:pic>
      <p:pic>
        <p:nvPicPr>
          <p:cNvPr id="610340" name="Picture 36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</p:spPr>
      </p:pic>
      <p:pic>
        <p:nvPicPr>
          <p:cNvPr id="610341" name="Picture 37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</p:spPr>
      </p:pic>
      <p:pic>
        <p:nvPicPr>
          <p:cNvPr id="610342" name="Picture 38" descr="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</p:spPr>
      </p:pic>
      <p:pic>
        <p:nvPicPr>
          <p:cNvPr id="610343" name="Picture 39" descr="1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</p:spPr>
      </p:pic>
      <p:pic>
        <p:nvPicPr>
          <p:cNvPr id="610344" name="Picture 40" descr="2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</p:spPr>
      </p:pic>
      <p:pic>
        <p:nvPicPr>
          <p:cNvPr id="610345" name="Picture 41" descr="2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</p:spPr>
      </p:pic>
      <p:pic>
        <p:nvPicPr>
          <p:cNvPr id="610346" name="Picture 42" descr="2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</p:spPr>
      </p:pic>
      <p:pic>
        <p:nvPicPr>
          <p:cNvPr id="610347" name="Picture 43" descr="1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</p:spPr>
      </p:pic>
      <p:pic>
        <p:nvPicPr>
          <p:cNvPr id="610348" name="Picture 44" descr="1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</p:spPr>
      </p:pic>
      <p:pic>
        <p:nvPicPr>
          <p:cNvPr id="610349" name="Picture 45" descr="1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</p:spPr>
      </p:pic>
      <p:pic>
        <p:nvPicPr>
          <p:cNvPr id="610350" name="Picture 46" descr="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</p:spPr>
      </p:pic>
      <p:pic>
        <p:nvPicPr>
          <p:cNvPr id="610351" name="Picture 47" descr="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</p:spPr>
      </p:pic>
      <p:sp>
        <p:nvSpPr>
          <p:cNvPr id="61035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5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5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55" name="Line 51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56" name="Line 52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57" name="Line 53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58" name="Line 54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59" name="Line 55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0" name="Line 56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1" name="Line 57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2" name="Line 58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3" name="Line 59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4" name="Line 60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5" name="Line 61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6" name="Line 62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7" name="Line 63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8" name="Line 64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0369" name="Line 65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2. Find connected sets of images</a:t>
            </a:r>
          </a:p>
        </p:txBody>
      </p:sp>
      <p:grpSp>
        <p:nvGrpSpPr>
          <p:cNvPr id="612355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12356" name="Picture 4" descr="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2357" name="Picture 5" descr="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2358" name="Picture 6" descr="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2359" name="Picture 7" descr="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0" name="Picture 8" descr="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1" name="Picture 9" descr="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2" name="Picture 10" descr="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3" name="Picture 11" descr="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4" name="Picture 12" descr="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5" name="Picture 13" descr="1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6" name="Picture 14" descr="1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7" name="Picture 15" descr="1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8" name="Picture 16" descr="1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69" name="Picture 17" descr="14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0" name="Picture 18" descr="1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1" name="Picture 19" descr="1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2" name="Picture 20" descr="20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3" name="Picture 21" descr="2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4" name="Picture 22" descr="2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5" name="Picture 23" descr="23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6" name="Picture 24" descr="3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7" name="Picture 25" descr="16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8" name="Picture 26" descr="1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2379" name="Picture 27" descr="18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</p:spPr>
        </p:pic>
      </p:grpSp>
      <p:sp>
        <p:nvSpPr>
          <p:cNvPr id="612380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pic>
        <p:nvPicPr>
          <p:cNvPr id="612381" name="Picture 29" descr="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</p:spPr>
      </p:pic>
      <p:pic>
        <p:nvPicPr>
          <p:cNvPr id="612382" name="Picture 30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</p:spPr>
      </p:pic>
      <p:pic>
        <p:nvPicPr>
          <p:cNvPr id="612383" name="Picture 31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</p:spPr>
      </p:pic>
      <p:pic>
        <p:nvPicPr>
          <p:cNvPr id="612384" name="Picture 32" descr="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</p:spPr>
      </p:pic>
      <p:pic>
        <p:nvPicPr>
          <p:cNvPr id="612385" name="Picture 33" descr="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</p:spPr>
      </p:pic>
      <p:pic>
        <p:nvPicPr>
          <p:cNvPr id="612386" name="Picture 34" descr="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</p:spPr>
      </p:pic>
      <p:pic>
        <p:nvPicPr>
          <p:cNvPr id="612387" name="Picture 35" descr="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</p:spPr>
      </p:pic>
      <p:pic>
        <p:nvPicPr>
          <p:cNvPr id="612388" name="Picture 36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</p:spPr>
      </p:pic>
      <p:pic>
        <p:nvPicPr>
          <p:cNvPr id="612389" name="Picture 37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</p:spPr>
      </p:pic>
      <p:pic>
        <p:nvPicPr>
          <p:cNvPr id="612390" name="Picture 38" descr="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</p:spPr>
      </p:pic>
      <p:pic>
        <p:nvPicPr>
          <p:cNvPr id="612391" name="Picture 39" descr="1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</p:spPr>
      </p:pic>
      <p:pic>
        <p:nvPicPr>
          <p:cNvPr id="612392" name="Picture 40" descr="2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</p:spPr>
      </p:pic>
      <p:pic>
        <p:nvPicPr>
          <p:cNvPr id="612393" name="Picture 41" descr="2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</p:spPr>
      </p:pic>
      <p:pic>
        <p:nvPicPr>
          <p:cNvPr id="612394" name="Picture 42" descr="2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</p:spPr>
      </p:pic>
      <p:pic>
        <p:nvPicPr>
          <p:cNvPr id="612395" name="Picture 43" descr="1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</p:spPr>
      </p:pic>
      <p:pic>
        <p:nvPicPr>
          <p:cNvPr id="612396" name="Picture 44" descr="1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</p:spPr>
      </p:pic>
      <p:pic>
        <p:nvPicPr>
          <p:cNvPr id="612397" name="Picture 45" descr="1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</p:spPr>
      </p:pic>
      <p:pic>
        <p:nvPicPr>
          <p:cNvPr id="612398" name="Picture 46" descr="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</p:spPr>
      </p:pic>
      <p:pic>
        <p:nvPicPr>
          <p:cNvPr id="612399" name="Picture 47" descr="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3. Stitch and blend the panoramas</a:t>
            </a:r>
          </a:p>
        </p:txBody>
      </p:sp>
      <p:grpSp>
        <p:nvGrpSpPr>
          <p:cNvPr id="614403" name="Group 3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614404" name="Picture 4" descr="rohr2Large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</p:spPr>
        </p:pic>
        <p:pic>
          <p:nvPicPr>
            <p:cNvPr id="614405" name="Picture 5" descr="rohr1Large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</p:spPr>
        </p:pic>
        <p:pic>
          <p:nvPicPr>
            <p:cNvPr id="614406" name="Picture 6" descr="rohr3Large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</p:spPr>
        </p:pic>
        <p:pic>
          <p:nvPicPr>
            <p:cNvPr id="614407" name="Picture 7" descr="rohr4Large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</p:spPr>
        </p:pic>
      </p:grpSp>
      <p:grpSp>
        <p:nvGrpSpPr>
          <p:cNvPr id="614408" name="Group 8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14409" name="Picture 9" descr="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4410" name="Picture 10" descr="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4411" name="Picture 11" descr="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</p:spPr>
        </p:pic>
        <p:pic>
          <p:nvPicPr>
            <p:cNvPr id="614412" name="Picture 12" descr="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13" name="Picture 13" descr="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14" name="Picture 14" descr="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15" name="Picture 15" descr="7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16" name="Picture 16" descr="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17" name="Picture 17" descr="9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18" name="Picture 18" descr="10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19" name="Picture 19" descr="1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0" name="Picture 20" descr="1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1" name="Picture 21" descr="13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2" name="Picture 22" descr="14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3" name="Picture 23" descr="15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4" name="Picture 24" descr="19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5" name="Picture 25" descr="20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6" name="Picture 26" descr="21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7" name="Picture 27" descr="2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8" name="Picture 28" descr="23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29" name="Picture 29" descr="3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30" name="Picture 30" descr="16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31" name="Picture 31" descr="17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</p:spPr>
        </p:pic>
        <p:pic>
          <p:nvPicPr>
            <p:cNvPr id="614432" name="Picture 32" descr="18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</p:spPr>
        </p:pic>
      </p:grpSp>
      <p:sp>
        <p:nvSpPr>
          <p:cNvPr id="614433" name="AutoShape 33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Results</a:t>
            </a:r>
          </a:p>
        </p:txBody>
      </p:sp>
      <p:grpSp>
        <p:nvGrpSpPr>
          <p:cNvPr id="616451" name="Group 3"/>
          <p:cNvGrpSpPr>
            <a:grpSpLocks/>
          </p:cNvGrpSpPr>
          <p:nvPr/>
        </p:nvGrpSpPr>
        <p:grpSpPr bwMode="auto">
          <a:xfrm>
            <a:off x="1524000" y="1143000"/>
            <a:ext cx="5943600" cy="2470150"/>
            <a:chOff x="0" y="720"/>
            <a:chExt cx="5562" cy="2312"/>
          </a:xfrm>
        </p:grpSpPr>
        <p:grpSp>
          <p:nvGrpSpPr>
            <p:cNvPr id="616452" name="Group 4"/>
            <p:cNvGrpSpPr>
              <a:grpSpLocks/>
            </p:cNvGrpSpPr>
            <p:nvPr/>
          </p:nvGrpSpPr>
          <p:grpSpPr bwMode="auto">
            <a:xfrm>
              <a:off x="0" y="2276"/>
              <a:ext cx="5515" cy="756"/>
              <a:chOff x="48" y="2330"/>
              <a:chExt cx="5515" cy="756"/>
            </a:xfrm>
          </p:grpSpPr>
          <p:pic>
            <p:nvPicPr>
              <p:cNvPr id="616453" name="Picture 5" descr="1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21" y="2528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54" name="Picture 6" descr="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" y="2544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55" name="Picture 7" descr="1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37" y="2330"/>
                <a:ext cx="533" cy="756"/>
              </a:xfrm>
              <a:prstGeom prst="rect">
                <a:avLst/>
              </a:prstGeom>
              <a:noFill/>
            </p:spPr>
          </p:pic>
          <p:pic>
            <p:nvPicPr>
              <p:cNvPr id="616456" name="Picture 8" descr="1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270" y="2550"/>
                <a:ext cx="749" cy="526"/>
              </a:xfrm>
              <a:prstGeom prst="rect">
                <a:avLst/>
              </a:prstGeom>
              <a:noFill/>
            </p:spPr>
          </p:pic>
          <p:pic>
            <p:nvPicPr>
              <p:cNvPr id="616457" name="Picture 9" descr="1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019" y="2548"/>
                <a:ext cx="749" cy="526"/>
              </a:xfrm>
              <a:prstGeom prst="rect">
                <a:avLst/>
              </a:prstGeom>
              <a:noFill/>
            </p:spPr>
          </p:pic>
          <p:pic>
            <p:nvPicPr>
              <p:cNvPr id="616458" name="Picture 10" descr="1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758" y="2541"/>
                <a:ext cx="749" cy="526"/>
              </a:xfrm>
              <a:prstGeom prst="rect">
                <a:avLst/>
              </a:prstGeom>
              <a:noFill/>
            </p:spPr>
          </p:pic>
          <p:pic>
            <p:nvPicPr>
              <p:cNvPr id="616459" name="Picture 11" descr="19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503" y="2532"/>
                <a:ext cx="749" cy="526"/>
              </a:xfrm>
              <a:prstGeom prst="rect">
                <a:avLst/>
              </a:prstGeom>
              <a:noFill/>
            </p:spPr>
          </p:pic>
          <p:pic>
            <p:nvPicPr>
              <p:cNvPr id="616460" name="Picture 12" descr="20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248" y="2632"/>
                <a:ext cx="576" cy="432"/>
              </a:xfrm>
              <a:prstGeom prst="rect">
                <a:avLst/>
              </a:prstGeom>
              <a:noFill/>
            </p:spPr>
          </p:pic>
        </p:grpSp>
        <p:grpSp>
          <p:nvGrpSpPr>
            <p:cNvPr id="616461" name="Group 13"/>
            <p:cNvGrpSpPr>
              <a:grpSpLocks/>
            </p:cNvGrpSpPr>
            <p:nvPr/>
          </p:nvGrpSpPr>
          <p:grpSpPr bwMode="auto">
            <a:xfrm>
              <a:off x="0" y="720"/>
              <a:ext cx="5379" cy="823"/>
              <a:chOff x="0" y="720"/>
              <a:chExt cx="5379" cy="823"/>
            </a:xfrm>
          </p:grpSpPr>
          <p:pic>
            <p:nvPicPr>
              <p:cNvPr id="616462" name="Picture 14" descr="0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0" y="1008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63" name="Picture 15" descr="1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735" y="1008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64" name="Picture 16" descr="2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467" y="737"/>
                <a:ext cx="1116" cy="806"/>
              </a:xfrm>
              <a:prstGeom prst="rect">
                <a:avLst/>
              </a:prstGeom>
              <a:noFill/>
            </p:spPr>
          </p:pic>
          <p:pic>
            <p:nvPicPr>
              <p:cNvPr id="616465" name="Picture 17" descr="3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2587" y="1010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66" name="Picture 18" descr="4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17" y="1001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67" name="Picture 19" descr="1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049" y="1001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68" name="Picture 20" descr="22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4793" y="720"/>
                <a:ext cx="586" cy="821"/>
              </a:xfrm>
              <a:prstGeom prst="rect">
                <a:avLst/>
              </a:prstGeom>
              <a:noFill/>
            </p:spPr>
          </p:pic>
        </p:grpSp>
        <p:grpSp>
          <p:nvGrpSpPr>
            <p:cNvPr id="616469" name="Group 21"/>
            <p:cNvGrpSpPr>
              <a:grpSpLocks/>
            </p:cNvGrpSpPr>
            <p:nvPr/>
          </p:nvGrpSpPr>
          <p:grpSpPr bwMode="auto">
            <a:xfrm>
              <a:off x="0" y="1530"/>
              <a:ext cx="5562" cy="751"/>
              <a:chOff x="-3" y="1518"/>
              <a:chExt cx="5562" cy="751"/>
            </a:xfrm>
          </p:grpSpPr>
          <p:pic>
            <p:nvPicPr>
              <p:cNvPr id="616470" name="Picture 22" descr="5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3848" y="1731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71" name="Picture 23" descr="6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568" y="1727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7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-3" y="1736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8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728" y="1734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9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464" y="1736"/>
                <a:ext cx="742" cy="533"/>
              </a:xfrm>
              <a:prstGeom prst="rect">
                <a:avLst/>
              </a:prstGeom>
              <a:noFill/>
            </p:spPr>
          </p:pic>
          <p:pic>
            <p:nvPicPr>
              <p:cNvPr id="616475" name="Picture 27" descr="10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797" y="1526"/>
                <a:ext cx="533" cy="742"/>
              </a:xfrm>
              <a:prstGeom prst="rect">
                <a:avLst/>
              </a:prstGeom>
              <a:noFill/>
            </p:spPr>
          </p:pic>
          <p:pic>
            <p:nvPicPr>
              <p:cNvPr id="616476" name="Picture 28" descr="11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3321" y="1518"/>
                <a:ext cx="533" cy="74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21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2199" y="1795"/>
                <a:ext cx="600" cy="472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23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5302" y="1880"/>
                <a:ext cx="257" cy="384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616479" name="Picture 31" descr="annapurnaSmall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738" y="4052888"/>
            <a:ext cx="9012237" cy="900112"/>
          </a:xfrm>
          <a:prstGeom prst="rect">
            <a:avLst/>
          </a:prstGeom>
          <a:noFill/>
        </p:spPr>
      </p:pic>
      <p:pic>
        <p:nvPicPr>
          <p:cNvPr id="616480" name="Picture 32" descr="ffridd4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429000" y="5029200"/>
            <a:ext cx="2252663" cy="1501775"/>
          </a:xfrm>
          <a:prstGeom prst="rect">
            <a:avLst/>
          </a:prstGeom>
          <a:noFill/>
        </p:spPr>
      </p:pic>
      <p:sp>
        <p:nvSpPr>
          <p:cNvPr id="616481" name="AutoShape 33"/>
          <p:cNvSpPr>
            <a:spLocks noChangeArrowheads="1"/>
          </p:cNvSpPr>
          <p:nvPr/>
        </p:nvSpPr>
        <p:spPr bwMode="auto">
          <a:xfrm>
            <a:off x="4191000" y="33528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>
                <a:solidFill>
                  <a:schemeClr val="bg1"/>
                </a:solidFill>
                <a:latin typeface="Comic Sans MS" pitchFamily="66" charset="0"/>
              </a:rPr>
              <a:t>Issues in alignment-based applications</a:t>
            </a: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8153400" cy="57912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Choosing the geometric alignment model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Tradeoff between “correctness” and robustness (also, efficiency)</a:t>
            </a:r>
          </a:p>
          <a:p>
            <a:r>
              <a:rPr lang="en-US">
                <a:solidFill>
                  <a:schemeClr val="bg1"/>
                </a:solidFill>
              </a:rPr>
              <a:t>Choosing the descriptor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“Rich” imagery (natural images): high-dimensional patch-based descriptors (e.g., SIFT)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“Impoverished” imagery (e.g., star fields): need to create invariant geometric descriptors from k-tuples of point-based features</a:t>
            </a:r>
          </a:p>
          <a:p>
            <a:r>
              <a:rPr lang="en-US">
                <a:solidFill>
                  <a:schemeClr val="bg1"/>
                </a:solidFill>
              </a:rPr>
              <a:t>Strategy for finding putative matches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Small number of images, one-time computation (e.g., panorama stitching): brute force search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Large database of model images, frequent queries: indexing or hashing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Heuristics for feature-space pruning of putative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>
                <a:solidFill>
                  <a:schemeClr val="bg1"/>
                </a:solidFill>
                <a:latin typeface="Comic Sans MS" pitchFamily="66" charset="0"/>
              </a:rPr>
              <a:t>Issues in alignment-based applications</a:t>
            </a:r>
          </a:p>
        </p:txBody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8153400" cy="57912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Choosing the geometric alignment model</a:t>
            </a:r>
          </a:p>
          <a:p>
            <a:r>
              <a:rPr lang="en-US">
                <a:solidFill>
                  <a:schemeClr val="bg1"/>
                </a:solidFill>
              </a:rPr>
              <a:t>Choosing the descriptor</a:t>
            </a:r>
          </a:p>
          <a:p>
            <a:r>
              <a:rPr lang="en-US">
                <a:solidFill>
                  <a:schemeClr val="bg1"/>
                </a:solidFill>
              </a:rPr>
              <a:t>Strategy for finding putative matches</a:t>
            </a:r>
          </a:p>
          <a:p>
            <a:r>
              <a:rPr lang="en-US">
                <a:solidFill>
                  <a:schemeClr val="bg1"/>
                </a:solidFill>
              </a:rPr>
              <a:t>Hypothesis generation strategy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Relatively large inlier ratio: RANSAC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Small inlier ratio: locality constraints, Hough transform</a:t>
            </a:r>
          </a:p>
          <a:p>
            <a:r>
              <a:rPr lang="en-US">
                <a:solidFill>
                  <a:schemeClr val="bg1"/>
                </a:solidFill>
              </a:rPr>
              <a:t>Hypothesis verification strategy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Size of consensus set, residual tolerance depend on inlier ratio and expected accuracy of the model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Possible refinement of geometric model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Dense verification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ChangeArrowheads="1"/>
          </p:cNvSpPr>
          <p:nvPr/>
        </p:nvSpPr>
        <p:spPr bwMode="auto">
          <a:xfrm>
            <a:off x="19064" y="712788"/>
            <a:ext cx="55753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Tell &amp;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Carlsson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(2000);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Kadir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&amp; Brady 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(2001);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Matas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et al. (2001);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Tuytelaars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&amp; Van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Gool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(2002)</a:t>
            </a:r>
          </a:p>
        </p:txBody>
      </p:sp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190440" y="5299075"/>
            <a:ext cx="4496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cs typeface="Times New Roman" pitchFamily="18" charset="0"/>
              </a:rPr>
              <a:t>Repeatibility</a:t>
            </a:r>
            <a:r>
              <a:rPr lang="en-US" sz="2800" dirty="0">
                <a:solidFill>
                  <a:schemeClr val="bg1"/>
                </a:solidFill>
                <a:cs typeface="Times New Roman" pitchFamily="18" charset="0"/>
              </a:rPr>
              <a:t>, covariance, </a:t>
            </a:r>
            <a:endParaRPr lang="en-US" sz="28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invariance</a:t>
            </a:r>
            <a:endParaRPr lang="en-US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642052" name="Picture 4" descr="image0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013" y="1166813"/>
            <a:ext cx="4105275" cy="4105275"/>
          </a:xfrm>
          <a:prstGeom prst="rect">
            <a:avLst/>
          </a:prstGeom>
          <a:noFill/>
        </p:spPr>
      </p:pic>
      <p:sp>
        <p:nvSpPr>
          <p:cNvPr id="642053" name="Text Box 5"/>
          <p:cNvSpPr txBox="1">
            <a:spLocks noChangeArrowheads="1"/>
          </p:cNvSpPr>
          <p:nvPr/>
        </p:nvSpPr>
        <p:spPr bwMode="auto">
          <a:xfrm>
            <a:off x="847674" y="-3222"/>
            <a:ext cx="40830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cs typeface="Times New Roman" pitchFamily="18" charset="0"/>
              </a:rPr>
              <a:t>Affine Patches for 3D Alignment</a:t>
            </a:r>
            <a:endParaRPr lang="en-US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46713" y="49213"/>
            <a:ext cx="3536950" cy="1644650"/>
            <a:chOff x="3431" y="31"/>
            <a:chExt cx="2228" cy="1036"/>
          </a:xfrm>
        </p:grpSpPr>
        <p:pic>
          <p:nvPicPr>
            <p:cNvPr id="642055" name="Picture 7" descr="adap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1" y="31"/>
              <a:ext cx="1036" cy="1036"/>
            </a:xfrm>
            <a:prstGeom prst="rect">
              <a:avLst/>
            </a:prstGeom>
            <a:noFill/>
          </p:spPr>
        </p:pic>
        <p:pic>
          <p:nvPicPr>
            <p:cNvPr id="642056" name="Picture 8" descr="adap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23" y="31"/>
              <a:ext cx="1036" cy="1036"/>
            </a:xfrm>
            <a:prstGeom prst="rect">
              <a:avLst/>
            </a:prstGeom>
            <a:noFill/>
          </p:spPr>
        </p:pic>
      </p:grpSp>
      <p:pic>
        <p:nvPicPr>
          <p:cNvPr id="642057" name="Picture 9" descr="adap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6713" y="50800"/>
            <a:ext cx="1644650" cy="1644650"/>
          </a:xfrm>
          <a:prstGeom prst="rect">
            <a:avLst/>
          </a:prstGeom>
          <a:noFill/>
        </p:spPr>
      </p:pic>
      <p:pic>
        <p:nvPicPr>
          <p:cNvPr id="642058" name="Picture 10" descr="adap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39013" y="49213"/>
            <a:ext cx="1644650" cy="1644650"/>
          </a:xfrm>
          <a:prstGeom prst="rect">
            <a:avLst/>
          </a:prstGeom>
          <a:noFill/>
        </p:spPr>
      </p:pic>
      <p:pic>
        <p:nvPicPr>
          <p:cNvPr id="642059" name="Picture 11" descr="adap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46713" y="3465513"/>
            <a:ext cx="1644650" cy="1644650"/>
          </a:xfrm>
          <a:prstGeom prst="rect">
            <a:avLst/>
          </a:prstGeom>
          <a:noFill/>
        </p:spPr>
      </p:pic>
      <p:pic>
        <p:nvPicPr>
          <p:cNvPr id="642060" name="Picture 12" descr="adap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46713" y="5175250"/>
            <a:ext cx="1644650" cy="1644650"/>
          </a:xfrm>
          <a:prstGeom prst="rect">
            <a:avLst/>
          </a:prstGeom>
          <a:noFill/>
        </p:spPr>
      </p:pic>
      <p:pic>
        <p:nvPicPr>
          <p:cNvPr id="642061" name="Picture 13" descr="adap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51713" y="5175250"/>
            <a:ext cx="1644650" cy="1644650"/>
          </a:xfrm>
          <a:prstGeom prst="rect">
            <a:avLst/>
          </a:prstGeom>
          <a:noFill/>
        </p:spPr>
      </p:pic>
      <p:pic>
        <p:nvPicPr>
          <p:cNvPr id="642062" name="Picture 14" descr="adap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53300" y="3467100"/>
            <a:ext cx="1644650" cy="1644650"/>
          </a:xfrm>
          <a:prstGeom prst="rect">
            <a:avLst/>
          </a:prstGeom>
          <a:noFill/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84788" y="1751013"/>
            <a:ext cx="3846512" cy="1685925"/>
            <a:chOff x="3329" y="1103"/>
            <a:chExt cx="2423" cy="1062"/>
          </a:xfrm>
        </p:grpSpPr>
        <p:sp>
          <p:nvSpPr>
            <p:cNvPr id="642064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434" y="1106"/>
              <a:ext cx="1036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642065" name="Picture 17" descr="circle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434" y="1106"/>
              <a:ext cx="1036" cy="1036"/>
            </a:xfrm>
            <a:prstGeom prst="rect">
              <a:avLst/>
            </a:prstGeom>
            <a:noFill/>
          </p:spPr>
        </p:pic>
        <p:pic>
          <p:nvPicPr>
            <p:cNvPr id="642066" name="Picture 18" descr="circle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626" y="1114"/>
              <a:ext cx="1036" cy="1036"/>
            </a:xfrm>
            <a:prstGeom prst="rect">
              <a:avLst/>
            </a:prstGeom>
            <a:noFill/>
          </p:spPr>
        </p:pic>
        <p:pic>
          <p:nvPicPr>
            <p:cNvPr id="642067" name="Picture 19" descr="ring"/>
            <p:cNvPicPr>
              <a:picLocks noChangeAspect="1" noChangeArrowheads="1"/>
            </p:cNvPicPr>
            <p:nvPr/>
          </p:nvPicPr>
          <p:blipFill>
            <a:blip r:embed="rId14"/>
            <a:srcRect l="21924" t="24510" r="20769" b="24509"/>
            <a:stretch>
              <a:fillRect/>
            </a:stretch>
          </p:blipFill>
          <p:spPr bwMode="auto">
            <a:xfrm>
              <a:off x="3380" y="1103"/>
              <a:ext cx="1183" cy="1057"/>
            </a:xfrm>
            <a:prstGeom prst="rect">
              <a:avLst/>
            </a:prstGeom>
            <a:noFill/>
          </p:spPr>
        </p:pic>
        <p:pic>
          <p:nvPicPr>
            <p:cNvPr id="642068" name="Picture 20" descr="ring"/>
            <p:cNvPicPr>
              <a:picLocks noChangeAspect="1" noChangeArrowheads="1"/>
            </p:cNvPicPr>
            <p:nvPr/>
          </p:nvPicPr>
          <p:blipFill>
            <a:blip r:embed="rId15"/>
            <a:srcRect l="21924" t="24510" r="20769" b="24509"/>
            <a:stretch>
              <a:fillRect/>
            </a:stretch>
          </p:blipFill>
          <p:spPr bwMode="auto">
            <a:xfrm>
              <a:off x="4569" y="1108"/>
              <a:ext cx="1183" cy="1057"/>
            </a:xfrm>
            <a:prstGeom prst="rect">
              <a:avLst/>
            </a:prstGeom>
            <a:noFill/>
          </p:spPr>
        </p:pic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3564" y="1288"/>
              <a:ext cx="1949" cy="665"/>
              <a:chOff x="3564" y="1288"/>
              <a:chExt cx="1949" cy="665"/>
            </a:xfrm>
          </p:grpSpPr>
          <p:sp>
            <p:nvSpPr>
              <p:cNvPr id="642070" name="Line 22"/>
              <p:cNvSpPr>
                <a:spLocks noChangeShapeType="1"/>
              </p:cNvSpPr>
              <p:nvPr/>
            </p:nvSpPr>
            <p:spPr bwMode="auto">
              <a:xfrm flipV="1">
                <a:off x="3564" y="1288"/>
                <a:ext cx="760" cy="65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42071" name="Line 23"/>
              <p:cNvSpPr>
                <a:spLocks noChangeShapeType="1"/>
              </p:cNvSpPr>
              <p:nvPr/>
            </p:nvSpPr>
            <p:spPr bwMode="auto">
              <a:xfrm rot="19089452" flipV="1">
                <a:off x="4753" y="1301"/>
                <a:ext cx="760" cy="65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329" y="1598"/>
              <a:ext cx="1327" cy="260"/>
              <a:chOff x="3329" y="1598"/>
              <a:chExt cx="1327" cy="260"/>
            </a:xfrm>
          </p:grpSpPr>
          <p:sp>
            <p:nvSpPr>
              <p:cNvPr id="642073" name="Freeform 25"/>
              <p:cNvSpPr>
                <a:spLocks/>
              </p:cNvSpPr>
              <p:nvPr/>
            </p:nvSpPr>
            <p:spPr bwMode="auto">
              <a:xfrm rot="1105133" flipV="1">
                <a:off x="3329" y="1598"/>
                <a:ext cx="142" cy="25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82"/>
                  </a:cxn>
                </a:cxnLst>
                <a:rect l="0" t="0" r="r" b="b"/>
                <a:pathLst>
                  <a:path w="36" h="82">
                    <a:moveTo>
                      <a:pt x="36" y="0"/>
                    </a:moveTo>
                    <a:cubicBezTo>
                      <a:pt x="21" y="23"/>
                      <a:pt x="7" y="54"/>
                      <a:pt x="0" y="82"/>
                    </a:cubicBezTo>
                  </a:path>
                </a:pathLst>
              </a:custGeom>
              <a:solidFill>
                <a:schemeClr val="tx1"/>
              </a:solidFill>
              <a:ln w="38100" cap="rnd" cmpd="sng">
                <a:solidFill>
                  <a:schemeClr val="bg1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2074" name="Freeform 26"/>
              <p:cNvSpPr>
                <a:spLocks/>
              </p:cNvSpPr>
              <p:nvPr/>
            </p:nvSpPr>
            <p:spPr bwMode="auto">
              <a:xfrm rot="1105133" flipV="1">
                <a:off x="4514" y="1599"/>
                <a:ext cx="142" cy="25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82"/>
                  </a:cxn>
                </a:cxnLst>
                <a:rect l="0" t="0" r="r" b="b"/>
                <a:pathLst>
                  <a:path w="36" h="82">
                    <a:moveTo>
                      <a:pt x="36" y="0"/>
                    </a:moveTo>
                    <a:cubicBezTo>
                      <a:pt x="21" y="23"/>
                      <a:pt x="7" y="54"/>
                      <a:pt x="0" y="82"/>
                    </a:cubicBezTo>
                  </a:path>
                </a:pathLst>
              </a:custGeom>
              <a:solidFill>
                <a:schemeClr val="tx1"/>
              </a:solidFill>
              <a:ln w="38100" cap="rnd" cmpd="sng">
                <a:solidFill>
                  <a:schemeClr val="bg1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ext Box 2"/>
          <p:cNvSpPr txBox="1">
            <a:spLocks noChangeArrowheads="1"/>
          </p:cNvSpPr>
          <p:nvPr/>
        </p:nvSpPr>
        <p:spPr bwMode="auto">
          <a:xfrm>
            <a:off x="4873625" y="3054350"/>
            <a:ext cx="412645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cs typeface="Times New Roman" pitchFamily="18" charset="0"/>
              </a:rPr>
              <a:t>Idea 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:</a:t>
            </a:r>
            <a:r>
              <a:rPr lang="en-US" sz="3200" dirty="0">
                <a:cs typeface="Times New Roman" pitchFamily="18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The (smooth) surface of </a:t>
            </a:r>
          </a:p>
          <a:p>
            <a:r>
              <a:rPr lang="en-US" sz="2400" dirty="0" smtClean="0">
                <a:cs typeface="Times New Roman" pitchFamily="18" charset="0"/>
              </a:rPr>
              <a:t>   a solid is never globally </a:t>
            </a:r>
          </a:p>
          <a:p>
            <a:r>
              <a:rPr lang="en-US" sz="2400" dirty="0" smtClean="0">
                <a:cs typeface="Times New Roman" pitchFamily="18" charset="0"/>
              </a:rPr>
              <a:t>   planar,</a:t>
            </a:r>
            <a:endParaRPr lang="en-US" sz="2400" dirty="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but it is always locally </a:t>
            </a:r>
          </a:p>
          <a:p>
            <a:r>
              <a:rPr lang="en-US" sz="2400" dirty="0" smtClean="0">
                <a:cs typeface="Times New Roman" pitchFamily="18" charset="0"/>
              </a:rPr>
              <a:t>   planar</a:t>
            </a:r>
          </a:p>
          <a:p>
            <a:pPr>
              <a:buFontTx/>
              <a:buChar char="•"/>
            </a:pPr>
            <a:endParaRPr lang="en-US" sz="2400" dirty="0">
              <a:cs typeface="Times New Roman" pitchFamily="18" charset="0"/>
            </a:endParaRPr>
          </a:p>
          <a:p>
            <a:r>
              <a:rPr lang="en-US" sz="2400" dirty="0" err="1">
                <a:cs typeface="Times New Roman" pitchFamily="18" charset="0"/>
              </a:rPr>
              <a:t>Rothganger</a:t>
            </a:r>
            <a:r>
              <a:rPr lang="en-US" sz="2400" dirty="0">
                <a:cs typeface="Times New Roman" pitchFamily="18" charset="0"/>
              </a:rPr>
              <a:t> et al. (CVPR’03)</a:t>
            </a:r>
          </a:p>
        </p:txBody>
      </p:sp>
      <p:sp>
        <p:nvSpPr>
          <p:cNvPr id="378883" name="Line 3"/>
          <p:cNvSpPr>
            <a:spLocks noChangeShapeType="1"/>
          </p:cNvSpPr>
          <p:nvPr/>
        </p:nvSpPr>
        <p:spPr bwMode="auto">
          <a:xfrm flipH="1">
            <a:off x="2908300" y="3987800"/>
            <a:ext cx="11366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884" name="Line 4"/>
          <p:cNvSpPr>
            <a:spLocks noChangeShapeType="1"/>
          </p:cNvSpPr>
          <p:nvPr/>
        </p:nvSpPr>
        <p:spPr bwMode="auto">
          <a:xfrm flipH="1">
            <a:off x="2533650" y="2997200"/>
            <a:ext cx="6350" cy="23749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885" name="Line 5"/>
          <p:cNvSpPr>
            <a:spLocks noChangeShapeType="1"/>
          </p:cNvSpPr>
          <p:nvPr/>
        </p:nvSpPr>
        <p:spPr bwMode="auto">
          <a:xfrm>
            <a:off x="2006600" y="398145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886" name="AutoShape 6"/>
          <p:cNvSpPr>
            <a:spLocks noChangeArrowheads="1"/>
          </p:cNvSpPr>
          <p:nvPr/>
        </p:nvSpPr>
        <p:spPr bwMode="auto">
          <a:xfrm rot="20368250" flipV="1">
            <a:off x="998538" y="5164138"/>
            <a:ext cx="1497012" cy="477837"/>
          </a:xfrm>
          <a:prstGeom prst="parallelogram">
            <a:avLst>
              <a:gd name="adj" fmla="val 78322"/>
            </a:avLst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887" name="Freeform 7"/>
          <p:cNvSpPr>
            <a:spLocks/>
          </p:cNvSpPr>
          <p:nvPr/>
        </p:nvSpPr>
        <p:spPr bwMode="auto">
          <a:xfrm>
            <a:off x="971550" y="3003550"/>
            <a:ext cx="1565275" cy="1406525"/>
          </a:xfrm>
          <a:custGeom>
            <a:avLst/>
            <a:gdLst/>
            <a:ahLst/>
            <a:cxnLst>
              <a:cxn ang="0">
                <a:pos x="0" y="1395"/>
              </a:cxn>
              <a:cxn ang="0">
                <a:pos x="1073" y="965"/>
              </a:cxn>
              <a:cxn ang="0">
                <a:pos x="1609" y="0"/>
              </a:cxn>
              <a:cxn ang="0">
                <a:pos x="536" y="429"/>
              </a:cxn>
              <a:cxn ang="0">
                <a:pos x="0" y="1395"/>
              </a:cxn>
            </a:cxnLst>
            <a:rect l="0" t="0" r="r" b="b"/>
            <a:pathLst>
              <a:path w="1609" h="1395">
                <a:moveTo>
                  <a:pt x="0" y="1395"/>
                </a:moveTo>
                <a:lnTo>
                  <a:pt x="1073" y="965"/>
                </a:lnTo>
                <a:lnTo>
                  <a:pt x="1609" y="0"/>
                </a:lnTo>
                <a:lnTo>
                  <a:pt x="536" y="429"/>
                </a:lnTo>
                <a:lnTo>
                  <a:pt x="0" y="1395"/>
                </a:lnTo>
                <a:close/>
              </a:path>
            </a:pathLst>
          </a:custGeom>
          <a:solidFill>
            <a:srgbClr val="33FFFF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88" name="Line 8"/>
          <p:cNvSpPr>
            <a:spLocks noChangeShapeType="1"/>
          </p:cNvSpPr>
          <p:nvPr/>
        </p:nvSpPr>
        <p:spPr bwMode="auto">
          <a:xfrm>
            <a:off x="1479550" y="3435350"/>
            <a:ext cx="6350" cy="23241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889" name="Line 9"/>
          <p:cNvSpPr>
            <a:spLocks noChangeShapeType="1"/>
          </p:cNvSpPr>
          <p:nvPr/>
        </p:nvSpPr>
        <p:spPr bwMode="auto">
          <a:xfrm>
            <a:off x="971550" y="4419600"/>
            <a:ext cx="0" cy="99695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890" name="Freeform 10"/>
          <p:cNvSpPr>
            <a:spLocks/>
          </p:cNvSpPr>
          <p:nvPr/>
        </p:nvSpPr>
        <p:spPr bwMode="auto">
          <a:xfrm>
            <a:off x="3438525" y="2995613"/>
            <a:ext cx="628650" cy="1414462"/>
          </a:xfrm>
          <a:custGeom>
            <a:avLst/>
            <a:gdLst/>
            <a:ahLst/>
            <a:cxnLst>
              <a:cxn ang="0">
                <a:pos x="645" y="0"/>
              </a:cxn>
              <a:cxn ang="0">
                <a:pos x="0" y="445"/>
              </a:cxn>
              <a:cxn ang="0">
                <a:pos x="0" y="1405"/>
              </a:cxn>
              <a:cxn ang="0">
                <a:pos x="645" y="981"/>
              </a:cxn>
              <a:cxn ang="0">
                <a:pos x="645" y="0"/>
              </a:cxn>
            </a:cxnLst>
            <a:rect l="0" t="0" r="r" b="b"/>
            <a:pathLst>
              <a:path w="645" h="1405">
                <a:moveTo>
                  <a:pt x="645" y="0"/>
                </a:moveTo>
                <a:lnTo>
                  <a:pt x="0" y="445"/>
                </a:lnTo>
                <a:lnTo>
                  <a:pt x="0" y="1405"/>
                </a:lnTo>
                <a:lnTo>
                  <a:pt x="645" y="981"/>
                </a:lnTo>
                <a:lnTo>
                  <a:pt x="645" y="0"/>
                </a:lnTo>
                <a:close/>
              </a:path>
            </a:pathLst>
          </a:custGeom>
          <a:solidFill>
            <a:srgbClr val="33FFFF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1" name="Freeform 11"/>
          <p:cNvSpPr>
            <a:spLocks/>
          </p:cNvSpPr>
          <p:nvPr/>
        </p:nvSpPr>
        <p:spPr bwMode="auto">
          <a:xfrm>
            <a:off x="3438525" y="2995613"/>
            <a:ext cx="628650" cy="1414462"/>
          </a:xfrm>
          <a:custGeom>
            <a:avLst/>
            <a:gdLst/>
            <a:ahLst/>
            <a:cxnLst>
              <a:cxn ang="0">
                <a:pos x="645" y="0"/>
              </a:cxn>
              <a:cxn ang="0">
                <a:pos x="0" y="445"/>
              </a:cxn>
              <a:cxn ang="0">
                <a:pos x="0" y="1405"/>
              </a:cxn>
              <a:cxn ang="0">
                <a:pos x="645" y="981"/>
              </a:cxn>
              <a:cxn ang="0">
                <a:pos x="645" y="0"/>
              </a:cxn>
            </a:cxnLst>
            <a:rect l="0" t="0" r="r" b="b"/>
            <a:pathLst>
              <a:path w="645" h="1405">
                <a:moveTo>
                  <a:pt x="645" y="0"/>
                </a:moveTo>
                <a:lnTo>
                  <a:pt x="0" y="445"/>
                </a:lnTo>
                <a:lnTo>
                  <a:pt x="0" y="1405"/>
                </a:lnTo>
                <a:lnTo>
                  <a:pt x="645" y="981"/>
                </a:lnTo>
                <a:lnTo>
                  <a:pt x="645" y="0"/>
                </a:lnTo>
              </a:path>
            </a:pathLst>
          </a:custGeom>
          <a:noFill/>
          <a:ln w="190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2" name="Freeform 12"/>
          <p:cNvSpPr>
            <a:spLocks/>
          </p:cNvSpPr>
          <p:nvPr/>
        </p:nvSpPr>
        <p:spPr bwMode="auto">
          <a:xfrm>
            <a:off x="971550" y="3003550"/>
            <a:ext cx="1565275" cy="1406525"/>
          </a:xfrm>
          <a:custGeom>
            <a:avLst/>
            <a:gdLst/>
            <a:ahLst/>
            <a:cxnLst>
              <a:cxn ang="0">
                <a:pos x="0" y="1395"/>
              </a:cxn>
              <a:cxn ang="0">
                <a:pos x="1073" y="965"/>
              </a:cxn>
              <a:cxn ang="0">
                <a:pos x="1609" y="0"/>
              </a:cxn>
              <a:cxn ang="0">
                <a:pos x="536" y="429"/>
              </a:cxn>
              <a:cxn ang="0">
                <a:pos x="0" y="1395"/>
              </a:cxn>
            </a:cxnLst>
            <a:rect l="0" t="0" r="r" b="b"/>
            <a:pathLst>
              <a:path w="1609" h="1395">
                <a:moveTo>
                  <a:pt x="0" y="1395"/>
                </a:moveTo>
                <a:lnTo>
                  <a:pt x="1073" y="965"/>
                </a:lnTo>
                <a:lnTo>
                  <a:pt x="1609" y="0"/>
                </a:lnTo>
                <a:lnTo>
                  <a:pt x="536" y="429"/>
                </a:lnTo>
                <a:lnTo>
                  <a:pt x="0" y="1395"/>
                </a:lnTo>
              </a:path>
            </a:pathLst>
          </a:custGeom>
          <a:noFill/>
          <a:ln w="190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3" name="Freeform 13"/>
          <p:cNvSpPr>
            <a:spLocks/>
          </p:cNvSpPr>
          <p:nvPr/>
        </p:nvSpPr>
        <p:spPr bwMode="auto">
          <a:xfrm>
            <a:off x="3230563" y="2571750"/>
            <a:ext cx="1009650" cy="2268538"/>
          </a:xfrm>
          <a:custGeom>
            <a:avLst/>
            <a:gdLst/>
            <a:ahLst/>
            <a:cxnLst>
              <a:cxn ang="0">
                <a:pos x="1037" y="0"/>
              </a:cxn>
              <a:cxn ang="0">
                <a:pos x="0" y="715"/>
              </a:cxn>
              <a:cxn ang="0">
                <a:pos x="0" y="2253"/>
              </a:cxn>
              <a:cxn ang="0">
                <a:pos x="1037" y="1573"/>
              </a:cxn>
              <a:cxn ang="0">
                <a:pos x="1037" y="0"/>
              </a:cxn>
            </a:cxnLst>
            <a:rect l="0" t="0" r="r" b="b"/>
            <a:pathLst>
              <a:path w="1037" h="2253">
                <a:moveTo>
                  <a:pt x="1037" y="0"/>
                </a:moveTo>
                <a:lnTo>
                  <a:pt x="0" y="715"/>
                </a:lnTo>
                <a:lnTo>
                  <a:pt x="0" y="2253"/>
                </a:lnTo>
                <a:lnTo>
                  <a:pt x="1037" y="1573"/>
                </a:lnTo>
                <a:lnTo>
                  <a:pt x="1037" y="0"/>
                </a:lnTo>
              </a:path>
            </a:pathLst>
          </a:custGeom>
          <a:noFill/>
          <a:ln w="190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4" name="Line 14"/>
          <p:cNvSpPr>
            <a:spLocks noChangeShapeType="1"/>
          </p:cNvSpPr>
          <p:nvPr/>
        </p:nvSpPr>
        <p:spPr bwMode="auto">
          <a:xfrm flipH="1">
            <a:off x="3413125" y="3436938"/>
            <a:ext cx="25400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5" name="Freeform 15"/>
          <p:cNvSpPr>
            <a:spLocks/>
          </p:cNvSpPr>
          <p:nvPr/>
        </p:nvSpPr>
        <p:spPr bwMode="auto">
          <a:xfrm>
            <a:off x="415925" y="4733925"/>
            <a:ext cx="2606675" cy="1368425"/>
          </a:xfrm>
          <a:custGeom>
            <a:avLst/>
            <a:gdLst/>
            <a:ahLst/>
            <a:cxnLst>
              <a:cxn ang="0">
                <a:pos x="679" y="0"/>
              </a:cxn>
              <a:cxn ang="0">
                <a:pos x="0" y="1359"/>
              </a:cxn>
              <a:cxn ang="0">
                <a:pos x="2110" y="1359"/>
              </a:cxn>
              <a:cxn ang="0">
                <a:pos x="2682" y="0"/>
              </a:cxn>
              <a:cxn ang="0">
                <a:pos x="679" y="0"/>
              </a:cxn>
            </a:cxnLst>
            <a:rect l="0" t="0" r="r" b="b"/>
            <a:pathLst>
              <a:path w="2682" h="1359">
                <a:moveTo>
                  <a:pt x="679" y="0"/>
                </a:moveTo>
                <a:lnTo>
                  <a:pt x="0" y="1359"/>
                </a:lnTo>
                <a:lnTo>
                  <a:pt x="2110" y="1359"/>
                </a:lnTo>
                <a:lnTo>
                  <a:pt x="2682" y="0"/>
                </a:lnTo>
                <a:lnTo>
                  <a:pt x="679" y="0"/>
                </a:lnTo>
              </a:path>
            </a:pathLst>
          </a:custGeom>
          <a:noFill/>
          <a:ln w="190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6" name="Freeform 16"/>
          <p:cNvSpPr>
            <a:spLocks/>
          </p:cNvSpPr>
          <p:nvPr/>
        </p:nvSpPr>
        <p:spPr bwMode="auto">
          <a:xfrm>
            <a:off x="415925" y="4733925"/>
            <a:ext cx="2606675" cy="1368425"/>
          </a:xfrm>
          <a:custGeom>
            <a:avLst/>
            <a:gdLst/>
            <a:ahLst/>
            <a:cxnLst>
              <a:cxn ang="0">
                <a:pos x="0" y="1359"/>
              </a:cxn>
              <a:cxn ang="0">
                <a:pos x="2110" y="1359"/>
              </a:cxn>
              <a:cxn ang="0">
                <a:pos x="2682" y="0"/>
              </a:cxn>
            </a:cxnLst>
            <a:rect l="0" t="0" r="r" b="b"/>
            <a:pathLst>
              <a:path w="2682" h="1359">
                <a:moveTo>
                  <a:pt x="0" y="1359"/>
                </a:moveTo>
                <a:lnTo>
                  <a:pt x="2110" y="1359"/>
                </a:lnTo>
                <a:lnTo>
                  <a:pt x="2682" y="0"/>
                </a:lnTo>
              </a:path>
            </a:pathLst>
          </a:cu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7" name="Freeform 17"/>
          <p:cNvSpPr>
            <a:spLocks/>
          </p:cNvSpPr>
          <p:nvPr/>
        </p:nvSpPr>
        <p:spPr bwMode="auto">
          <a:xfrm>
            <a:off x="3230563" y="2571750"/>
            <a:ext cx="1009650" cy="2268538"/>
          </a:xfrm>
          <a:custGeom>
            <a:avLst/>
            <a:gdLst/>
            <a:ahLst/>
            <a:cxnLst>
              <a:cxn ang="0">
                <a:pos x="0" y="2253"/>
              </a:cxn>
              <a:cxn ang="0">
                <a:pos x="0" y="715"/>
              </a:cxn>
              <a:cxn ang="0">
                <a:pos x="1037" y="0"/>
              </a:cxn>
            </a:cxnLst>
            <a:rect l="0" t="0" r="r" b="b"/>
            <a:pathLst>
              <a:path w="1037" h="2253">
                <a:moveTo>
                  <a:pt x="0" y="2253"/>
                </a:moveTo>
                <a:lnTo>
                  <a:pt x="0" y="715"/>
                </a:lnTo>
                <a:lnTo>
                  <a:pt x="1037" y="0"/>
                </a:lnTo>
              </a:path>
            </a:pathLst>
          </a:cu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8" name="Freeform 18"/>
          <p:cNvSpPr>
            <a:spLocks/>
          </p:cNvSpPr>
          <p:nvPr/>
        </p:nvSpPr>
        <p:spPr bwMode="auto">
          <a:xfrm>
            <a:off x="971550" y="3003550"/>
            <a:ext cx="1565275" cy="1406525"/>
          </a:xfrm>
          <a:custGeom>
            <a:avLst/>
            <a:gdLst/>
            <a:ahLst/>
            <a:cxnLst>
              <a:cxn ang="0">
                <a:pos x="0" y="1395"/>
              </a:cxn>
              <a:cxn ang="0">
                <a:pos x="1073" y="965"/>
              </a:cxn>
              <a:cxn ang="0">
                <a:pos x="1609" y="0"/>
              </a:cxn>
            </a:cxnLst>
            <a:rect l="0" t="0" r="r" b="b"/>
            <a:pathLst>
              <a:path w="1609" h="1395">
                <a:moveTo>
                  <a:pt x="0" y="1395"/>
                </a:moveTo>
                <a:lnTo>
                  <a:pt x="1073" y="965"/>
                </a:lnTo>
                <a:lnTo>
                  <a:pt x="1609" y="0"/>
                </a:lnTo>
              </a:path>
            </a:pathLst>
          </a:custGeom>
          <a:noFill/>
          <a:ln w="11113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899" name="Freeform 19"/>
          <p:cNvSpPr>
            <a:spLocks/>
          </p:cNvSpPr>
          <p:nvPr/>
        </p:nvSpPr>
        <p:spPr bwMode="auto">
          <a:xfrm>
            <a:off x="2327275" y="3471863"/>
            <a:ext cx="765175" cy="431800"/>
          </a:xfrm>
          <a:custGeom>
            <a:avLst/>
            <a:gdLst/>
            <a:ahLst/>
            <a:cxnLst>
              <a:cxn ang="0">
                <a:pos x="786" y="107"/>
              </a:cxn>
              <a:cxn ang="0">
                <a:pos x="321" y="107"/>
              </a:cxn>
              <a:cxn ang="0">
                <a:pos x="321" y="0"/>
              </a:cxn>
              <a:cxn ang="0">
                <a:pos x="0" y="214"/>
              </a:cxn>
              <a:cxn ang="0">
                <a:pos x="321" y="429"/>
              </a:cxn>
              <a:cxn ang="0">
                <a:pos x="321" y="322"/>
              </a:cxn>
              <a:cxn ang="0">
                <a:pos x="786" y="322"/>
              </a:cxn>
              <a:cxn ang="0">
                <a:pos x="786" y="107"/>
              </a:cxn>
            </a:cxnLst>
            <a:rect l="0" t="0" r="r" b="b"/>
            <a:pathLst>
              <a:path w="786" h="429">
                <a:moveTo>
                  <a:pt x="786" y="107"/>
                </a:moveTo>
                <a:lnTo>
                  <a:pt x="321" y="107"/>
                </a:lnTo>
                <a:lnTo>
                  <a:pt x="321" y="0"/>
                </a:lnTo>
                <a:lnTo>
                  <a:pt x="0" y="214"/>
                </a:lnTo>
                <a:lnTo>
                  <a:pt x="321" y="429"/>
                </a:lnTo>
                <a:lnTo>
                  <a:pt x="321" y="322"/>
                </a:lnTo>
                <a:lnTo>
                  <a:pt x="786" y="322"/>
                </a:lnTo>
                <a:lnTo>
                  <a:pt x="786" y="107"/>
                </a:lnTo>
              </a:path>
            </a:pathLst>
          </a:cu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0" name="Freeform 20"/>
          <p:cNvSpPr>
            <a:spLocks/>
          </p:cNvSpPr>
          <p:nvPr/>
        </p:nvSpPr>
        <p:spPr bwMode="auto">
          <a:xfrm>
            <a:off x="2327275" y="4194175"/>
            <a:ext cx="614363" cy="636588"/>
          </a:xfrm>
          <a:custGeom>
            <a:avLst/>
            <a:gdLst/>
            <a:ahLst/>
            <a:cxnLst>
              <a:cxn ang="0">
                <a:pos x="480" y="0"/>
              </a:cxn>
              <a:cxn ang="0">
                <a:pos x="153" y="328"/>
              </a:cxn>
              <a:cxn ang="0">
                <a:pos x="77" y="252"/>
              </a:cxn>
              <a:cxn ang="0">
                <a:pos x="0" y="632"/>
              </a:cxn>
              <a:cxn ang="0">
                <a:pos x="379" y="556"/>
              </a:cxn>
              <a:cxn ang="0">
                <a:pos x="304" y="481"/>
              </a:cxn>
              <a:cxn ang="0">
                <a:pos x="631" y="151"/>
              </a:cxn>
              <a:cxn ang="0">
                <a:pos x="480" y="0"/>
              </a:cxn>
            </a:cxnLst>
            <a:rect l="0" t="0" r="r" b="b"/>
            <a:pathLst>
              <a:path w="631" h="632">
                <a:moveTo>
                  <a:pt x="480" y="0"/>
                </a:moveTo>
                <a:lnTo>
                  <a:pt x="153" y="328"/>
                </a:lnTo>
                <a:lnTo>
                  <a:pt x="77" y="252"/>
                </a:lnTo>
                <a:lnTo>
                  <a:pt x="0" y="632"/>
                </a:lnTo>
                <a:lnTo>
                  <a:pt x="379" y="556"/>
                </a:lnTo>
                <a:lnTo>
                  <a:pt x="304" y="481"/>
                </a:lnTo>
                <a:lnTo>
                  <a:pt x="631" y="151"/>
                </a:lnTo>
                <a:lnTo>
                  <a:pt x="480" y="0"/>
                </a:lnTo>
              </a:path>
            </a:pathLst>
          </a:cu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1" name="Freeform 21"/>
          <p:cNvSpPr>
            <a:spLocks/>
          </p:cNvSpPr>
          <p:nvPr/>
        </p:nvSpPr>
        <p:spPr bwMode="auto">
          <a:xfrm>
            <a:off x="1633538" y="4156075"/>
            <a:ext cx="415925" cy="792163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108" y="465"/>
              </a:cxn>
              <a:cxn ang="0">
                <a:pos x="0" y="465"/>
              </a:cxn>
              <a:cxn ang="0">
                <a:pos x="215" y="787"/>
              </a:cxn>
              <a:cxn ang="0">
                <a:pos x="430" y="465"/>
              </a:cxn>
              <a:cxn ang="0">
                <a:pos x="322" y="465"/>
              </a:cxn>
              <a:cxn ang="0">
                <a:pos x="322" y="0"/>
              </a:cxn>
              <a:cxn ang="0">
                <a:pos x="108" y="0"/>
              </a:cxn>
            </a:cxnLst>
            <a:rect l="0" t="0" r="r" b="b"/>
            <a:pathLst>
              <a:path w="430" h="787">
                <a:moveTo>
                  <a:pt x="108" y="0"/>
                </a:moveTo>
                <a:lnTo>
                  <a:pt x="108" y="465"/>
                </a:lnTo>
                <a:lnTo>
                  <a:pt x="0" y="465"/>
                </a:lnTo>
                <a:lnTo>
                  <a:pt x="215" y="787"/>
                </a:lnTo>
                <a:lnTo>
                  <a:pt x="430" y="465"/>
                </a:lnTo>
                <a:lnTo>
                  <a:pt x="322" y="465"/>
                </a:lnTo>
                <a:lnTo>
                  <a:pt x="322" y="0"/>
                </a:lnTo>
                <a:lnTo>
                  <a:pt x="108" y="0"/>
                </a:lnTo>
                <a:close/>
              </a:path>
            </a:pathLst>
          </a:custGeom>
          <a:solidFill>
            <a:srgbClr val="FF9933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2" name="Freeform 22"/>
          <p:cNvSpPr>
            <a:spLocks/>
          </p:cNvSpPr>
          <p:nvPr/>
        </p:nvSpPr>
        <p:spPr bwMode="auto">
          <a:xfrm>
            <a:off x="1633538" y="4156075"/>
            <a:ext cx="415925" cy="792163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108" y="465"/>
              </a:cxn>
              <a:cxn ang="0">
                <a:pos x="0" y="465"/>
              </a:cxn>
              <a:cxn ang="0">
                <a:pos x="215" y="787"/>
              </a:cxn>
              <a:cxn ang="0">
                <a:pos x="430" y="465"/>
              </a:cxn>
              <a:cxn ang="0">
                <a:pos x="322" y="465"/>
              </a:cxn>
              <a:cxn ang="0">
                <a:pos x="322" y="0"/>
              </a:cxn>
              <a:cxn ang="0">
                <a:pos x="108" y="0"/>
              </a:cxn>
            </a:cxnLst>
            <a:rect l="0" t="0" r="r" b="b"/>
            <a:pathLst>
              <a:path w="430" h="787">
                <a:moveTo>
                  <a:pt x="108" y="0"/>
                </a:moveTo>
                <a:lnTo>
                  <a:pt x="108" y="465"/>
                </a:lnTo>
                <a:lnTo>
                  <a:pt x="0" y="465"/>
                </a:lnTo>
                <a:lnTo>
                  <a:pt x="215" y="787"/>
                </a:lnTo>
                <a:lnTo>
                  <a:pt x="430" y="465"/>
                </a:lnTo>
                <a:lnTo>
                  <a:pt x="322" y="465"/>
                </a:lnTo>
                <a:lnTo>
                  <a:pt x="322" y="0"/>
                </a:lnTo>
                <a:lnTo>
                  <a:pt x="108" y="0"/>
                </a:lnTo>
              </a:path>
            </a:pathLst>
          </a:cu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3" name="Line 23"/>
          <p:cNvSpPr>
            <a:spLocks noChangeShapeType="1"/>
          </p:cNvSpPr>
          <p:nvPr/>
        </p:nvSpPr>
        <p:spPr bwMode="auto">
          <a:xfrm flipH="1">
            <a:off x="3413125" y="4410075"/>
            <a:ext cx="25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4" name="Rectangle 24"/>
          <p:cNvSpPr>
            <a:spLocks noChangeArrowheads="1"/>
          </p:cNvSpPr>
          <p:nvPr/>
        </p:nvSpPr>
        <p:spPr bwMode="auto">
          <a:xfrm>
            <a:off x="2724150" y="3841750"/>
            <a:ext cx="242888" cy="250825"/>
          </a:xfrm>
          <a:prstGeom prst="rect">
            <a:avLst/>
          </a:prstGeom>
          <a:solidFill>
            <a:schemeClr val="bg2"/>
          </a:solidFill>
          <a:ln w="0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5" name="Freeform 25"/>
          <p:cNvSpPr>
            <a:spLocks/>
          </p:cNvSpPr>
          <p:nvPr/>
        </p:nvSpPr>
        <p:spPr bwMode="auto">
          <a:xfrm>
            <a:off x="2327275" y="4194175"/>
            <a:ext cx="614363" cy="636588"/>
          </a:xfrm>
          <a:custGeom>
            <a:avLst/>
            <a:gdLst/>
            <a:ahLst/>
            <a:cxnLst>
              <a:cxn ang="0">
                <a:pos x="480" y="0"/>
              </a:cxn>
              <a:cxn ang="0">
                <a:pos x="153" y="328"/>
              </a:cxn>
              <a:cxn ang="0">
                <a:pos x="77" y="252"/>
              </a:cxn>
              <a:cxn ang="0">
                <a:pos x="0" y="632"/>
              </a:cxn>
              <a:cxn ang="0">
                <a:pos x="379" y="556"/>
              </a:cxn>
              <a:cxn ang="0">
                <a:pos x="304" y="481"/>
              </a:cxn>
              <a:cxn ang="0">
                <a:pos x="631" y="151"/>
              </a:cxn>
              <a:cxn ang="0">
                <a:pos x="480" y="0"/>
              </a:cxn>
            </a:cxnLst>
            <a:rect l="0" t="0" r="r" b="b"/>
            <a:pathLst>
              <a:path w="631" h="632">
                <a:moveTo>
                  <a:pt x="480" y="0"/>
                </a:moveTo>
                <a:lnTo>
                  <a:pt x="153" y="328"/>
                </a:lnTo>
                <a:lnTo>
                  <a:pt x="77" y="252"/>
                </a:lnTo>
                <a:lnTo>
                  <a:pt x="0" y="632"/>
                </a:lnTo>
                <a:lnTo>
                  <a:pt x="379" y="556"/>
                </a:lnTo>
                <a:lnTo>
                  <a:pt x="304" y="481"/>
                </a:lnTo>
                <a:lnTo>
                  <a:pt x="631" y="151"/>
                </a:lnTo>
                <a:lnTo>
                  <a:pt x="480" y="0"/>
                </a:lnTo>
                <a:close/>
              </a:path>
            </a:pathLst>
          </a:custGeom>
          <a:solidFill>
            <a:srgbClr val="FF9933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6" name="Freeform 26"/>
          <p:cNvSpPr>
            <a:spLocks/>
          </p:cNvSpPr>
          <p:nvPr/>
        </p:nvSpPr>
        <p:spPr bwMode="auto">
          <a:xfrm>
            <a:off x="2828925" y="4489450"/>
            <a:ext cx="123825" cy="158750"/>
          </a:xfrm>
          <a:custGeom>
            <a:avLst/>
            <a:gdLst/>
            <a:ahLst/>
            <a:cxnLst>
              <a:cxn ang="0">
                <a:pos x="18" y="106"/>
              </a:cxn>
              <a:cxn ang="0">
                <a:pos x="18" y="120"/>
              </a:cxn>
              <a:cxn ang="0">
                <a:pos x="26" y="131"/>
              </a:cxn>
              <a:cxn ang="0">
                <a:pos x="35" y="137"/>
              </a:cxn>
              <a:cxn ang="0">
                <a:pos x="59" y="141"/>
              </a:cxn>
              <a:cxn ang="0">
                <a:pos x="79" y="137"/>
              </a:cxn>
              <a:cxn ang="0">
                <a:pos x="93" y="128"/>
              </a:cxn>
              <a:cxn ang="0">
                <a:pos x="97" y="116"/>
              </a:cxn>
              <a:cxn ang="0">
                <a:pos x="93" y="104"/>
              </a:cxn>
              <a:cxn ang="0">
                <a:pos x="83" y="96"/>
              </a:cxn>
              <a:cxn ang="0">
                <a:pos x="63" y="88"/>
              </a:cxn>
              <a:cxn ang="0">
                <a:pos x="43" y="78"/>
              </a:cxn>
              <a:cxn ang="0">
                <a:pos x="30" y="68"/>
              </a:cxn>
              <a:cxn ang="0">
                <a:pos x="18" y="52"/>
              </a:cxn>
              <a:cxn ang="0">
                <a:pos x="18" y="34"/>
              </a:cxn>
              <a:cxn ang="0">
                <a:pos x="24" y="20"/>
              </a:cxn>
              <a:cxn ang="0">
                <a:pos x="35" y="10"/>
              </a:cxn>
              <a:cxn ang="0">
                <a:pos x="51" y="2"/>
              </a:cxn>
              <a:cxn ang="0">
                <a:pos x="69" y="0"/>
              </a:cxn>
              <a:cxn ang="0">
                <a:pos x="91" y="4"/>
              </a:cxn>
              <a:cxn ang="0">
                <a:pos x="109" y="12"/>
              </a:cxn>
              <a:cxn ang="0">
                <a:pos x="119" y="24"/>
              </a:cxn>
              <a:cxn ang="0">
                <a:pos x="125" y="44"/>
              </a:cxn>
              <a:cxn ang="0">
                <a:pos x="125" y="48"/>
              </a:cxn>
              <a:cxn ang="0">
                <a:pos x="107" y="44"/>
              </a:cxn>
              <a:cxn ang="0">
                <a:pos x="103" y="34"/>
              </a:cxn>
              <a:cxn ang="0">
                <a:pos x="93" y="24"/>
              </a:cxn>
              <a:cxn ang="0">
                <a:pos x="77" y="20"/>
              </a:cxn>
              <a:cxn ang="0">
                <a:pos x="59" y="20"/>
              </a:cxn>
              <a:cxn ang="0">
                <a:pos x="41" y="26"/>
              </a:cxn>
              <a:cxn ang="0">
                <a:pos x="35" y="36"/>
              </a:cxn>
              <a:cxn ang="0">
                <a:pos x="35" y="46"/>
              </a:cxn>
              <a:cxn ang="0">
                <a:pos x="41" y="56"/>
              </a:cxn>
              <a:cxn ang="0">
                <a:pos x="53" y="62"/>
              </a:cxn>
              <a:cxn ang="0">
                <a:pos x="65" y="68"/>
              </a:cxn>
              <a:cxn ang="0">
                <a:pos x="85" y="76"/>
              </a:cxn>
              <a:cxn ang="0">
                <a:pos x="97" y="84"/>
              </a:cxn>
              <a:cxn ang="0">
                <a:pos x="111" y="96"/>
              </a:cxn>
              <a:cxn ang="0">
                <a:pos x="115" y="114"/>
              </a:cxn>
              <a:cxn ang="0">
                <a:pos x="113" y="129"/>
              </a:cxn>
              <a:cxn ang="0">
                <a:pos x="103" y="143"/>
              </a:cxn>
              <a:cxn ang="0">
                <a:pos x="87" y="153"/>
              </a:cxn>
              <a:cxn ang="0">
                <a:pos x="69" y="159"/>
              </a:cxn>
              <a:cxn ang="0">
                <a:pos x="33" y="157"/>
              </a:cxn>
              <a:cxn ang="0">
                <a:pos x="6" y="139"/>
              </a:cxn>
              <a:cxn ang="0">
                <a:pos x="0" y="108"/>
              </a:cxn>
            </a:cxnLst>
            <a:rect l="0" t="0" r="r" b="b"/>
            <a:pathLst>
              <a:path w="125" h="159">
                <a:moveTo>
                  <a:pt x="0" y="108"/>
                </a:moveTo>
                <a:lnTo>
                  <a:pt x="18" y="106"/>
                </a:lnTo>
                <a:lnTo>
                  <a:pt x="18" y="112"/>
                </a:lnTo>
                <a:lnTo>
                  <a:pt x="18" y="120"/>
                </a:lnTo>
                <a:lnTo>
                  <a:pt x="22" y="128"/>
                </a:lnTo>
                <a:lnTo>
                  <a:pt x="26" y="131"/>
                </a:lnTo>
                <a:lnTo>
                  <a:pt x="30" y="135"/>
                </a:lnTo>
                <a:lnTo>
                  <a:pt x="35" y="137"/>
                </a:lnTo>
                <a:lnTo>
                  <a:pt x="45" y="141"/>
                </a:lnTo>
                <a:lnTo>
                  <a:pt x="59" y="141"/>
                </a:lnTo>
                <a:lnTo>
                  <a:pt x="69" y="141"/>
                </a:lnTo>
                <a:lnTo>
                  <a:pt x="79" y="137"/>
                </a:lnTo>
                <a:lnTo>
                  <a:pt x="87" y="133"/>
                </a:lnTo>
                <a:lnTo>
                  <a:pt x="93" y="128"/>
                </a:lnTo>
                <a:lnTo>
                  <a:pt x="97" y="122"/>
                </a:lnTo>
                <a:lnTo>
                  <a:pt x="97" y="116"/>
                </a:lnTo>
                <a:lnTo>
                  <a:pt x="97" y="110"/>
                </a:lnTo>
                <a:lnTo>
                  <a:pt x="93" y="104"/>
                </a:lnTo>
                <a:lnTo>
                  <a:pt x="89" y="100"/>
                </a:lnTo>
                <a:lnTo>
                  <a:pt x="83" y="96"/>
                </a:lnTo>
                <a:lnTo>
                  <a:pt x="73" y="92"/>
                </a:lnTo>
                <a:lnTo>
                  <a:pt x="63" y="88"/>
                </a:lnTo>
                <a:lnTo>
                  <a:pt x="51" y="82"/>
                </a:lnTo>
                <a:lnTo>
                  <a:pt x="43" y="78"/>
                </a:lnTo>
                <a:lnTo>
                  <a:pt x="37" y="74"/>
                </a:lnTo>
                <a:lnTo>
                  <a:pt x="30" y="68"/>
                </a:lnTo>
                <a:lnTo>
                  <a:pt x="22" y="60"/>
                </a:lnTo>
                <a:lnTo>
                  <a:pt x="18" y="52"/>
                </a:lnTo>
                <a:lnTo>
                  <a:pt x="18" y="42"/>
                </a:lnTo>
                <a:lnTo>
                  <a:pt x="18" y="34"/>
                </a:lnTo>
                <a:lnTo>
                  <a:pt x="20" y="26"/>
                </a:lnTo>
                <a:lnTo>
                  <a:pt x="24" y="20"/>
                </a:lnTo>
                <a:lnTo>
                  <a:pt x="28" y="14"/>
                </a:lnTo>
                <a:lnTo>
                  <a:pt x="35" y="10"/>
                </a:lnTo>
                <a:lnTo>
                  <a:pt x="41" y="6"/>
                </a:lnTo>
                <a:lnTo>
                  <a:pt x="51" y="2"/>
                </a:lnTo>
                <a:lnTo>
                  <a:pt x="59" y="2"/>
                </a:lnTo>
                <a:lnTo>
                  <a:pt x="69" y="0"/>
                </a:lnTo>
                <a:lnTo>
                  <a:pt x="81" y="2"/>
                </a:lnTo>
                <a:lnTo>
                  <a:pt x="91" y="4"/>
                </a:lnTo>
                <a:lnTo>
                  <a:pt x="101" y="6"/>
                </a:lnTo>
                <a:lnTo>
                  <a:pt x="109" y="12"/>
                </a:lnTo>
                <a:lnTo>
                  <a:pt x="115" y="18"/>
                </a:lnTo>
                <a:lnTo>
                  <a:pt x="119" y="24"/>
                </a:lnTo>
                <a:lnTo>
                  <a:pt x="123" y="34"/>
                </a:lnTo>
                <a:lnTo>
                  <a:pt x="125" y="44"/>
                </a:lnTo>
                <a:lnTo>
                  <a:pt x="125" y="46"/>
                </a:lnTo>
                <a:lnTo>
                  <a:pt x="125" y="48"/>
                </a:lnTo>
                <a:lnTo>
                  <a:pt x="107" y="50"/>
                </a:lnTo>
                <a:lnTo>
                  <a:pt x="107" y="44"/>
                </a:lnTo>
                <a:lnTo>
                  <a:pt x="105" y="40"/>
                </a:lnTo>
                <a:lnTo>
                  <a:pt x="103" y="34"/>
                </a:lnTo>
                <a:lnTo>
                  <a:pt x="99" y="28"/>
                </a:lnTo>
                <a:lnTo>
                  <a:pt x="93" y="24"/>
                </a:lnTo>
                <a:lnTo>
                  <a:pt x="87" y="22"/>
                </a:lnTo>
                <a:lnTo>
                  <a:pt x="77" y="20"/>
                </a:lnTo>
                <a:lnTo>
                  <a:pt x="69" y="18"/>
                </a:lnTo>
                <a:lnTo>
                  <a:pt x="59" y="20"/>
                </a:lnTo>
                <a:lnTo>
                  <a:pt x="49" y="22"/>
                </a:lnTo>
                <a:lnTo>
                  <a:pt x="41" y="26"/>
                </a:lnTo>
                <a:lnTo>
                  <a:pt x="37" y="30"/>
                </a:lnTo>
                <a:lnTo>
                  <a:pt x="35" y="36"/>
                </a:lnTo>
                <a:lnTo>
                  <a:pt x="35" y="42"/>
                </a:lnTo>
                <a:lnTo>
                  <a:pt x="35" y="46"/>
                </a:lnTo>
                <a:lnTo>
                  <a:pt x="37" y="52"/>
                </a:lnTo>
                <a:lnTo>
                  <a:pt x="41" y="56"/>
                </a:lnTo>
                <a:lnTo>
                  <a:pt x="49" y="60"/>
                </a:lnTo>
                <a:lnTo>
                  <a:pt x="53" y="62"/>
                </a:lnTo>
                <a:lnTo>
                  <a:pt x="57" y="64"/>
                </a:lnTo>
                <a:lnTo>
                  <a:pt x="65" y="68"/>
                </a:lnTo>
                <a:lnTo>
                  <a:pt x="75" y="72"/>
                </a:lnTo>
                <a:lnTo>
                  <a:pt x="85" y="76"/>
                </a:lnTo>
                <a:lnTo>
                  <a:pt x="93" y="80"/>
                </a:lnTo>
                <a:lnTo>
                  <a:pt x="97" y="84"/>
                </a:lnTo>
                <a:lnTo>
                  <a:pt x="105" y="90"/>
                </a:lnTo>
                <a:lnTo>
                  <a:pt x="111" y="96"/>
                </a:lnTo>
                <a:lnTo>
                  <a:pt x="115" y="106"/>
                </a:lnTo>
                <a:lnTo>
                  <a:pt x="115" y="114"/>
                </a:lnTo>
                <a:lnTo>
                  <a:pt x="115" y="124"/>
                </a:lnTo>
                <a:lnTo>
                  <a:pt x="113" y="129"/>
                </a:lnTo>
                <a:lnTo>
                  <a:pt x="109" y="137"/>
                </a:lnTo>
                <a:lnTo>
                  <a:pt x="103" y="143"/>
                </a:lnTo>
                <a:lnTo>
                  <a:pt x="95" y="149"/>
                </a:lnTo>
                <a:lnTo>
                  <a:pt x="87" y="153"/>
                </a:lnTo>
                <a:lnTo>
                  <a:pt x="79" y="157"/>
                </a:lnTo>
                <a:lnTo>
                  <a:pt x="69" y="159"/>
                </a:lnTo>
                <a:lnTo>
                  <a:pt x="57" y="159"/>
                </a:lnTo>
                <a:lnTo>
                  <a:pt x="33" y="157"/>
                </a:lnTo>
                <a:lnTo>
                  <a:pt x="16" y="147"/>
                </a:lnTo>
                <a:lnTo>
                  <a:pt x="6" y="139"/>
                </a:lnTo>
                <a:lnTo>
                  <a:pt x="2" y="126"/>
                </a:lnTo>
                <a:lnTo>
                  <a:pt x="0" y="108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7" name="Freeform 27"/>
          <p:cNvSpPr>
            <a:spLocks/>
          </p:cNvSpPr>
          <p:nvPr/>
        </p:nvSpPr>
        <p:spPr bwMode="auto">
          <a:xfrm>
            <a:off x="1536700" y="4794250"/>
            <a:ext cx="165100" cy="155575"/>
          </a:xfrm>
          <a:custGeom>
            <a:avLst/>
            <a:gdLst/>
            <a:ahLst/>
            <a:cxnLst>
              <a:cxn ang="0">
                <a:pos x="0" y="155"/>
              </a:cxn>
              <a:cxn ang="0">
                <a:pos x="30" y="0"/>
              </a:cxn>
              <a:cxn ang="0">
                <a:pos x="60" y="0"/>
              </a:cxn>
              <a:cxn ang="0">
                <a:pos x="72" y="101"/>
              </a:cxn>
              <a:cxn ang="0">
                <a:pos x="72" y="113"/>
              </a:cxn>
              <a:cxn ang="0">
                <a:pos x="74" y="123"/>
              </a:cxn>
              <a:cxn ang="0">
                <a:pos x="74" y="129"/>
              </a:cxn>
              <a:cxn ang="0">
                <a:pos x="78" y="123"/>
              </a:cxn>
              <a:cxn ang="0">
                <a:pos x="83" y="111"/>
              </a:cxn>
              <a:cxn ang="0">
                <a:pos x="91" y="95"/>
              </a:cxn>
              <a:cxn ang="0">
                <a:pos x="143" y="0"/>
              </a:cxn>
              <a:cxn ang="0">
                <a:pos x="171" y="0"/>
              </a:cxn>
              <a:cxn ang="0">
                <a:pos x="139" y="155"/>
              </a:cxn>
              <a:cxn ang="0">
                <a:pos x="121" y="155"/>
              </a:cxn>
              <a:cxn ang="0">
                <a:pos x="139" y="82"/>
              </a:cxn>
              <a:cxn ang="0">
                <a:pos x="145" y="52"/>
              </a:cxn>
              <a:cxn ang="0">
                <a:pos x="155" y="18"/>
              </a:cxn>
              <a:cxn ang="0">
                <a:pos x="143" y="36"/>
              </a:cxn>
              <a:cxn ang="0">
                <a:pos x="135" y="54"/>
              </a:cxn>
              <a:cxn ang="0">
                <a:pos x="80" y="155"/>
              </a:cxn>
              <a:cxn ang="0">
                <a:pos x="60" y="155"/>
              </a:cxn>
              <a:cxn ang="0">
                <a:pos x="48" y="56"/>
              </a:cxn>
              <a:cxn ang="0">
                <a:pos x="46" y="42"/>
              </a:cxn>
              <a:cxn ang="0">
                <a:pos x="44" y="24"/>
              </a:cxn>
              <a:cxn ang="0">
                <a:pos x="40" y="42"/>
              </a:cxn>
              <a:cxn ang="0">
                <a:pos x="36" y="58"/>
              </a:cxn>
              <a:cxn ang="0">
                <a:pos x="18" y="155"/>
              </a:cxn>
              <a:cxn ang="0">
                <a:pos x="0" y="155"/>
              </a:cxn>
            </a:cxnLst>
            <a:rect l="0" t="0" r="r" b="b"/>
            <a:pathLst>
              <a:path w="171" h="155">
                <a:moveTo>
                  <a:pt x="0" y="155"/>
                </a:moveTo>
                <a:lnTo>
                  <a:pt x="30" y="0"/>
                </a:lnTo>
                <a:lnTo>
                  <a:pt x="60" y="0"/>
                </a:lnTo>
                <a:lnTo>
                  <a:pt x="72" y="101"/>
                </a:lnTo>
                <a:lnTo>
                  <a:pt x="72" y="113"/>
                </a:lnTo>
                <a:lnTo>
                  <a:pt x="74" y="123"/>
                </a:lnTo>
                <a:lnTo>
                  <a:pt x="74" y="129"/>
                </a:lnTo>
                <a:lnTo>
                  <a:pt x="78" y="123"/>
                </a:lnTo>
                <a:lnTo>
                  <a:pt x="83" y="111"/>
                </a:lnTo>
                <a:lnTo>
                  <a:pt x="91" y="95"/>
                </a:lnTo>
                <a:lnTo>
                  <a:pt x="143" y="0"/>
                </a:lnTo>
                <a:lnTo>
                  <a:pt x="171" y="0"/>
                </a:lnTo>
                <a:lnTo>
                  <a:pt x="139" y="155"/>
                </a:lnTo>
                <a:lnTo>
                  <a:pt x="121" y="155"/>
                </a:lnTo>
                <a:lnTo>
                  <a:pt x="139" y="82"/>
                </a:lnTo>
                <a:lnTo>
                  <a:pt x="145" y="52"/>
                </a:lnTo>
                <a:lnTo>
                  <a:pt x="155" y="18"/>
                </a:lnTo>
                <a:lnTo>
                  <a:pt x="143" y="36"/>
                </a:lnTo>
                <a:lnTo>
                  <a:pt x="135" y="54"/>
                </a:lnTo>
                <a:lnTo>
                  <a:pt x="80" y="155"/>
                </a:lnTo>
                <a:lnTo>
                  <a:pt x="60" y="155"/>
                </a:lnTo>
                <a:lnTo>
                  <a:pt x="48" y="56"/>
                </a:lnTo>
                <a:lnTo>
                  <a:pt x="46" y="42"/>
                </a:lnTo>
                <a:lnTo>
                  <a:pt x="44" y="24"/>
                </a:lnTo>
                <a:lnTo>
                  <a:pt x="40" y="42"/>
                </a:lnTo>
                <a:lnTo>
                  <a:pt x="36" y="58"/>
                </a:lnTo>
                <a:lnTo>
                  <a:pt x="18" y="155"/>
                </a:lnTo>
                <a:lnTo>
                  <a:pt x="0" y="155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8" name="Freeform 28"/>
          <p:cNvSpPr>
            <a:spLocks/>
          </p:cNvSpPr>
          <p:nvPr/>
        </p:nvSpPr>
        <p:spPr bwMode="auto">
          <a:xfrm>
            <a:off x="2754313" y="3859213"/>
            <a:ext cx="144462" cy="157162"/>
          </a:xfrm>
          <a:custGeom>
            <a:avLst/>
            <a:gdLst/>
            <a:ahLst/>
            <a:cxnLst>
              <a:cxn ang="0">
                <a:pos x="0" y="155"/>
              </a:cxn>
              <a:cxn ang="0">
                <a:pos x="29" y="0"/>
              </a:cxn>
              <a:cxn ang="0">
                <a:pos x="55" y="0"/>
              </a:cxn>
              <a:cxn ang="0">
                <a:pos x="79" y="60"/>
              </a:cxn>
              <a:cxn ang="0">
                <a:pos x="89" y="83"/>
              </a:cxn>
              <a:cxn ang="0">
                <a:pos x="97" y="103"/>
              </a:cxn>
              <a:cxn ang="0">
                <a:pos x="99" y="111"/>
              </a:cxn>
              <a:cxn ang="0">
                <a:pos x="101" y="121"/>
              </a:cxn>
              <a:cxn ang="0">
                <a:pos x="105" y="133"/>
              </a:cxn>
              <a:cxn ang="0">
                <a:pos x="109" y="111"/>
              </a:cxn>
              <a:cxn ang="0">
                <a:pos x="113" y="91"/>
              </a:cxn>
              <a:cxn ang="0">
                <a:pos x="131" y="0"/>
              </a:cxn>
              <a:cxn ang="0">
                <a:pos x="149" y="0"/>
              </a:cxn>
              <a:cxn ang="0">
                <a:pos x="119" y="155"/>
              </a:cxn>
              <a:cxn ang="0">
                <a:pos x="95" y="155"/>
              </a:cxn>
              <a:cxn ang="0">
                <a:pos x="61" y="66"/>
              </a:cxn>
              <a:cxn ang="0">
                <a:pos x="51" y="44"/>
              </a:cxn>
              <a:cxn ang="0">
                <a:pos x="43" y="22"/>
              </a:cxn>
              <a:cxn ang="0">
                <a:pos x="39" y="40"/>
              </a:cxn>
              <a:cxn ang="0">
                <a:pos x="35" y="62"/>
              </a:cxn>
              <a:cxn ang="0">
                <a:pos x="18" y="155"/>
              </a:cxn>
              <a:cxn ang="0">
                <a:pos x="0" y="155"/>
              </a:cxn>
            </a:cxnLst>
            <a:rect l="0" t="0" r="r" b="b"/>
            <a:pathLst>
              <a:path w="149" h="155">
                <a:moveTo>
                  <a:pt x="0" y="155"/>
                </a:moveTo>
                <a:lnTo>
                  <a:pt x="29" y="0"/>
                </a:lnTo>
                <a:lnTo>
                  <a:pt x="55" y="0"/>
                </a:lnTo>
                <a:lnTo>
                  <a:pt x="79" y="60"/>
                </a:lnTo>
                <a:lnTo>
                  <a:pt x="89" y="83"/>
                </a:lnTo>
                <a:lnTo>
                  <a:pt x="97" y="103"/>
                </a:lnTo>
                <a:lnTo>
                  <a:pt x="99" y="111"/>
                </a:lnTo>
                <a:lnTo>
                  <a:pt x="101" y="121"/>
                </a:lnTo>
                <a:lnTo>
                  <a:pt x="105" y="133"/>
                </a:lnTo>
                <a:lnTo>
                  <a:pt x="109" y="111"/>
                </a:lnTo>
                <a:lnTo>
                  <a:pt x="113" y="91"/>
                </a:lnTo>
                <a:lnTo>
                  <a:pt x="131" y="0"/>
                </a:lnTo>
                <a:lnTo>
                  <a:pt x="149" y="0"/>
                </a:lnTo>
                <a:lnTo>
                  <a:pt x="119" y="155"/>
                </a:lnTo>
                <a:lnTo>
                  <a:pt x="95" y="155"/>
                </a:lnTo>
                <a:lnTo>
                  <a:pt x="61" y="66"/>
                </a:lnTo>
                <a:lnTo>
                  <a:pt x="51" y="44"/>
                </a:lnTo>
                <a:lnTo>
                  <a:pt x="43" y="22"/>
                </a:lnTo>
                <a:lnTo>
                  <a:pt x="39" y="40"/>
                </a:lnTo>
                <a:lnTo>
                  <a:pt x="35" y="62"/>
                </a:lnTo>
                <a:lnTo>
                  <a:pt x="18" y="155"/>
                </a:lnTo>
                <a:lnTo>
                  <a:pt x="0" y="155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09" name="Freeform 29"/>
          <p:cNvSpPr>
            <a:spLocks noEditPoints="1"/>
          </p:cNvSpPr>
          <p:nvPr/>
        </p:nvSpPr>
        <p:spPr bwMode="auto">
          <a:xfrm>
            <a:off x="6094413" y="1320800"/>
            <a:ext cx="201612" cy="217488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4" y="0"/>
              </a:cxn>
              <a:cxn ang="0">
                <a:pos x="74" y="0"/>
              </a:cxn>
              <a:cxn ang="0">
                <a:pos x="84" y="2"/>
              </a:cxn>
              <a:cxn ang="0">
                <a:pos x="90" y="2"/>
              </a:cxn>
              <a:cxn ang="0">
                <a:pos x="96" y="4"/>
              </a:cxn>
              <a:cxn ang="0">
                <a:pos x="104" y="8"/>
              </a:cxn>
              <a:cxn ang="0">
                <a:pos x="108" y="12"/>
              </a:cxn>
              <a:cxn ang="0">
                <a:pos x="112" y="20"/>
              </a:cxn>
              <a:cxn ang="0">
                <a:pos x="112" y="30"/>
              </a:cxn>
              <a:cxn ang="0">
                <a:pos x="112" y="40"/>
              </a:cxn>
              <a:cxn ang="0">
                <a:pos x="108" y="48"/>
              </a:cxn>
              <a:cxn ang="0">
                <a:pos x="104" y="54"/>
              </a:cxn>
              <a:cxn ang="0">
                <a:pos x="98" y="58"/>
              </a:cxn>
              <a:cxn ang="0">
                <a:pos x="92" y="62"/>
              </a:cxn>
              <a:cxn ang="0">
                <a:pos x="84" y="64"/>
              </a:cxn>
              <a:cxn ang="0">
                <a:pos x="74" y="66"/>
              </a:cxn>
              <a:cxn ang="0">
                <a:pos x="80" y="70"/>
              </a:cxn>
              <a:cxn ang="0">
                <a:pos x="84" y="76"/>
              </a:cxn>
              <a:cxn ang="0">
                <a:pos x="90" y="86"/>
              </a:cxn>
              <a:cxn ang="0">
                <a:pos x="94" y="98"/>
              </a:cxn>
              <a:cxn ang="0">
                <a:pos x="104" y="120"/>
              </a:cxn>
              <a:cxn ang="0">
                <a:pos x="90" y="120"/>
              </a:cxn>
              <a:cxn ang="0">
                <a:pos x="78" y="98"/>
              </a:cxn>
              <a:cxn ang="0">
                <a:pos x="74" y="86"/>
              </a:cxn>
              <a:cxn ang="0">
                <a:pos x="68" y="76"/>
              </a:cxn>
              <a:cxn ang="0">
                <a:pos x="64" y="72"/>
              </a:cxn>
              <a:cxn ang="0">
                <a:pos x="60" y="68"/>
              </a:cxn>
              <a:cxn ang="0">
                <a:pos x="54" y="68"/>
              </a:cxn>
              <a:cxn ang="0">
                <a:pos x="44" y="66"/>
              </a:cxn>
              <a:cxn ang="0">
                <a:pos x="26" y="66"/>
              </a:cxn>
              <a:cxn ang="0">
                <a:pos x="14" y="120"/>
              </a:cxn>
              <a:cxn ang="0">
                <a:pos x="0" y="120"/>
              </a:cxn>
              <a:cxn ang="0">
                <a:pos x="28" y="52"/>
              </a:cxn>
              <a:cxn ang="0">
                <a:pos x="52" y="52"/>
              </a:cxn>
              <a:cxn ang="0">
                <a:pos x="60" y="52"/>
              </a:cxn>
              <a:cxn ang="0">
                <a:pos x="68" y="52"/>
              </a:cxn>
              <a:cxn ang="0">
                <a:pos x="72" y="52"/>
              </a:cxn>
              <a:cxn ang="0">
                <a:pos x="80" y="52"/>
              </a:cxn>
              <a:cxn ang="0">
                <a:pos x="86" y="48"/>
              </a:cxn>
              <a:cxn ang="0">
                <a:pos x="92" y="46"/>
              </a:cxn>
              <a:cxn ang="0">
                <a:pos x="96" y="40"/>
              </a:cxn>
              <a:cxn ang="0">
                <a:pos x="98" y="36"/>
              </a:cxn>
              <a:cxn ang="0">
                <a:pos x="98" y="30"/>
              </a:cxn>
              <a:cxn ang="0">
                <a:pos x="98" y="26"/>
              </a:cxn>
              <a:cxn ang="0">
                <a:pos x="96" y="22"/>
              </a:cxn>
              <a:cxn ang="0">
                <a:pos x="94" y="18"/>
              </a:cxn>
              <a:cxn ang="0">
                <a:pos x="90" y="16"/>
              </a:cxn>
              <a:cxn ang="0">
                <a:pos x="84" y="16"/>
              </a:cxn>
              <a:cxn ang="0">
                <a:pos x="76" y="14"/>
              </a:cxn>
              <a:cxn ang="0">
                <a:pos x="36" y="14"/>
              </a:cxn>
              <a:cxn ang="0">
                <a:pos x="28" y="52"/>
              </a:cxn>
            </a:cxnLst>
            <a:rect l="0" t="0" r="r" b="b"/>
            <a:pathLst>
              <a:path w="112" h="120">
                <a:moveTo>
                  <a:pt x="0" y="120"/>
                </a:moveTo>
                <a:lnTo>
                  <a:pt x="24" y="0"/>
                </a:lnTo>
                <a:lnTo>
                  <a:pt x="74" y="0"/>
                </a:lnTo>
                <a:lnTo>
                  <a:pt x="84" y="2"/>
                </a:lnTo>
                <a:lnTo>
                  <a:pt x="90" y="2"/>
                </a:lnTo>
                <a:lnTo>
                  <a:pt x="96" y="4"/>
                </a:lnTo>
                <a:lnTo>
                  <a:pt x="104" y="8"/>
                </a:lnTo>
                <a:lnTo>
                  <a:pt x="108" y="12"/>
                </a:lnTo>
                <a:lnTo>
                  <a:pt x="112" y="20"/>
                </a:lnTo>
                <a:lnTo>
                  <a:pt x="112" y="30"/>
                </a:lnTo>
                <a:lnTo>
                  <a:pt x="112" y="40"/>
                </a:lnTo>
                <a:lnTo>
                  <a:pt x="108" y="48"/>
                </a:lnTo>
                <a:lnTo>
                  <a:pt x="104" y="54"/>
                </a:lnTo>
                <a:lnTo>
                  <a:pt x="98" y="58"/>
                </a:lnTo>
                <a:lnTo>
                  <a:pt x="92" y="62"/>
                </a:lnTo>
                <a:lnTo>
                  <a:pt x="84" y="64"/>
                </a:lnTo>
                <a:lnTo>
                  <a:pt x="74" y="66"/>
                </a:lnTo>
                <a:lnTo>
                  <a:pt x="80" y="70"/>
                </a:lnTo>
                <a:lnTo>
                  <a:pt x="84" y="76"/>
                </a:lnTo>
                <a:lnTo>
                  <a:pt x="90" y="86"/>
                </a:lnTo>
                <a:lnTo>
                  <a:pt x="94" y="98"/>
                </a:lnTo>
                <a:lnTo>
                  <a:pt x="104" y="120"/>
                </a:lnTo>
                <a:lnTo>
                  <a:pt x="90" y="120"/>
                </a:lnTo>
                <a:lnTo>
                  <a:pt x="78" y="98"/>
                </a:lnTo>
                <a:lnTo>
                  <a:pt x="74" y="86"/>
                </a:lnTo>
                <a:lnTo>
                  <a:pt x="68" y="76"/>
                </a:lnTo>
                <a:lnTo>
                  <a:pt x="64" y="72"/>
                </a:lnTo>
                <a:lnTo>
                  <a:pt x="60" y="68"/>
                </a:lnTo>
                <a:lnTo>
                  <a:pt x="54" y="68"/>
                </a:lnTo>
                <a:lnTo>
                  <a:pt x="44" y="66"/>
                </a:lnTo>
                <a:lnTo>
                  <a:pt x="26" y="66"/>
                </a:lnTo>
                <a:lnTo>
                  <a:pt x="14" y="120"/>
                </a:lnTo>
                <a:lnTo>
                  <a:pt x="0" y="120"/>
                </a:lnTo>
                <a:close/>
                <a:moveTo>
                  <a:pt x="28" y="52"/>
                </a:moveTo>
                <a:lnTo>
                  <a:pt x="52" y="52"/>
                </a:lnTo>
                <a:lnTo>
                  <a:pt x="60" y="52"/>
                </a:lnTo>
                <a:lnTo>
                  <a:pt x="68" y="52"/>
                </a:lnTo>
                <a:lnTo>
                  <a:pt x="72" y="52"/>
                </a:lnTo>
                <a:lnTo>
                  <a:pt x="80" y="52"/>
                </a:lnTo>
                <a:lnTo>
                  <a:pt x="86" y="48"/>
                </a:lnTo>
                <a:lnTo>
                  <a:pt x="92" y="46"/>
                </a:lnTo>
                <a:lnTo>
                  <a:pt x="96" y="40"/>
                </a:lnTo>
                <a:lnTo>
                  <a:pt x="98" y="36"/>
                </a:lnTo>
                <a:lnTo>
                  <a:pt x="98" y="30"/>
                </a:lnTo>
                <a:lnTo>
                  <a:pt x="98" y="26"/>
                </a:lnTo>
                <a:lnTo>
                  <a:pt x="96" y="22"/>
                </a:lnTo>
                <a:lnTo>
                  <a:pt x="94" y="18"/>
                </a:lnTo>
                <a:lnTo>
                  <a:pt x="90" y="16"/>
                </a:lnTo>
                <a:lnTo>
                  <a:pt x="84" y="16"/>
                </a:lnTo>
                <a:lnTo>
                  <a:pt x="76" y="14"/>
                </a:lnTo>
                <a:lnTo>
                  <a:pt x="36" y="14"/>
                </a:lnTo>
                <a:lnTo>
                  <a:pt x="28" y="52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10" name="Freeform 30"/>
          <p:cNvSpPr>
            <a:spLocks/>
          </p:cNvSpPr>
          <p:nvPr/>
        </p:nvSpPr>
        <p:spPr bwMode="auto">
          <a:xfrm>
            <a:off x="6138863" y="407988"/>
            <a:ext cx="171450" cy="220662"/>
          </a:xfrm>
          <a:custGeom>
            <a:avLst/>
            <a:gdLst/>
            <a:ahLst/>
            <a:cxnLst>
              <a:cxn ang="0">
                <a:pos x="14" y="80"/>
              </a:cxn>
              <a:cxn ang="0">
                <a:pos x="14" y="90"/>
              </a:cxn>
              <a:cxn ang="0">
                <a:pos x="22" y="102"/>
              </a:cxn>
              <a:cxn ang="0">
                <a:pos x="36" y="108"/>
              </a:cxn>
              <a:cxn ang="0">
                <a:pos x="54" y="108"/>
              </a:cxn>
              <a:cxn ang="0">
                <a:pos x="68" y="102"/>
              </a:cxn>
              <a:cxn ang="0">
                <a:pos x="74" y="92"/>
              </a:cxn>
              <a:cxn ang="0">
                <a:pos x="74" y="82"/>
              </a:cxn>
              <a:cxn ang="0">
                <a:pos x="68" y="74"/>
              </a:cxn>
              <a:cxn ang="0">
                <a:pos x="50" y="66"/>
              </a:cxn>
              <a:cxn ang="0">
                <a:pos x="34" y="58"/>
              </a:cxn>
              <a:cxn ang="0">
                <a:pos x="22" y="50"/>
              </a:cxn>
              <a:cxn ang="0">
                <a:pos x="14" y="38"/>
              </a:cxn>
              <a:cxn ang="0">
                <a:pos x="14" y="22"/>
              </a:cxn>
              <a:cxn ang="0">
                <a:pos x="22" y="10"/>
              </a:cxn>
              <a:cxn ang="0">
                <a:pos x="32" y="4"/>
              </a:cxn>
              <a:cxn ang="0">
                <a:pos x="54" y="0"/>
              </a:cxn>
              <a:cxn ang="0">
                <a:pos x="70" y="2"/>
              </a:cxn>
              <a:cxn ang="0">
                <a:pos x="84" y="8"/>
              </a:cxn>
              <a:cxn ang="0">
                <a:pos x="92" y="18"/>
              </a:cxn>
              <a:cxn ang="0">
                <a:pos x="96" y="34"/>
              </a:cxn>
              <a:cxn ang="0">
                <a:pos x="96" y="36"/>
              </a:cxn>
              <a:cxn ang="0">
                <a:pos x="82" y="32"/>
              </a:cxn>
              <a:cxn ang="0">
                <a:pos x="80" y="24"/>
              </a:cxn>
              <a:cxn ang="0">
                <a:pos x="72" y="18"/>
              </a:cxn>
              <a:cxn ang="0">
                <a:pos x="60" y="14"/>
              </a:cxn>
              <a:cxn ang="0">
                <a:pos x="46" y="14"/>
              </a:cxn>
              <a:cxn ang="0">
                <a:pos x="34" y="18"/>
              </a:cxn>
              <a:cxn ang="0">
                <a:pos x="28" y="26"/>
              </a:cxn>
              <a:cxn ang="0">
                <a:pos x="28" y="34"/>
              </a:cxn>
              <a:cxn ang="0">
                <a:pos x="32" y="42"/>
              </a:cxn>
              <a:cxn ang="0">
                <a:pos x="42" y="46"/>
              </a:cxn>
              <a:cxn ang="0">
                <a:pos x="58" y="54"/>
              </a:cxn>
              <a:cxn ang="0">
                <a:pos x="72" y="60"/>
              </a:cxn>
              <a:cxn ang="0">
                <a:pos x="82" y="68"/>
              </a:cxn>
              <a:cxn ang="0">
                <a:pos x="88" y="80"/>
              </a:cxn>
              <a:cxn ang="0">
                <a:pos x="88" y="96"/>
              </a:cxn>
              <a:cxn ang="0">
                <a:pos x="80" y="110"/>
              </a:cxn>
              <a:cxn ang="0">
                <a:pos x="68" y="118"/>
              </a:cxn>
              <a:cxn ang="0">
                <a:pos x="44" y="122"/>
              </a:cxn>
              <a:cxn ang="0">
                <a:pos x="12" y="114"/>
              </a:cxn>
              <a:cxn ang="0">
                <a:pos x="2" y="102"/>
              </a:cxn>
              <a:cxn ang="0">
                <a:pos x="0" y="82"/>
              </a:cxn>
            </a:cxnLst>
            <a:rect l="0" t="0" r="r" b="b"/>
            <a:pathLst>
              <a:path w="96" h="122">
                <a:moveTo>
                  <a:pt x="0" y="82"/>
                </a:moveTo>
                <a:lnTo>
                  <a:pt x="14" y="80"/>
                </a:lnTo>
                <a:lnTo>
                  <a:pt x="14" y="84"/>
                </a:lnTo>
                <a:lnTo>
                  <a:pt x="14" y="90"/>
                </a:lnTo>
                <a:lnTo>
                  <a:pt x="16" y="96"/>
                </a:lnTo>
                <a:lnTo>
                  <a:pt x="22" y="102"/>
                </a:lnTo>
                <a:lnTo>
                  <a:pt x="28" y="104"/>
                </a:lnTo>
                <a:lnTo>
                  <a:pt x="36" y="108"/>
                </a:lnTo>
                <a:lnTo>
                  <a:pt x="46" y="108"/>
                </a:lnTo>
                <a:lnTo>
                  <a:pt x="54" y="108"/>
                </a:lnTo>
                <a:lnTo>
                  <a:pt x="62" y="106"/>
                </a:lnTo>
                <a:lnTo>
                  <a:pt x="68" y="102"/>
                </a:lnTo>
                <a:lnTo>
                  <a:pt x="72" y="98"/>
                </a:lnTo>
                <a:lnTo>
                  <a:pt x="74" y="92"/>
                </a:lnTo>
                <a:lnTo>
                  <a:pt x="76" y="88"/>
                </a:lnTo>
                <a:lnTo>
                  <a:pt x="74" y="82"/>
                </a:lnTo>
                <a:lnTo>
                  <a:pt x="72" y="78"/>
                </a:lnTo>
                <a:lnTo>
                  <a:pt x="68" y="74"/>
                </a:lnTo>
                <a:lnTo>
                  <a:pt x="60" y="70"/>
                </a:lnTo>
                <a:lnTo>
                  <a:pt x="50" y="66"/>
                </a:lnTo>
                <a:lnTo>
                  <a:pt x="40" y="62"/>
                </a:lnTo>
                <a:lnTo>
                  <a:pt x="34" y="58"/>
                </a:lnTo>
                <a:lnTo>
                  <a:pt x="30" y="56"/>
                </a:lnTo>
                <a:lnTo>
                  <a:pt x="22" y="50"/>
                </a:lnTo>
                <a:lnTo>
                  <a:pt x="18" y="44"/>
                </a:lnTo>
                <a:lnTo>
                  <a:pt x="14" y="38"/>
                </a:lnTo>
                <a:lnTo>
                  <a:pt x="14" y="30"/>
                </a:lnTo>
                <a:lnTo>
                  <a:pt x="14" y="22"/>
                </a:lnTo>
                <a:lnTo>
                  <a:pt x="18" y="14"/>
                </a:lnTo>
                <a:lnTo>
                  <a:pt x="22" y="10"/>
                </a:lnTo>
                <a:lnTo>
                  <a:pt x="28" y="6"/>
                </a:lnTo>
                <a:lnTo>
                  <a:pt x="32" y="4"/>
                </a:lnTo>
                <a:lnTo>
                  <a:pt x="42" y="0"/>
                </a:lnTo>
                <a:lnTo>
                  <a:pt x="54" y="0"/>
                </a:lnTo>
                <a:lnTo>
                  <a:pt x="64" y="0"/>
                </a:lnTo>
                <a:lnTo>
                  <a:pt x="70" y="2"/>
                </a:lnTo>
                <a:lnTo>
                  <a:pt x="78" y="4"/>
                </a:lnTo>
                <a:lnTo>
                  <a:pt x="84" y="8"/>
                </a:lnTo>
                <a:lnTo>
                  <a:pt x="88" y="12"/>
                </a:lnTo>
                <a:lnTo>
                  <a:pt x="92" y="18"/>
                </a:lnTo>
                <a:lnTo>
                  <a:pt x="96" y="26"/>
                </a:lnTo>
                <a:lnTo>
                  <a:pt x="96" y="34"/>
                </a:lnTo>
                <a:lnTo>
                  <a:pt x="96" y="34"/>
                </a:lnTo>
                <a:lnTo>
                  <a:pt x="96" y="36"/>
                </a:lnTo>
                <a:lnTo>
                  <a:pt x="82" y="36"/>
                </a:lnTo>
                <a:lnTo>
                  <a:pt x="82" y="32"/>
                </a:lnTo>
                <a:lnTo>
                  <a:pt x="82" y="28"/>
                </a:lnTo>
                <a:lnTo>
                  <a:pt x="80" y="24"/>
                </a:lnTo>
                <a:lnTo>
                  <a:pt x="76" y="20"/>
                </a:lnTo>
                <a:lnTo>
                  <a:pt x="72" y="18"/>
                </a:lnTo>
                <a:lnTo>
                  <a:pt x="68" y="16"/>
                </a:lnTo>
                <a:lnTo>
                  <a:pt x="60" y="14"/>
                </a:lnTo>
                <a:lnTo>
                  <a:pt x="54" y="14"/>
                </a:lnTo>
                <a:lnTo>
                  <a:pt x="46" y="14"/>
                </a:lnTo>
                <a:lnTo>
                  <a:pt x="38" y="16"/>
                </a:lnTo>
                <a:lnTo>
                  <a:pt x="34" y="18"/>
                </a:lnTo>
                <a:lnTo>
                  <a:pt x="30" y="22"/>
                </a:lnTo>
                <a:lnTo>
                  <a:pt x="28" y="26"/>
                </a:lnTo>
                <a:lnTo>
                  <a:pt x="28" y="30"/>
                </a:lnTo>
                <a:lnTo>
                  <a:pt x="28" y="34"/>
                </a:lnTo>
                <a:lnTo>
                  <a:pt x="30" y="38"/>
                </a:lnTo>
                <a:lnTo>
                  <a:pt x="32" y="42"/>
                </a:lnTo>
                <a:lnTo>
                  <a:pt x="38" y="44"/>
                </a:lnTo>
                <a:lnTo>
                  <a:pt x="42" y="46"/>
                </a:lnTo>
                <a:lnTo>
                  <a:pt x="48" y="50"/>
                </a:lnTo>
                <a:lnTo>
                  <a:pt x="58" y="54"/>
                </a:lnTo>
                <a:lnTo>
                  <a:pt x="66" y="58"/>
                </a:lnTo>
                <a:lnTo>
                  <a:pt x="72" y="60"/>
                </a:lnTo>
                <a:lnTo>
                  <a:pt x="76" y="62"/>
                </a:lnTo>
                <a:lnTo>
                  <a:pt x="82" y="68"/>
                </a:lnTo>
                <a:lnTo>
                  <a:pt x="86" y="74"/>
                </a:lnTo>
                <a:lnTo>
                  <a:pt x="88" y="80"/>
                </a:lnTo>
                <a:lnTo>
                  <a:pt x="90" y="86"/>
                </a:lnTo>
                <a:lnTo>
                  <a:pt x="88" y="96"/>
                </a:lnTo>
                <a:lnTo>
                  <a:pt x="84" y="104"/>
                </a:lnTo>
                <a:lnTo>
                  <a:pt x="80" y="110"/>
                </a:lnTo>
                <a:lnTo>
                  <a:pt x="74" y="114"/>
                </a:lnTo>
                <a:lnTo>
                  <a:pt x="68" y="118"/>
                </a:lnTo>
                <a:lnTo>
                  <a:pt x="56" y="120"/>
                </a:lnTo>
                <a:lnTo>
                  <a:pt x="44" y="122"/>
                </a:lnTo>
                <a:lnTo>
                  <a:pt x="26" y="120"/>
                </a:lnTo>
                <a:lnTo>
                  <a:pt x="12" y="114"/>
                </a:lnTo>
                <a:lnTo>
                  <a:pt x="6" y="108"/>
                </a:lnTo>
                <a:lnTo>
                  <a:pt x="2" y="102"/>
                </a:lnTo>
                <a:lnTo>
                  <a:pt x="0" y="92"/>
                </a:lnTo>
                <a:lnTo>
                  <a:pt x="0" y="82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11" name="Freeform 31"/>
          <p:cNvSpPr>
            <a:spLocks/>
          </p:cNvSpPr>
          <p:nvPr/>
        </p:nvSpPr>
        <p:spPr bwMode="auto">
          <a:xfrm>
            <a:off x="6075363" y="1544638"/>
            <a:ext cx="711200" cy="5207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252" y="72"/>
              </a:cxn>
              <a:cxn ang="0">
                <a:pos x="252" y="0"/>
              </a:cxn>
              <a:cxn ang="0">
                <a:pos x="396" y="144"/>
              </a:cxn>
              <a:cxn ang="0">
                <a:pos x="252" y="288"/>
              </a:cxn>
              <a:cxn ang="0">
                <a:pos x="252" y="216"/>
              </a:cxn>
              <a:cxn ang="0">
                <a:pos x="0" y="216"/>
              </a:cxn>
              <a:cxn ang="0">
                <a:pos x="0" y="72"/>
              </a:cxn>
            </a:cxnLst>
            <a:rect l="0" t="0" r="r" b="b"/>
            <a:pathLst>
              <a:path w="396" h="288">
                <a:moveTo>
                  <a:pt x="0" y="72"/>
                </a:moveTo>
                <a:lnTo>
                  <a:pt x="252" y="72"/>
                </a:lnTo>
                <a:lnTo>
                  <a:pt x="252" y="0"/>
                </a:lnTo>
                <a:lnTo>
                  <a:pt x="396" y="144"/>
                </a:lnTo>
                <a:lnTo>
                  <a:pt x="252" y="288"/>
                </a:lnTo>
                <a:lnTo>
                  <a:pt x="252" y="216"/>
                </a:lnTo>
                <a:lnTo>
                  <a:pt x="0" y="216"/>
                </a:lnTo>
                <a:lnTo>
                  <a:pt x="0" y="72"/>
                </a:lnTo>
              </a:path>
            </a:pathLst>
          </a:custGeom>
          <a:solidFill>
            <a:schemeClr val="accent2"/>
          </a:solidFill>
          <a:ln w="285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12" name="Freeform 32"/>
          <p:cNvSpPr>
            <a:spLocks/>
          </p:cNvSpPr>
          <p:nvPr/>
        </p:nvSpPr>
        <p:spPr bwMode="auto">
          <a:xfrm>
            <a:off x="5765800" y="642938"/>
            <a:ext cx="711200" cy="520700"/>
          </a:xfrm>
          <a:custGeom>
            <a:avLst/>
            <a:gdLst/>
            <a:ahLst/>
            <a:cxnLst>
              <a:cxn ang="0">
                <a:pos x="396" y="216"/>
              </a:cxn>
              <a:cxn ang="0">
                <a:pos x="144" y="216"/>
              </a:cxn>
              <a:cxn ang="0">
                <a:pos x="144" y="288"/>
              </a:cxn>
              <a:cxn ang="0">
                <a:pos x="0" y="144"/>
              </a:cxn>
              <a:cxn ang="0">
                <a:pos x="144" y="0"/>
              </a:cxn>
              <a:cxn ang="0">
                <a:pos x="144" y="72"/>
              </a:cxn>
              <a:cxn ang="0">
                <a:pos x="396" y="72"/>
              </a:cxn>
              <a:cxn ang="0">
                <a:pos x="396" y="216"/>
              </a:cxn>
            </a:cxnLst>
            <a:rect l="0" t="0" r="r" b="b"/>
            <a:pathLst>
              <a:path w="396" h="288">
                <a:moveTo>
                  <a:pt x="396" y="216"/>
                </a:moveTo>
                <a:lnTo>
                  <a:pt x="144" y="216"/>
                </a:lnTo>
                <a:lnTo>
                  <a:pt x="144" y="288"/>
                </a:lnTo>
                <a:lnTo>
                  <a:pt x="0" y="144"/>
                </a:lnTo>
                <a:lnTo>
                  <a:pt x="144" y="0"/>
                </a:lnTo>
                <a:lnTo>
                  <a:pt x="144" y="72"/>
                </a:lnTo>
                <a:lnTo>
                  <a:pt x="396" y="72"/>
                </a:lnTo>
                <a:lnTo>
                  <a:pt x="396" y="216"/>
                </a:lnTo>
              </a:path>
            </a:pathLst>
          </a:custGeom>
          <a:solidFill>
            <a:schemeClr val="accent2"/>
          </a:solidFill>
          <a:ln w="285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78913" name="Picture 33" descr="rect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5150" y="315913"/>
            <a:ext cx="1831975" cy="1804987"/>
          </a:xfrm>
          <a:prstGeom prst="rect">
            <a:avLst/>
          </a:prstGeom>
          <a:noFill/>
        </p:spPr>
      </p:pic>
      <p:pic>
        <p:nvPicPr>
          <p:cNvPr id="378914" name="Picture 34" descr="rect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0638" y="317500"/>
            <a:ext cx="1812925" cy="1812925"/>
          </a:xfrm>
          <a:prstGeom prst="rect">
            <a:avLst/>
          </a:prstGeom>
          <a:noFill/>
        </p:spPr>
      </p:pic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84725" y="3098800"/>
            <a:ext cx="3952875" cy="2720975"/>
            <a:chOff x="3174" y="2144"/>
            <a:chExt cx="2490" cy="1714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3174" y="2208"/>
              <a:ext cx="2490" cy="1650"/>
              <a:chOff x="3174" y="-320"/>
              <a:chExt cx="2490" cy="1650"/>
            </a:xfrm>
          </p:grpSpPr>
          <p:sp>
            <p:nvSpPr>
              <p:cNvPr id="378917" name="Text Box 37"/>
              <p:cNvSpPr txBox="1">
                <a:spLocks noChangeArrowheads="1"/>
              </p:cNvSpPr>
              <p:nvPr/>
            </p:nvSpPr>
            <p:spPr bwMode="auto">
              <a:xfrm>
                <a:off x="3174" y="1042"/>
                <a:ext cx="246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        Tomasi &amp; Kanade (1992)</a:t>
                </a:r>
              </a:p>
            </p:txBody>
          </p:sp>
          <p:sp>
            <p:nvSpPr>
              <p:cNvPr id="378918" name="Text Box 38"/>
              <p:cNvSpPr txBox="1">
                <a:spLocks noChangeArrowheads="1"/>
              </p:cNvSpPr>
              <p:nvPr/>
            </p:nvSpPr>
            <p:spPr bwMode="auto">
              <a:xfrm>
                <a:off x="3798" y="-320"/>
                <a:ext cx="1866" cy="12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 i="1" u="sng" dirty="0">
                    <a:solidFill>
                      <a:schemeClr val="tx2"/>
                    </a:solidFill>
                    <a:cs typeface="Times New Roman" pitchFamily="18" charset="0"/>
                  </a:rPr>
                  <a:t>S</a:t>
                </a:r>
                <a:r>
                  <a:rPr lang="en-US" sz="3200" b="1" i="1" dirty="0">
                    <a:solidFill>
                      <a:schemeClr val="tx2"/>
                    </a:solidFill>
                    <a:cs typeface="Times New Roman" pitchFamily="18" charset="0"/>
                  </a:rPr>
                  <a:t> = </a:t>
                </a:r>
                <a:r>
                  <a:rPr lang="en-US" sz="3200" b="1" i="1" u="sng" dirty="0" smtClean="0">
                    <a:solidFill>
                      <a:schemeClr val="tx2"/>
                    </a:solidFill>
                    <a:cs typeface="Times New Roman" pitchFamily="18" charset="0"/>
                  </a:rPr>
                  <a:t>M</a:t>
                </a:r>
                <a:r>
                  <a:rPr lang="en-US" sz="3200" b="1" i="1" dirty="0" smtClean="0">
                    <a:solidFill>
                      <a:schemeClr val="tx2"/>
                    </a:solidFill>
                    <a:latin typeface="cmsy10" pitchFamily="34" charset="0"/>
                    <a:cs typeface="Times New Roman" pitchFamily="18" charset="0"/>
                  </a:rPr>
                  <a:t>£</a:t>
                </a:r>
                <a:r>
                  <a:rPr lang="en-US" sz="3200" b="1" i="1" u="sng" dirty="0" smtClean="0">
                    <a:solidFill>
                      <a:schemeClr val="tx2"/>
                    </a:solidFill>
                    <a:cs typeface="Times New Roman" pitchFamily="18" charset="0"/>
                  </a:rPr>
                  <a:t>N</a:t>
                </a:r>
                <a:endParaRPr lang="en-US" sz="3200" b="1" i="1" u="sng" dirty="0">
                  <a:solidFill>
                    <a:schemeClr val="tx2"/>
                  </a:solidFill>
                  <a:cs typeface="Times New Roman" pitchFamily="18" charset="0"/>
                </a:endParaRPr>
              </a:p>
              <a:p>
                <a:endParaRPr lang="en-US" sz="3200" b="1" i="1" dirty="0">
                  <a:solidFill>
                    <a:schemeClr val="tx2"/>
                  </a:solidFill>
                  <a:cs typeface="Times New Roman" pitchFamily="18" charset="0"/>
                </a:endParaRPr>
              </a:p>
              <a:p>
                <a:r>
                  <a:rPr lang="en-US" sz="3200" b="1" i="1" u="sng" dirty="0">
                    <a:solidFill>
                      <a:schemeClr val="tx2"/>
                    </a:solidFill>
                    <a:cs typeface="Times New Roman" pitchFamily="18" charset="0"/>
                  </a:rPr>
                  <a:t>S</a:t>
                </a:r>
                <a:r>
                  <a:rPr lang="en-US" sz="3200" b="1" i="1" dirty="0">
                    <a:solidFill>
                      <a:schemeClr val="tx2"/>
                    </a:solidFill>
                    <a:cs typeface="Times New Roman" pitchFamily="18" charset="0"/>
                  </a:rPr>
                  <a:t> </a:t>
                </a:r>
                <a:r>
                  <a:rPr lang="en-US" sz="3200" b="1" i="1" dirty="0">
                    <a:solidFill>
                      <a:schemeClr val="tx2"/>
                    </a:solidFill>
                    <a:latin typeface="cmsy10" pitchFamily="34" charset="0"/>
                    <a:cs typeface="Times New Roman" pitchFamily="18" charset="0"/>
                  </a:rPr>
                  <a:t>!</a:t>
                </a:r>
                <a:r>
                  <a:rPr lang="en-US" sz="3200" b="1" i="1" dirty="0">
                    <a:solidFill>
                      <a:schemeClr val="tx2"/>
                    </a:solidFill>
                    <a:cs typeface="Times New Roman" pitchFamily="18" charset="0"/>
                  </a:rPr>
                  <a:t> </a:t>
                </a:r>
                <a:r>
                  <a:rPr lang="en-US" sz="3200" b="1" i="1" u="sng" dirty="0">
                    <a:solidFill>
                      <a:schemeClr val="tx2"/>
                    </a:solidFill>
                    <a:cs typeface="Times New Roman" pitchFamily="18" charset="0"/>
                  </a:rPr>
                  <a:t>M</a:t>
                </a:r>
                <a:r>
                  <a:rPr lang="en-US" sz="3200" b="1" i="1" dirty="0">
                    <a:solidFill>
                      <a:schemeClr val="tx2"/>
                    </a:solidFill>
                    <a:cs typeface="Times New Roman" pitchFamily="18" charset="0"/>
                  </a:rPr>
                  <a:t> , </a:t>
                </a:r>
                <a:r>
                  <a:rPr lang="en-US" sz="3200" b="1" i="1" u="sng" dirty="0">
                    <a:solidFill>
                      <a:schemeClr val="tx2"/>
                    </a:solidFill>
                    <a:cs typeface="Times New Roman" pitchFamily="18" charset="0"/>
                  </a:rPr>
                  <a:t>N</a:t>
                </a:r>
                <a:endParaRPr lang="en-US" sz="3200" b="1" i="1" dirty="0">
                  <a:solidFill>
                    <a:schemeClr val="tx2"/>
                  </a:solidFill>
                  <a:cs typeface="Times New Roman" pitchFamily="18" charset="0"/>
                </a:endParaRPr>
              </a:p>
              <a:p>
                <a:r>
                  <a:rPr lang="en-US" sz="3200" b="1" i="1" dirty="0">
                    <a:solidFill>
                      <a:schemeClr val="tx2"/>
                    </a:solidFill>
                    <a:cs typeface="Times New Roman" pitchFamily="18" charset="0"/>
                  </a:rPr>
                  <a:t>E </a:t>
                </a:r>
                <a:r>
                  <a:rPr lang="en-US" sz="3200" b="1" i="1" dirty="0" smtClean="0">
                    <a:solidFill>
                      <a:schemeClr val="tx2"/>
                    </a:solidFill>
                    <a:latin typeface="cmsy10" pitchFamily="34" charset="0"/>
                    <a:cs typeface="Times New Roman" pitchFamily="18" charset="0"/>
                  </a:rPr>
                  <a:t>Ã</a:t>
                </a:r>
                <a:r>
                  <a:rPr lang="en-US" sz="3200" b="1" i="1" dirty="0" smtClean="0">
                    <a:solidFill>
                      <a:schemeClr val="tx2"/>
                    </a:solidFill>
                    <a:cs typeface="Times New Roman" pitchFamily="18" charset="0"/>
                  </a:rPr>
                  <a:t>|</a:t>
                </a:r>
                <a:r>
                  <a:rPr lang="en-US" sz="3200" b="1" i="1" u="sng" dirty="0" smtClean="0">
                    <a:solidFill>
                      <a:schemeClr val="tx2"/>
                    </a:solidFill>
                    <a:cs typeface="Times New Roman" pitchFamily="18" charset="0"/>
                  </a:rPr>
                  <a:t>S</a:t>
                </a:r>
                <a:r>
                  <a:rPr lang="en-US" sz="3200" b="1" i="1" dirty="0" smtClean="0">
                    <a:solidFill>
                      <a:schemeClr val="tx2"/>
                    </a:solidFill>
                    <a:cs typeface="Times New Roman" pitchFamily="18" charset="0"/>
                  </a:rPr>
                  <a:t> -</a:t>
                </a:r>
                <a:r>
                  <a:rPr lang="en-US" sz="3200" b="1" i="1" u="sng" dirty="0" smtClean="0">
                    <a:solidFill>
                      <a:schemeClr val="tx2"/>
                    </a:solidFill>
                    <a:cs typeface="Times New Roman" pitchFamily="18" charset="0"/>
                  </a:rPr>
                  <a:t>M</a:t>
                </a:r>
                <a:r>
                  <a:rPr lang="en-US" sz="3200" b="1" i="1" dirty="0" smtClean="0">
                    <a:solidFill>
                      <a:schemeClr val="tx2"/>
                    </a:solidFill>
                    <a:cs typeface="Times New Roman" pitchFamily="18" charset="0"/>
                  </a:rPr>
                  <a:t> </a:t>
                </a:r>
                <a:r>
                  <a:rPr lang="en-US" sz="3200" b="1" i="1" u="sng" dirty="0">
                    <a:solidFill>
                      <a:schemeClr val="tx2"/>
                    </a:solidFill>
                    <a:cs typeface="Times New Roman" pitchFamily="18" charset="0"/>
                  </a:rPr>
                  <a:t>N</a:t>
                </a:r>
                <a:r>
                  <a:rPr lang="en-US" sz="3200" b="1" i="1" dirty="0">
                    <a:solidFill>
                      <a:schemeClr val="tx2"/>
                    </a:solidFill>
                    <a:cs typeface="Times New Roman" pitchFamily="18" charset="0"/>
                  </a:rPr>
                  <a:t>|</a:t>
                </a:r>
              </a:p>
            </p:txBody>
          </p:sp>
        </p:grpSp>
        <p:sp>
          <p:nvSpPr>
            <p:cNvPr id="378919" name="Rectangle 39"/>
            <p:cNvSpPr>
              <a:spLocks noChangeArrowheads="1"/>
            </p:cNvSpPr>
            <p:nvPr/>
          </p:nvSpPr>
          <p:spPr bwMode="auto">
            <a:xfrm>
              <a:off x="3836" y="2144"/>
              <a:ext cx="1320" cy="496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78920" name="Oval 40"/>
          <p:cNvSpPr>
            <a:spLocks noChangeArrowheads="1"/>
          </p:cNvSpPr>
          <p:nvPr/>
        </p:nvSpPr>
        <p:spPr bwMode="auto">
          <a:xfrm>
            <a:off x="904875" y="5368925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21" name="Oval 41"/>
          <p:cNvSpPr>
            <a:spLocks noChangeArrowheads="1"/>
          </p:cNvSpPr>
          <p:nvPr/>
        </p:nvSpPr>
        <p:spPr bwMode="auto">
          <a:xfrm>
            <a:off x="1420813" y="5694363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22" name="Oval 42"/>
          <p:cNvSpPr>
            <a:spLocks noChangeArrowheads="1"/>
          </p:cNvSpPr>
          <p:nvPr/>
        </p:nvSpPr>
        <p:spPr bwMode="auto">
          <a:xfrm>
            <a:off x="2470150" y="5308600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23" name="Line 43"/>
          <p:cNvSpPr>
            <a:spLocks noChangeShapeType="1"/>
          </p:cNvSpPr>
          <p:nvPr/>
        </p:nvSpPr>
        <p:spPr bwMode="auto">
          <a:xfrm flipH="1" flipV="1">
            <a:off x="971550" y="4419600"/>
            <a:ext cx="2457450" cy="127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924" name="Freeform 44"/>
          <p:cNvSpPr>
            <a:spLocks/>
          </p:cNvSpPr>
          <p:nvPr/>
        </p:nvSpPr>
        <p:spPr bwMode="auto">
          <a:xfrm>
            <a:off x="2327275" y="3471863"/>
            <a:ext cx="765175" cy="431800"/>
          </a:xfrm>
          <a:custGeom>
            <a:avLst/>
            <a:gdLst/>
            <a:ahLst/>
            <a:cxnLst>
              <a:cxn ang="0">
                <a:pos x="786" y="107"/>
              </a:cxn>
              <a:cxn ang="0">
                <a:pos x="321" y="107"/>
              </a:cxn>
              <a:cxn ang="0">
                <a:pos x="321" y="0"/>
              </a:cxn>
              <a:cxn ang="0">
                <a:pos x="0" y="214"/>
              </a:cxn>
              <a:cxn ang="0">
                <a:pos x="321" y="429"/>
              </a:cxn>
              <a:cxn ang="0">
                <a:pos x="321" y="322"/>
              </a:cxn>
              <a:cxn ang="0">
                <a:pos x="786" y="322"/>
              </a:cxn>
              <a:cxn ang="0">
                <a:pos x="786" y="107"/>
              </a:cxn>
            </a:cxnLst>
            <a:rect l="0" t="0" r="r" b="b"/>
            <a:pathLst>
              <a:path w="786" h="429">
                <a:moveTo>
                  <a:pt x="786" y="107"/>
                </a:moveTo>
                <a:lnTo>
                  <a:pt x="321" y="107"/>
                </a:lnTo>
                <a:lnTo>
                  <a:pt x="321" y="0"/>
                </a:lnTo>
                <a:lnTo>
                  <a:pt x="0" y="214"/>
                </a:lnTo>
                <a:lnTo>
                  <a:pt x="321" y="429"/>
                </a:lnTo>
                <a:lnTo>
                  <a:pt x="321" y="322"/>
                </a:lnTo>
                <a:lnTo>
                  <a:pt x="786" y="322"/>
                </a:lnTo>
                <a:lnTo>
                  <a:pt x="786" y="107"/>
                </a:lnTo>
                <a:close/>
              </a:path>
            </a:pathLst>
          </a:custGeom>
          <a:solidFill>
            <a:srgbClr val="FF9933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8925" name="Line 45"/>
          <p:cNvSpPr>
            <a:spLocks noChangeShapeType="1"/>
          </p:cNvSpPr>
          <p:nvPr/>
        </p:nvSpPr>
        <p:spPr bwMode="auto">
          <a:xfrm>
            <a:off x="2006600" y="3987800"/>
            <a:ext cx="711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926" name="Line 46"/>
          <p:cNvSpPr>
            <a:spLocks noChangeShapeType="1"/>
          </p:cNvSpPr>
          <p:nvPr/>
        </p:nvSpPr>
        <p:spPr bwMode="auto">
          <a:xfrm>
            <a:off x="1479550" y="3429000"/>
            <a:ext cx="19494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927" name="Oval 47"/>
          <p:cNvSpPr>
            <a:spLocks noChangeArrowheads="1"/>
          </p:cNvSpPr>
          <p:nvPr/>
        </p:nvSpPr>
        <p:spPr bwMode="auto">
          <a:xfrm>
            <a:off x="3365500" y="3365500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28" name="Line 48"/>
          <p:cNvSpPr>
            <a:spLocks noChangeShapeType="1"/>
          </p:cNvSpPr>
          <p:nvPr/>
        </p:nvSpPr>
        <p:spPr bwMode="auto">
          <a:xfrm>
            <a:off x="2541588" y="2967038"/>
            <a:ext cx="15176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78929" name="Oval 49"/>
          <p:cNvSpPr>
            <a:spLocks noChangeArrowheads="1"/>
          </p:cNvSpPr>
          <p:nvPr/>
        </p:nvSpPr>
        <p:spPr bwMode="auto">
          <a:xfrm>
            <a:off x="3368675" y="4359275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30" name="Line 50"/>
          <p:cNvSpPr>
            <a:spLocks noChangeShapeType="1"/>
          </p:cNvSpPr>
          <p:nvPr/>
        </p:nvSpPr>
        <p:spPr bwMode="auto">
          <a:xfrm flipH="1">
            <a:off x="965200" y="3435350"/>
            <a:ext cx="508000" cy="971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931" name="Line 51"/>
          <p:cNvSpPr>
            <a:spLocks noChangeShapeType="1"/>
          </p:cNvSpPr>
          <p:nvPr/>
        </p:nvSpPr>
        <p:spPr bwMode="auto">
          <a:xfrm flipV="1">
            <a:off x="1466850" y="2997200"/>
            <a:ext cx="1073150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932" name="Oval 52"/>
          <p:cNvSpPr>
            <a:spLocks noChangeArrowheads="1"/>
          </p:cNvSpPr>
          <p:nvPr/>
        </p:nvSpPr>
        <p:spPr bwMode="auto">
          <a:xfrm>
            <a:off x="900113" y="4348163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33" name="Oval 53"/>
          <p:cNvSpPr>
            <a:spLocks noChangeArrowheads="1"/>
          </p:cNvSpPr>
          <p:nvPr/>
        </p:nvSpPr>
        <p:spPr bwMode="auto">
          <a:xfrm>
            <a:off x="1419225" y="3368675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34" name="Line 54"/>
          <p:cNvSpPr>
            <a:spLocks noChangeShapeType="1"/>
          </p:cNvSpPr>
          <p:nvPr/>
        </p:nvSpPr>
        <p:spPr bwMode="auto">
          <a:xfrm flipV="1">
            <a:off x="361950" y="6102350"/>
            <a:ext cx="2063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78935" name="Line 55"/>
          <p:cNvSpPr>
            <a:spLocks noChangeShapeType="1"/>
          </p:cNvSpPr>
          <p:nvPr/>
        </p:nvSpPr>
        <p:spPr bwMode="auto">
          <a:xfrm flipH="1">
            <a:off x="2470150" y="4730750"/>
            <a:ext cx="558800" cy="136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936" name="Line 56"/>
          <p:cNvSpPr>
            <a:spLocks noChangeShapeType="1"/>
          </p:cNvSpPr>
          <p:nvPr/>
        </p:nvSpPr>
        <p:spPr bwMode="auto">
          <a:xfrm>
            <a:off x="3225800" y="3282950"/>
            <a:ext cx="0" cy="155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937" name="Line 57"/>
          <p:cNvSpPr>
            <a:spLocks noChangeShapeType="1"/>
          </p:cNvSpPr>
          <p:nvPr/>
        </p:nvSpPr>
        <p:spPr bwMode="auto">
          <a:xfrm flipH="1">
            <a:off x="3219450" y="2565400"/>
            <a:ext cx="1016000" cy="723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78938" name="Oval 58"/>
          <p:cNvSpPr>
            <a:spLocks noChangeArrowheads="1"/>
          </p:cNvSpPr>
          <p:nvPr/>
        </p:nvSpPr>
        <p:spPr bwMode="auto">
          <a:xfrm>
            <a:off x="2468563" y="2900363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39" name="Oval 59"/>
          <p:cNvSpPr>
            <a:spLocks noChangeArrowheads="1"/>
          </p:cNvSpPr>
          <p:nvPr/>
        </p:nvSpPr>
        <p:spPr bwMode="auto">
          <a:xfrm>
            <a:off x="4002088" y="2903538"/>
            <a:ext cx="127000" cy="1270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78940" name="Text Box 60"/>
          <p:cNvSpPr txBox="1">
            <a:spLocks noChangeArrowheads="1"/>
          </p:cNvSpPr>
          <p:nvPr/>
        </p:nvSpPr>
        <p:spPr bwMode="auto">
          <a:xfrm>
            <a:off x="123825" y="6234113"/>
            <a:ext cx="8815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+mj-lt"/>
                <a:cs typeface="Times New Roman" pitchFamily="18" charset="0"/>
              </a:rPr>
              <a:t>Duda &amp; Hart (1972); Weiss (1987); Burns et al. (1992); Mundy et al. (1992, 1994); Rothwell et al. (1992)</a:t>
            </a:r>
          </a:p>
        </p:txBody>
      </p:sp>
      <p:sp>
        <p:nvSpPr>
          <p:cNvPr id="378941" name="Text Box 61"/>
          <p:cNvSpPr txBox="1">
            <a:spLocks noChangeArrowheads="1"/>
          </p:cNvSpPr>
          <p:nvPr/>
        </p:nvSpPr>
        <p:spPr bwMode="auto">
          <a:xfrm>
            <a:off x="112713" y="6515100"/>
            <a:ext cx="9196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latin typeface="+mj-lt"/>
                <a:cs typeface="Times New Roman" pitchFamily="18" charset="0"/>
              </a:rPr>
              <a:t>Ayache &amp; Faugeras (1982); Hebert &amp; Faugeras (1983); Gaston et al. (1984); Huttenlocher  &amp; Ullman (1987)</a:t>
            </a:r>
          </a:p>
        </p:txBody>
      </p:sp>
      <p:sp>
        <p:nvSpPr>
          <p:cNvPr id="378942" name="Text Box 62"/>
          <p:cNvSpPr txBox="1">
            <a:spLocks noChangeArrowheads="1"/>
          </p:cNvSpPr>
          <p:nvPr/>
        </p:nvSpPr>
        <p:spPr bwMode="auto">
          <a:xfrm>
            <a:off x="5432425" y="2171700"/>
            <a:ext cx="352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Johnson &amp; Hebert (1998); Lowe (1999)</a:t>
            </a:r>
          </a:p>
        </p:txBody>
      </p:sp>
      <p:sp>
        <p:nvSpPr>
          <p:cNvPr id="378943" name="Rectangle 63"/>
          <p:cNvSpPr>
            <a:spLocks noChangeArrowheads="1"/>
          </p:cNvSpPr>
          <p:nvPr/>
        </p:nvSpPr>
        <p:spPr bwMode="auto">
          <a:xfrm>
            <a:off x="203200" y="471447"/>
            <a:ext cx="34194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dirty="0" smtClean="0"/>
              <a:t>Mod</a:t>
            </a:r>
            <a:r>
              <a:rPr lang="en-US" sz="3600" dirty="0" smtClean="0">
                <a:cs typeface="Times New Roman" pitchFamily="18" charset="0"/>
              </a:rPr>
              <a:t>eling and</a:t>
            </a:r>
          </a:p>
          <a:p>
            <a:r>
              <a:rPr lang="en-US" sz="3600" dirty="0" smtClean="0">
                <a:cs typeface="Times New Roman" pitchFamily="18" charset="0"/>
              </a:rPr>
              <a:t>recognizing 3D</a:t>
            </a:r>
          </a:p>
          <a:p>
            <a:r>
              <a:rPr lang="en-US" sz="3600" dirty="0" smtClean="0">
                <a:cs typeface="Times New Roman" pitchFamily="18" charset="0"/>
              </a:rPr>
              <a:t>rigid solids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2" grpId="0"/>
      <p:bldP spid="3789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05" y="1746252"/>
            <a:ext cx="8525725" cy="380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55034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Analytical camera geometry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image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3913" y="341313"/>
            <a:ext cx="2327275" cy="2327275"/>
          </a:xfrm>
          <a:prstGeom prst="rect">
            <a:avLst/>
          </a:prstGeom>
          <a:noFill/>
        </p:spPr>
      </p:pic>
      <p:pic>
        <p:nvPicPr>
          <p:cNvPr id="257027" name="Picture 3" descr="image08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3" y="4227513"/>
            <a:ext cx="2332037" cy="2332037"/>
          </a:xfrm>
          <a:prstGeom prst="rect">
            <a:avLst/>
          </a:prstGeom>
          <a:noFill/>
        </p:spPr>
      </p:pic>
      <p:sp>
        <p:nvSpPr>
          <p:cNvPr id="257028" name="AutoShape 4"/>
          <p:cNvSpPr>
            <a:spLocks noChangeArrowheads="1"/>
          </p:cNvSpPr>
          <p:nvPr/>
        </p:nvSpPr>
        <p:spPr bwMode="auto">
          <a:xfrm rot="5400000">
            <a:off x="769937" y="2963863"/>
            <a:ext cx="1363663" cy="10112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257029" name="AutoShape 5"/>
          <p:cNvSpPr>
            <a:spLocks noChangeArrowheads="1"/>
          </p:cNvSpPr>
          <p:nvPr/>
        </p:nvSpPr>
        <p:spPr bwMode="auto">
          <a:xfrm>
            <a:off x="3403600" y="939800"/>
            <a:ext cx="863600" cy="10795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7030" name="AutoShape 6"/>
          <p:cNvSpPr>
            <a:spLocks noChangeArrowheads="1"/>
          </p:cNvSpPr>
          <p:nvPr/>
        </p:nvSpPr>
        <p:spPr bwMode="auto">
          <a:xfrm>
            <a:off x="3416300" y="4940300"/>
            <a:ext cx="863600" cy="10795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838325" y="2897188"/>
            <a:ext cx="13805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 images</a:t>
            </a:r>
          </a:p>
        </p:txBody>
      </p:sp>
      <p:pic>
        <p:nvPicPr>
          <p:cNvPr id="257032" name="Picture 8" descr="fro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9775" y="193675"/>
            <a:ext cx="2230438" cy="2333625"/>
          </a:xfrm>
          <a:prstGeom prst="rect">
            <a:avLst/>
          </a:prstGeom>
          <a:noFill/>
        </p:spPr>
      </p:pic>
      <p:pic>
        <p:nvPicPr>
          <p:cNvPr id="257033" name="Picture 9" descr="s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0225" y="206375"/>
            <a:ext cx="1343025" cy="2327275"/>
          </a:xfrm>
          <a:prstGeom prst="rect">
            <a:avLst/>
          </a:prstGeom>
          <a:noFill/>
        </p:spPr>
      </p:pic>
      <p:pic>
        <p:nvPicPr>
          <p:cNvPr id="257034" name="Picture 10" descr="to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32400" y="2616200"/>
            <a:ext cx="2330450" cy="1284288"/>
          </a:xfrm>
          <a:prstGeom prst="rect">
            <a:avLst/>
          </a:prstGeom>
          <a:noFill/>
        </p:spPr>
      </p:pic>
      <p:pic>
        <p:nvPicPr>
          <p:cNvPr id="257039" name="bear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622800" y="4006850"/>
            <a:ext cx="3581400" cy="268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7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7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03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7039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22"/>
            <a:ext cx="91910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85725"/>
            <a:ext cx="8034338" cy="66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2855889" y="5915025"/>
            <a:ext cx="58448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  <a:cs typeface="Times New Roman" pitchFamily="18" charset="0"/>
              </a:rPr>
              <a:t>Dataset: 51 test images with 1 to 5 of the </a:t>
            </a:r>
          </a:p>
          <a:p>
            <a:r>
              <a:rPr lang="en-US" sz="2400" dirty="0">
                <a:latin typeface="+mj-lt"/>
                <a:cs typeface="Times New Roman" pitchFamily="18" charset="0"/>
              </a:rPr>
              <a:t>8 objects present in each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bear-rubble-salt-truck-va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225425"/>
            <a:ext cx="8528050" cy="6396038"/>
          </a:xfrm>
          <a:prstGeom prst="rect">
            <a:avLst/>
          </a:prstGeom>
          <a:noFill/>
        </p:spPr>
      </p:pic>
      <p:pic>
        <p:nvPicPr>
          <p:cNvPr id="272387" name="Picture 3" descr="bear-rubble-salt-truck-vas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15900"/>
            <a:ext cx="8528050" cy="6396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571500" y="104775"/>
            <a:ext cx="8039100" cy="6646863"/>
            <a:chOff x="360" y="66"/>
            <a:chExt cx="5064" cy="4187"/>
          </a:xfrm>
        </p:grpSpPr>
        <p:sp>
          <p:nvSpPr>
            <p:cNvPr id="5468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0" y="66"/>
              <a:ext cx="5064" cy="4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0" y="66"/>
              <a:ext cx="5069" cy="4187"/>
              <a:chOff x="360" y="66"/>
              <a:chExt cx="5069" cy="4187"/>
            </a:xfrm>
          </p:grpSpPr>
          <p:sp>
            <p:nvSpPr>
              <p:cNvPr id="546821" name="Rectangle 5"/>
              <p:cNvSpPr>
                <a:spLocks noChangeArrowheads="1"/>
              </p:cNvSpPr>
              <p:nvPr/>
            </p:nvSpPr>
            <p:spPr bwMode="auto">
              <a:xfrm>
                <a:off x="360" y="66"/>
                <a:ext cx="5064" cy="4187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22" name="Freeform 6"/>
              <p:cNvSpPr>
                <a:spLocks/>
              </p:cNvSpPr>
              <p:nvPr/>
            </p:nvSpPr>
            <p:spPr bwMode="auto">
              <a:xfrm>
                <a:off x="360" y="76"/>
                <a:ext cx="5069" cy="4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69" y="0"/>
                  </a:cxn>
                  <a:cxn ang="0">
                    <a:pos x="5069" y="4169"/>
                  </a:cxn>
                  <a:cxn ang="0">
                    <a:pos x="0" y="416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069" h="4169">
                    <a:moveTo>
                      <a:pt x="0" y="0"/>
                    </a:moveTo>
                    <a:lnTo>
                      <a:pt x="5069" y="0"/>
                    </a:lnTo>
                    <a:lnTo>
                      <a:pt x="5069" y="4169"/>
                    </a:lnTo>
                    <a:lnTo>
                      <a:pt x="0" y="416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23" name="Rectangle 7"/>
              <p:cNvSpPr>
                <a:spLocks noChangeArrowheads="1"/>
              </p:cNvSpPr>
              <p:nvPr/>
            </p:nvSpPr>
            <p:spPr bwMode="auto">
              <a:xfrm>
                <a:off x="713" y="404"/>
                <a:ext cx="4507" cy="3554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24" name="Rectangle 8"/>
              <p:cNvSpPr>
                <a:spLocks noChangeArrowheads="1"/>
              </p:cNvSpPr>
              <p:nvPr/>
            </p:nvSpPr>
            <p:spPr bwMode="auto">
              <a:xfrm>
                <a:off x="713" y="404"/>
                <a:ext cx="4507" cy="3554"/>
              </a:xfrm>
              <a:prstGeom prst="rect">
                <a:avLst/>
              </a:prstGeom>
              <a:noFill/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25" name="Line 9"/>
              <p:cNvSpPr>
                <a:spLocks noChangeShapeType="1"/>
              </p:cNvSpPr>
              <p:nvPr/>
            </p:nvSpPr>
            <p:spPr bwMode="auto">
              <a:xfrm flipV="1">
                <a:off x="713" y="39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26" name="Line 10"/>
              <p:cNvSpPr>
                <a:spLocks noChangeShapeType="1"/>
              </p:cNvSpPr>
              <p:nvPr/>
            </p:nvSpPr>
            <p:spPr bwMode="auto">
              <a:xfrm flipV="1">
                <a:off x="713" y="390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27" name="Line 11"/>
              <p:cNvSpPr>
                <a:spLocks noChangeShapeType="1"/>
              </p:cNvSpPr>
              <p:nvPr/>
            </p:nvSpPr>
            <p:spPr bwMode="auto">
              <a:xfrm flipV="1">
                <a:off x="713" y="386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28" name="Line 12"/>
              <p:cNvSpPr>
                <a:spLocks noChangeShapeType="1"/>
              </p:cNvSpPr>
              <p:nvPr/>
            </p:nvSpPr>
            <p:spPr bwMode="auto">
              <a:xfrm flipV="1">
                <a:off x="713" y="38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29" name="Line 13"/>
              <p:cNvSpPr>
                <a:spLocks noChangeShapeType="1"/>
              </p:cNvSpPr>
              <p:nvPr/>
            </p:nvSpPr>
            <p:spPr bwMode="auto">
              <a:xfrm flipV="1">
                <a:off x="713" y="3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0" name="Line 14"/>
              <p:cNvSpPr>
                <a:spLocks noChangeShapeType="1"/>
              </p:cNvSpPr>
              <p:nvPr/>
            </p:nvSpPr>
            <p:spPr bwMode="auto">
              <a:xfrm flipV="1">
                <a:off x="713" y="37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1" name="Line 15"/>
              <p:cNvSpPr>
                <a:spLocks noChangeShapeType="1"/>
              </p:cNvSpPr>
              <p:nvPr/>
            </p:nvSpPr>
            <p:spPr bwMode="auto">
              <a:xfrm flipV="1">
                <a:off x="713" y="36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2" name="Line 16"/>
              <p:cNvSpPr>
                <a:spLocks noChangeShapeType="1"/>
              </p:cNvSpPr>
              <p:nvPr/>
            </p:nvSpPr>
            <p:spPr bwMode="auto">
              <a:xfrm flipV="1">
                <a:off x="713" y="36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3" name="Line 17"/>
              <p:cNvSpPr>
                <a:spLocks noChangeShapeType="1"/>
              </p:cNvSpPr>
              <p:nvPr/>
            </p:nvSpPr>
            <p:spPr bwMode="auto">
              <a:xfrm flipV="1">
                <a:off x="713" y="35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4" name="Line 18"/>
              <p:cNvSpPr>
                <a:spLocks noChangeShapeType="1"/>
              </p:cNvSpPr>
              <p:nvPr/>
            </p:nvSpPr>
            <p:spPr bwMode="auto">
              <a:xfrm flipV="1">
                <a:off x="713" y="354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5" name="Line 19"/>
              <p:cNvSpPr>
                <a:spLocks noChangeShapeType="1"/>
              </p:cNvSpPr>
              <p:nvPr/>
            </p:nvSpPr>
            <p:spPr bwMode="auto">
              <a:xfrm flipV="1">
                <a:off x="713" y="34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6" name="Line 20"/>
              <p:cNvSpPr>
                <a:spLocks noChangeShapeType="1"/>
              </p:cNvSpPr>
              <p:nvPr/>
            </p:nvSpPr>
            <p:spPr bwMode="auto">
              <a:xfrm flipV="1">
                <a:off x="713" y="34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7" name="Line 21"/>
              <p:cNvSpPr>
                <a:spLocks noChangeShapeType="1"/>
              </p:cNvSpPr>
              <p:nvPr/>
            </p:nvSpPr>
            <p:spPr bwMode="auto">
              <a:xfrm flipV="1">
                <a:off x="713" y="340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8" name="Line 22"/>
              <p:cNvSpPr>
                <a:spLocks noChangeShapeType="1"/>
              </p:cNvSpPr>
              <p:nvPr/>
            </p:nvSpPr>
            <p:spPr bwMode="auto">
              <a:xfrm flipV="1">
                <a:off x="713" y="33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39" name="Line 23"/>
              <p:cNvSpPr>
                <a:spLocks noChangeShapeType="1"/>
              </p:cNvSpPr>
              <p:nvPr/>
            </p:nvSpPr>
            <p:spPr bwMode="auto">
              <a:xfrm flipV="1">
                <a:off x="713" y="33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0" name="Line 24"/>
              <p:cNvSpPr>
                <a:spLocks noChangeShapeType="1"/>
              </p:cNvSpPr>
              <p:nvPr/>
            </p:nvSpPr>
            <p:spPr bwMode="auto">
              <a:xfrm flipV="1">
                <a:off x="713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1" name="Line 25"/>
              <p:cNvSpPr>
                <a:spLocks noChangeShapeType="1"/>
              </p:cNvSpPr>
              <p:nvPr/>
            </p:nvSpPr>
            <p:spPr bwMode="auto">
              <a:xfrm flipV="1">
                <a:off x="713" y="32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2" name="Line 26"/>
              <p:cNvSpPr>
                <a:spLocks noChangeShapeType="1"/>
              </p:cNvSpPr>
              <p:nvPr/>
            </p:nvSpPr>
            <p:spPr bwMode="auto">
              <a:xfrm flipV="1">
                <a:off x="713" y="318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3" name="Line 27"/>
              <p:cNvSpPr>
                <a:spLocks noChangeShapeType="1"/>
              </p:cNvSpPr>
              <p:nvPr/>
            </p:nvSpPr>
            <p:spPr bwMode="auto">
              <a:xfrm flipV="1">
                <a:off x="713" y="31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4" name="Line 28"/>
              <p:cNvSpPr>
                <a:spLocks noChangeShapeType="1"/>
              </p:cNvSpPr>
              <p:nvPr/>
            </p:nvSpPr>
            <p:spPr bwMode="auto">
              <a:xfrm flipV="1">
                <a:off x="713" y="30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5" name="Line 29"/>
              <p:cNvSpPr>
                <a:spLocks noChangeShapeType="1"/>
              </p:cNvSpPr>
              <p:nvPr/>
            </p:nvSpPr>
            <p:spPr bwMode="auto">
              <a:xfrm flipV="1">
                <a:off x="713" y="30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6" name="Line 30"/>
              <p:cNvSpPr>
                <a:spLocks noChangeShapeType="1"/>
              </p:cNvSpPr>
              <p:nvPr/>
            </p:nvSpPr>
            <p:spPr bwMode="auto">
              <a:xfrm flipV="1">
                <a:off x="713" y="29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7" name="Line 31"/>
              <p:cNvSpPr>
                <a:spLocks noChangeShapeType="1"/>
              </p:cNvSpPr>
              <p:nvPr/>
            </p:nvSpPr>
            <p:spPr bwMode="auto">
              <a:xfrm flipV="1">
                <a:off x="713" y="295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8" name="Line 32"/>
              <p:cNvSpPr>
                <a:spLocks noChangeShapeType="1"/>
              </p:cNvSpPr>
              <p:nvPr/>
            </p:nvSpPr>
            <p:spPr bwMode="auto">
              <a:xfrm flipV="1">
                <a:off x="713" y="29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49" name="Line 33"/>
              <p:cNvSpPr>
                <a:spLocks noChangeShapeType="1"/>
              </p:cNvSpPr>
              <p:nvPr/>
            </p:nvSpPr>
            <p:spPr bwMode="auto">
              <a:xfrm flipV="1">
                <a:off x="713" y="28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0" name="Line 34"/>
              <p:cNvSpPr>
                <a:spLocks noChangeShapeType="1"/>
              </p:cNvSpPr>
              <p:nvPr/>
            </p:nvSpPr>
            <p:spPr bwMode="auto">
              <a:xfrm flipV="1">
                <a:off x="713" y="28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1" name="Line 35"/>
              <p:cNvSpPr>
                <a:spLocks noChangeShapeType="1"/>
              </p:cNvSpPr>
              <p:nvPr/>
            </p:nvSpPr>
            <p:spPr bwMode="auto">
              <a:xfrm flipV="1">
                <a:off x="713" y="27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2" name="Line 36"/>
              <p:cNvSpPr>
                <a:spLocks noChangeShapeType="1"/>
              </p:cNvSpPr>
              <p:nvPr/>
            </p:nvSpPr>
            <p:spPr bwMode="auto">
              <a:xfrm flipV="1">
                <a:off x="713" y="272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3" name="Line 37"/>
              <p:cNvSpPr>
                <a:spLocks noChangeShapeType="1"/>
              </p:cNvSpPr>
              <p:nvPr/>
            </p:nvSpPr>
            <p:spPr bwMode="auto">
              <a:xfrm flipV="1">
                <a:off x="713" y="26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4" name="Line 38"/>
              <p:cNvSpPr>
                <a:spLocks noChangeShapeType="1"/>
              </p:cNvSpPr>
              <p:nvPr/>
            </p:nvSpPr>
            <p:spPr bwMode="auto">
              <a:xfrm flipV="1">
                <a:off x="713" y="26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5" name="Line 39"/>
              <p:cNvSpPr>
                <a:spLocks noChangeShapeType="1"/>
              </p:cNvSpPr>
              <p:nvPr/>
            </p:nvSpPr>
            <p:spPr bwMode="auto">
              <a:xfrm flipV="1">
                <a:off x="713" y="25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6" name="Line 40"/>
              <p:cNvSpPr>
                <a:spLocks noChangeShapeType="1"/>
              </p:cNvSpPr>
              <p:nvPr/>
            </p:nvSpPr>
            <p:spPr bwMode="auto">
              <a:xfrm flipV="1">
                <a:off x="713" y="25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7" name="Line 41"/>
              <p:cNvSpPr>
                <a:spLocks noChangeShapeType="1"/>
              </p:cNvSpPr>
              <p:nvPr/>
            </p:nvSpPr>
            <p:spPr bwMode="auto">
              <a:xfrm flipV="1">
                <a:off x="713" y="25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8" name="Line 42"/>
              <p:cNvSpPr>
                <a:spLocks noChangeShapeType="1"/>
              </p:cNvSpPr>
              <p:nvPr/>
            </p:nvSpPr>
            <p:spPr bwMode="auto">
              <a:xfrm flipV="1">
                <a:off x="713" y="24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59" name="Line 43"/>
              <p:cNvSpPr>
                <a:spLocks noChangeShapeType="1"/>
              </p:cNvSpPr>
              <p:nvPr/>
            </p:nvSpPr>
            <p:spPr bwMode="auto">
              <a:xfrm flipV="1">
                <a:off x="713" y="24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0" name="Line 44"/>
              <p:cNvSpPr>
                <a:spLocks noChangeShapeType="1"/>
              </p:cNvSpPr>
              <p:nvPr/>
            </p:nvSpPr>
            <p:spPr bwMode="auto">
              <a:xfrm flipV="1">
                <a:off x="713" y="23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1" name="Line 45"/>
              <p:cNvSpPr>
                <a:spLocks noChangeShapeType="1"/>
              </p:cNvSpPr>
              <p:nvPr/>
            </p:nvSpPr>
            <p:spPr bwMode="auto">
              <a:xfrm flipV="1">
                <a:off x="713" y="23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2" name="Line 46"/>
              <p:cNvSpPr>
                <a:spLocks noChangeShapeType="1"/>
              </p:cNvSpPr>
              <p:nvPr/>
            </p:nvSpPr>
            <p:spPr bwMode="auto">
              <a:xfrm flipV="1">
                <a:off x="713" y="22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3" name="Line 47"/>
              <p:cNvSpPr>
                <a:spLocks noChangeShapeType="1"/>
              </p:cNvSpPr>
              <p:nvPr/>
            </p:nvSpPr>
            <p:spPr bwMode="auto">
              <a:xfrm flipV="1">
                <a:off x="713" y="22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4" name="Line 48"/>
              <p:cNvSpPr>
                <a:spLocks noChangeShapeType="1"/>
              </p:cNvSpPr>
              <p:nvPr/>
            </p:nvSpPr>
            <p:spPr bwMode="auto">
              <a:xfrm flipV="1">
                <a:off x="713" y="21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5" name="Line 49"/>
              <p:cNvSpPr>
                <a:spLocks noChangeShapeType="1"/>
              </p:cNvSpPr>
              <p:nvPr/>
            </p:nvSpPr>
            <p:spPr bwMode="auto">
              <a:xfrm flipV="1">
                <a:off x="713" y="21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6" name="Line 50"/>
              <p:cNvSpPr>
                <a:spLocks noChangeShapeType="1"/>
              </p:cNvSpPr>
              <p:nvPr/>
            </p:nvSpPr>
            <p:spPr bwMode="auto">
              <a:xfrm flipV="1">
                <a:off x="713" y="20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7" name="Line 51"/>
              <p:cNvSpPr>
                <a:spLocks noChangeShapeType="1"/>
              </p:cNvSpPr>
              <p:nvPr/>
            </p:nvSpPr>
            <p:spPr bwMode="auto">
              <a:xfrm flipV="1">
                <a:off x="713" y="20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8" name="Line 52"/>
              <p:cNvSpPr>
                <a:spLocks noChangeShapeType="1"/>
              </p:cNvSpPr>
              <p:nvPr/>
            </p:nvSpPr>
            <p:spPr bwMode="auto">
              <a:xfrm flipV="1">
                <a:off x="713" y="20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69" name="Line 53"/>
              <p:cNvSpPr>
                <a:spLocks noChangeShapeType="1"/>
              </p:cNvSpPr>
              <p:nvPr/>
            </p:nvSpPr>
            <p:spPr bwMode="auto">
              <a:xfrm flipV="1">
                <a:off x="713" y="19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0" name="Line 54"/>
              <p:cNvSpPr>
                <a:spLocks noChangeShapeType="1"/>
              </p:cNvSpPr>
              <p:nvPr/>
            </p:nvSpPr>
            <p:spPr bwMode="auto">
              <a:xfrm flipV="1">
                <a:off x="713" y="19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1" name="Line 55"/>
              <p:cNvSpPr>
                <a:spLocks noChangeShapeType="1"/>
              </p:cNvSpPr>
              <p:nvPr/>
            </p:nvSpPr>
            <p:spPr bwMode="auto">
              <a:xfrm flipV="1">
                <a:off x="713" y="18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2" name="Line 56"/>
              <p:cNvSpPr>
                <a:spLocks noChangeShapeType="1"/>
              </p:cNvSpPr>
              <p:nvPr/>
            </p:nvSpPr>
            <p:spPr bwMode="auto">
              <a:xfrm flipV="1">
                <a:off x="713" y="18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3" name="Line 57"/>
              <p:cNvSpPr>
                <a:spLocks noChangeShapeType="1"/>
              </p:cNvSpPr>
              <p:nvPr/>
            </p:nvSpPr>
            <p:spPr bwMode="auto">
              <a:xfrm flipV="1">
                <a:off x="713" y="17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4" name="Line 58"/>
              <p:cNvSpPr>
                <a:spLocks noChangeShapeType="1"/>
              </p:cNvSpPr>
              <p:nvPr/>
            </p:nvSpPr>
            <p:spPr bwMode="auto">
              <a:xfrm flipV="1">
                <a:off x="713" y="17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5" name="Line 59"/>
              <p:cNvSpPr>
                <a:spLocks noChangeShapeType="1"/>
              </p:cNvSpPr>
              <p:nvPr/>
            </p:nvSpPr>
            <p:spPr bwMode="auto">
              <a:xfrm flipV="1">
                <a:off x="713" y="16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6" name="Line 60"/>
              <p:cNvSpPr>
                <a:spLocks noChangeShapeType="1"/>
              </p:cNvSpPr>
              <p:nvPr/>
            </p:nvSpPr>
            <p:spPr bwMode="auto">
              <a:xfrm flipV="1">
                <a:off x="713" y="16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7" name="Line 61"/>
              <p:cNvSpPr>
                <a:spLocks noChangeShapeType="1"/>
              </p:cNvSpPr>
              <p:nvPr/>
            </p:nvSpPr>
            <p:spPr bwMode="auto">
              <a:xfrm flipV="1">
                <a:off x="713" y="15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8" name="Line 62"/>
              <p:cNvSpPr>
                <a:spLocks noChangeShapeType="1"/>
              </p:cNvSpPr>
              <p:nvPr/>
            </p:nvSpPr>
            <p:spPr bwMode="auto">
              <a:xfrm flipV="1">
                <a:off x="713" y="15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79" name="Line 63"/>
              <p:cNvSpPr>
                <a:spLocks noChangeShapeType="1"/>
              </p:cNvSpPr>
              <p:nvPr/>
            </p:nvSpPr>
            <p:spPr bwMode="auto">
              <a:xfrm flipV="1">
                <a:off x="713" y="15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0" name="Line 64"/>
              <p:cNvSpPr>
                <a:spLocks noChangeShapeType="1"/>
              </p:cNvSpPr>
              <p:nvPr/>
            </p:nvSpPr>
            <p:spPr bwMode="auto">
              <a:xfrm flipV="1">
                <a:off x="713" y="14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1" name="Line 65"/>
              <p:cNvSpPr>
                <a:spLocks noChangeShapeType="1"/>
              </p:cNvSpPr>
              <p:nvPr/>
            </p:nvSpPr>
            <p:spPr bwMode="auto">
              <a:xfrm flipV="1">
                <a:off x="713" y="14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2" name="Line 66"/>
              <p:cNvSpPr>
                <a:spLocks noChangeShapeType="1"/>
              </p:cNvSpPr>
              <p:nvPr/>
            </p:nvSpPr>
            <p:spPr bwMode="auto">
              <a:xfrm flipV="1">
                <a:off x="713" y="13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3" name="Line 67"/>
              <p:cNvSpPr>
                <a:spLocks noChangeShapeType="1"/>
              </p:cNvSpPr>
              <p:nvPr/>
            </p:nvSpPr>
            <p:spPr bwMode="auto">
              <a:xfrm flipV="1">
                <a:off x="713" y="13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4" name="Line 68"/>
              <p:cNvSpPr>
                <a:spLocks noChangeShapeType="1"/>
              </p:cNvSpPr>
              <p:nvPr/>
            </p:nvSpPr>
            <p:spPr bwMode="auto">
              <a:xfrm flipV="1">
                <a:off x="713" y="12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5" name="Line 69"/>
              <p:cNvSpPr>
                <a:spLocks noChangeShapeType="1"/>
              </p:cNvSpPr>
              <p:nvPr/>
            </p:nvSpPr>
            <p:spPr bwMode="auto">
              <a:xfrm flipV="1">
                <a:off x="713" y="12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6" name="Line 70"/>
              <p:cNvSpPr>
                <a:spLocks noChangeShapeType="1"/>
              </p:cNvSpPr>
              <p:nvPr/>
            </p:nvSpPr>
            <p:spPr bwMode="auto">
              <a:xfrm flipV="1">
                <a:off x="713" y="11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7" name="Line 71"/>
              <p:cNvSpPr>
                <a:spLocks noChangeShapeType="1"/>
              </p:cNvSpPr>
              <p:nvPr/>
            </p:nvSpPr>
            <p:spPr bwMode="auto">
              <a:xfrm flipV="1">
                <a:off x="713" y="1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8" name="Line 72"/>
              <p:cNvSpPr>
                <a:spLocks noChangeShapeType="1"/>
              </p:cNvSpPr>
              <p:nvPr/>
            </p:nvSpPr>
            <p:spPr bwMode="auto">
              <a:xfrm flipV="1">
                <a:off x="713" y="10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89" name="Line 73"/>
              <p:cNvSpPr>
                <a:spLocks noChangeShapeType="1"/>
              </p:cNvSpPr>
              <p:nvPr/>
            </p:nvSpPr>
            <p:spPr bwMode="auto">
              <a:xfrm flipV="1">
                <a:off x="713" y="10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0" name="Line 74"/>
              <p:cNvSpPr>
                <a:spLocks noChangeShapeType="1"/>
              </p:cNvSpPr>
              <p:nvPr/>
            </p:nvSpPr>
            <p:spPr bwMode="auto">
              <a:xfrm flipV="1">
                <a:off x="713" y="10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1" name="Line 75"/>
              <p:cNvSpPr>
                <a:spLocks noChangeShapeType="1"/>
              </p:cNvSpPr>
              <p:nvPr/>
            </p:nvSpPr>
            <p:spPr bwMode="auto">
              <a:xfrm flipV="1">
                <a:off x="713" y="9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2" name="Line 76"/>
              <p:cNvSpPr>
                <a:spLocks noChangeShapeType="1"/>
              </p:cNvSpPr>
              <p:nvPr/>
            </p:nvSpPr>
            <p:spPr bwMode="auto">
              <a:xfrm flipV="1">
                <a:off x="713" y="9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3" name="Line 77"/>
              <p:cNvSpPr>
                <a:spLocks noChangeShapeType="1"/>
              </p:cNvSpPr>
              <p:nvPr/>
            </p:nvSpPr>
            <p:spPr bwMode="auto">
              <a:xfrm flipV="1">
                <a:off x="713" y="8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4" name="Line 78"/>
              <p:cNvSpPr>
                <a:spLocks noChangeShapeType="1"/>
              </p:cNvSpPr>
              <p:nvPr/>
            </p:nvSpPr>
            <p:spPr bwMode="auto">
              <a:xfrm flipV="1">
                <a:off x="713" y="8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5" name="Line 79"/>
              <p:cNvSpPr>
                <a:spLocks noChangeShapeType="1"/>
              </p:cNvSpPr>
              <p:nvPr/>
            </p:nvSpPr>
            <p:spPr bwMode="auto">
              <a:xfrm flipV="1">
                <a:off x="713" y="7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6" name="Line 80"/>
              <p:cNvSpPr>
                <a:spLocks noChangeShapeType="1"/>
              </p:cNvSpPr>
              <p:nvPr/>
            </p:nvSpPr>
            <p:spPr bwMode="auto">
              <a:xfrm flipV="1">
                <a:off x="713" y="7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7" name="Line 81"/>
              <p:cNvSpPr>
                <a:spLocks noChangeShapeType="1"/>
              </p:cNvSpPr>
              <p:nvPr/>
            </p:nvSpPr>
            <p:spPr bwMode="auto">
              <a:xfrm flipV="1">
                <a:off x="713" y="6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8" name="Line 82"/>
              <p:cNvSpPr>
                <a:spLocks noChangeShapeType="1"/>
              </p:cNvSpPr>
              <p:nvPr/>
            </p:nvSpPr>
            <p:spPr bwMode="auto">
              <a:xfrm flipV="1">
                <a:off x="713" y="6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899" name="Line 83"/>
              <p:cNvSpPr>
                <a:spLocks noChangeShapeType="1"/>
              </p:cNvSpPr>
              <p:nvPr/>
            </p:nvSpPr>
            <p:spPr bwMode="auto">
              <a:xfrm flipV="1">
                <a:off x="713" y="5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0" name="Line 84"/>
              <p:cNvSpPr>
                <a:spLocks noChangeShapeType="1"/>
              </p:cNvSpPr>
              <p:nvPr/>
            </p:nvSpPr>
            <p:spPr bwMode="auto">
              <a:xfrm flipV="1">
                <a:off x="713" y="5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1" name="Line 85"/>
              <p:cNvSpPr>
                <a:spLocks noChangeShapeType="1"/>
              </p:cNvSpPr>
              <p:nvPr/>
            </p:nvSpPr>
            <p:spPr bwMode="auto">
              <a:xfrm flipV="1">
                <a:off x="713" y="5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2" name="Line 86"/>
              <p:cNvSpPr>
                <a:spLocks noChangeShapeType="1"/>
              </p:cNvSpPr>
              <p:nvPr/>
            </p:nvSpPr>
            <p:spPr bwMode="auto">
              <a:xfrm flipV="1">
                <a:off x="713" y="4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3" name="Line 87"/>
              <p:cNvSpPr>
                <a:spLocks noChangeShapeType="1"/>
              </p:cNvSpPr>
              <p:nvPr/>
            </p:nvSpPr>
            <p:spPr bwMode="auto">
              <a:xfrm flipV="1">
                <a:off x="713" y="4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4" name="Line 88"/>
              <p:cNvSpPr>
                <a:spLocks noChangeShapeType="1"/>
              </p:cNvSpPr>
              <p:nvPr/>
            </p:nvSpPr>
            <p:spPr bwMode="auto">
              <a:xfrm flipV="1">
                <a:off x="1613" y="39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5" name="Line 89"/>
              <p:cNvSpPr>
                <a:spLocks noChangeShapeType="1"/>
              </p:cNvSpPr>
              <p:nvPr/>
            </p:nvSpPr>
            <p:spPr bwMode="auto">
              <a:xfrm flipV="1">
                <a:off x="1613" y="390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6" name="Line 90"/>
              <p:cNvSpPr>
                <a:spLocks noChangeShapeType="1"/>
              </p:cNvSpPr>
              <p:nvPr/>
            </p:nvSpPr>
            <p:spPr bwMode="auto">
              <a:xfrm flipV="1">
                <a:off x="1613" y="386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7" name="Line 91"/>
              <p:cNvSpPr>
                <a:spLocks noChangeShapeType="1"/>
              </p:cNvSpPr>
              <p:nvPr/>
            </p:nvSpPr>
            <p:spPr bwMode="auto">
              <a:xfrm flipV="1">
                <a:off x="1613" y="38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8" name="Line 92"/>
              <p:cNvSpPr>
                <a:spLocks noChangeShapeType="1"/>
              </p:cNvSpPr>
              <p:nvPr/>
            </p:nvSpPr>
            <p:spPr bwMode="auto">
              <a:xfrm flipV="1">
                <a:off x="1613" y="3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09" name="Line 93"/>
              <p:cNvSpPr>
                <a:spLocks noChangeShapeType="1"/>
              </p:cNvSpPr>
              <p:nvPr/>
            </p:nvSpPr>
            <p:spPr bwMode="auto">
              <a:xfrm flipV="1">
                <a:off x="1613" y="37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0" name="Line 94"/>
              <p:cNvSpPr>
                <a:spLocks noChangeShapeType="1"/>
              </p:cNvSpPr>
              <p:nvPr/>
            </p:nvSpPr>
            <p:spPr bwMode="auto">
              <a:xfrm flipV="1">
                <a:off x="1613" y="36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1" name="Line 95"/>
              <p:cNvSpPr>
                <a:spLocks noChangeShapeType="1"/>
              </p:cNvSpPr>
              <p:nvPr/>
            </p:nvSpPr>
            <p:spPr bwMode="auto">
              <a:xfrm flipV="1">
                <a:off x="1613" y="36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2" name="Line 96"/>
              <p:cNvSpPr>
                <a:spLocks noChangeShapeType="1"/>
              </p:cNvSpPr>
              <p:nvPr/>
            </p:nvSpPr>
            <p:spPr bwMode="auto">
              <a:xfrm flipV="1">
                <a:off x="1613" y="35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3" name="Line 97"/>
              <p:cNvSpPr>
                <a:spLocks noChangeShapeType="1"/>
              </p:cNvSpPr>
              <p:nvPr/>
            </p:nvSpPr>
            <p:spPr bwMode="auto">
              <a:xfrm flipV="1">
                <a:off x="1613" y="354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4" name="Line 98"/>
              <p:cNvSpPr>
                <a:spLocks noChangeShapeType="1"/>
              </p:cNvSpPr>
              <p:nvPr/>
            </p:nvSpPr>
            <p:spPr bwMode="auto">
              <a:xfrm flipV="1">
                <a:off x="1613" y="34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5" name="Line 99"/>
              <p:cNvSpPr>
                <a:spLocks noChangeShapeType="1"/>
              </p:cNvSpPr>
              <p:nvPr/>
            </p:nvSpPr>
            <p:spPr bwMode="auto">
              <a:xfrm flipV="1">
                <a:off x="1613" y="34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6" name="Line 100"/>
              <p:cNvSpPr>
                <a:spLocks noChangeShapeType="1"/>
              </p:cNvSpPr>
              <p:nvPr/>
            </p:nvSpPr>
            <p:spPr bwMode="auto">
              <a:xfrm flipV="1">
                <a:off x="1613" y="340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7" name="Line 101"/>
              <p:cNvSpPr>
                <a:spLocks noChangeShapeType="1"/>
              </p:cNvSpPr>
              <p:nvPr/>
            </p:nvSpPr>
            <p:spPr bwMode="auto">
              <a:xfrm flipV="1">
                <a:off x="1613" y="33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8" name="Line 102"/>
              <p:cNvSpPr>
                <a:spLocks noChangeShapeType="1"/>
              </p:cNvSpPr>
              <p:nvPr/>
            </p:nvSpPr>
            <p:spPr bwMode="auto">
              <a:xfrm flipV="1">
                <a:off x="1613" y="33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19" name="Line 103"/>
              <p:cNvSpPr>
                <a:spLocks noChangeShapeType="1"/>
              </p:cNvSpPr>
              <p:nvPr/>
            </p:nvSpPr>
            <p:spPr bwMode="auto">
              <a:xfrm flipV="1">
                <a:off x="1613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0" name="Line 104"/>
              <p:cNvSpPr>
                <a:spLocks noChangeShapeType="1"/>
              </p:cNvSpPr>
              <p:nvPr/>
            </p:nvSpPr>
            <p:spPr bwMode="auto">
              <a:xfrm flipV="1">
                <a:off x="1613" y="32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1" name="Line 105"/>
              <p:cNvSpPr>
                <a:spLocks noChangeShapeType="1"/>
              </p:cNvSpPr>
              <p:nvPr/>
            </p:nvSpPr>
            <p:spPr bwMode="auto">
              <a:xfrm flipV="1">
                <a:off x="1613" y="318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2" name="Line 106"/>
              <p:cNvSpPr>
                <a:spLocks noChangeShapeType="1"/>
              </p:cNvSpPr>
              <p:nvPr/>
            </p:nvSpPr>
            <p:spPr bwMode="auto">
              <a:xfrm flipV="1">
                <a:off x="1613" y="31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3" name="Line 107"/>
              <p:cNvSpPr>
                <a:spLocks noChangeShapeType="1"/>
              </p:cNvSpPr>
              <p:nvPr/>
            </p:nvSpPr>
            <p:spPr bwMode="auto">
              <a:xfrm flipV="1">
                <a:off x="1613" y="30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4" name="Line 108"/>
              <p:cNvSpPr>
                <a:spLocks noChangeShapeType="1"/>
              </p:cNvSpPr>
              <p:nvPr/>
            </p:nvSpPr>
            <p:spPr bwMode="auto">
              <a:xfrm flipV="1">
                <a:off x="1613" y="30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5" name="Line 109"/>
              <p:cNvSpPr>
                <a:spLocks noChangeShapeType="1"/>
              </p:cNvSpPr>
              <p:nvPr/>
            </p:nvSpPr>
            <p:spPr bwMode="auto">
              <a:xfrm flipV="1">
                <a:off x="1613" y="29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6" name="Line 110"/>
              <p:cNvSpPr>
                <a:spLocks noChangeShapeType="1"/>
              </p:cNvSpPr>
              <p:nvPr/>
            </p:nvSpPr>
            <p:spPr bwMode="auto">
              <a:xfrm flipV="1">
                <a:off x="1613" y="295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7" name="Line 111"/>
              <p:cNvSpPr>
                <a:spLocks noChangeShapeType="1"/>
              </p:cNvSpPr>
              <p:nvPr/>
            </p:nvSpPr>
            <p:spPr bwMode="auto">
              <a:xfrm flipV="1">
                <a:off x="1613" y="29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8" name="Line 112"/>
              <p:cNvSpPr>
                <a:spLocks noChangeShapeType="1"/>
              </p:cNvSpPr>
              <p:nvPr/>
            </p:nvSpPr>
            <p:spPr bwMode="auto">
              <a:xfrm flipV="1">
                <a:off x="1613" y="28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29" name="Line 113"/>
              <p:cNvSpPr>
                <a:spLocks noChangeShapeType="1"/>
              </p:cNvSpPr>
              <p:nvPr/>
            </p:nvSpPr>
            <p:spPr bwMode="auto">
              <a:xfrm flipV="1">
                <a:off x="1613" y="28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0" name="Line 114"/>
              <p:cNvSpPr>
                <a:spLocks noChangeShapeType="1"/>
              </p:cNvSpPr>
              <p:nvPr/>
            </p:nvSpPr>
            <p:spPr bwMode="auto">
              <a:xfrm flipV="1">
                <a:off x="1613" y="27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1" name="Line 115"/>
              <p:cNvSpPr>
                <a:spLocks noChangeShapeType="1"/>
              </p:cNvSpPr>
              <p:nvPr/>
            </p:nvSpPr>
            <p:spPr bwMode="auto">
              <a:xfrm flipV="1">
                <a:off x="1613" y="272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2" name="Line 116"/>
              <p:cNvSpPr>
                <a:spLocks noChangeShapeType="1"/>
              </p:cNvSpPr>
              <p:nvPr/>
            </p:nvSpPr>
            <p:spPr bwMode="auto">
              <a:xfrm flipV="1">
                <a:off x="1613" y="26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3" name="Line 117"/>
              <p:cNvSpPr>
                <a:spLocks noChangeShapeType="1"/>
              </p:cNvSpPr>
              <p:nvPr/>
            </p:nvSpPr>
            <p:spPr bwMode="auto">
              <a:xfrm flipV="1">
                <a:off x="1613" y="26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4" name="Line 118"/>
              <p:cNvSpPr>
                <a:spLocks noChangeShapeType="1"/>
              </p:cNvSpPr>
              <p:nvPr/>
            </p:nvSpPr>
            <p:spPr bwMode="auto">
              <a:xfrm flipV="1">
                <a:off x="1613" y="25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5" name="Line 119"/>
              <p:cNvSpPr>
                <a:spLocks noChangeShapeType="1"/>
              </p:cNvSpPr>
              <p:nvPr/>
            </p:nvSpPr>
            <p:spPr bwMode="auto">
              <a:xfrm flipV="1">
                <a:off x="1613" y="25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6" name="Line 120"/>
              <p:cNvSpPr>
                <a:spLocks noChangeShapeType="1"/>
              </p:cNvSpPr>
              <p:nvPr/>
            </p:nvSpPr>
            <p:spPr bwMode="auto">
              <a:xfrm flipV="1">
                <a:off x="1613" y="25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7" name="Line 121"/>
              <p:cNvSpPr>
                <a:spLocks noChangeShapeType="1"/>
              </p:cNvSpPr>
              <p:nvPr/>
            </p:nvSpPr>
            <p:spPr bwMode="auto">
              <a:xfrm flipV="1">
                <a:off x="1613" y="24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8" name="Line 122"/>
              <p:cNvSpPr>
                <a:spLocks noChangeShapeType="1"/>
              </p:cNvSpPr>
              <p:nvPr/>
            </p:nvSpPr>
            <p:spPr bwMode="auto">
              <a:xfrm flipV="1">
                <a:off x="1613" y="24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39" name="Line 123"/>
              <p:cNvSpPr>
                <a:spLocks noChangeShapeType="1"/>
              </p:cNvSpPr>
              <p:nvPr/>
            </p:nvSpPr>
            <p:spPr bwMode="auto">
              <a:xfrm flipV="1">
                <a:off x="1613" y="23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0" name="Line 124"/>
              <p:cNvSpPr>
                <a:spLocks noChangeShapeType="1"/>
              </p:cNvSpPr>
              <p:nvPr/>
            </p:nvSpPr>
            <p:spPr bwMode="auto">
              <a:xfrm flipV="1">
                <a:off x="1613" y="23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1" name="Line 125"/>
              <p:cNvSpPr>
                <a:spLocks noChangeShapeType="1"/>
              </p:cNvSpPr>
              <p:nvPr/>
            </p:nvSpPr>
            <p:spPr bwMode="auto">
              <a:xfrm flipV="1">
                <a:off x="1613" y="22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2" name="Line 126"/>
              <p:cNvSpPr>
                <a:spLocks noChangeShapeType="1"/>
              </p:cNvSpPr>
              <p:nvPr/>
            </p:nvSpPr>
            <p:spPr bwMode="auto">
              <a:xfrm flipV="1">
                <a:off x="1613" y="22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3" name="Line 127"/>
              <p:cNvSpPr>
                <a:spLocks noChangeShapeType="1"/>
              </p:cNvSpPr>
              <p:nvPr/>
            </p:nvSpPr>
            <p:spPr bwMode="auto">
              <a:xfrm flipV="1">
                <a:off x="1613" y="21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4" name="Line 128"/>
              <p:cNvSpPr>
                <a:spLocks noChangeShapeType="1"/>
              </p:cNvSpPr>
              <p:nvPr/>
            </p:nvSpPr>
            <p:spPr bwMode="auto">
              <a:xfrm flipV="1">
                <a:off x="1613" y="21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5" name="Line 129"/>
              <p:cNvSpPr>
                <a:spLocks noChangeShapeType="1"/>
              </p:cNvSpPr>
              <p:nvPr/>
            </p:nvSpPr>
            <p:spPr bwMode="auto">
              <a:xfrm flipV="1">
                <a:off x="1613" y="20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6" name="Line 130"/>
              <p:cNvSpPr>
                <a:spLocks noChangeShapeType="1"/>
              </p:cNvSpPr>
              <p:nvPr/>
            </p:nvSpPr>
            <p:spPr bwMode="auto">
              <a:xfrm flipV="1">
                <a:off x="1613" y="20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7" name="Line 131"/>
              <p:cNvSpPr>
                <a:spLocks noChangeShapeType="1"/>
              </p:cNvSpPr>
              <p:nvPr/>
            </p:nvSpPr>
            <p:spPr bwMode="auto">
              <a:xfrm flipV="1">
                <a:off x="1613" y="20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8" name="Line 132"/>
              <p:cNvSpPr>
                <a:spLocks noChangeShapeType="1"/>
              </p:cNvSpPr>
              <p:nvPr/>
            </p:nvSpPr>
            <p:spPr bwMode="auto">
              <a:xfrm flipV="1">
                <a:off x="1613" y="19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49" name="Line 133"/>
              <p:cNvSpPr>
                <a:spLocks noChangeShapeType="1"/>
              </p:cNvSpPr>
              <p:nvPr/>
            </p:nvSpPr>
            <p:spPr bwMode="auto">
              <a:xfrm flipV="1">
                <a:off x="1613" y="19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0" name="Line 134"/>
              <p:cNvSpPr>
                <a:spLocks noChangeShapeType="1"/>
              </p:cNvSpPr>
              <p:nvPr/>
            </p:nvSpPr>
            <p:spPr bwMode="auto">
              <a:xfrm flipV="1">
                <a:off x="1613" y="18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1" name="Line 135"/>
              <p:cNvSpPr>
                <a:spLocks noChangeShapeType="1"/>
              </p:cNvSpPr>
              <p:nvPr/>
            </p:nvSpPr>
            <p:spPr bwMode="auto">
              <a:xfrm flipV="1">
                <a:off x="1613" y="18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2" name="Line 136"/>
              <p:cNvSpPr>
                <a:spLocks noChangeShapeType="1"/>
              </p:cNvSpPr>
              <p:nvPr/>
            </p:nvSpPr>
            <p:spPr bwMode="auto">
              <a:xfrm flipV="1">
                <a:off x="1613" y="17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3" name="Line 137"/>
              <p:cNvSpPr>
                <a:spLocks noChangeShapeType="1"/>
              </p:cNvSpPr>
              <p:nvPr/>
            </p:nvSpPr>
            <p:spPr bwMode="auto">
              <a:xfrm flipV="1">
                <a:off x="1613" y="17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4" name="Line 138"/>
              <p:cNvSpPr>
                <a:spLocks noChangeShapeType="1"/>
              </p:cNvSpPr>
              <p:nvPr/>
            </p:nvSpPr>
            <p:spPr bwMode="auto">
              <a:xfrm flipV="1">
                <a:off x="1613" y="16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5" name="Line 139"/>
              <p:cNvSpPr>
                <a:spLocks noChangeShapeType="1"/>
              </p:cNvSpPr>
              <p:nvPr/>
            </p:nvSpPr>
            <p:spPr bwMode="auto">
              <a:xfrm flipV="1">
                <a:off x="1613" y="16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6" name="Line 140"/>
              <p:cNvSpPr>
                <a:spLocks noChangeShapeType="1"/>
              </p:cNvSpPr>
              <p:nvPr/>
            </p:nvSpPr>
            <p:spPr bwMode="auto">
              <a:xfrm flipV="1">
                <a:off x="1613" y="15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7" name="Line 141"/>
              <p:cNvSpPr>
                <a:spLocks noChangeShapeType="1"/>
              </p:cNvSpPr>
              <p:nvPr/>
            </p:nvSpPr>
            <p:spPr bwMode="auto">
              <a:xfrm flipV="1">
                <a:off x="1613" y="15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8" name="Line 142"/>
              <p:cNvSpPr>
                <a:spLocks noChangeShapeType="1"/>
              </p:cNvSpPr>
              <p:nvPr/>
            </p:nvSpPr>
            <p:spPr bwMode="auto">
              <a:xfrm flipV="1">
                <a:off x="1613" y="15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59" name="Line 143"/>
              <p:cNvSpPr>
                <a:spLocks noChangeShapeType="1"/>
              </p:cNvSpPr>
              <p:nvPr/>
            </p:nvSpPr>
            <p:spPr bwMode="auto">
              <a:xfrm flipV="1">
                <a:off x="1613" y="14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0" name="Line 144"/>
              <p:cNvSpPr>
                <a:spLocks noChangeShapeType="1"/>
              </p:cNvSpPr>
              <p:nvPr/>
            </p:nvSpPr>
            <p:spPr bwMode="auto">
              <a:xfrm flipV="1">
                <a:off x="1613" y="14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1" name="Line 145"/>
              <p:cNvSpPr>
                <a:spLocks noChangeShapeType="1"/>
              </p:cNvSpPr>
              <p:nvPr/>
            </p:nvSpPr>
            <p:spPr bwMode="auto">
              <a:xfrm flipV="1">
                <a:off x="1613" y="13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2" name="Line 146"/>
              <p:cNvSpPr>
                <a:spLocks noChangeShapeType="1"/>
              </p:cNvSpPr>
              <p:nvPr/>
            </p:nvSpPr>
            <p:spPr bwMode="auto">
              <a:xfrm flipV="1">
                <a:off x="1613" y="13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3" name="Line 147"/>
              <p:cNvSpPr>
                <a:spLocks noChangeShapeType="1"/>
              </p:cNvSpPr>
              <p:nvPr/>
            </p:nvSpPr>
            <p:spPr bwMode="auto">
              <a:xfrm flipV="1">
                <a:off x="1613" y="12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4" name="Line 148"/>
              <p:cNvSpPr>
                <a:spLocks noChangeShapeType="1"/>
              </p:cNvSpPr>
              <p:nvPr/>
            </p:nvSpPr>
            <p:spPr bwMode="auto">
              <a:xfrm flipV="1">
                <a:off x="1613" y="12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5" name="Line 149"/>
              <p:cNvSpPr>
                <a:spLocks noChangeShapeType="1"/>
              </p:cNvSpPr>
              <p:nvPr/>
            </p:nvSpPr>
            <p:spPr bwMode="auto">
              <a:xfrm flipV="1">
                <a:off x="1613" y="11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6" name="Line 150"/>
              <p:cNvSpPr>
                <a:spLocks noChangeShapeType="1"/>
              </p:cNvSpPr>
              <p:nvPr/>
            </p:nvSpPr>
            <p:spPr bwMode="auto">
              <a:xfrm flipV="1">
                <a:off x="1613" y="1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7" name="Line 151"/>
              <p:cNvSpPr>
                <a:spLocks noChangeShapeType="1"/>
              </p:cNvSpPr>
              <p:nvPr/>
            </p:nvSpPr>
            <p:spPr bwMode="auto">
              <a:xfrm flipV="1">
                <a:off x="1613" y="10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8" name="Line 152"/>
              <p:cNvSpPr>
                <a:spLocks noChangeShapeType="1"/>
              </p:cNvSpPr>
              <p:nvPr/>
            </p:nvSpPr>
            <p:spPr bwMode="auto">
              <a:xfrm flipV="1">
                <a:off x="1613" y="10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69" name="Line 153"/>
              <p:cNvSpPr>
                <a:spLocks noChangeShapeType="1"/>
              </p:cNvSpPr>
              <p:nvPr/>
            </p:nvSpPr>
            <p:spPr bwMode="auto">
              <a:xfrm flipV="1">
                <a:off x="1613" y="10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0" name="Line 154"/>
              <p:cNvSpPr>
                <a:spLocks noChangeShapeType="1"/>
              </p:cNvSpPr>
              <p:nvPr/>
            </p:nvSpPr>
            <p:spPr bwMode="auto">
              <a:xfrm flipV="1">
                <a:off x="1613" y="9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1" name="Line 155"/>
              <p:cNvSpPr>
                <a:spLocks noChangeShapeType="1"/>
              </p:cNvSpPr>
              <p:nvPr/>
            </p:nvSpPr>
            <p:spPr bwMode="auto">
              <a:xfrm flipV="1">
                <a:off x="1613" y="9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2" name="Line 156"/>
              <p:cNvSpPr>
                <a:spLocks noChangeShapeType="1"/>
              </p:cNvSpPr>
              <p:nvPr/>
            </p:nvSpPr>
            <p:spPr bwMode="auto">
              <a:xfrm flipV="1">
                <a:off x="1613" y="8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3" name="Line 157"/>
              <p:cNvSpPr>
                <a:spLocks noChangeShapeType="1"/>
              </p:cNvSpPr>
              <p:nvPr/>
            </p:nvSpPr>
            <p:spPr bwMode="auto">
              <a:xfrm flipV="1">
                <a:off x="1613" y="8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4" name="Line 158"/>
              <p:cNvSpPr>
                <a:spLocks noChangeShapeType="1"/>
              </p:cNvSpPr>
              <p:nvPr/>
            </p:nvSpPr>
            <p:spPr bwMode="auto">
              <a:xfrm flipV="1">
                <a:off x="1613" y="7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5" name="Line 159"/>
              <p:cNvSpPr>
                <a:spLocks noChangeShapeType="1"/>
              </p:cNvSpPr>
              <p:nvPr/>
            </p:nvSpPr>
            <p:spPr bwMode="auto">
              <a:xfrm flipV="1">
                <a:off x="1613" y="7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6" name="Line 160"/>
              <p:cNvSpPr>
                <a:spLocks noChangeShapeType="1"/>
              </p:cNvSpPr>
              <p:nvPr/>
            </p:nvSpPr>
            <p:spPr bwMode="auto">
              <a:xfrm flipV="1">
                <a:off x="1613" y="6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7" name="Line 161"/>
              <p:cNvSpPr>
                <a:spLocks noChangeShapeType="1"/>
              </p:cNvSpPr>
              <p:nvPr/>
            </p:nvSpPr>
            <p:spPr bwMode="auto">
              <a:xfrm flipV="1">
                <a:off x="1613" y="6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8" name="Line 162"/>
              <p:cNvSpPr>
                <a:spLocks noChangeShapeType="1"/>
              </p:cNvSpPr>
              <p:nvPr/>
            </p:nvSpPr>
            <p:spPr bwMode="auto">
              <a:xfrm flipV="1">
                <a:off x="1613" y="5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79" name="Line 163"/>
              <p:cNvSpPr>
                <a:spLocks noChangeShapeType="1"/>
              </p:cNvSpPr>
              <p:nvPr/>
            </p:nvSpPr>
            <p:spPr bwMode="auto">
              <a:xfrm flipV="1">
                <a:off x="1613" y="5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0" name="Line 164"/>
              <p:cNvSpPr>
                <a:spLocks noChangeShapeType="1"/>
              </p:cNvSpPr>
              <p:nvPr/>
            </p:nvSpPr>
            <p:spPr bwMode="auto">
              <a:xfrm flipV="1">
                <a:off x="1613" y="5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1" name="Line 165"/>
              <p:cNvSpPr>
                <a:spLocks noChangeShapeType="1"/>
              </p:cNvSpPr>
              <p:nvPr/>
            </p:nvSpPr>
            <p:spPr bwMode="auto">
              <a:xfrm flipV="1">
                <a:off x="1613" y="4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2" name="Line 166"/>
              <p:cNvSpPr>
                <a:spLocks noChangeShapeType="1"/>
              </p:cNvSpPr>
              <p:nvPr/>
            </p:nvSpPr>
            <p:spPr bwMode="auto">
              <a:xfrm flipV="1">
                <a:off x="1613" y="4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3" name="Line 167"/>
              <p:cNvSpPr>
                <a:spLocks noChangeShapeType="1"/>
              </p:cNvSpPr>
              <p:nvPr/>
            </p:nvSpPr>
            <p:spPr bwMode="auto">
              <a:xfrm flipV="1">
                <a:off x="2514" y="39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4" name="Line 168"/>
              <p:cNvSpPr>
                <a:spLocks noChangeShapeType="1"/>
              </p:cNvSpPr>
              <p:nvPr/>
            </p:nvSpPr>
            <p:spPr bwMode="auto">
              <a:xfrm flipV="1">
                <a:off x="2514" y="390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5" name="Line 169"/>
              <p:cNvSpPr>
                <a:spLocks noChangeShapeType="1"/>
              </p:cNvSpPr>
              <p:nvPr/>
            </p:nvSpPr>
            <p:spPr bwMode="auto">
              <a:xfrm flipV="1">
                <a:off x="2514" y="386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6" name="Line 170"/>
              <p:cNvSpPr>
                <a:spLocks noChangeShapeType="1"/>
              </p:cNvSpPr>
              <p:nvPr/>
            </p:nvSpPr>
            <p:spPr bwMode="auto">
              <a:xfrm flipV="1">
                <a:off x="2514" y="38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7" name="Line 171"/>
              <p:cNvSpPr>
                <a:spLocks noChangeShapeType="1"/>
              </p:cNvSpPr>
              <p:nvPr/>
            </p:nvSpPr>
            <p:spPr bwMode="auto">
              <a:xfrm flipV="1">
                <a:off x="2514" y="3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8" name="Line 172"/>
              <p:cNvSpPr>
                <a:spLocks noChangeShapeType="1"/>
              </p:cNvSpPr>
              <p:nvPr/>
            </p:nvSpPr>
            <p:spPr bwMode="auto">
              <a:xfrm flipV="1">
                <a:off x="2514" y="37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89" name="Line 173"/>
              <p:cNvSpPr>
                <a:spLocks noChangeShapeType="1"/>
              </p:cNvSpPr>
              <p:nvPr/>
            </p:nvSpPr>
            <p:spPr bwMode="auto">
              <a:xfrm flipV="1">
                <a:off x="2514" y="36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0" name="Line 174"/>
              <p:cNvSpPr>
                <a:spLocks noChangeShapeType="1"/>
              </p:cNvSpPr>
              <p:nvPr/>
            </p:nvSpPr>
            <p:spPr bwMode="auto">
              <a:xfrm flipV="1">
                <a:off x="2514" y="36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1" name="Line 175"/>
              <p:cNvSpPr>
                <a:spLocks noChangeShapeType="1"/>
              </p:cNvSpPr>
              <p:nvPr/>
            </p:nvSpPr>
            <p:spPr bwMode="auto">
              <a:xfrm flipV="1">
                <a:off x="2514" y="35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2" name="Line 176"/>
              <p:cNvSpPr>
                <a:spLocks noChangeShapeType="1"/>
              </p:cNvSpPr>
              <p:nvPr/>
            </p:nvSpPr>
            <p:spPr bwMode="auto">
              <a:xfrm flipV="1">
                <a:off x="2514" y="354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3" name="Line 177"/>
              <p:cNvSpPr>
                <a:spLocks noChangeShapeType="1"/>
              </p:cNvSpPr>
              <p:nvPr/>
            </p:nvSpPr>
            <p:spPr bwMode="auto">
              <a:xfrm flipV="1">
                <a:off x="2514" y="34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4" name="Line 178"/>
              <p:cNvSpPr>
                <a:spLocks noChangeShapeType="1"/>
              </p:cNvSpPr>
              <p:nvPr/>
            </p:nvSpPr>
            <p:spPr bwMode="auto">
              <a:xfrm flipV="1">
                <a:off x="2514" y="34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5" name="Line 179"/>
              <p:cNvSpPr>
                <a:spLocks noChangeShapeType="1"/>
              </p:cNvSpPr>
              <p:nvPr/>
            </p:nvSpPr>
            <p:spPr bwMode="auto">
              <a:xfrm flipV="1">
                <a:off x="2514" y="340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6" name="Line 180"/>
              <p:cNvSpPr>
                <a:spLocks noChangeShapeType="1"/>
              </p:cNvSpPr>
              <p:nvPr/>
            </p:nvSpPr>
            <p:spPr bwMode="auto">
              <a:xfrm flipV="1">
                <a:off x="2514" y="33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7" name="Line 181"/>
              <p:cNvSpPr>
                <a:spLocks noChangeShapeType="1"/>
              </p:cNvSpPr>
              <p:nvPr/>
            </p:nvSpPr>
            <p:spPr bwMode="auto">
              <a:xfrm flipV="1">
                <a:off x="2514" y="33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8" name="Line 182"/>
              <p:cNvSpPr>
                <a:spLocks noChangeShapeType="1"/>
              </p:cNvSpPr>
              <p:nvPr/>
            </p:nvSpPr>
            <p:spPr bwMode="auto">
              <a:xfrm flipV="1">
                <a:off x="2514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999" name="Line 183"/>
              <p:cNvSpPr>
                <a:spLocks noChangeShapeType="1"/>
              </p:cNvSpPr>
              <p:nvPr/>
            </p:nvSpPr>
            <p:spPr bwMode="auto">
              <a:xfrm flipV="1">
                <a:off x="2514" y="32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0" name="Line 184"/>
              <p:cNvSpPr>
                <a:spLocks noChangeShapeType="1"/>
              </p:cNvSpPr>
              <p:nvPr/>
            </p:nvSpPr>
            <p:spPr bwMode="auto">
              <a:xfrm flipV="1">
                <a:off x="2514" y="318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1" name="Line 185"/>
              <p:cNvSpPr>
                <a:spLocks noChangeShapeType="1"/>
              </p:cNvSpPr>
              <p:nvPr/>
            </p:nvSpPr>
            <p:spPr bwMode="auto">
              <a:xfrm flipV="1">
                <a:off x="2514" y="31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2" name="Line 186"/>
              <p:cNvSpPr>
                <a:spLocks noChangeShapeType="1"/>
              </p:cNvSpPr>
              <p:nvPr/>
            </p:nvSpPr>
            <p:spPr bwMode="auto">
              <a:xfrm flipV="1">
                <a:off x="2514" y="30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3" name="Line 187"/>
              <p:cNvSpPr>
                <a:spLocks noChangeShapeType="1"/>
              </p:cNvSpPr>
              <p:nvPr/>
            </p:nvSpPr>
            <p:spPr bwMode="auto">
              <a:xfrm flipV="1">
                <a:off x="2514" y="30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4" name="Line 188"/>
              <p:cNvSpPr>
                <a:spLocks noChangeShapeType="1"/>
              </p:cNvSpPr>
              <p:nvPr/>
            </p:nvSpPr>
            <p:spPr bwMode="auto">
              <a:xfrm flipV="1">
                <a:off x="2514" y="29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5" name="Line 189"/>
              <p:cNvSpPr>
                <a:spLocks noChangeShapeType="1"/>
              </p:cNvSpPr>
              <p:nvPr/>
            </p:nvSpPr>
            <p:spPr bwMode="auto">
              <a:xfrm flipV="1">
                <a:off x="2514" y="295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6" name="Line 190"/>
              <p:cNvSpPr>
                <a:spLocks noChangeShapeType="1"/>
              </p:cNvSpPr>
              <p:nvPr/>
            </p:nvSpPr>
            <p:spPr bwMode="auto">
              <a:xfrm flipV="1">
                <a:off x="2514" y="29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7" name="Line 191"/>
              <p:cNvSpPr>
                <a:spLocks noChangeShapeType="1"/>
              </p:cNvSpPr>
              <p:nvPr/>
            </p:nvSpPr>
            <p:spPr bwMode="auto">
              <a:xfrm flipV="1">
                <a:off x="2514" y="28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8" name="Line 192"/>
              <p:cNvSpPr>
                <a:spLocks noChangeShapeType="1"/>
              </p:cNvSpPr>
              <p:nvPr/>
            </p:nvSpPr>
            <p:spPr bwMode="auto">
              <a:xfrm flipV="1">
                <a:off x="2514" y="28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09" name="Line 193"/>
              <p:cNvSpPr>
                <a:spLocks noChangeShapeType="1"/>
              </p:cNvSpPr>
              <p:nvPr/>
            </p:nvSpPr>
            <p:spPr bwMode="auto">
              <a:xfrm flipV="1">
                <a:off x="2514" y="27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0" name="Line 194"/>
              <p:cNvSpPr>
                <a:spLocks noChangeShapeType="1"/>
              </p:cNvSpPr>
              <p:nvPr/>
            </p:nvSpPr>
            <p:spPr bwMode="auto">
              <a:xfrm flipV="1">
                <a:off x="2514" y="272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1" name="Line 195"/>
              <p:cNvSpPr>
                <a:spLocks noChangeShapeType="1"/>
              </p:cNvSpPr>
              <p:nvPr/>
            </p:nvSpPr>
            <p:spPr bwMode="auto">
              <a:xfrm flipV="1">
                <a:off x="2514" y="26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2" name="Line 196"/>
              <p:cNvSpPr>
                <a:spLocks noChangeShapeType="1"/>
              </p:cNvSpPr>
              <p:nvPr/>
            </p:nvSpPr>
            <p:spPr bwMode="auto">
              <a:xfrm flipV="1">
                <a:off x="2514" y="26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3" name="Line 197"/>
              <p:cNvSpPr>
                <a:spLocks noChangeShapeType="1"/>
              </p:cNvSpPr>
              <p:nvPr/>
            </p:nvSpPr>
            <p:spPr bwMode="auto">
              <a:xfrm flipV="1">
                <a:off x="2514" y="25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4" name="Line 198"/>
              <p:cNvSpPr>
                <a:spLocks noChangeShapeType="1"/>
              </p:cNvSpPr>
              <p:nvPr/>
            </p:nvSpPr>
            <p:spPr bwMode="auto">
              <a:xfrm flipV="1">
                <a:off x="2514" y="25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5" name="Line 199"/>
              <p:cNvSpPr>
                <a:spLocks noChangeShapeType="1"/>
              </p:cNvSpPr>
              <p:nvPr/>
            </p:nvSpPr>
            <p:spPr bwMode="auto">
              <a:xfrm flipV="1">
                <a:off x="2514" y="25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6" name="Line 200"/>
              <p:cNvSpPr>
                <a:spLocks noChangeShapeType="1"/>
              </p:cNvSpPr>
              <p:nvPr/>
            </p:nvSpPr>
            <p:spPr bwMode="auto">
              <a:xfrm flipV="1">
                <a:off x="2514" y="24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7" name="Line 201"/>
              <p:cNvSpPr>
                <a:spLocks noChangeShapeType="1"/>
              </p:cNvSpPr>
              <p:nvPr/>
            </p:nvSpPr>
            <p:spPr bwMode="auto">
              <a:xfrm flipV="1">
                <a:off x="2514" y="24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8" name="Line 202"/>
              <p:cNvSpPr>
                <a:spLocks noChangeShapeType="1"/>
              </p:cNvSpPr>
              <p:nvPr/>
            </p:nvSpPr>
            <p:spPr bwMode="auto">
              <a:xfrm flipV="1">
                <a:off x="2514" y="23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19" name="Line 203"/>
              <p:cNvSpPr>
                <a:spLocks noChangeShapeType="1"/>
              </p:cNvSpPr>
              <p:nvPr/>
            </p:nvSpPr>
            <p:spPr bwMode="auto">
              <a:xfrm flipV="1">
                <a:off x="2514" y="23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20" name="Line 204"/>
              <p:cNvSpPr>
                <a:spLocks noChangeShapeType="1"/>
              </p:cNvSpPr>
              <p:nvPr/>
            </p:nvSpPr>
            <p:spPr bwMode="auto">
              <a:xfrm flipV="1">
                <a:off x="2514" y="22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2514" y="412"/>
              <a:ext cx="2707" cy="3546"/>
              <a:chOff x="2514" y="412"/>
              <a:chExt cx="2707" cy="3546"/>
            </a:xfrm>
          </p:grpSpPr>
          <p:sp>
            <p:nvSpPr>
              <p:cNvPr id="547022" name="Line 206"/>
              <p:cNvSpPr>
                <a:spLocks noChangeShapeType="1"/>
              </p:cNvSpPr>
              <p:nvPr/>
            </p:nvSpPr>
            <p:spPr bwMode="auto">
              <a:xfrm flipV="1">
                <a:off x="2514" y="22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23" name="Line 207"/>
              <p:cNvSpPr>
                <a:spLocks noChangeShapeType="1"/>
              </p:cNvSpPr>
              <p:nvPr/>
            </p:nvSpPr>
            <p:spPr bwMode="auto">
              <a:xfrm flipV="1">
                <a:off x="2514" y="21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24" name="Line 208"/>
              <p:cNvSpPr>
                <a:spLocks noChangeShapeType="1"/>
              </p:cNvSpPr>
              <p:nvPr/>
            </p:nvSpPr>
            <p:spPr bwMode="auto">
              <a:xfrm flipV="1">
                <a:off x="2514" y="21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25" name="Line 209"/>
              <p:cNvSpPr>
                <a:spLocks noChangeShapeType="1"/>
              </p:cNvSpPr>
              <p:nvPr/>
            </p:nvSpPr>
            <p:spPr bwMode="auto">
              <a:xfrm flipV="1">
                <a:off x="2514" y="20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26" name="Line 210"/>
              <p:cNvSpPr>
                <a:spLocks noChangeShapeType="1"/>
              </p:cNvSpPr>
              <p:nvPr/>
            </p:nvSpPr>
            <p:spPr bwMode="auto">
              <a:xfrm flipV="1">
                <a:off x="2514" y="20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27" name="Line 211"/>
              <p:cNvSpPr>
                <a:spLocks noChangeShapeType="1"/>
              </p:cNvSpPr>
              <p:nvPr/>
            </p:nvSpPr>
            <p:spPr bwMode="auto">
              <a:xfrm flipV="1">
                <a:off x="2514" y="20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28" name="Line 212"/>
              <p:cNvSpPr>
                <a:spLocks noChangeShapeType="1"/>
              </p:cNvSpPr>
              <p:nvPr/>
            </p:nvSpPr>
            <p:spPr bwMode="auto">
              <a:xfrm flipV="1">
                <a:off x="2514" y="19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29" name="Line 213"/>
              <p:cNvSpPr>
                <a:spLocks noChangeShapeType="1"/>
              </p:cNvSpPr>
              <p:nvPr/>
            </p:nvSpPr>
            <p:spPr bwMode="auto">
              <a:xfrm flipV="1">
                <a:off x="2514" y="19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0" name="Line 214"/>
              <p:cNvSpPr>
                <a:spLocks noChangeShapeType="1"/>
              </p:cNvSpPr>
              <p:nvPr/>
            </p:nvSpPr>
            <p:spPr bwMode="auto">
              <a:xfrm flipV="1">
                <a:off x="2514" y="18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1" name="Line 215"/>
              <p:cNvSpPr>
                <a:spLocks noChangeShapeType="1"/>
              </p:cNvSpPr>
              <p:nvPr/>
            </p:nvSpPr>
            <p:spPr bwMode="auto">
              <a:xfrm flipV="1">
                <a:off x="2514" y="18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2" name="Line 216"/>
              <p:cNvSpPr>
                <a:spLocks noChangeShapeType="1"/>
              </p:cNvSpPr>
              <p:nvPr/>
            </p:nvSpPr>
            <p:spPr bwMode="auto">
              <a:xfrm flipV="1">
                <a:off x="2514" y="17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3" name="Line 217"/>
              <p:cNvSpPr>
                <a:spLocks noChangeShapeType="1"/>
              </p:cNvSpPr>
              <p:nvPr/>
            </p:nvSpPr>
            <p:spPr bwMode="auto">
              <a:xfrm flipV="1">
                <a:off x="2514" y="17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4" name="Line 218"/>
              <p:cNvSpPr>
                <a:spLocks noChangeShapeType="1"/>
              </p:cNvSpPr>
              <p:nvPr/>
            </p:nvSpPr>
            <p:spPr bwMode="auto">
              <a:xfrm flipV="1">
                <a:off x="2514" y="16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5" name="Line 219"/>
              <p:cNvSpPr>
                <a:spLocks noChangeShapeType="1"/>
              </p:cNvSpPr>
              <p:nvPr/>
            </p:nvSpPr>
            <p:spPr bwMode="auto">
              <a:xfrm flipV="1">
                <a:off x="2514" y="16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6" name="Line 220"/>
              <p:cNvSpPr>
                <a:spLocks noChangeShapeType="1"/>
              </p:cNvSpPr>
              <p:nvPr/>
            </p:nvSpPr>
            <p:spPr bwMode="auto">
              <a:xfrm flipV="1">
                <a:off x="2514" y="15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7" name="Line 221"/>
              <p:cNvSpPr>
                <a:spLocks noChangeShapeType="1"/>
              </p:cNvSpPr>
              <p:nvPr/>
            </p:nvSpPr>
            <p:spPr bwMode="auto">
              <a:xfrm flipV="1">
                <a:off x="2514" y="15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8" name="Line 222"/>
              <p:cNvSpPr>
                <a:spLocks noChangeShapeType="1"/>
              </p:cNvSpPr>
              <p:nvPr/>
            </p:nvSpPr>
            <p:spPr bwMode="auto">
              <a:xfrm flipV="1">
                <a:off x="2514" y="15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39" name="Line 223"/>
              <p:cNvSpPr>
                <a:spLocks noChangeShapeType="1"/>
              </p:cNvSpPr>
              <p:nvPr/>
            </p:nvSpPr>
            <p:spPr bwMode="auto">
              <a:xfrm flipV="1">
                <a:off x="2514" y="14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0" name="Line 224"/>
              <p:cNvSpPr>
                <a:spLocks noChangeShapeType="1"/>
              </p:cNvSpPr>
              <p:nvPr/>
            </p:nvSpPr>
            <p:spPr bwMode="auto">
              <a:xfrm flipV="1">
                <a:off x="2514" y="14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1" name="Line 225"/>
              <p:cNvSpPr>
                <a:spLocks noChangeShapeType="1"/>
              </p:cNvSpPr>
              <p:nvPr/>
            </p:nvSpPr>
            <p:spPr bwMode="auto">
              <a:xfrm flipV="1">
                <a:off x="2514" y="13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2" name="Line 226"/>
              <p:cNvSpPr>
                <a:spLocks noChangeShapeType="1"/>
              </p:cNvSpPr>
              <p:nvPr/>
            </p:nvSpPr>
            <p:spPr bwMode="auto">
              <a:xfrm flipV="1">
                <a:off x="2514" y="13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3" name="Line 227"/>
              <p:cNvSpPr>
                <a:spLocks noChangeShapeType="1"/>
              </p:cNvSpPr>
              <p:nvPr/>
            </p:nvSpPr>
            <p:spPr bwMode="auto">
              <a:xfrm flipV="1">
                <a:off x="2514" y="12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4" name="Line 228"/>
              <p:cNvSpPr>
                <a:spLocks noChangeShapeType="1"/>
              </p:cNvSpPr>
              <p:nvPr/>
            </p:nvSpPr>
            <p:spPr bwMode="auto">
              <a:xfrm flipV="1">
                <a:off x="2514" y="12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5" name="Line 229"/>
              <p:cNvSpPr>
                <a:spLocks noChangeShapeType="1"/>
              </p:cNvSpPr>
              <p:nvPr/>
            </p:nvSpPr>
            <p:spPr bwMode="auto">
              <a:xfrm flipV="1">
                <a:off x="2514" y="11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6" name="Line 230"/>
              <p:cNvSpPr>
                <a:spLocks noChangeShapeType="1"/>
              </p:cNvSpPr>
              <p:nvPr/>
            </p:nvSpPr>
            <p:spPr bwMode="auto">
              <a:xfrm flipV="1">
                <a:off x="2514" y="1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7" name="Line 231"/>
              <p:cNvSpPr>
                <a:spLocks noChangeShapeType="1"/>
              </p:cNvSpPr>
              <p:nvPr/>
            </p:nvSpPr>
            <p:spPr bwMode="auto">
              <a:xfrm flipV="1">
                <a:off x="2514" y="10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8" name="Line 232"/>
              <p:cNvSpPr>
                <a:spLocks noChangeShapeType="1"/>
              </p:cNvSpPr>
              <p:nvPr/>
            </p:nvSpPr>
            <p:spPr bwMode="auto">
              <a:xfrm flipV="1">
                <a:off x="2514" y="10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49" name="Line 233"/>
              <p:cNvSpPr>
                <a:spLocks noChangeShapeType="1"/>
              </p:cNvSpPr>
              <p:nvPr/>
            </p:nvSpPr>
            <p:spPr bwMode="auto">
              <a:xfrm flipV="1">
                <a:off x="2514" y="10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0" name="Line 234"/>
              <p:cNvSpPr>
                <a:spLocks noChangeShapeType="1"/>
              </p:cNvSpPr>
              <p:nvPr/>
            </p:nvSpPr>
            <p:spPr bwMode="auto">
              <a:xfrm flipV="1">
                <a:off x="2514" y="9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1" name="Line 235"/>
              <p:cNvSpPr>
                <a:spLocks noChangeShapeType="1"/>
              </p:cNvSpPr>
              <p:nvPr/>
            </p:nvSpPr>
            <p:spPr bwMode="auto">
              <a:xfrm flipV="1">
                <a:off x="2514" y="9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2" name="Line 236"/>
              <p:cNvSpPr>
                <a:spLocks noChangeShapeType="1"/>
              </p:cNvSpPr>
              <p:nvPr/>
            </p:nvSpPr>
            <p:spPr bwMode="auto">
              <a:xfrm flipV="1">
                <a:off x="2514" y="8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3" name="Line 237"/>
              <p:cNvSpPr>
                <a:spLocks noChangeShapeType="1"/>
              </p:cNvSpPr>
              <p:nvPr/>
            </p:nvSpPr>
            <p:spPr bwMode="auto">
              <a:xfrm flipV="1">
                <a:off x="2514" y="8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4" name="Line 238"/>
              <p:cNvSpPr>
                <a:spLocks noChangeShapeType="1"/>
              </p:cNvSpPr>
              <p:nvPr/>
            </p:nvSpPr>
            <p:spPr bwMode="auto">
              <a:xfrm flipV="1">
                <a:off x="2514" y="7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5" name="Line 239"/>
              <p:cNvSpPr>
                <a:spLocks noChangeShapeType="1"/>
              </p:cNvSpPr>
              <p:nvPr/>
            </p:nvSpPr>
            <p:spPr bwMode="auto">
              <a:xfrm flipV="1">
                <a:off x="2514" y="7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6" name="Line 240"/>
              <p:cNvSpPr>
                <a:spLocks noChangeShapeType="1"/>
              </p:cNvSpPr>
              <p:nvPr/>
            </p:nvSpPr>
            <p:spPr bwMode="auto">
              <a:xfrm flipV="1">
                <a:off x="2514" y="6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7" name="Line 241"/>
              <p:cNvSpPr>
                <a:spLocks noChangeShapeType="1"/>
              </p:cNvSpPr>
              <p:nvPr/>
            </p:nvSpPr>
            <p:spPr bwMode="auto">
              <a:xfrm flipV="1">
                <a:off x="2514" y="6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8" name="Line 242"/>
              <p:cNvSpPr>
                <a:spLocks noChangeShapeType="1"/>
              </p:cNvSpPr>
              <p:nvPr/>
            </p:nvSpPr>
            <p:spPr bwMode="auto">
              <a:xfrm flipV="1">
                <a:off x="2514" y="5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59" name="Line 243"/>
              <p:cNvSpPr>
                <a:spLocks noChangeShapeType="1"/>
              </p:cNvSpPr>
              <p:nvPr/>
            </p:nvSpPr>
            <p:spPr bwMode="auto">
              <a:xfrm flipV="1">
                <a:off x="2514" y="5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0" name="Line 244"/>
              <p:cNvSpPr>
                <a:spLocks noChangeShapeType="1"/>
              </p:cNvSpPr>
              <p:nvPr/>
            </p:nvSpPr>
            <p:spPr bwMode="auto">
              <a:xfrm flipV="1">
                <a:off x="2514" y="5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1" name="Line 245"/>
              <p:cNvSpPr>
                <a:spLocks noChangeShapeType="1"/>
              </p:cNvSpPr>
              <p:nvPr/>
            </p:nvSpPr>
            <p:spPr bwMode="auto">
              <a:xfrm flipV="1">
                <a:off x="2514" y="4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2" name="Line 246"/>
              <p:cNvSpPr>
                <a:spLocks noChangeShapeType="1"/>
              </p:cNvSpPr>
              <p:nvPr/>
            </p:nvSpPr>
            <p:spPr bwMode="auto">
              <a:xfrm flipV="1">
                <a:off x="2514" y="4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3" name="Line 247"/>
              <p:cNvSpPr>
                <a:spLocks noChangeShapeType="1"/>
              </p:cNvSpPr>
              <p:nvPr/>
            </p:nvSpPr>
            <p:spPr bwMode="auto">
              <a:xfrm flipV="1">
                <a:off x="3417" y="39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4" name="Line 248"/>
              <p:cNvSpPr>
                <a:spLocks noChangeShapeType="1"/>
              </p:cNvSpPr>
              <p:nvPr/>
            </p:nvSpPr>
            <p:spPr bwMode="auto">
              <a:xfrm flipV="1">
                <a:off x="3417" y="390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5" name="Line 249"/>
              <p:cNvSpPr>
                <a:spLocks noChangeShapeType="1"/>
              </p:cNvSpPr>
              <p:nvPr/>
            </p:nvSpPr>
            <p:spPr bwMode="auto">
              <a:xfrm flipV="1">
                <a:off x="3417" y="386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6" name="Line 250"/>
              <p:cNvSpPr>
                <a:spLocks noChangeShapeType="1"/>
              </p:cNvSpPr>
              <p:nvPr/>
            </p:nvSpPr>
            <p:spPr bwMode="auto">
              <a:xfrm flipV="1">
                <a:off x="3417" y="38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7" name="Line 251"/>
              <p:cNvSpPr>
                <a:spLocks noChangeShapeType="1"/>
              </p:cNvSpPr>
              <p:nvPr/>
            </p:nvSpPr>
            <p:spPr bwMode="auto">
              <a:xfrm flipV="1">
                <a:off x="3417" y="3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8" name="Line 252"/>
              <p:cNvSpPr>
                <a:spLocks noChangeShapeType="1"/>
              </p:cNvSpPr>
              <p:nvPr/>
            </p:nvSpPr>
            <p:spPr bwMode="auto">
              <a:xfrm flipV="1">
                <a:off x="3417" y="37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69" name="Line 253"/>
              <p:cNvSpPr>
                <a:spLocks noChangeShapeType="1"/>
              </p:cNvSpPr>
              <p:nvPr/>
            </p:nvSpPr>
            <p:spPr bwMode="auto">
              <a:xfrm flipV="1">
                <a:off x="3417" y="36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0" name="Line 254"/>
              <p:cNvSpPr>
                <a:spLocks noChangeShapeType="1"/>
              </p:cNvSpPr>
              <p:nvPr/>
            </p:nvSpPr>
            <p:spPr bwMode="auto">
              <a:xfrm flipV="1">
                <a:off x="3417" y="36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1" name="Line 255"/>
              <p:cNvSpPr>
                <a:spLocks noChangeShapeType="1"/>
              </p:cNvSpPr>
              <p:nvPr/>
            </p:nvSpPr>
            <p:spPr bwMode="auto">
              <a:xfrm flipV="1">
                <a:off x="3417" y="35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2" name="Line 256"/>
              <p:cNvSpPr>
                <a:spLocks noChangeShapeType="1"/>
              </p:cNvSpPr>
              <p:nvPr/>
            </p:nvSpPr>
            <p:spPr bwMode="auto">
              <a:xfrm flipV="1">
                <a:off x="3417" y="354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3" name="Line 257"/>
              <p:cNvSpPr>
                <a:spLocks noChangeShapeType="1"/>
              </p:cNvSpPr>
              <p:nvPr/>
            </p:nvSpPr>
            <p:spPr bwMode="auto">
              <a:xfrm flipV="1">
                <a:off x="3417" y="34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4" name="Line 258"/>
              <p:cNvSpPr>
                <a:spLocks noChangeShapeType="1"/>
              </p:cNvSpPr>
              <p:nvPr/>
            </p:nvSpPr>
            <p:spPr bwMode="auto">
              <a:xfrm flipV="1">
                <a:off x="3417" y="34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5" name="Line 259"/>
              <p:cNvSpPr>
                <a:spLocks noChangeShapeType="1"/>
              </p:cNvSpPr>
              <p:nvPr/>
            </p:nvSpPr>
            <p:spPr bwMode="auto">
              <a:xfrm flipV="1">
                <a:off x="3417" y="340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6" name="Line 260"/>
              <p:cNvSpPr>
                <a:spLocks noChangeShapeType="1"/>
              </p:cNvSpPr>
              <p:nvPr/>
            </p:nvSpPr>
            <p:spPr bwMode="auto">
              <a:xfrm flipV="1">
                <a:off x="3417" y="33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7" name="Line 261"/>
              <p:cNvSpPr>
                <a:spLocks noChangeShapeType="1"/>
              </p:cNvSpPr>
              <p:nvPr/>
            </p:nvSpPr>
            <p:spPr bwMode="auto">
              <a:xfrm flipV="1">
                <a:off x="3417" y="33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8" name="Line 262"/>
              <p:cNvSpPr>
                <a:spLocks noChangeShapeType="1"/>
              </p:cNvSpPr>
              <p:nvPr/>
            </p:nvSpPr>
            <p:spPr bwMode="auto">
              <a:xfrm flipV="1">
                <a:off x="3417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79" name="Line 263"/>
              <p:cNvSpPr>
                <a:spLocks noChangeShapeType="1"/>
              </p:cNvSpPr>
              <p:nvPr/>
            </p:nvSpPr>
            <p:spPr bwMode="auto">
              <a:xfrm flipV="1">
                <a:off x="3417" y="32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0" name="Line 264"/>
              <p:cNvSpPr>
                <a:spLocks noChangeShapeType="1"/>
              </p:cNvSpPr>
              <p:nvPr/>
            </p:nvSpPr>
            <p:spPr bwMode="auto">
              <a:xfrm flipV="1">
                <a:off x="3417" y="318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1" name="Line 265"/>
              <p:cNvSpPr>
                <a:spLocks noChangeShapeType="1"/>
              </p:cNvSpPr>
              <p:nvPr/>
            </p:nvSpPr>
            <p:spPr bwMode="auto">
              <a:xfrm flipV="1">
                <a:off x="3417" y="31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2" name="Line 266"/>
              <p:cNvSpPr>
                <a:spLocks noChangeShapeType="1"/>
              </p:cNvSpPr>
              <p:nvPr/>
            </p:nvSpPr>
            <p:spPr bwMode="auto">
              <a:xfrm flipV="1">
                <a:off x="3417" y="30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3" name="Line 267"/>
              <p:cNvSpPr>
                <a:spLocks noChangeShapeType="1"/>
              </p:cNvSpPr>
              <p:nvPr/>
            </p:nvSpPr>
            <p:spPr bwMode="auto">
              <a:xfrm flipV="1">
                <a:off x="3417" y="30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4" name="Line 268"/>
              <p:cNvSpPr>
                <a:spLocks noChangeShapeType="1"/>
              </p:cNvSpPr>
              <p:nvPr/>
            </p:nvSpPr>
            <p:spPr bwMode="auto">
              <a:xfrm flipV="1">
                <a:off x="3417" y="29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5" name="Line 269"/>
              <p:cNvSpPr>
                <a:spLocks noChangeShapeType="1"/>
              </p:cNvSpPr>
              <p:nvPr/>
            </p:nvSpPr>
            <p:spPr bwMode="auto">
              <a:xfrm flipV="1">
                <a:off x="3417" y="295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6" name="Line 270"/>
              <p:cNvSpPr>
                <a:spLocks noChangeShapeType="1"/>
              </p:cNvSpPr>
              <p:nvPr/>
            </p:nvSpPr>
            <p:spPr bwMode="auto">
              <a:xfrm flipV="1">
                <a:off x="3417" y="29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7" name="Line 271"/>
              <p:cNvSpPr>
                <a:spLocks noChangeShapeType="1"/>
              </p:cNvSpPr>
              <p:nvPr/>
            </p:nvSpPr>
            <p:spPr bwMode="auto">
              <a:xfrm flipV="1">
                <a:off x="3417" y="28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8" name="Line 272"/>
              <p:cNvSpPr>
                <a:spLocks noChangeShapeType="1"/>
              </p:cNvSpPr>
              <p:nvPr/>
            </p:nvSpPr>
            <p:spPr bwMode="auto">
              <a:xfrm flipV="1">
                <a:off x="3417" y="28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89" name="Line 273"/>
              <p:cNvSpPr>
                <a:spLocks noChangeShapeType="1"/>
              </p:cNvSpPr>
              <p:nvPr/>
            </p:nvSpPr>
            <p:spPr bwMode="auto">
              <a:xfrm flipV="1">
                <a:off x="3417" y="27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0" name="Line 274"/>
              <p:cNvSpPr>
                <a:spLocks noChangeShapeType="1"/>
              </p:cNvSpPr>
              <p:nvPr/>
            </p:nvSpPr>
            <p:spPr bwMode="auto">
              <a:xfrm flipV="1">
                <a:off x="3417" y="272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1" name="Line 275"/>
              <p:cNvSpPr>
                <a:spLocks noChangeShapeType="1"/>
              </p:cNvSpPr>
              <p:nvPr/>
            </p:nvSpPr>
            <p:spPr bwMode="auto">
              <a:xfrm flipV="1">
                <a:off x="3417" y="26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2" name="Line 276"/>
              <p:cNvSpPr>
                <a:spLocks noChangeShapeType="1"/>
              </p:cNvSpPr>
              <p:nvPr/>
            </p:nvSpPr>
            <p:spPr bwMode="auto">
              <a:xfrm flipV="1">
                <a:off x="3417" y="26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3" name="Line 277"/>
              <p:cNvSpPr>
                <a:spLocks noChangeShapeType="1"/>
              </p:cNvSpPr>
              <p:nvPr/>
            </p:nvSpPr>
            <p:spPr bwMode="auto">
              <a:xfrm flipV="1">
                <a:off x="3417" y="25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4" name="Line 278"/>
              <p:cNvSpPr>
                <a:spLocks noChangeShapeType="1"/>
              </p:cNvSpPr>
              <p:nvPr/>
            </p:nvSpPr>
            <p:spPr bwMode="auto">
              <a:xfrm flipV="1">
                <a:off x="3417" y="25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5" name="Line 279"/>
              <p:cNvSpPr>
                <a:spLocks noChangeShapeType="1"/>
              </p:cNvSpPr>
              <p:nvPr/>
            </p:nvSpPr>
            <p:spPr bwMode="auto">
              <a:xfrm flipV="1">
                <a:off x="3417" y="25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6" name="Line 280"/>
              <p:cNvSpPr>
                <a:spLocks noChangeShapeType="1"/>
              </p:cNvSpPr>
              <p:nvPr/>
            </p:nvSpPr>
            <p:spPr bwMode="auto">
              <a:xfrm flipV="1">
                <a:off x="3417" y="24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7" name="Line 281"/>
              <p:cNvSpPr>
                <a:spLocks noChangeShapeType="1"/>
              </p:cNvSpPr>
              <p:nvPr/>
            </p:nvSpPr>
            <p:spPr bwMode="auto">
              <a:xfrm flipV="1">
                <a:off x="3417" y="24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8" name="Line 282"/>
              <p:cNvSpPr>
                <a:spLocks noChangeShapeType="1"/>
              </p:cNvSpPr>
              <p:nvPr/>
            </p:nvSpPr>
            <p:spPr bwMode="auto">
              <a:xfrm flipV="1">
                <a:off x="3417" y="23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099" name="Line 283"/>
              <p:cNvSpPr>
                <a:spLocks noChangeShapeType="1"/>
              </p:cNvSpPr>
              <p:nvPr/>
            </p:nvSpPr>
            <p:spPr bwMode="auto">
              <a:xfrm flipV="1">
                <a:off x="3417" y="23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0" name="Line 284"/>
              <p:cNvSpPr>
                <a:spLocks noChangeShapeType="1"/>
              </p:cNvSpPr>
              <p:nvPr/>
            </p:nvSpPr>
            <p:spPr bwMode="auto">
              <a:xfrm flipV="1">
                <a:off x="3417" y="22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1" name="Line 285"/>
              <p:cNvSpPr>
                <a:spLocks noChangeShapeType="1"/>
              </p:cNvSpPr>
              <p:nvPr/>
            </p:nvSpPr>
            <p:spPr bwMode="auto">
              <a:xfrm flipV="1">
                <a:off x="3417" y="22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2" name="Line 286"/>
              <p:cNvSpPr>
                <a:spLocks noChangeShapeType="1"/>
              </p:cNvSpPr>
              <p:nvPr/>
            </p:nvSpPr>
            <p:spPr bwMode="auto">
              <a:xfrm flipV="1">
                <a:off x="3417" y="21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3" name="Line 287"/>
              <p:cNvSpPr>
                <a:spLocks noChangeShapeType="1"/>
              </p:cNvSpPr>
              <p:nvPr/>
            </p:nvSpPr>
            <p:spPr bwMode="auto">
              <a:xfrm flipV="1">
                <a:off x="3417" y="21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4" name="Line 288"/>
              <p:cNvSpPr>
                <a:spLocks noChangeShapeType="1"/>
              </p:cNvSpPr>
              <p:nvPr/>
            </p:nvSpPr>
            <p:spPr bwMode="auto">
              <a:xfrm flipV="1">
                <a:off x="3417" y="20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5" name="Line 289"/>
              <p:cNvSpPr>
                <a:spLocks noChangeShapeType="1"/>
              </p:cNvSpPr>
              <p:nvPr/>
            </p:nvSpPr>
            <p:spPr bwMode="auto">
              <a:xfrm flipV="1">
                <a:off x="3417" y="20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6" name="Line 290"/>
              <p:cNvSpPr>
                <a:spLocks noChangeShapeType="1"/>
              </p:cNvSpPr>
              <p:nvPr/>
            </p:nvSpPr>
            <p:spPr bwMode="auto">
              <a:xfrm flipV="1">
                <a:off x="3417" y="20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7" name="Line 291"/>
              <p:cNvSpPr>
                <a:spLocks noChangeShapeType="1"/>
              </p:cNvSpPr>
              <p:nvPr/>
            </p:nvSpPr>
            <p:spPr bwMode="auto">
              <a:xfrm flipV="1">
                <a:off x="3417" y="19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8" name="Line 292"/>
              <p:cNvSpPr>
                <a:spLocks noChangeShapeType="1"/>
              </p:cNvSpPr>
              <p:nvPr/>
            </p:nvSpPr>
            <p:spPr bwMode="auto">
              <a:xfrm flipV="1">
                <a:off x="3417" y="19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09" name="Line 293"/>
              <p:cNvSpPr>
                <a:spLocks noChangeShapeType="1"/>
              </p:cNvSpPr>
              <p:nvPr/>
            </p:nvSpPr>
            <p:spPr bwMode="auto">
              <a:xfrm flipV="1">
                <a:off x="3417" y="18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0" name="Line 294"/>
              <p:cNvSpPr>
                <a:spLocks noChangeShapeType="1"/>
              </p:cNvSpPr>
              <p:nvPr/>
            </p:nvSpPr>
            <p:spPr bwMode="auto">
              <a:xfrm flipV="1">
                <a:off x="3417" y="18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1" name="Line 295"/>
              <p:cNvSpPr>
                <a:spLocks noChangeShapeType="1"/>
              </p:cNvSpPr>
              <p:nvPr/>
            </p:nvSpPr>
            <p:spPr bwMode="auto">
              <a:xfrm flipV="1">
                <a:off x="3417" y="17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2" name="Line 296"/>
              <p:cNvSpPr>
                <a:spLocks noChangeShapeType="1"/>
              </p:cNvSpPr>
              <p:nvPr/>
            </p:nvSpPr>
            <p:spPr bwMode="auto">
              <a:xfrm flipV="1">
                <a:off x="3417" y="17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3" name="Line 297"/>
              <p:cNvSpPr>
                <a:spLocks noChangeShapeType="1"/>
              </p:cNvSpPr>
              <p:nvPr/>
            </p:nvSpPr>
            <p:spPr bwMode="auto">
              <a:xfrm flipV="1">
                <a:off x="3417" y="16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4" name="Line 298"/>
              <p:cNvSpPr>
                <a:spLocks noChangeShapeType="1"/>
              </p:cNvSpPr>
              <p:nvPr/>
            </p:nvSpPr>
            <p:spPr bwMode="auto">
              <a:xfrm flipV="1">
                <a:off x="3417" y="16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5" name="Line 299"/>
              <p:cNvSpPr>
                <a:spLocks noChangeShapeType="1"/>
              </p:cNvSpPr>
              <p:nvPr/>
            </p:nvSpPr>
            <p:spPr bwMode="auto">
              <a:xfrm flipV="1">
                <a:off x="3417" y="15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6" name="Line 300"/>
              <p:cNvSpPr>
                <a:spLocks noChangeShapeType="1"/>
              </p:cNvSpPr>
              <p:nvPr/>
            </p:nvSpPr>
            <p:spPr bwMode="auto">
              <a:xfrm flipV="1">
                <a:off x="3417" y="15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7" name="Line 301"/>
              <p:cNvSpPr>
                <a:spLocks noChangeShapeType="1"/>
              </p:cNvSpPr>
              <p:nvPr/>
            </p:nvSpPr>
            <p:spPr bwMode="auto">
              <a:xfrm flipV="1">
                <a:off x="3417" y="15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8" name="Line 302"/>
              <p:cNvSpPr>
                <a:spLocks noChangeShapeType="1"/>
              </p:cNvSpPr>
              <p:nvPr/>
            </p:nvSpPr>
            <p:spPr bwMode="auto">
              <a:xfrm flipV="1">
                <a:off x="3417" y="14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19" name="Line 303"/>
              <p:cNvSpPr>
                <a:spLocks noChangeShapeType="1"/>
              </p:cNvSpPr>
              <p:nvPr/>
            </p:nvSpPr>
            <p:spPr bwMode="auto">
              <a:xfrm flipV="1">
                <a:off x="3417" y="14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0" name="Line 304"/>
              <p:cNvSpPr>
                <a:spLocks noChangeShapeType="1"/>
              </p:cNvSpPr>
              <p:nvPr/>
            </p:nvSpPr>
            <p:spPr bwMode="auto">
              <a:xfrm flipV="1">
                <a:off x="3417" y="13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1" name="Line 305"/>
              <p:cNvSpPr>
                <a:spLocks noChangeShapeType="1"/>
              </p:cNvSpPr>
              <p:nvPr/>
            </p:nvSpPr>
            <p:spPr bwMode="auto">
              <a:xfrm flipV="1">
                <a:off x="3417" y="13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2" name="Line 306"/>
              <p:cNvSpPr>
                <a:spLocks noChangeShapeType="1"/>
              </p:cNvSpPr>
              <p:nvPr/>
            </p:nvSpPr>
            <p:spPr bwMode="auto">
              <a:xfrm flipV="1">
                <a:off x="3417" y="12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3" name="Line 307"/>
              <p:cNvSpPr>
                <a:spLocks noChangeShapeType="1"/>
              </p:cNvSpPr>
              <p:nvPr/>
            </p:nvSpPr>
            <p:spPr bwMode="auto">
              <a:xfrm flipV="1">
                <a:off x="3417" y="12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4" name="Line 308"/>
              <p:cNvSpPr>
                <a:spLocks noChangeShapeType="1"/>
              </p:cNvSpPr>
              <p:nvPr/>
            </p:nvSpPr>
            <p:spPr bwMode="auto">
              <a:xfrm flipV="1">
                <a:off x="3417" y="11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5" name="Line 309"/>
              <p:cNvSpPr>
                <a:spLocks noChangeShapeType="1"/>
              </p:cNvSpPr>
              <p:nvPr/>
            </p:nvSpPr>
            <p:spPr bwMode="auto">
              <a:xfrm flipV="1">
                <a:off x="3417" y="1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6" name="Line 310"/>
              <p:cNvSpPr>
                <a:spLocks noChangeShapeType="1"/>
              </p:cNvSpPr>
              <p:nvPr/>
            </p:nvSpPr>
            <p:spPr bwMode="auto">
              <a:xfrm flipV="1">
                <a:off x="3417" y="10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7" name="Line 311"/>
              <p:cNvSpPr>
                <a:spLocks noChangeShapeType="1"/>
              </p:cNvSpPr>
              <p:nvPr/>
            </p:nvSpPr>
            <p:spPr bwMode="auto">
              <a:xfrm flipV="1">
                <a:off x="3417" y="10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8" name="Line 312"/>
              <p:cNvSpPr>
                <a:spLocks noChangeShapeType="1"/>
              </p:cNvSpPr>
              <p:nvPr/>
            </p:nvSpPr>
            <p:spPr bwMode="auto">
              <a:xfrm flipV="1">
                <a:off x="3417" y="10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29" name="Line 313"/>
              <p:cNvSpPr>
                <a:spLocks noChangeShapeType="1"/>
              </p:cNvSpPr>
              <p:nvPr/>
            </p:nvSpPr>
            <p:spPr bwMode="auto">
              <a:xfrm flipV="1">
                <a:off x="3417" y="9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0" name="Line 314"/>
              <p:cNvSpPr>
                <a:spLocks noChangeShapeType="1"/>
              </p:cNvSpPr>
              <p:nvPr/>
            </p:nvSpPr>
            <p:spPr bwMode="auto">
              <a:xfrm flipV="1">
                <a:off x="3417" y="9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1" name="Line 315"/>
              <p:cNvSpPr>
                <a:spLocks noChangeShapeType="1"/>
              </p:cNvSpPr>
              <p:nvPr/>
            </p:nvSpPr>
            <p:spPr bwMode="auto">
              <a:xfrm flipV="1">
                <a:off x="3417" y="8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2" name="Line 316"/>
              <p:cNvSpPr>
                <a:spLocks noChangeShapeType="1"/>
              </p:cNvSpPr>
              <p:nvPr/>
            </p:nvSpPr>
            <p:spPr bwMode="auto">
              <a:xfrm flipV="1">
                <a:off x="3417" y="8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3" name="Line 317"/>
              <p:cNvSpPr>
                <a:spLocks noChangeShapeType="1"/>
              </p:cNvSpPr>
              <p:nvPr/>
            </p:nvSpPr>
            <p:spPr bwMode="auto">
              <a:xfrm flipV="1">
                <a:off x="3417" y="7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4" name="Line 318"/>
              <p:cNvSpPr>
                <a:spLocks noChangeShapeType="1"/>
              </p:cNvSpPr>
              <p:nvPr/>
            </p:nvSpPr>
            <p:spPr bwMode="auto">
              <a:xfrm flipV="1">
                <a:off x="3417" y="7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5" name="Line 319"/>
              <p:cNvSpPr>
                <a:spLocks noChangeShapeType="1"/>
              </p:cNvSpPr>
              <p:nvPr/>
            </p:nvSpPr>
            <p:spPr bwMode="auto">
              <a:xfrm flipV="1">
                <a:off x="3417" y="6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6" name="Line 320"/>
              <p:cNvSpPr>
                <a:spLocks noChangeShapeType="1"/>
              </p:cNvSpPr>
              <p:nvPr/>
            </p:nvSpPr>
            <p:spPr bwMode="auto">
              <a:xfrm flipV="1">
                <a:off x="3417" y="6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7" name="Line 321"/>
              <p:cNvSpPr>
                <a:spLocks noChangeShapeType="1"/>
              </p:cNvSpPr>
              <p:nvPr/>
            </p:nvSpPr>
            <p:spPr bwMode="auto">
              <a:xfrm flipV="1">
                <a:off x="3417" y="5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8" name="Line 322"/>
              <p:cNvSpPr>
                <a:spLocks noChangeShapeType="1"/>
              </p:cNvSpPr>
              <p:nvPr/>
            </p:nvSpPr>
            <p:spPr bwMode="auto">
              <a:xfrm flipV="1">
                <a:off x="3417" y="5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39" name="Line 323"/>
              <p:cNvSpPr>
                <a:spLocks noChangeShapeType="1"/>
              </p:cNvSpPr>
              <p:nvPr/>
            </p:nvSpPr>
            <p:spPr bwMode="auto">
              <a:xfrm flipV="1">
                <a:off x="3417" y="5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0" name="Line 324"/>
              <p:cNvSpPr>
                <a:spLocks noChangeShapeType="1"/>
              </p:cNvSpPr>
              <p:nvPr/>
            </p:nvSpPr>
            <p:spPr bwMode="auto">
              <a:xfrm flipV="1">
                <a:off x="3417" y="4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1" name="Line 325"/>
              <p:cNvSpPr>
                <a:spLocks noChangeShapeType="1"/>
              </p:cNvSpPr>
              <p:nvPr/>
            </p:nvSpPr>
            <p:spPr bwMode="auto">
              <a:xfrm flipV="1">
                <a:off x="3417" y="4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2" name="Line 326"/>
              <p:cNvSpPr>
                <a:spLocks noChangeShapeType="1"/>
              </p:cNvSpPr>
              <p:nvPr/>
            </p:nvSpPr>
            <p:spPr bwMode="auto">
              <a:xfrm flipV="1">
                <a:off x="4317" y="39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3" name="Line 327"/>
              <p:cNvSpPr>
                <a:spLocks noChangeShapeType="1"/>
              </p:cNvSpPr>
              <p:nvPr/>
            </p:nvSpPr>
            <p:spPr bwMode="auto">
              <a:xfrm flipV="1">
                <a:off x="4317" y="390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4" name="Line 328"/>
              <p:cNvSpPr>
                <a:spLocks noChangeShapeType="1"/>
              </p:cNvSpPr>
              <p:nvPr/>
            </p:nvSpPr>
            <p:spPr bwMode="auto">
              <a:xfrm flipV="1">
                <a:off x="4317" y="386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5" name="Line 329"/>
              <p:cNvSpPr>
                <a:spLocks noChangeShapeType="1"/>
              </p:cNvSpPr>
              <p:nvPr/>
            </p:nvSpPr>
            <p:spPr bwMode="auto">
              <a:xfrm flipV="1">
                <a:off x="4317" y="38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6" name="Line 330"/>
              <p:cNvSpPr>
                <a:spLocks noChangeShapeType="1"/>
              </p:cNvSpPr>
              <p:nvPr/>
            </p:nvSpPr>
            <p:spPr bwMode="auto">
              <a:xfrm flipV="1">
                <a:off x="4317" y="3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7" name="Line 331"/>
              <p:cNvSpPr>
                <a:spLocks noChangeShapeType="1"/>
              </p:cNvSpPr>
              <p:nvPr/>
            </p:nvSpPr>
            <p:spPr bwMode="auto">
              <a:xfrm flipV="1">
                <a:off x="4317" y="37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8" name="Line 332"/>
              <p:cNvSpPr>
                <a:spLocks noChangeShapeType="1"/>
              </p:cNvSpPr>
              <p:nvPr/>
            </p:nvSpPr>
            <p:spPr bwMode="auto">
              <a:xfrm flipV="1">
                <a:off x="4317" y="36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49" name="Line 333"/>
              <p:cNvSpPr>
                <a:spLocks noChangeShapeType="1"/>
              </p:cNvSpPr>
              <p:nvPr/>
            </p:nvSpPr>
            <p:spPr bwMode="auto">
              <a:xfrm flipV="1">
                <a:off x="4317" y="36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0" name="Line 334"/>
              <p:cNvSpPr>
                <a:spLocks noChangeShapeType="1"/>
              </p:cNvSpPr>
              <p:nvPr/>
            </p:nvSpPr>
            <p:spPr bwMode="auto">
              <a:xfrm flipV="1">
                <a:off x="4317" y="35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1" name="Line 335"/>
              <p:cNvSpPr>
                <a:spLocks noChangeShapeType="1"/>
              </p:cNvSpPr>
              <p:nvPr/>
            </p:nvSpPr>
            <p:spPr bwMode="auto">
              <a:xfrm flipV="1">
                <a:off x="4317" y="354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2" name="Line 336"/>
              <p:cNvSpPr>
                <a:spLocks noChangeShapeType="1"/>
              </p:cNvSpPr>
              <p:nvPr/>
            </p:nvSpPr>
            <p:spPr bwMode="auto">
              <a:xfrm flipV="1">
                <a:off x="4317" y="34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3" name="Line 337"/>
              <p:cNvSpPr>
                <a:spLocks noChangeShapeType="1"/>
              </p:cNvSpPr>
              <p:nvPr/>
            </p:nvSpPr>
            <p:spPr bwMode="auto">
              <a:xfrm flipV="1">
                <a:off x="4317" y="34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4" name="Line 338"/>
              <p:cNvSpPr>
                <a:spLocks noChangeShapeType="1"/>
              </p:cNvSpPr>
              <p:nvPr/>
            </p:nvSpPr>
            <p:spPr bwMode="auto">
              <a:xfrm flipV="1">
                <a:off x="4317" y="340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5" name="Line 339"/>
              <p:cNvSpPr>
                <a:spLocks noChangeShapeType="1"/>
              </p:cNvSpPr>
              <p:nvPr/>
            </p:nvSpPr>
            <p:spPr bwMode="auto">
              <a:xfrm flipV="1">
                <a:off x="4317" y="33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6" name="Line 340"/>
              <p:cNvSpPr>
                <a:spLocks noChangeShapeType="1"/>
              </p:cNvSpPr>
              <p:nvPr/>
            </p:nvSpPr>
            <p:spPr bwMode="auto">
              <a:xfrm flipV="1">
                <a:off x="4317" y="33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7" name="Line 341"/>
              <p:cNvSpPr>
                <a:spLocks noChangeShapeType="1"/>
              </p:cNvSpPr>
              <p:nvPr/>
            </p:nvSpPr>
            <p:spPr bwMode="auto">
              <a:xfrm flipV="1">
                <a:off x="4317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8" name="Line 342"/>
              <p:cNvSpPr>
                <a:spLocks noChangeShapeType="1"/>
              </p:cNvSpPr>
              <p:nvPr/>
            </p:nvSpPr>
            <p:spPr bwMode="auto">
              <a:xfrm flipV="1">
                <a:off x="4317" y="32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59" name="Line 343"/>
              <p:cNvSpPr>
                <a:spLocks noChangeShapeType="1"/>
              </p:cNvSpPr>
              <p:nvPr/>
            </p:nvSpPr>
            <p:spPr bwMode="auto">
              <a:xfrm flipV="1">
                <a:off x="4317" y="318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0" name="Line 344"/>
              <p:cNvSpPr>
                <a:spLocks noChangeShapeType="1"/>
              </p:cNvSpPr>
              <p:nvPr/>
            </p:nvSpPr>
            <p:spPr bwMode="auto">
              <a:xfrm flipV="1">
                <a:off x="4317" y="31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1" name="Line 345"/>
              <p:cNvSpPr>
                <a:spLocks noChangeShapeType="1"/>
              </p:cNvSpPr>
              <p:nvPr/>
            </p:nvSpPr>
            <p:spPr bwMode="auto">
              <a:xfrm flipV="1">
                <a:off x="4317" y="30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2" name="Line 346"/>
              <p:cNvSpPr>
                <a:spLocks noChangeShapeType="1"/>
              </p:cNvSpPr>
              <p:nvPr/>
            </p:nvSpPr>
            <p:spPr bwMode="auto">
              <a:xfrm flipV="1">
                <a:off x="4317" y="30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3" name="Line 347"/>
              <p:cNvSpPr>
                <a:spLocks noChangeShapeType="1"/>
              </p:cNvSpPr>
              <p:nvPr/>
            </p:nvSpPr>
            <p:spPr bwMode="auto">
              <a:xfrm flipV="1">
                <a:off x="4317" y="29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4" name="Line 348"/>
              <p:cNvSpPr>
                <a:spLocks noChangeShapeType="1"/>
              </p:cNvSpPr>
              <p:nvPr/>
            </p:nvSpPr>
            <p:spPr bwMode="auto">
              <a:xfrm flipV="1">
                <a:off x="4317" y="295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5" name="Line 349"/>
              <p:cNvSpPr>
                <a:spLocks noChangeShapeType="1"/>
              </p:cNvSpPr>
              <p:nvPr/>
            </p:nvSpPr>
            <p:spPr bwMode="auto">
              <a:xfrm flipV="1">
                <a:off x="4317" y="29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6" name="Line 350"/>
              <p:cNvSpPr>
                <a:spLocks noChangeShapeType="1"/>
              </p:cNvSpPr>
              <p:nvPr/>
            </p:nvSpPr>
            <p:spPr bwMode="auto">
              <a:xfrm flipV="1">
                <a:off x="4317" y="28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7" name="Line 351"/>
              <p:cNvSpPr>
                <a:spLocks noChangeShapeType="1"/>
              </p:cNvSpPr>
              <p:nvPr/>
            </p:nvSpPr>
            <p:spPr bwMode="auto">
              <a:xfrm flipV="1">
                <a:off x="4317" y="28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8" name="Line 352"/>
              <p:cNvSpPr>
                <a:spLocks noChangeShapeType="1"/>
              </p:cNvSpPr>
              <p:nvPr/>
            </p:nvSpPr>
            <p:spPr bwMode="auto">
              <a:xfrm flipV="1">
                <a:off x="4317" y="27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69" name="Line 353"/>
              <p:cNvSpPr>
                <a:spLocks noChangeShapeType="1"/>
              </p:cNvSpPr>
              <p:nvPr/>
            </p:nvSpPr>
            <p:spPr bwMode="auto">
              <a:xfrm flipV="1">
                <a:off x="4317" y="272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0" name="Line 354"/>
              <p:cNvSpPr>
                <a:spLocks noChangeShapeType="1"/>
              </p:cNvSpPr>
              <p:nvPr/>
            </p:nvSpPr>
            <p:spPr bwMode="auto">
              <a:xfrm flipV="1">
                <a:off x="4317" y="26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1" name="Line 355"/>
              <p:cNvSpPr>
                <a:spLocks noChangeShapeType="1"/>
              </p:cNvSpPr>
              <p:nvPr/>
            </p:nvSpPr>
            <p:spPr bwMode="auto">
              <a:xfrm flipV="1">
                <a:off x="4317" y="26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2" name="Line 356"/>
              <p:cNvSpPr>
                <a:spLocks noChangeShapeType="1"/>
              </p:cNvSpPr>
              <p:nvPr/>
            </p:nvSpPr>
            <p:spPr bwMode="auto">
              <a:xfrm flipV="1">
                <a:off x="4317" y="25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3" name="Line 357"/>
              <p:cNvSpPr>
                <a:spLocks noChangeShapeType="1"/>
              </p:cNvSpPr>
              <p:nvPr/>
            </p:nvSpPr>
            <p:spPr bwMode="auto">
              <a:xfrm flipV="1">
                <a:off x="4317" y="25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4" name="Line 358"/>
              <p:cNvSpPr>
                <a:spLocks noChangeShapeType="1"/>
              </p:cNvSpPr>
              <p:nvPr/>
            </p:nvSpPr>
            <p:spPr bwMode="auto">
              <a:xfrm flipV="1">
                <a:off x="4317" y="25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5" name="Line 359"/>
              <p:cNvSpPr>
                <a:spLocks noChangeShapeType="1"/>
              </p:cNvSpPr>
              <p:nvPr/>
            </p:nvSpPr>
            <p:spPr bwMode="auto">
              <a:xfrm flipV="1">
                <a:off x="4317" y="24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6" name="Line 360"/>
              <p:cNvSpPr>
                <a:spLocks noChangeShapeType="1"/>
              </p:cNvSpPr>
              <p:nvPr/>
            </p:nvSpPr>
            <p:spPr bwMode="auto">
              <a:xfrm flipV="1">
                <a:off x="4317" y="24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7" name="Line 361"/>
              <p:cNvSpPr>
                <a:spLocks noChangeShapeType="1"/>
              </p:cNvSpPr>
              <p:nvPr/>
            </p:nvSpPr>
            <p:spPr bwMode="auto">
              <a:xfrm flipV="1">
                <a:off x="4317" y="23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8" name="Line 362"/>
              <p:cNvSpPr>
                <a:spLocks noChangeShapeType="1"/>
              </p:cNvSpPr>
              <p:nvPr/>
            </p:nvSpPr>
            <p:spPr bwMode="auto">
              <a:xfrm flipV="1">
                <a:off x="4317" y="23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79" name="Line 363"/>
              <p:cNvSpPr>
                <a:spLocks noChangeShapeType="1"/>
              </p:cNvSpPr>
              <p:nvPr/>
            </p:nvSpPr>
            <p:spPr bwMode="auto">
              <a:xfrm flipV="1">
                <a:off x="4317" y="22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0" name="Line 364"/>
              <p:cNvSpPr>
                <a:spLocks noChangeShapeType="1"/>
              </p:cNvSpPr>
              <p:nvPr/>
            </p:nvSpPr>
            <p:spPr bwMode="auto">
              <a:xfrm flipV="1">
                <a:off x="4317" y="22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1" name="Line 365"/>
              <p:cNvSpPr>
                <a:spLocks noChangeShapeType="1"/>
              </p:cNvSpPr>
              <p:nvPr/>
            </p:nvSpPr>
            <p:spPr bwMode="auto">
              <a:xfrm flipV="1">
                <a:off x="4317" y="21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2" name="Line 366"/>
              <p:cNvSpPr>
                <a:spLocks noChangeShapeType="1"/>
              </p:cNvSpPr>
              <p:nvPr/>
            </p:nvSpPr>
            <p:spPr bwMode="auto">
              <a:xfrm flipV="1">
                <a:off x="4317" y="21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3" name="Line 367"/>
              <p:cNvSpPr>
                <a:spLocks noChangeShapeType="1"/>
              </p:cNvSpPr>
              <p:nvPr/>
            </p:nvSpPr>
            <p:spPr bwMode="auto">
              <a:xfrm flipV="1">
                <a:off x="4317" y="20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4" name="Line 368"/>
              <p:cNvSpPr>
                <a:spLocks noChangeShapeType="1"/>
              </p:cNvSpPr>
              <p:nvPr/>
            </p:nvSpPr>
            <p:spPr bwMode="auto">
              <a:xfrm flipV="1">
                <a:off x="4317" y="20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5" name="Line 369"/>
              <p:cNvSpPr>
                <a:spLocks noChangeShapeType="1"/>
              </p:cNvSpPr>
              <p:nvPr/>
            </p:nvSpPr>
            <p:spPr bwMode="auto">
              <a:xfrm flipV="1">
                <a:off x="4317" y="20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6" name="Line 370"/>
              <p:cNvSpPr>
                <a:spLocks noChangeShapeType="1"/>
              </p:cNvSpPr>
              <p:nvPr/>
            </p:nvSpPr>
            <p:spPr bwMode="auto">
              <a:xfrm flipV="1">
                <a:off x="4317" y="19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7" name="Line 371"/>
              <p:cNvSpPr>
                <a:spLocks noChangeShapeType="1"/>
              </p:cNvSpPr>
              <p:nvPr/>
            </p:nvSpPr>
            <p:spPr bwMode="auto">
              <a:xfrm flipV="1">
                <a:off x="4317" y="19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8" name="Line 372"/>
              <p:cNvSpPr>
                <a:spLocks noChangeShapeType="1"/>
              </p:cNvSpPr>
              <p:nvPr/>
            </p:nvSpPr>
            <p:spPr bwMode="auto">
              <a:xfrm flipV="1">
                <a:off x="4317" y="18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89" name="Line 373"/>
              <p:cNvSpPr>
                <a:spLocks noChangeShapeType="1"/>
              </p:cNvSpPr>
              <p:nvPr/>
            </p:nvSpPr>
            <p:spPr bwMode="auto">
              <a:xfrm flipV="1">
                <a:off x="4317" y="18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0" name="Line 374"/>
              <p:cNvSpPr>
                <a:spLocks noChangeShapeType="1"/>
              </p:cNvSpPr>
              <p:nvPr/>
            </p:nvSpPr>
            <p:spPr bwMode="auto">
              <a:xfrm flipV="1">
                <a:off x="4317" y="17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1" name="Line 375"/>
              <p:cNvSpPr>
                <a:spLocks noChangeShapeType="1"/>
              </p:cNvSpPr>
              <p:nvPr/>
            </p:nvSpPr>
            <p:spPr bwMode="auto">
              <a:xfrm flipV="1">
                <a:off x="4317" y="17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2" name="Line 376"/>
              <p:cNvSpPr>
                <a:spLocks noChangeShapeType="1"/>
              </p:cNvSpPr>
              <p:nvPr/>
            </p:nvSpPr>
            <p:spPr bwMode="auto">
              <a:xfrm flipV="1">
                <a:off x="4317" y="16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3" name="Line 377"/>
              <p:cNvSpPr>
                <a:spLocks noChangeShapeType="1"/>
              </p:cNvSpPr>
              <p:nvPr/>
            </p:nvSpPr>
            <p:spPr bwMode="auto">
              <a:xfrm flipV="1">
                <a:off x="4317" y="16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4" name="Line 378"/>
              <p:cNvSpPr>
                <a:spLocks noChangeShapeType="1"/>
              </p:cNvSpPr>
              <p:nvPr/>
            </p:nvSpPr>
            <p:spPr bwMode="auto">
              <a:xfrm flipV="1">
                <a:off x="4317" y="15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5" name="Line 379"/>
              <p:cNvSpPr>
                <a:spLocks noChangeShapeType="1"/>
              </p:cNvSpPr>
              <p:nvPr/>
            </p:nvSpPr>
            <p:spPr bwMode="auto">
              <a:xfrm flipV="1">
                <a:off x="4317" y="15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6" name="Line 380"/>
              <p:cNvSpPr>
                <a:spLocks noChangeShapeType="1"/>
              </p:cNvSpPr>
              <p:nvPr/>
            </p:nvSpPr>
            <p:spPr bwMode="auto">
              <a:xfrm flipV="1">
                <a:off x="4317" y="15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7" name="Line 381"/>
              <p:cNvSpPr>
                <a:spLocks noChangeShapeType="1"/>
              </p:cNvSpPr>
              <p:nvPr/>
            </p:nvSpPr>
            <p:spPr bwMode="auto">
              <a:xfrm flipV="1">
                <a:off x="4317" y="14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8" name="Line 382"/>
              <p:cNvSpPr>
                <a:spLocks noChangeShapeType="1"/>
              </p:cNvSpPr>
              <p:nvPr/>
            </p:nvSpPr>
            <p:spPr bwMode="auto">
              <a:xfrm flipV="1">
                <a:off x="4317" y="14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199" name="Line 383"/>
              <p:cNvSpPr>
                <a:spLocks noChangeShapeType="1"/>
              </p:cNvSpPr>
              <p:nvPr/>
            </p:nvSpPr>
            <p:spPr bwMode="auto">
              <a:xfrm flipV="1">
                <a:off x="4317" y="13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0" name="Line 384"/>
              <p:cNvSpPr>
                <a:spLocks noChangeShapeType="1"/>
              </p:cNvSpPr>
              <p:nvPr/>
            </p:nvSpPr>
            <p:spPr bwMode="auto">
              <a:xfrm flipV="1">
                <a:off x="4317" y="13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1" name="Line 385"/>
              <p:cNvSpPr>
                <a:spLocks noChangeShapeType="1"/>
              </p:cNvSpPr>
              <p:nvPr/>
            </p:nvSpPr>
            <p:spPr bwMode="auto">
              <a:xfrm flipV="1">
                <a:off x="4317" y="12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2" name="Line 386"/>
              <p:cNvSpPr>
                <a:spLocks noChangeShapeType="1"/>
              </p:cNvSpPr>
              <p:nvPr/>
            </p:nvSpPr>
            <p:spPr bwMode="auto">
              <a:xfrm flipV="1">
                <a:off x="4317" y="12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3" name="Line 387"/>
              <p:cNvSpPr>
                <a:spLocks noChangeShapeType="1"/>
              </p:cNvSpPr>
              <p:nvPr/>
            </p:nvSpPr>
            <p:spPr bwMode="auto">
              <a:xfrm flipV="1">
                <a:off x="4317" y="11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4" name="Line 388"/>
              <p:cNvSpPr>
                <a:spLocks noChangeShapeType="1"/>
              </p:cNvSpPr>
              <p:nvPr/>
            </p:nvSpPr>
            <p:spPr bwMode="auto">
              <a:xfrm flipV="1">
                <a:off x="4317" y="1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5" name="Line 389"/>
              <p:cNvSpPr>
                <a:spLocks noChangeShapeType="1"/>
              </p:cNvSpPr>
              <p:nvPr/>
            </p:nvSpPr>
            <p:spPr bwMode="auto">
              <a:xfrm flipV="1">
                <a:off x="4317" y="10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6" name="Line 390"/>
              <p:cNvSpPr>
                <a:spLocks noChangeShapeType="1"/>
              </p:cNvSpPr>
              <p:nvPr/>
            </p:nvSpPr>
            <p:spPr bwMode="auto">
              <a:xfrm flipV="1">
                <a:off x="4317" y="10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7" name="Line 391"/>
              <p:cNvSpPr>
                <a:spLocks noChangeShapeType="1"/>
              </p:cNvSpPr>
              <p:nvPr/>
            </p:nvSpPr>
            <p:spPr bwMode="auto">
              <a:xfrm flipV="1">
                <a:off x="4317" y="10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8" name="Line 392"/>
              <p:cNvSpPr>
                <a:spLocks noChangeShapeType="1"/>
              </p:cNvSpPr>
              <p:nvPr/>
            </p:nvSpPr>
            <p:spPr bwMode="auto">
              <a:xfrm flipV="1">
                <a:off x="4317" y="9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09" name="Line 393"/>
              <p:cNvSpPr>
                <a:spLocks noChangeShapeType="1"/>
              </p:cNvSpPr>
              <p:nvPr/>
            </p:nvSpPr>
            <p:spPr bwMode="auto">
              <a:xfrm flipV="1">
                <a:off x="4317" y="9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0" name="Line 394"/>
              <p:cNvSpPr>
                <a:spLocks noChangeShapeType="1"/>
              </p:cNvSpPr>
              <p:nvPr/>
            </p:nvSpPr>
            <p:spPr bwMode="auto">
              <a:xfrm flipV="1">
                <a:off x="4317" y="8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1" name="Line 395"/>
              <p:cNvSpPr>
                <a:spLocks noChangeShapeType="1"/>
              </p:cNvSpPr>
              <p:nvPr/>
            </p:nvSpPr>
            <p:spPr bwMode="auto">
              <a:xfrm flipV="1">
                <a:off x="4317" y="8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2" name="Line 396"/>
              <p:cNvSpPr>
                <a:spLocks noChangeShapeType="1"/>
              </p:cNvSpPr>
              <p:nvPr/>
            </p:nvSpPr>
            <p:spPr bwMode="auto">
              <a:xfrm flipV="1">
                <a:off x="4317" y="7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3" name="Line 397"/>
              <p:cNvSpPr>
                <a:spLocks noChangeShapeType="1"/>
              </p:cNvSpPr>
              <p:nvPr/>
            </p:nvSpPr>
            <p:spPr bwMode="auto">
              <a:xfrm flipV="1">
                <a:off x="4317" y="7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4" name="Line 398"/>
              <p:cNvSpPr>
                <a:spLocks noChangeShapeType="1"/>
              </p:cNvSpPr>
              <p:nvPr/>
            </p:nvSpPr>
            <p:spPr bwMode="auto">
              <a:xfrm flipV="1">
                <a:off x="4317" y="6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5" name="Line 399"/>
              <p:cNvSpPr>
                <a:spLocks noChangeShapeType="1"/>
              </p:cNvSpPr>
              <p:nvPr/>
            </p:nvSpPr>
            <p:spPr bwMode="auto">
              <a:xfrm flipV="1">
                <a:off x="4317" y="6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6" name="Line 400"/>
              <p:cNvSpPr>
                <a:spLocks noChangeShapeType="1"/>
              </p:cNvSpPr>
              <p:nvPr/>
            </p:nvSpPr>
            <p:spPr bwMode="auto">
              <a:xfrm flipV="1">
                <a:off x="4317" y="5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7" name="Line 401"/>
              <p:cNvSpPr>
                <a:spLocks noChangeShapeType="1"/>
              </p:cNvSpPr>
              <p:nvPr/>
            </p:nvSpPr>
            <p:spPr bwMode="auto">
              <a:xfrm flipV="1">
                <a:off x="4317" y="5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8" name="Line 402"/>
              <p:cNvSpPr>
                <a:spLocks noChangeShapeType="1"/>
              </p:cNvSpPr>
              <p:nvPr/>
            </p:nvSpPr>
            <p:spPr bwMode="auto">
              <a:xfrm flipV="1">
                <a:off x="4317" y="5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19" name="Line 403"/>
              <p:cNvSpPr>
                <a:spLocks noChangeShapeType="1"/>
              </p:cNvSpPr>
              <p:nvPr/>
            </p:nvSpPr>
            <p:spPr bwMode="auto">
              <a:xfrm flipV="1">
                <a:off x="4317" y="4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20" name="Line 404"/>
              <p:cNvSpPr>
                <a:spLocks noChangeShapeType="1"/>
              </p:cNvSpPr>
              <p:nvPr/>
            </p:nvSpPr>
            <p:spPr bwMode="auto">
              <a:xfrm flipV="1">
                <a:off x="4317" y="4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21" name="Line 405"/>
              <p:cNvSpPr>
                <a:spLocks noChangeShapeType="1"/>
              </p:cNvSpPr>
              <p:nvPr/>
            </p:nvSpPr>
            <p:spPr bwMode="auto">
              <a:xfrm flipV="1">
                <a:off x="5220" y="39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713" y="412"/>
              <a:ext cx="4508" cy="3547"/>
              <a:chOff x="713" y="412"/>
              <a:chExt cx="4508" cy="3547"/>
            </a:xfrm>
          </p:grpSpPr>
          <p:sp>
            <p:nvSpPr>
              <p:cNvPr id="547223" name="Line 407"/>
              <p:cNvSpPr>
                <a:spLocks noChangeShapeType="1"/>
              </p:cNvSpPr>
              <p:nvPr/>
            </p:nvSpPr>
            <p:spPr bwMode="auto">
              <a:xfrm flipV="1">
                <a:off x="5220" y="390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24" name="Line 408"/>
              <p:cNvSpPr>
                <a:spLocks noChangeShapeType="1"/>
              </p:cNvSpPr>
              <p:nvPr/>
            </p:nvSpPr>
            <p:spPr bwMode="auto">
              <a:xfrm flipV="1">
                <a:off x="5220" y="386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25" name="Line 409"/>
              <p:cNvSpPr>
                <a:spLocks noChangeShapeType="1"/>
              </p:cNvSpPr>
              <p:nvPr/>
            </p:nvSpPr>
            <p:spPr bwMode="auto">
              <a:xfrm flipV="1">
                <a:off x="5220" y="38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26" name="Line 410"/>
              <p:cNvSpPr>
                <a:spLocks noChangeShapeType="1"/>
              </p:cNvSpPr>
              <p:nvPr/>
            </p:nvSpPr>
            <p:spPr bwMode="auto">
              <a:xfrm flipV="1">
                <a:off x="5220" y="3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27" name="Line 411"/>
              <p:cNvSpPr>
                <a:spLocks noChangeShapeType="1"/>
              </p:cNvSpPr>
              <p:nvPr/>
            </p:nvSpPr>
            <p:spPr bwMode="auto">
              <a:xfrm flipV="1">
                <a:off x="5220" y="37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28" name="Line 412"/>
              <p:cNvSpPr>
                <a:spLocks noChangeShapeType="1"/>
              </p:cNvSpPr>
              <p:nvPr/>
            </p:nvSpPr>
            <p:spPr bwMode="auto">
              <a:xfrm flipV="1">
                <a:off x="5220" y="36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29" name="Line 413"/>
              <p:cNvSpPr>
                <a:spLocks noChangeShapeType="1"/>
              </p:cNvSpPr>
              <p:nvPr/>
            </p:nvSpPr>
            <p:spPr bwMode="auto">
              <a:xfrm flipV="1">
                <a:off x="5220" y="36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0" name="Line 414"/>
              <p:cNvSpPr>
                <a:spLocks noChangeShapeType="1"/>
              </p:cNvSpPr>
              <p:nvPr/>
            </p:nvSpPr>
            <p:spPr bwMode="auto">
              <a:xfrm flipV="1">
                <a:off x="5220" y="35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1" name="Line 415"/>
              <p:cNvSpPr>
                <a:spLocks noChangeShapeType="1"/>
              </p:cNvSpPr>
              <p:nvPr/>
            </p:nvSpPr>
            <p:spPr bwMode="auto">
              <a:xfrm flipV="1">
                <a:off x="5220" y="354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2" name="Line 416"/>
              <p:cNvSpPr>
                <a:spLocks noChangeShapeType="1"/>
              </p:cNvSpPr>
              <p:nvPr/>
            </p:nvSpPr>
            <p:spPr bwMode="auto">
              <a:xfrm flipV="1">
                <a:off x="5220" y="34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3" name="Line 417"/>
              <p:cNvSpPr>
                <a:spLocks noChangeShapeType="1"/>
              </p:cNvSpPr>
              <p:nvPr/>
            </p:nvSpPr>
            <p:spPr bwMode="auto">
              <a:xfrm flipV="1">
                <a:off x="5220" y="345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4" name="Line 418"/>
              <p:cNvSpPr>
                <a:spLocks noChangeShapeType="1"/>
              </p:cNvSpPr>
              <p:nvPr/>
            </p:nvSpPr>
            <p:spPr bwMode="auto">
              <a:xfrm flipV="1">
                <a:off x="5220" y="340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5" name="Line 419"/>
              <p:cNvSpPr>
                <a:spLocks noChangeShapeType="1"/>
              </p:cNvSpPr>
              <p:nvPr/>
            </p:nvSpPr>
            <p:spPr bwMode="auto">
              <a:xfrm flipV="1">
                <a:off x="5220" y="33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6" name="Line 420"/>
              <p:cNvSpPr>
                <a:spLocks noChangeShapeType="1"/>
              </p:cNvSpPr>
              <p:nvPr/>
            </p:nvSpPr>
            <p:spPr bwMode="auto">
              <a:xfrm flipV="1">
                <a:off x="5220" y="33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7" name="Line 421"/>
              <p:cNvSpPr>
                <a:spLocks noChangeShapeType="1"/>
              </p:cNvSpPr>
              <p:nvPr/>
            </p:nvSpPr>
            <p:spPr bwMode="auto">
              <a:xfrm flipV="1">
                <a:off x="5220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8" name="Line 422"/>
              <p:cNvSpPr>
                <a:spLocks noChangeShapeType="1"/>
              </p:cNvSpPr>
              <p:nvPr/>
            </p:nvSpPr>
            <p:spPr bwMode="auto">
              <a:xfrm flipV="1">
                <a:off x="5220" y="322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39" name="Line 423"/>
              <p:cNvSpPr>
                <a:spLocks noChangeShapeType="1"/>
              </p:cNvSpPr>
              <p:nvPr/>
            </p:nvSpPr>
            <p:spPr bwMode="auto">
              <a:xfrm flipV="1">
                <a:off x="5220" y="318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0" name="Line 424"/>
              <p:cNvSpPr>
                <a:spLocks noChangeShapeType="1"/>
              </p:cNvSpPr>
              <p:nvPr/>
            </p:nvSpPr>
            <p:spPr bwMode="auto">
              <a:xfrm flipV="1">
                <a:off x="5220" y="31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1" name="Line 425"/>
              <p:cNvSpPr>
                <a:spLocks noChangeShapeType="1"/>
              </p:cNvSpPr>
              <p:nvPr/>
            </p:nvSpPr>
            <p:spPr bwMode="auto">
              <a:xfrm flipV="1">
                <a:off x="5220" y="309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2" name="Line 426"/>
              <p:cNvSpPr>
                <a:spLocks noChangeShapeType="1"/>
              </p:cNvSpPr>
              <p:nvPr/>
            </p:nvSpPr>
            <p:spPr bwMode="auto">
              <a:xfrm flipV="1">
                <a:off x="5220" y="30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3" name="Line 427"/>
              <p:cNvSpPr>
                <a:spLocks noChangeShapeType="1"/>
              </p:cNvSpPr>
              <p:nvPr/>
            </p:nvSpPr>
            <p:spPr bwMode="auto">
              <a:xfrm flipV="1">
                <a:off x="5220" y="29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4" name="Line 428"/>
              <p:cNvSpPr>
                <a:spLocks noChangeShapeType="1"/>
              </p:cNvSpPr>
              <p:nvPr/>
            </p:nvSpPr>
            <p:spPr bwMode="auto">
              <a:xfrm flipV="1">
                <a:off x="5220" y="295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5" name="Line 429"/>
              <p:cNvSpPr>
                <a:spLocks noChangeShapeType="1"/>
              </p:cNvSpPr>
              <p:nvPr/>
            </p:nvSpPr>
            <p:spPr bwMode="auto">
              <a:xfrm flipV="1">
                <a:off x="5220" y="29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6" name="Line 430"/>
              <p:cNvSpPr>
                <a:spLocks noChangeShapeType="1"/>
              </p:cNvSpPr>
              <p:nvPr/>
            </p:nvSpPr>
            <p:spPr bwMode="auto">
              <a:xfrm flipV="1">
                <a:off x="5220" y="286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7" name="Line 431"/>
              <p:cNvSpPr>
                <a:spLocks noChangeShapeType="1"/>
              </p:cNvSpPr>
              <p:nvPr/>
            </p:nvSpPr>
            <p:spPr bwMode="auto">
              <a:xfrm flipV="1">
                <a:off x="5220" y="28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8" name="Line 432"/>
              <p:cNvSpPr>
                <a:spLocks noChangeShapeType="1"/>
              </p:cNvSpPr>
              <p:nvPr/>
            </p:nvSpPr>
            <p:spPr bwMode="auto">
              <a:xfrm flipV="1">
                <a:off x="5220" y="27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49" name="Line 433"/>
              <p:cNvSpPr>
                <a:spLocks noChangeShapeType="1"/>
              </p:cNvSpPr>
              <p:nvPr/>
            </p:nvSpPr>
            <p:spPr bwMode="auto">
              <a:xfrm flipV="1">
                <a:off x="5220" y="272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0" name="Line 434"/>
              <p:cNvSpPr>
                <a:spLocks noChangeShapeType="1"/>
              </p:cNvSpPr>
              <p:nvPr/>
            </p:nvSpPr>
            <p:spPr bwMode="auto">
              <a:xfrm flipV="1">
                <a:off x="5220" y="26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1" name="Line 435"/>
              <p:cNvSpPr>
                <a:spLocks noChangeShapeType="1"/>
              </p:cNvSpPr>
              <p:nvPr/>
            </p:nvSpPr>
            <p:spPr bwMode="auto">
              <a:xfrm flipV="1">
                <a:off x="5220" y="26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2" name="Line 436"/>
              <p:cNvSpPr>
                <a:spLocks noChangeShapeType="1"/>
              </p:cNvSpPr>
              <p:nvPr/>
            </p:nvSpPr>
            <p:spPr bwMode="auto">
              <a:xfrm flipV="1">
                <a:off x="5220" y="25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3" name="Line 437"/>
              <p:cNvSpPr>
                <a:spLocks noChangeShapeType="1"/>
              </p:cNvSpPr>
              <p:nvPr/>
            </p:nvSpPr>
            <p:spPr bwMode="auto">
              <a:xfrm flipV="1">
                <a:off x="5220" y="25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4" name="Line 438"/>
              <p:cNvSpPr>
                <a:spLocks noChangeShapeType="1"/>
              </p:cNvSpPr>
              <p:nvPr/>
            </p:nvSpPr>
            <p:spPr bwMode="auto">
              <a:xfrm flipV="1">
                <a:off x="5220" y="25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5" name="Line 439"/>
              <p:cNvSpPr>
                <a:spLocks noChangeShapeType="1"/>
              </p:cNvSpPr>
              <p:nvPr/>
            </p:nvSpPr>
            <p:spPr bwMode="auto">
              <a:xfrm flipV="1">
                <a:off x="5220" y="24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6" name="Line 440"/>
              <p:cNvSpPr>
                <a:spLocks noChangeShapeType="1"/>
              </p:cNvSpPr>
              <p:nvPr/>
            </p:nvSpPr>
            <p:spPr bwMode="auto">
              <a:xfrm flipV="1">
                <a:off x="5220" y="24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7" name="Line 441"/>
              <p:cNvSpPr>
                <a:spLocks noChangeShapeType="1"/>
              </p:cNvSpPr>
              <p:nvPr/>
            </p:nvSpPr>
            <p:spPr bwMode="auto">
              <a:xfrm flipV="1">
                <a:off x="5220" y="23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8" name="Line 442"/>
              <p:cNvSpPr>
                <a:spLocks noChangeShapeType="1"/>
              </p:cNvSpPr>
              <p:nvPr/>
            </p:nvSpPr>
            <p:spPr bwMode="auto">
              <a:xfrm flipV="1">
                <a:off x="5220" y="23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59" name="Line 443"/>
              <p:cNvSpPr>
                <a:spLocks noChangeShapeType="1"/>
              </p:cNvSpPr>
              <p:nvPr/>
            </p:nvSpPr>
            <p:spPr bwMode="auto">
              <a:xfrm flipV="1">
                <a:off x="5220" y="22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0" name="Line 444"/>
              <p:cNvSpPr>
                <a:spLocks noChangeShapeType="1"/>
              </p:cNvSpPr>
              <p:nvPr/>
            </p:nvSpPr>
            <p:spPr bwMode="auto">
              <a:xfrm flipV="1">
                <a:off x="5220" y="22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1" name="Line 445"/>
              <p:cNvSpPr>
                <a:spLocks noChangeShapeType="1"/>
              </p:cNvSpPr>
              <p:nvPr/>
            </p:nvSpPr>
            <p:spPr bwMode="auto">
              <a:xfrm flipV="1">
                <a:off x="5220" y="21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2" name="Line 446"/>
              <p:cNvSpPr>
                <a:spLocks noChangeShapeType="1"/>
              </p:cNvSpPr>
              <p:nvPr/>
            </p:nvSpPr>
            <p:spPr bwMode="auto">
              <a:xfrm flipV="1">
                <a:off x="5220" y="21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3" name="Line 447"/>
              <p:cNvSpPr>
                <a:spLocks noChangeShapeType="1"/>
              </p:cNvSpPr>
              <p:nvPr/>
            </p:nvSpPr>
            <p:spPr bwMode="auto">
              <a:xfrm flipV="1">
                <a:off x="5220" y="20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4" name="Line 448"/>
              <p:cNvSpPr>
                <a:spLocks noChangeShapeType="1"/>
              </p:cNvSpPr>
              <p:nvPr/>
            </p:nvSpPr>
            <p:spPr bwMode="auto">
              <a:xfrm flipV="1">
                <a:off x="5220" y="20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5" name="Line 449"/>
              <p:cNvSpPr>
                <a:spLocks noChangeShapeType="1"/>
              </p:cNvSpPr>
              <p:nvPr/>
            </p:nvSpPr>
            <p:spPr bwMode="auto">
              <a:xfrm flipV="1">
                <a:off x="5220" y="20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6" name="Line 450"/>
              <p:cNvSpPr>
                <a:spLocks noChangeShapeType="1"/>
              </p:cNvSpPr>
              <p:nvPr/>
            </p:nvSpPr>
            <p:spPr bwMode="auto">
              <a:xfrm flipV="1">
                <a:off x="5220" y="19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7" name="Line 451"/>
              <p:cNvSpPr>
                <a:spLocks noChangeShapeType="1"/>
              </p:cNvSpPr>
              <p:nvPr/>
            </p:nvSpPr>
            <p:spPr bwMode="auto">
              <a:xfrm flipV="1">
                <a:off x="5220" y="19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8" name="Line 452"/>
              <p:cNvSpPr>
                <a:spLocks noChangeShapeType="1"/>
              </p:cNvSpPr>
              <p:nvPr/>
            </p:nvSpPr>
            <p:spPr bwMode="auto">
              <a:xfrm flipV="1">
                <a:off x="5220" y="18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69" name="Line 453"/>
              <p:cNvSpPr>
                <a:spLocks noChangeShapeType="1"/>
              </p:cNvSpPr>
              <p:nvPr/>
            </p:nvSpPr>
            <p:spPr bwMode="auto">
              <a:xfrm flipV="1">
                <a:off x="5220" y="18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0" name="Line 454"/>
              <p:cNvSpPr>
                <a:spLocks noChangeShapeType="1"/>
              </p:cNvSpPr>
              <p:nvPr/>
            </p:nvSpPr>
            <p:spPr bwMode="auto">
              <a:xfrm flipV="1">
                <a:off x="5220" y="17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1" name="Line 455"/>
              <p:cNvSpPr>
                <a:spLocks noChangeShapeType="1"/>
              </p:cNvSpPr>
              <p:nvPr/>
            </p:nvSpPr>
            <p:spPr bwMode="auto">
              <a:xfrm flipV="1">
                <a:off x="5220" y="17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2" name="Line 456"/>
              <p:cNvSpPr>
                <a:spLocks noChangeShapeType="1"/>
              </p:cNvSpPr>
              <p:nvPr/>
            </p:nvSpPr>
            <p:spPr bwMode="auto">
              <a:xfrm flipV="1">
                <a:off x="5220" y="16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3" name="Line 457"/>
              <p:cNvSpPr>
                <a:spLocks noChangeShapeType="1"/>
              </p:cNvSpPr>
              <p:nvPr/>
            </p:nvSpPr>
            <p:spPr bwMode="auto">
              <a:xfrm flipV="1">
                <a:off x="5220" y="16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4" name="Line 458"/>
              <p:cNvSpPr>
                <a:spLocks noChangeShapeType="1"/>
              </p:cNvSpPr>
              <p:nvPr/>
            </p:nvSpPr>
            <p:spPr bwMode="auto">
              <a:xfrm flipV="1">
                <a:off x="5220" y="15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5" name="Line 459"/>
              <p:cNvSpPr>
                <a:spLocks noChangeShapeType="1"/>
              </p:cNvSpPr>
              <p:nvPr/>
            </p:nvSpPr>
            <p:spPr bwMode="auto">
              <a:xfrm flipV="1">
                <a:off x="5220" y="15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6" name="Line 460"/>
              <p:cNvSpPr>
                <a:spLocks noChangeShapeType="1"/>
              </p:cNvSpPr>
              <p:nvPr/>
            </p:nvSpPr>
            <p:spPr bwMode="auto">
              <a:xfrm flipV="1">
                <a:off x="5220" y="15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7" name="Line 461"/>
              <p:cNvSpPr>
                <a:spLocks noChangeShapeType="1"/>
              </p:cNvSpPr>
              <p:nvPr/>
            </p:nvSpPr>
            <p:spPr bwMode="auto">
              <a:xfrm flipV="1">
                <a:off x="5220" y="14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8" name="Line 462"/>
              <p:cNvSpPr>
                <a:spLocks noChangeShapeType="1"/>
              </p:cNvSpPr>
              <p:nvPr/>
            </p:nvSpPr>
            <p:spPr bwMode="auto">
              <a:xfrm flipV="1">
                <a:off x="5220" y="14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79" name="Line 463"/>
              <p:cNvSpPr>
                <a:spLocks noChangeShapeType="1"/>
              </p:cNvSpPr>
              <p:nvPr/>
            </p:nvSpPr>
            <p:spPr bwMode="auto">
              <a:xfrm flipV="1">
                <a:off x="5220" y="13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0" name="Line 464"/>
              <p:cNvSpPr>
                <a:spLocks noChangeShapeType="1"/>
              </p:cNvSpPr>
              <p:nvPr/>
            </p:nvSpPr>
            <p:spPr bwMode="auto">
              <a:xfrm flipV="1">
                <a:off x="5220" y="13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1" name="Line 465"/>
              <p:cNvSpPr>
                <a:spLocks noChangeShapeType="1"/>
              </p:cNvSpPr>
              <p:nvPr/>
            </p:nvSpPr>
            <p:spPr bwMode="auto">
              <a:xfrm flipV="1">
                <a:off x="5220" y="12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2" name="Line 466"/>
              <p:cNvSpPr>
                <a:spLocks noChangeShapeType="1"/>
              </p:cNvSpPr>
              <p:nvPr/>
            </p:nvSpPr>
            <p:spPr bwMode="auto">
              <a:xfrm flipV="1">
                <a:off x="5220" y="12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3" name="Line 467"/>
              <p:cNvSpPr>
                <a:spLocks noChangeShapeType="1"/>
              </p:cNvSpPr>
              <p:nvPr/>
            </p:nvSpPr>
            <p:spPr bwMode="auto">
              <a:xfrm flipV="1">
                <a:off x="5220" y="11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4" name="Line 468"/>
              <p:cNvSpPr>
                <a:spLocks noChangeShapeType="1"/>
              </p:cNvSpPr>
              <p:nvPr/>
            </p:nvSpPr>
            <p:spPr bwMode="auto">
              <a:xfrm flipV="1">
                <a:off x="5220" y="1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5" name="Line 469"/>
              <p:cNvSpPr>
                <a:spLocks noChangeShapeType="1"/>
              </p:cNvSpPr>
              <p:nvPr/>
            </p:nvSpPr>
            <p:spPr bwMode="auto">
              <a:xfrm flipV="1">
                <a:off x="5220" y="10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6" name="Line 470"/>
              <p:cNvSpPr>
                <a:spLocks noChangeShapeType="1"/>
              </p:cNvSpPr>
              <p:nvPr/>
            </p:nvSpPr>
            <p:spPr bwMode="auto">
              <a:xfrm flipV="1">
                <a:off x="5220" y="10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7" name="Line 471"/>
              <p:cNvSpPr>
                <a:spLocks noChangeShapeType="1"/>
              </p:cNvSpPr>
              <p:nvPr/>
            </p:nvSpPr>
            <p:spPr bwMode="auto">
              <a:xfrm flipV="1">
                <a:off x="5220" y="10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8" name="Line 472"/>
              <p:cNvSpPr>
                <a:spLocks noChangeShapeType="1"/>
              </p:cNvSpPr>
              <p:nvPr/>
            </p:nvSpPr>
            <p:spPr bwMode="auto">
              <a:xfrm flipV="1">
                <a:off x="5220" y="9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89" name="Line 473"/>
              <p:cNvSpPr>
                <a:spLocks noChangeShapeType="1"/>
              </p:cNvSpPr>
              <p:nvPr/>
            </p:nvSpPr>
            <p:spPr bwMode="auto">
              <a:xfrm flipV="1">
                <a:off x="5220" y="9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0" name="Line 474"/>
              <p:cNvSpPr>
                <a:spLocks noChangeShapeType="1"/>
              </p:cNvSpPr>
              <p:nvPr/>
            </p:nvSpPr>
            <p:spPr bwMode="auto">
              <a:xfrm flipV="1">
                <a:off x="5220" y="8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1" name="Line 475"/>
              <p:cNvSpPr>
                <a:spLocks noChangeShapeType="1"/>
              </p:cNvSpPr>
              <p:nvPr/>
            </p:nvSpPr>
            <p:spPr bwMode="auto">
              <a:xfrm flipV="1">
                <a:off x="5220" y="8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2" name="Line 476"/>
              <p:cNvSpPr>
                <a:spLocks noChangeShapeType="1"/>
              </p:cNvSpPr>
              <p:nvPr/>
            </p:nvSpPr>
            <p:spPr bwMode="auto">
              <a:xfrm flipV="1">
                <a:off x="5220" y="7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3" name="Line 477"/>
              <p:cNvSpPr>
                <a:spLocks noChangeShapeType="1"/>
              </p:cNvSpPr>
              <p:nvPr/>
            </p:nvSpPr>
            <p:spPr bwMode="auto">
              <a:xfrm flipV="1">
                <a:off x="5220" y="7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4" name="Line 478"/>
              <p:cNvSpPr>
                <a:spLocks noChangeShapeType="1"/>
              </p:cNvSpPr>
              <p:nvPr/>
            </p:nvSpPr>
            <p:spPr bwMode="auto">
              <a:xfrm flipV="1">
                <a:off x="5220" y="6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5" name="Line 479"/>
              <p:cNvSpPr>
                <a:spLocks noChangeShapeType="1"/>
              </p:cNvSpPr>
              <p:nvPr/>
            </p:nvSpPr>
            <p:spPr bwMode="auto">
              <a:xfrm flipV="1">
                <a:off x="5220" y="6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6" name="Line 480"/>
              <p:cNvSpPr>
                <a:spLocks noChangeShapeType="1"/>
              </p:cNvSpPr>
              <p:nvPr/>
            </p:nvSpPr>
            <p:spPr bwMode="auto">
              <a:xfrm flipV="1">
                <a:off x="5220" y="5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7" name="Line 481"/>
              <p:cNvSpPr>
                <a:spLocks noChangeShapeType="1"/>
              </p:cNvSpPr>
              <p:nvPr/>
            </p:nvSpPr>
            <p:spPr bwMode="auto">
              <a:xfrm flipV="1">
                <a:off x="5220" y="5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8" name="Line 482"/>
              <p:cNvSpPr>
                <a:spLocks noChangeShapeType="1"/>
              </p:cNvSpPr>
              <p:nvPr/>
            </p:nvSpPr>
            <p:spPr bwMode="auto">
              <a:xfrm flipV="1">
                <a:off x="5220" y="5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299" name="Line 483"/>
              <p:cNvSpPr>
                <a:spLocks noChangeShapeType="1"/>
              </p:cNvSpPr>
              <p:nvPr/>
            </p:nvSpPr>
            <p:spPr bwMode="auto">
              <a:xfrm flipV="1">
                <a:off x="5220" y="4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0" name="Line 484"/>
              <p:cNvSpPr>
                <a:spLocks noChangeShapeType="1"/>
              </p:cNvSpPr>
              <p:nvPr/>
            </p:nvSpPr>
            <p:spPr bwMode="auto">
              <a:xfrm flipV="1">
                <a:off x="5220" y="4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1" name="Line 485"/>
              <p:cNvSpPr>
                <a:spLocks noChangeShapeType="1"/>
              </p:cNvSpPr>
              <p:nvPr/>
            </p:nvSpPr>
            <p:spPr bwMode="auto">
              <a:xfrm>
                <a:off x="71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2" name="Line 486"/>
              <p:cNvSpPr>
                <a:spLocks noChangeShapeType="1"/>
              </p:cNvSpPr>
              <p:nvPr/>
            </p:nvSpPr>
            <p:spPr bwMode="auto">
              <a:xfrm>
                <a:off x="758" y="395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3" name="Line 487"/>
              <p:cNvSpPr>
                <a:spLocks noChangeShapeType="1"/>
              </p:cNvSpPr>
              <p:nvPr/>
            </p:nvSpPr>
            <p:spPr bwMode="auto">
              <a:xfrm>
                <a:off x="80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4" name="Line 488"/>
              <p:cNvSpPr>
                <a:spLocks noChangeShapeType="1"/>
              </p:cNvSpPr>
              <p:nvPr/>
            </p:nvSpPr>
            <p:spPr bwMode="auto">
              <a:xfrm>
                <a:off x="84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5" name="Line 489"/>
              <p:cNvSpPr>
                <a:spLocks noChangeShapeType="1"/>
              </p:cNvSpPr>
              <p:nvPr/>
            </p:nvSpPr>
            <p:spPr bwMode="auto">
              <a:xfrm>
                <a:off x="89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6" name="Line 490"/>
              <p:cNvSpPr>
                <a:spLocks noChangeShapeType="1"/>
              </p:cNvSpPr>
              <p:nvPr/>
            </p:nvSpPr>
            <p:spPr bwMode="auto">
              <a:xfrm>
                <a:off x="94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7" name="Line 491"/>
              <p:cNvSpPr>
                <a:spLocks noChangeShapeType="1"/>
              </p:cNvSpPr>
              <p:nvPr/>
            </p:nvSpPr>
            <p:spPr bwMode="auto">
              <a:xfrm>
                <a:off x="98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8" name="Line 492"/>
              <p:cNvSpPr>
                <a:spLocks noChangeShapeType="1"/>
              </p:cNvSpPr>
              <p:nvPr/>
            </p:nvSpPr>
            <p:spPr bwMode="auto">
              <a:xfrm>
                <a:off x="103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09" name="Line 493"/>
              <p:cNvSpPr>
                <a:spLocks noChangeShapeType="1"/>
              </p:cNvSpPr>
              <p:nvPr/>
            </p:nvSpPr>
            <p:spPr bwMode="auto">
              <a:xfrm>
                <a:off x="107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0" name="Line 494"/>
              <p:cNvSpPr>
                <a:spLocks noChangeShapeType="1"/>
              </p:cNvSpPr>
              <p:nvPr/>
            </p:nvSpPr>
            <p:spPr bwMode="auto">
              <a:xfrm>
                <a:off x="112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1" name="Line 495"/>
              <p:cNvSpPr>
                <a:spLocks noChangeShapeType="1"/>
              </p:cNvSpPr>
              <p:nvPr/>
            </p:nvSpPr>
            <p:spPr bwMode="auto">
              <a:xfrm>
                <a:off x="116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2" name="Line 496"/>
              <p:cNvSpPr>
                <a:spLocks noChangeShapeType="1"/>
              </p:cNvSpPr>
              <p:nvPr/>
            </p:nvSpPr>
            <p:spPr bwMode="auto">
              <a:xfrm>
                <a:off x="121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3" name="Line 497"/>
              <p:cNvSpPr>
                <a:spLocks noChangeShapeType="1"/>
              </p:cNvSpPr>
              <p:nvPr/>
            </p:nvSpPr>
            <p:spPr bwMode="auto">
              <a:xfrm>
                <a:off x="125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4" name="Line 498"/>
              <p:cNvSpPr>
                <a:spLocks noChangeShapeType="1"/>
              </p:cNvSpPr>
              <p:nvPr/>
            </p:nvSpPr>
            <p:spPr bwMode="auto">
              <a:xfrm>
                <a:off x="130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5" name="Line 499"/>
              <p:cNvSpPr>
                <a:spLocks noChangeShapeType="1"/>
              </p:cNvSpPr>
              <p:nvPr/>
            </p:nvSpPr>
            <p:spPr bwMode="auto">
              <a:xfrm>
                <a:off x="134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6" name="Line 500"/>
              <p:cNvSpPr>
                <a:spLocks noChangeShapeType="1"/>
              </p:cNvSpPr>
              <p:nvPr/>
            </p:nvSpPr>
            <p:spPr bwMode="auto">
              <a:xfrm>
                <a:off x="139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7" name="Line 501"/>
              <p:cNvSpPr>
                <a:spLocks noChangeShapeType="1"/>
              </p:cNvSpPr>
              <p:nvPr/>
            </p:nvSpPr>
            <p:spPr bwMode="auto">
              <a:xfrm>
                <a:off x="143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8" name="Line 502"/>
              <p:cNvSpPr>
                <a:spLocks noChangeShapeType="1"/>
              </p:cNvSpPr>
              <p:nvPr/>
            </p:nvSpPr>
            <p:spPr bwMode="auto">
              <a:xfrm>
                <a:off x="148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19" name="Line 503"/>
              <p:cNvSpPr>
                <a:spLocks noChangeShapeType="1"/>
              </p:cNvSpPr>
              <p:nvPr/>
            </p:nvSpPr>
            <p:spPr bwMode="auto">
              <a:xfrm>
                <a:off x="153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0" name="Line 504"/>
              <p:cNvSpPr>
                <a:spLocks noChangeShapeType="1"/>
              </p:cNvSpPr>
              <p:nvPr/>
            </p:nvSpPr>
            <p:spPr bwMode="auto">
              <a:xfrm>
                <a:off x="157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1" name="Line 505"/>
              <p:cNvSpPr>
                <a:spLocks noChangeShapeType="1"/>
              </p:cNvSpPr>
              <p:nvPr/>
            </p:nvSpPr>
            <p:spPr bwMode="auto">
              <a:xfrm>
                <a:off x="162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2" name="Line 506"/>
              <p:cNvSpPr>
                <a:spLocks noChangeShapeType="1"/>
              </p:cNvSpPr>
              <p:nvPr/>
            </p:nvSpPr>
            <p:spPr bwMode="auto">
              <a:xfrm>
                <a:off x="166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3" name="Line 507"/>
              <p:cNvSpPr>
                <a:spLocks noChangeShapeType="1"/>
              </p:cNvSpPr>
              <p:nvPr/>
            </p:nvSpPr>
            <p:spPr bwMode="auto">
              <a:xfrm>
                <a:off x="171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4" name="Line 508"/>
              <p:cNvSpPr>
                <a:spLocks noChangeShapeType="1"/>
              </p:cNvSpPr>
              <p:nvPr/>
            </p:nvSpPr>
            <p:spPr bwMode="auto">
              <a:xfrm>
                <a:off x="175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5" name="Line 509"/>
              <p:cNvSpPr>
                <a:spLocks noChangeShapeType="1"/>
              </p:cNvSpPr>
              <p:nvPr/>
            </p:nvSpPr>
            <p:spPr bwMode="auto">
              <a:xfrm>
                <a:off x="180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6" name="Line 510"/>
              <p:cNvSpPr>
                <a:spLocks noChangeShapeType="1"/>
              </p:cNvSpPr>
              <p:nvPr/>
            </p:nvSpPr>
            <p:spPr bwMode="auto">
              <a:xfrm>
                <a:off x="184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7" name="Line 511"/>
              <p:cNvSpPr>
                <a:spLocks noChangeShapeType="1"/>
              </p:cNvSpPr>
              <p:nvPr/>
            </p:nvSpPr>
            <p:spPr bwMode="auto">
              <a:xfrm>
                <a:off x="189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8" name="Line 512"/>
              <p:cNvSpPr>
                <a:spLocks noChangeShapeType="1"/>
              </p:cNvSpPr>
              <p:nvPr/>
            </p:nvSpPr>
            <p:spPr bwMode="auto">
              <a:xfrm>
                <a:off x="193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29" name="Line 513"/>
              <p:cNvSpPr>
                <a:spLocks noChangeShapeType="1"/>
              </p:cNvSpPr>
              <p:nvPr/>
            </p:nvSpPr>
            <p:spPr bwMode="auto">
              <a:xfrm>
                <a:off x="198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0" name="Line 514"/>
              <p:cNvSpPr>
                <a:spLocks noChangeShapeType="1"/>
              </p:cNvSpPr>
              <p:nvPr/>
            </p:nvSpPr>
            <p:spPr bwMode="auto">
              <a:xfrm>
                <a:off x="203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1" name="Line 515"/>
              <p:cNvSpPr>
                <a:spLocks noChangeShapeType="1"/>
              </p:cNvSpPr>
              <p:nvPr/>
            </p:nvSpPr>
            <p:spPr bwMode="auto">
              <a:xfrm>
                <a:off x="207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2" name="Line 516"/>
              <p:cNvSpPr>
                <a:spLocks noChangeShapeType="1"/>
              </p:cNvSpPr>
              <p:nvPr/>
            </p:nvSpPr>
            <p:spPr bwMode="auto">
              <a:xfrm>
                <a:off x="212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3" name="Line 517"/>
              <p:cNvSpPr>
                <a:spLocks noChangeShapeType="1"/>
              </p:cNvSpPr>
              <p:nvPr/>
            </p:nvSpPr>
            <p:spPr bwMode="auto">
              <a:xfrm>
                <a:off x="216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4" name="Line 518"/>
              <p:cNvSpPr>
                <a:spLocks noChangeShapeType="1"/>
              </p:cNvSpPr>
              <p:nvPr/>
            </p:nvSpPr>
            <p:spPr bwMode="auto">
              <a:xfrm>
                <a:off x="221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5" name="Line 519"/>
              <p:cNvSpPr>
                <a:spLocks noChangeShapeType="1"/>
              </p:cNvSpPr>
              <p:nvPr/>
            </p:nvSpPr>
            <p:spPr bwMode="auto">
              <a:xfrm>
                <a:off x="2256" y="395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6" name="Line 520"/>
              <p:cNvSpPr>
                <a:spLocks noChangeShapeType="1"/>
              </p:cNvSpPr>
              <p:nvPr/>
            </p:nvSpPr>
            <p:spPr bwMode="auto">
              <a:xfrm>
                <a:off x="230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7" name="Line 521"/>
              <p:cNvSpPr>
                <a:spLocks noChangeShapeType="1"/>
              </p:cNvSpPr>
              <p:nvPr/>
            </p:nvSpPr>
            <p:spPr bwMode="auto">
              <a:xfrm>
                <a:off x="234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8" name="Line 522"/>
              <p:cNvSpPr>
                <a:spLocks noChangeShapeType="1"/>
              </p:cNvSpPr>
              <p:nvPr/>
            </p:nvSpPr>
            <p:spPr bwMode="auto">
              <a:xfrm>
                <a:off x="239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39" name="Line 523"/>
              <p:cNvSpPr>
                <a:spLocks noChangeShapeType="1"/>
              </p:cNvSpPr>
              <p:nvPr/>
            </p:nvSpPr>
            <p:spPr bwMode="auto">
              <a:xfrm>
                <a:off x="243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0" name="Line 524"/>
              <p:cNvSpPr>
                <a:spLocks noChangeShapeType="1"/>
              </p:cNvSpPr>
              <p:nvPr/>
            </p:nvSpPr>
            <p:spPr bwMode="auto">
              <a:xfrm>
                <a:off x="248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1" name="Line 525"/>
              <p:cNvSpPr>
                <a:spLocks noChangeShapeType="1"/>
              </p:cNvSpPr>
              <p:nvPr/>
            </p:nvSpPr>
            <p:spPr bwMode="auto">
              <a:xfrm>
                <a:off x="252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2" name="Line 526"/>
              <p:cNvSpPr>
                <a:spLocks noChangeShapeType="1"/>
              </p:cNvSpPr>
              <p:nvPr/>
            </p:nvSpPr>
            <p:spPr bwMode="auto">
              <a:xfrm>
                <a:off x="257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3" name="Line 527"/>
              <p:cNvSpPr>
                <a:spLocks noChangeShapeType="1"/>
              </p:cNvSpPr>
              <p:nvPr/>
            </p:nvSpPr>
            <p:spPr bwMode="auto">
              <a:xfrm>
                <a:off x="262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4" name="Line 528"/>
              <p:cNvSpPr>
                <a:spLocks noChangeShapeType="1"/>
              </p:cNvSpPr>
              <p:nvPr/>
            </p:nvSpPr>
            <p:spPr bwMode="auto">
              <a:xfrm>
                <a:off x="266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5" name="Line 529"/>
              <p:cNvSpPr>
                <a:spLocks noChangeShapeType="1"/>
              </p:cNvSpPr>
              <p:nvPr/>
            </p:nvSpPr>
            <p:spPr bwMode="auto">
              <a:xfrm>
                <a:off x="271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6" name="Line 530"/>
              <p:cNvSpPr>
                <a:spLocks noChangeShapeType="1"/>
              </p:cNvSpPr>
              <p:nvPr/>
            </p:nvSpPr>
            <p:spPr bwMode="auto">
              <a:xfrm>
                <a:off x="275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7" name="Line 531"/>
              <p:cNvSpPr>
                <a:spLocks noChangeShapeType="1"/>
              </p:cNvSpPr>
              <p:nvPr/>
            </p:nvSpPr>
            <p:spPr bwMode="auto">
              <a:xfrm>
                <a:off x="280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8" name="Line 532"/>
              <p:cNvSpPr>
                <a:spLocks noChangeShapeType="1"/>
              </p:cNvSpPr>
              <p:nvPr/>
            </p:nvSpPr>
            <p:spPr bwMode="auto">
              <a:xfrm>
                <a:off x="284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49" name="Line 533"/>
              <p:cNvSpPr>
                <a:spLocks noChangeShapeType="1"/>
              </p:cNvSpPr>
              <p:nvPr/>
            </p:nvSpPr>
            <p:spPr bwMode="auto">
              <a:xfrm>
                <a:off x="289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0" name="Line 534"/>
              <p:cNvSpPr>
                <a:spLocks noChangeShapeType="1"/>
              </p:cNvSpPr>
              <p:nvPr/>
            </p:nvSpPr>
            <p:spPr bwMode="auto">
              <a:xfrm>
                <a:off x="293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1" name="Line 535"/>
              <p:cNvSpPr>
                <a:spLocks noChangeShapeType="1"/>
              </p:cNvSpPr>
              <p:nvPr/>
            </p:nvSpPr>
            <p:spPr bwMode="auto">
              <a:xfrm>
                <a:off x="298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2" name="Line 536"/>
              <p:cNvSpPr>
                <a:spLocks noChangeShapeType="1"/>
              </p:cNvSpPr>
              <p:nvPr/>
            </p:nvSpPr>
            <p:spPr bwMode="auto">
              <a:xfrm>
                <a:off x="302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3" name="Line 537"/>
              <p:cNvSpPr>
                <a:spLocks noChangeShapeType="1"/>
              </p:cNvSpPr>
              <p:nvPr/>
            </p:nvSpPr>
            <p:spPr bwMode="auto">
              <a:xfrm>
                <a:off x="307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4" name="Line 538"/>
              <p:cNvSpPr>
                <a:spLocks noChangeShapeType="1"/>
              </p:cNvSpPr>
              <p:nvPr/>
            </p:nvSpPr>
            <p:spPr bwMode="auto">
              <a:xfrm>
                <a:off x="311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5" name="Line 539"/>
              <p:cNvSpPr>
                <a:spLocks noChangeShapeType="1"/>
              </p:cNvSpPr>
              <p:nvPr/>
            </p:nvSpPr>
            <p:spPr bwMode="auto">
              <a:xfrm>
                <a:off x="316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6" name="Line 540"/>
              <p:cNvSpPr>
                <a:spLocks noChangeShapeType="1"/>
              </p:cNvSpPr>
              <p:nvPr/>
            </p:nvSpPr>
            <p:spPr bwMode="auto">
              <a:xfrm>
                <a:off x="321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7" name="Line 541"/>
              <p:cNvSpPr>
                <a:spLocks noChangeShapeType="1"/>
              </p:cNvSpPr>
              <p:nvPr/>
            </p:nvSpPr>
            <p:spPr bwMode="auto">
              <a:xfrm>
                <a:off x="325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8" name="Line 542"/>
              <p:cNvSpPr>
                <a:spLocks noChangeShapeType="1"/>
              </p:cNvSpPr>
              <p:nvPr/>
            </p:nvSpPr>
            <p:spPr bwMode="auto">
              <a:xfrm>
                <a:off x="330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59" name="Line 543"/>
              <p:cNvSpPr>
                <a:spLocks noChangeShapeType="1"/>
              </p:cNvSpPr>
              <p:nvPr/>
            </p:nvSpPr>
            <p:spPr bwMode="auto">
              <a:xfrm>
                <a:off x="334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0" name="Line 544"/>
              <p:cNvSpPr>
                <a:spLocks noChangeShapeType="1"/>
              </p:cNvSpPr>
              <p:nvPr/>
            </p:nvSpPr>
            <p:spPr bwMode="auto">
              <a:xfrm>
                <a:off x="339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1" name="Line 545"/>
              <p:cNvSpPr>
                <a:spLocks noChangeShapeType="1"/>
              </p:cNvSpPr>
              <p:nvPr/>
            </p:nvSpPr>
            <p:spPr bwMode="auto">
              <a:xfrm>
                <a:off x="343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2" name="Line 546"/>
              <p:cNvSpPr>
                <a:spLocks noChangeShapeType="1"/>
              </p:cNvSpPr>
              <p:nvPr/>
            </p:nvSpPr>
            <p:spPr bwMode="auto">
              <a:xfrm>
                <a:off x="348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3" name="Line 547"/>
              <p:cNvSpPr>
                <a:spLocks noChangeShapeType="1"/>
              </p:cNvSpPr>
              <p:nvPr/>
            </p:nvSpPr>
            <p:spPr bwMode="auto">
              <a:xfrm>
                <a:off x="352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4" name="Line 548"/>
              <p:cNvSpPr>
                <a:spLocks noChangeShapeType="1"/>
              </p:cNvSpPr>
              <p:nvPr/>
            </p:nvSpPr>
            <p:spPr bwMode="auto">
              <a:xfrm>
                <a:off x="357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5" name="Line 549"/>
              <p:cNvSpPr>
                <a:spLocks noChangeShapeType="1"/>
              </p:cNvSpPr>
              <p:nvPr/>
            </p:nvSpPr>
            <p:spPr bwMode="auto">
              <a:xfrm>
                <a:off x="361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6" name="Line 550"/>
              <p:cNvSpPr>
                <a:spLocks noChangeShapeType="1"/>
              </p:cNvSpPr>
              <p:nvPr/>
            </p:nvSpPr>
            <p:spPr bwMode="auto">
              <a:xfrm>
                <a:off x="366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7" name="Line 551"/>
              <p:cNvSpPr>
                <a:spLocks noChangeShapeType="1"/>
              </p:cNvSpPr>
              <p:nvPr/>
            </p:nvSpPr>
            <p:spPr bwMode="auto">
              <a:xfrm>
                <a:off x="370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8" name="Line 552"/>
              <p:cNvSpPr>
                <a:spLocks noChangeShapeType="1"/>
              </p:cNvSpPr>
              <p:nvPr/>
            </p:nvSpPr>
            <p:spPr bwMode="auto">
              <a:xfrm>
                <a:off x="3754" y="395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69" name="Line 553"/>
              <p:cNvSpPr>
                <a:spLocks noChangeShapeType="1"/>
              </p:cNvSpPr>
              <p:nvPr/>
            </p:nvSpPr>
            <p:spPr bwMode="auto">
              <a:xfrm>
                <a:off x="380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0" name="Line 554"/>
              <p:cNvSpPr>
                <a:spLocks noChangeShapeType="1"/>
              </p:cNvSpPr>
              <p:nvPr/>
            </p:nvSpPr>
            <p:spPr bwMode="auto">
              <a:xfrm>
                <a:off x="384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1" name="Line 555"/>
              <p:cNvSpPr>
                <a:spLocks noChangeShapeType="1"/>
              </p:cNvSpPr>
              <p:nvPr/>
            </p:nvSpPr>
            <p:spPr bwMode="auto">
              <a:xfrm>
                <a:off x="389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2" name="Line 556"/>
              <p:cNvSpPr>
                <a:spLocks noChangeShapeType="1"/>
              </p:cNvSpPr>
              <p:nvPr/>
            </p:nvSpPr>
            <p:spPr bwMode="auto">
              <a:xfrm>
                <a:off x="393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3" name="Line 557"/>
              <p:cNvSpPr>
                <a:spLocks noChangeShapeType="1"/>
              </p:cNvSpPr>
              <p:nvPr/>
            </p:nvSpPr>
            <p:spPr bwMode="auto">
              <a:xfrm>
                <a:off x="3981" y="395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4" name="Line 558"/>
              <p:cNvSpPr>
                <a:spLocks noChangeShapeType="1"/>
              </p:cNvSpPr>
              <p:nvPr/>
            </p:nvSpPr>
            <p:spPr bwMode="auto">
              <a:xfrm>
                <a:off x="402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5" name="Line 559"/>
              <p:cNvSpPr>
                <a:spLocks noChangeShapeType="1"/>
              </p:cNvSpPr>
              <p:nvPr/>
            </p:nvSpPr>
            <p:spPr bwMode="auto">
              <a:xfrm>
                <a:off x="407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6" name="Line 560"/>
              <p:cNvSpPr>
                <a:spLocks noChangeShapeType="1"/>
              </p:cNvSpPr>
              <p:nvPr/>
            </p:nvSpPr>
            <p:spPr bwMode="auto">
              <a:xfrm>
                <a:off x="411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7" name="Line 561"/>
              <p:cNvSpPr>
                <a:spLocks noChangeShapeType="1"/>
              </p:cNvSpPr>
              <p:nvPr/>
            </p:nvSpPr>
            <p:spPr bwMode="auto">
              <a:xfrm>
                <a:off x="416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8" name="Line 562"/>
              <p:cNvSpPr>
                <a:spLocks noChangeShapeType="1"/>
              </p:cNvSpPr>
              <p:nvPr/>
            </p:nvSpPr>
            <p:spPr bwMode="auto">
              <a:xfrm>
                <a:off x="420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79" name="Line 563"/>
              <p:cNvSpPr>
                <a:spLocks noChangeShapeType="1"/>
              </p:cNvSpPr>
              <p:nvPr/>
            </p:nvSpPr>
            <p:spPr bwMode="auto">
              <a:xfrm>
                <a:off x="425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0" name="Line 564"/>
              <p:cNvSpPr>
                <a:spLocks noChangeShapeType="1"/>
              </p:cNvSpPr>
              <p:nvPr/>
            </p:nvSpPr>
            <p:spPr bwMode="auto">
              <a:xfrm>
                <a:off x="429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1" name="Line 565"/>
              <p:cNvSpPr>
                <a:spLocks noChangeShapeType="1"/>
              </p:cNvSpPr>
              <p:nvPr/>
            </p:nvSpPr>
            <p:spPr bwMode="auto">
              <a:xfrm>
                <a:off x="434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2" name="Line 566"/>
              <p:cNvSpPr>
                <a:spLocks noChangeShapeType="1"/>
              </p:cNvSpPr>
              <p:nvPr/>
            </p:nvSpPr>
            <p:spPr bwMode="auto">
              <a:xfrm>
                <a:off x="439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3" name="Line 567"/>
              <p:cNvSpPr>
                <a:spLocks noChangeShapeType="1"/>
              </p:cNvSpPr>
              <p:nvPr/>
            </p:nvSpPr>
            <p:spPr bwMode="auto">
              <a:xfrm>
                <a:off x="443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4" name="Line 568"/>
              <p:cNvSpPr>
                <a:spLocks noChangeShapeType="1"/>
              </p:cNvSpPr>
              <p:nvPr/>
            </p:nvSpPr>
            <p:spPr bwMode="auto">
              <a:xfrm>
                <a:off x="448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5" name="Line 569"/>
              <p:cNvSpPr>
                <a:spLocks noChangeShapeType="1"/>
              </p:cNvSpPr>
              <p:nvPr/>
            </p:nvSpPr>
            <p:spPr bwMode="auto">
              <a:xfrm>
                <a:off x="452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6" name="Line 570"/>
              <p:cNvSpPr>
                <a:spLocks noChangeShapeType="1"/>
              </p:cNvSpPr>
              <p:nvPr/>
            </p:nvSpPr>
            <p:spPr bwMode="auto">
              <a:xfrm>
                <a:off x="457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7" name="Line 571"/>
              <p:cNvSpPr>
                <a:spLocks noChangeShapeType="1"/>
              </p:cNvSpPr>
              <p:nvPr/>
            </p:nvSpPr>
            <p:spPr bwMode="auto">
              <a:xfrm>
                <a:off x="461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8" name="Line 572"/>
              <p:cNvSpPr>
                <a:spLocks noChangeShapeType="1"/>
              </p:cNvSpPr>
              <p:nvPr/>
            </p:nvSpPr>
            <p:spPr bwMode="auto">
              <a:xfrm>
                <a:off x="466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89" name="Line 573"/>
              <p:cNvSpPr>
                <a:spLocks noChangeShapeType="1"/>
              </p:cNvSpPr>
              <p:nvPr/>
            </p:nvSpPr>
            <p:spPr bwMode="auto">
              <a:xfrm>
                <a:off x="4708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0" name="Line 574"/>
              <p:cNvSpPr>
                <a:spLocks noChangeShapeType="1"/>
              </p:cNvSpPr>
              <p:nvPr/>
            </p:nvSpPr>
            <p:spPr bwMode="auto">
              <a:xfrm>
                <a:off x="4753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1" name="Line 575"/>
              <p:cNvSpPr>
                <a:spLocks noChangeShapeType="1"/>
              </p:cNvSpPr>
              <p:nvPr/>
            </p:nvSpPr>
            <p:spPr bwMode="auto">
              <a:xfrm>
                <a:off x="479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2" name="Line 576"/>
              <p:cNvSpPr>
                <a:spLocks noChangeShapeType="1"/>
              </p:cNvSpPr>
              <p:nvPr/>
            </p:nvSpPr>
            <p:spPr bwMode="auto">
              <a:xfrm>
                <a:off x="4844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3" name="Line 577"/>
              <p:cNvSpPr>
                <a:spLocks noChangeShapeType="1"/>
              </p:cNvSpPr>
              <p:nvPr/>
            </p:nvSpPr>
            <p:spPr bwMode="auto">
              <a:xfrm>
                <a:off x="4889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4" name="Line 578"/>
              <p:cNvSpPr>
                <a:spLocks noChangeShapeType="1"/>
              </p:cNvSpPr>
              <p:nvPr/>
            </p:nvSpPr>
            <p:spPr bwMode="auto">
              <a:xfrm>
                <a:off x="4935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5" name="Line 579"/>
              <p:cNvSpPr>
                <a:spLocks noChangeShapeType="1"/>
              </p:cNvSpPr>
              <p:nvPr/>
            </p:nvSpPr>
            <p:spPr bwMode="auto">
              <a:xfrm>
                <a:off x="4980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6" name="Line 580"/>
              <p:cNvSpPr>
                <a:spLocks noChangeShapeType="1"/>
              </p:cNvSpPr>
              <p:nvPr/>
            </p:nvSpPr>
            <p:spPr bwMode="auto">
              <a:xfrm>
                <a:off x="502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7" name="Line 581"/>
              <p:cNvSpPr>
                <a:spLocks noChangeShapeType="1"/>
              </p:cNvSpPr>
              <p:nvPr/>
            </p:nvSpPr>
            <p:spPr bwMode="auto">
              <a:xfrm>
                <a:off x="5071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8" name="Line 582"/>
              <p:cNvSpPr>
                <a:spLocks noChangeShapeType="1"/>
              </p:cNvSpPr>
              <p:nvPr/>
            </p:nvSpPr>
            <p:spPr bwMode="auto">
              <a:xfrm>
                <a:off x="5116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399" name="Line 583"/>
              <p:cNvSpPr>
                <a:spLocks noChangeShapeType="1"/>
              </p:cNvSpPr>
              <p:nvPr/>
            </p:nvSpPr>
            <p:spPr bwMode="auto">
              <a:xfrm>
                <a:off x="5162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0" name="Line 584"/>
              <p:cNvSpPr>
                <a:spLocks noChangeShapeType="1"/>
              </p:cNvSpPr>
              <p:nvPr/>
            </p:nvSpPr>
            <p:spPr bwMode="auto">
              <a:xfrm>
                <a:off x="5207" y="395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1" name="Line 585"/>
              <p:cNvSpPr>
                <a:spLocks noChangeShapeType="1"/>
              </p:cNvSpPr>
              <p:nvPr/>
            </p:nvSpPr>
            <p:spPr bwMode="auto">
              <a:xfrm>
                <a:off x="71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2" name="Line 586"/>
              <p:cNvSpPr>
                <a:spLocks noChangeShapeType="1"/>
              </p:cNvSpPr>
              <p:nvPr/>
            </p:nvSpPr>
            <p:spPr bwMode="auto">
              <a:xfrm>
                <a:off x="758" y="360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3" name="Line 587"/>
              <p:cNvSpPr>
                <a:spLocks noChangeShapeType="1"/>
              </p:cNvSpPr>
              <p:nvPr/>
            </p:nvSpPr>
            <p:spPr bwMode="auto">
              <a:xfrm>
                <a:off x="80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4" name="Line 588"/>
              <p:cNvSpPr>
                <a:spLocks noChangeShapeType="1"/>
              </p:cNvSpPr>
              <p:nvPr/>
            </p:nvSpPr>
            <p:spPr bwMode="auto">
              <a:xfrm>
                <a:off x="84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5" name="Line 589"/>
              <p:cNvSpPr>
                <a:spLocks noChangeShapeType="1"/>
              </p:cNvSpPr>
              <p:nvPr/>
            </p:nvSpPr>
            <p:spPr bwMode="auto">
              <a:xfrm>
                <a:off x="89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6" name="Line 590"/>
              <p:cNvSpPr>
                <a:spLocks noChangeShapeType="1"/>
              </p:cNvSpPr>
              <p:nvPr/>
            </p:nvSpPr>
            <p:spPr bwMode="auto">
              <a:xfrm>
                <a:off x="94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7" name="Line 591"/>
              <p:cNvSpPr>
                <a:spLocks noChangeShapeType="1"/>
              </p:cNvSpPr>
              <p:nvPr/>
            </p:nvSpPr>
            <p:spPr bwMode="auto">
              <a:xfrm>
                <a:off x="98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8" name="Line 592"/>
              <p:cNvSpPr>
                <a:spLocks noChangeShapeType="1"/>
              </p:cNvSpPr>
              <p:nvPr/>
            </p:nvSpPr>
            <p:spPr bwMode="auto">
              <a:xfrm>
                <a:off x="103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09" name="Line 593"/>
              <p:cNvSpPr>
                <a:spLocks noChangeShapeType="1"/>
              </p:cNvSpPr>
              <p:nvPr/>
            </p:nvSpPr>
            <p:spPr bwMode="auto">
              <a:xfrm>
                <a:off x="107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0" name="Line 594"/>
              <p:cNvSpPr>
                <a:spLocks noChangeShapeType="1"/>
              </p:cNvSpPr>
              <p:nvPr/>
            </p:nvSpPr>
            <p:spPr bwMode="auto">
              <a:xfrm>
                <a:off x="112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1" name="Line 595"/>
              <p:cNvSpPr>
                <a:spLocks noChangeShapeType="1"/>
              </p:cNvSpPr>
              <p:nvPr/>
            </p:nvSpPr>
            <p:spPr bwMode="auto">
              <a:xfrm>
                <a:off x="116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2" name="Line 596"/>
              <p:cNvSpPr>
                <a:spLocks noChangeShapeType="1"/>
              </p:cNvSpPr>
              <p:nvPr/>
            </p:nvSpPr>
            <p:spPr bwMode="auto">
              <a:xfrm>
                <a:off x="121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3" name="Line 597"/>
              <p:cNvSpPr>
                <a:spLocks noChangeShapeType="1"/>
              </p:cNvSpPr>
              <p:nvPr/>
            </p:nvSpPr>
            <p:spPr bwMode="auto">
              <a:xfrm>
                <a:off x="125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4" name="Line 598"/>
              <p:cNvSpPr>
                <a:spLocks noChangeShapeType="1"/>
              </p:cNvSpPr>
              <p:nvPr/>
            </p:nvSpPr>
            <p:spPr bwMode="auto">
              <a:xfrm>
                <a:off x="130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5" name="Line 599"/>
              <p:cNvSpPr>
                <a:spLocks noChangeShapeType="1"/>
              </p:cNvSpPr>
              <p:nvPr/>
            </p:nvSpPr>
            <p:spPr bwMode="auto">
              <a:xfrm>
                <a:off x="134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6" name="Line 600"/>
              <p:cNvSpPr>
                <a:spLocks noChangeShapeType="1"/>
              </p:cNvSpPr>
              <p:nvPr/>
            </p:nvSpPr>
            <p:spPr bwMode="auto">
              <a:xfrm>
                <a:off x="139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7" name="Line 601"/>
              <p:cNvSpPr>
                <a:spLocks noChangeShapeType="1"/>
              </p:cNvSpPr>
              <p:nvPr/>
            </p:nvSpPr>
            <p:spPr bwMode="auto">
              <a:xfrm>
                <a:off x="143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8" name="Line 602"/>
              <p:cNvSpPr>
                <a:spLocks noChangeShapeType="1"/>
              </p:cNvSpPr>
              <p:nvPr/>
            </p:nvSpPr>
            <p:spPr bwMode="auto">
              <a:xfrm>
                <a:off x="148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19" name="Line 603"/>
              <p:cNvSpPr>
                <a:spLocks noChangeShapeType="1"/>
              </p:cNvSpPr>
              <p:nvPr/>
            </p:nvSpPr>
            <p:spPr bwMode="auto">
              <a:xfrm>
                <a:off x="153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20" name="Line 604"/>
              <p:cNvSpPr>
                <a:spLocks noChangeShapeType="1"/>
              </p:cNvSpPr>
              <p:nvPr/>
            </p:nvSpPr>
            <p:spPr bwMode="auto">
              <a:xfrm>
                <a:off x="157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21" name="Line 605"/>
              <p:cNvSpPr>
                <a:spLocks noChangeShapeType="1"/>
              </p:cNvSpPr>
              <p:nvPr/>
            </p:nvSpPr>
            <p:spPr bwMode="auto">
              <a:xfrm>
                <a:off x="162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22" name="Line 606"/>
              <p:cNvSpPr>
                <a:spLocks noChangeShapeType="1"/>
              </p:cNvSpPr>
              <p:nvPr/>
            </p:nvSpPr>
            <p:spPr bwMode="auto">
              <a:xfrm>
                <a:off x="166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713" y="2891"/>
              <a:ext cx="4499" cy="712"/>
              <a:chOff x="713" y="2891"/>
              <a:chExt cx="4499" cy="712"/>
            </a:xfrm>
          </p:grpSpPr>
          <p:sp>
            <p:nvSpPr>
              <p:cNvPr id="547424" name="Line 608"/>
              <p:cNvSpPr>
                <a:spLocks noChangeShapeType="1"/>
              </p:cNvSpPr>
              <p:nvPr/>
            </p:nvSpPr>
            <p:spPr bwMode="auto">
              <a:xfrm>
                <a:off x="171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25" name="Line 609"/>
              <p:cNvSpPr>
                <a:spLocks noChangeShapeType="1"/>
              </p:cNvSpPr>
              <p:nvPr/>
            </p:nvSpPr>
            <p:spPr bwMode="auto">
              <a:xfrm>
                <a:off x="175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26" name="Line 610"/>
              <p:cNvSpPr>
                <a:spLocks noChangeShapeType="1"/>
              </p:cNvSpPr>
              <p:nvPr/>
            </p:nvSpPr>
            <p:spPr bwMode="auto">
              <a:xfrm>
                <a:off x="180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27" name="Line 611"/>
              <p:cNvSpPr>
                <a:spLocks noChangeShapeType="1"/>
              </p:cNvSpPr>
              <p:nvPr/>
            </p:nvSpPr>
            <p:spPr bwMode="auto">
              <a:xfrm>
                <a:off x="184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28" name="Line 612"/>
              <p:cNvSpPr>
                <a:spLocks noChangeShapeType="1"/>
              </p:cNvSpPr>
              <p:nvPr/>
            </p:nvSpPr>
            <p:spPr bwMode="auto">
              <a:xfrm>
                <a:off x="189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29" name="Line 613"/>
              <p:cNvSpPr>
                <a:spLocks noChangeShapeType="1"/>
              </p:cNvSpPr>
              <p:nvPr/>
            </p:nvSpPr>
            <p:spPr bwMode="auto">
              <a:xfrm>
                <a:off x="193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0" name="Line 614"/>
              <p:cNvSpPr>
                <a:spLocks noChangeShapeType="1"/>
              </p:cNvSpPr>
              <p:nvPr/>
            </p:nvSpPr>
            <p:spPr bwMode="auto">
              <a:xfrm>
                <a:off x="198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1" name="Line 615"/>
              <p:cNvSpPr>
                <a:spLocks noChangeShapeType="1"/>
              </p:cNvSpPr>
              <p:nvPr/>
            </p:nvSpPr>
            <p:spPr bwMode="auto">
              <a:xfrm>
                <a:off x="203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2" name="Line 616"/>
              <p:cNvSpPr>
                <a:spLocks noChangeShapeType="1"/>
              </p:cNvSpPr>
              <p:nvPr/>
            </p:nvSpPr>
            <p:spPr bwMode="auto">
              <a:xfrm>
                <a:off x="207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3" name="Line 617"/>
              <p:cNvSpPr>
                <a:spLocks noChangeShapeType="1"/>
              </p:cNvSpPr>
              <p:nvPr/>
            </p:nvSpPr>
            <p:spPr bwMode="auto">
              <a:xfrm>
                <a:off x="212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4" name="Line 618"/>
              <p:cNvSpPr>
                <a:spLocks noChangeShapeType="1"/>
              </p:cNvSpPr>
              <p:nvPr/>
            </p:nvSpPr>
            <p:spPr bwMode="auto">
              <a:xfrm>
                <a:off x="216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5" name="Line 619"/>
              <p:cNvSpPr>
                <a:spLocks noChangeShapeType="1"/>
              </p:cNvSpPr>
              <p:nvPr/>
            </p:nvSpPr>
            <p:spPr bwMode="auto">
              <a:xfrm>
                <a:off x="221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6" name="Line 620"/>
              <p:cNvSpPr>
                <a:spLocks noChangeShapeType="1"/>
              </p:cNvSpPr>
              <p:nvPr/>
            </p:nvSpPr>
            <p:spPr bwMode="auto">
              <a:xfrm>
                <a:off x="2256" y="360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7" name="Line 621"/>
              <p:cNvSpPr>
                <a:spLocks noChangeShapeType="1"/>
              </p:cNvSpPr>
              <p:nvPr/>
            </p:nvSpPr>
            <p:spPr bwMode="auto">
              <a:xfrm>
                <a:off x="230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8" name="Line 622"/>
              <p:cNvSpPr>
                <a:spLocks noChangeShapeType="1"/>
              </p:cNvSpPr>
              <p:nvPr/>
            </p:nvSpPr>
            <p:spPr bwMode="auto">
              <a:xfrm>
                <a:off x="234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39" name="Line 623"/>
              <p:cNvSpPr>
                <a:spLocks noChangeShapeType="1"/>
              </p:cNvSpPr>
              <p:nvPr/>
            </p:nvSpPr>
            <p:spPr bwMode="auto">
              <a:xfrm>
                <a:off x="239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0" name="Line 624"/>
              <p:cNvSpPr>
                <a:spLocks noChangeShapeType="1"/>
              </p:cNvSpPr>
              <p:nvPr/>
            </p:nvSpPr>
            <p:spPr bwMode="auto">
              <a:xfrm>
                <a:off x="243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1" name="Line 625"/>
              <p:cNvSpPr>
                <a:spLocks noChangeShapeType="1"/>
              </p:cNvSpPr>
              <p:nvPr/>
            </p:nvSpPr>
            <p:spPr bwMode="auto">
              <a:xfrm>
                <a:off x="248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2" name="Line 626"/>
              <p:cNvSpPr>
                <a:spLocks noChangeShapeType="1"/>
              </p:cNvSpPr>
              <p:nvPr/>
            </p:nvSpPr>
            <p:spPr bwMode="auto">
              <a:xfrm>
                <a:off x="252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3" name="Line 627"/>
              <p:cNvSpPr>
                <a:spLocks noChangeShapeType="1"/>
              </p:cNvSpPr>
              <p:nvPr/>
            </p:nvSpPr>
            <p:spPr bwMode="auto">
              <a:xfrm>
                <a:off x="257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4" name="Line 628"/>
              <p:cNvSpPr>
                <a:spLocks noChangeShapeType="1"/>
              </p:cNvSpPr>
              <p:nvPr/>
            </p:nvSpPr>
            <p:spPr bwMode="auto">
              <a:xfrm>
                <a:off x="262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5" name="Line 629"/>
              <p:cNvSpPr>
                <a:spLocks noChangeShapeType="1"/>
              </p:cNvSpPr>
              <p:nvPr/>
            </p:nvSpPr>
            <p:spPr bwMode="auto">
              <a:xfrm>
                <a:off x="266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6" name="Line 630"/>
              <p:cNvSpPr>
                <a:spLocks noChangeShapeType="1"/>
              </p:cNvSpPr>
              <p:nvPr/>
            </p:nvSpPr>
            <p:spPr bwMode="auto">
              <a:xfrm>
                <a:off x="271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7" name="Line 631"/>
              <p:cNvSpPr>
                <a:spLocks noChangeShapeType="1"/>
              </p:cNvSpPr>
              <p:nvPr/>
            </p:nvSpPr>
            <p:spPr bwMode="auto">
              <a:xfrm>
                <a:off x="275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8" name="Line 632"/>
              <p:cNvSpPr>
                <a:spLocks noChangeShapeType="1"/>
              </p:cNvSpPr>
              <p:nvPr/>
            </p:nvSpPr>
            <p:spPr bwMode="auto">
              <a:xfrm>
                <a:off x="280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49" name="Line 633"/>
              <p:cNvSpPr>
                <a:spLocks noChangeShapeType="1"/>
              </p:cNvSpPr>
              <p:nvPr/>
            </p:nvSpPr>
            <p:spPr bwMode="auto">
              <a:xfrm>
                <a:off x="284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0" name="Line 634"/>
              <p:cNvSpPr>
                <a:spLocks noChangeShapeType="1"/>
              </p:cNvSpPr>
              <p:nvPr/>
            </p:nvSpPr>
            <p:spPr bwMode="auto">
              <a:xfrm>
                <a:off x="289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1" name="Line 635"/>
              <p:cNvSpPr>
                <a:spLocks noChangeShapeType="1"/>
              </p:cNvSpPr>
              <p:nvPr/>
            </p:nvSpPr>
            <p:spPr bwMode="auto">
              <a:xfrm>
                <a:off x="293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2" name="Line 636"/>
              <p:cNvSpPr>
                <a:spLocks noChangeShapeType="1"/>
              </p:cNvSpPr>
              <p:nvPr/>
            </p:nvSpPr>
            <p:spPr bwMode="auto">
              <a:xfrm>
                <a:off x="298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3" name="Line 637"/>
              <p:cNvSpPr>
                <a:spLocks noChangeShapeType="1"/>
              </p:cNvSpPr>
              <p:nvPr/>
            </p:nvSpPr>
            <p:spPr bwMode="auto">
              <a:xfrm>
                <a:off x="302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4" name="Line 638"/>
              <p:cNvSpPr>
                <a:spLocks noChangeShapeType="1"/>
              </p:cNvSpPr>
              <p:nvPr/>
            </p:nvSpPr>
            <p:spPr bwMode="auto">
              <a:xfrm>
                <a:off x="307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5" name="Line 639"/>
              <p:cNvSpPr>
                <a:spLocks noChangeShapeType="1"/>
              </p:cNvSpPr>
              <p:nvPr/>
            </p:nvSpPr>
            <p:spPr bwMode="auto">
              <a:xfrm>
                <a:off x="311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6" name="Line 640"/>
              <p:cNvSpPr>
                <a:spLocks noChangeShapeType="1"/>
              </p:cNvSpPr>
              <p:nvPr/>
            </p:nvSpPr>
            <p:spPr bwMode="auto">
              <a:xfrm>
                <a:off x="316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7" name="Line 641"/>
              <p:cNvSpPr>
                <a:spLocks noChangeShapeType="1"/>
              </p:cNvSpPr>
              <p:nvPr/>
            </p:nvSpPr>
            <p:spPr bwMode="auto">
              <a:xfrm>
                <a:off x="321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8" name="Line 642"/>
              <p:cNvSpPr>
                <a:spLocks noChangeShapeType="1"/>
              </p:cNvSpPr>
              <p:nvPr/>
            </p:nvSpPr>
            <p:spPr bwMode="auto">
              <a:xfrm>
                <a:off x="325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59" name="Line 643"/>
              <p:cNvSpPr>
                <a:spLocks noChangeShapeType="1"/>
              </p:cNvSpPr>
              <p:nvPr/>
            </p:nvSpPr>
            <p:spPr bwMode="auto">
              <a:xfrm>
                <a:off x="330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0" name="Line 644"/>
              <p:cNvSpPr>
                <a:spLocks noChangeShapeType="1"/>
              </p:cNvSpPr>
              <p:nvPr/>
            </p:nvSpPr>
            <p:spPr bwMode="auto">
              <a:xfrm>
                <a:off x="334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1" name="Line 645"/>
              <p:cNvSpPr>
                <a:spLocks noChangeShapeType="1"/>
              </p:cNvSpPr>
              <p:nvPr/>
            </p:nvSpPr>
            <p:spPr bwMode="auto">
              <a:xfrm>
                <a:off x="339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2" name="Line 646"/>
              <p:cNvSpPr>
                <a:spLocks noChangeShapeType="1"/>
              </p:cNvSpPr>
              <p:nvPr/>
            </p:nvSpPr>
            <p:spPr bwMode="auto">
              <a:xfrm>
                <a:off x="343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3" name="Line 647"/>
              <p:cNvSpPr>
                <a:spLocks noChangeShapeType="1"/>
              </p:cNvSpPr>
              <p:nvPr/>
            </p:nvSpPr>
            <p:spPr bwMode="auto">
              <a:xfrm>
                <a:off x="348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4" name="Line 648"/>
              <p:cNvSpPr>
                <a:spLocks noChangeShapeType="1"/>
              </p:cNvSpPr>
              <p:nvPr/>
            </p:nvSpPr>
            <p:spPr bwMode="auto">
              <a:xfrm>
                <a:off x="352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5" name="Line 649"/>
              <p:cNvSpPr>
                <a:spLocks noChangeShapeType="1"/>
              </p:cNvSpPr>
              <p:nvPr/>
            </p:nvSpPr>
            <p:spPr bwMode="auto">
              <a:xfrm>
                <a:off x="357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6" name="Line 650"/>
              <p:cNvSpPr>
                <a:spLocks noChangeShapeType="1"/>
              </p:cNvSpPr>
              <p:nvPr/>
            </p:nvSpPr>
            <p:spPr bwMode="auto">
              <a:xfrm>
                <a:off x="361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7" name="Line 651"/>
              <p:cNvSpPr>
                <a:spLocks noChangeShapeType="1"/>
              </p:cNvSpPr>
              <p:nvPr/>
            </p:nvSpPr>
            <p:spPr bwMode="auto">
              <a:xfrm>
                <a:off x="366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8" name="Line 652"/>
              <p:cNvSpPr>
                <a:spLocks noChangeShapeType="1"/>
              </p:cNvSpPr>
              <p:nvPr/>
            </p:nvSpPr>
            <p:spPr bwMode="auto">
              <a:xfrm>
                <a:off x="370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69" name="Line 653"/>
              <p:cNvSpPr>
                <a:spLocks noChangeShapeType="1"/>
              </p:cNvSpPr>
              <p:nvPr/>
            </p:nvSpPr>
            <p:spPr bwMode="auto">
              <a:xfrm>
                <a:off x="3754" y="360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0" name="Line 654"/>
              <p:cNvSpPr>
                <a:spLocks noChangeShapeType="1"/>
              </p:cNvSpPr>
              <p:nvPr/>
            </p:nvSpPr>
            <p:spPr bwMode="auto">
              <a:xfrm>
                <a:off x="380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1" name="Line 655"/>
              <p:cNvSpPr>
                <a:spLocks noChangeShapeType="1"/>
              </p:cNvSpPr>
              <p:nvPr/>
            </p:nvSpPr>
            <p:spPr bwMode="auto">
              <a:xfrm>
                <a:off x="384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2" name="Line 656"/>
              <p:cNvSpPr>
                <a:spLocks noChangeShapeType="1"/>
              </p:cNvSpPr>
              <p:nvPr/>
            </p:nvSpPr>
            <p:spPr bwMode="auto">
              <a:xfrm>
                <a:off x="389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3" name="Line 657"/>
              <p:cNvSpPr>
                <a:spLocks noChangeShapeType="1"/>
              </p:cNvSpPr>
              <p:nvPr/>
            </p:nvSpPr>
            <p:spPr bwMode="auto">
              <a:xfrm>
                <a:off x="393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4" name="Line 658"/>
              <p:cNvSpPr>
                <a:spLocks noChangeShapeType="1"/>
              </p:cNvSpPr>
              <p:nvPr/>
            </p:nvSpPr>
            <p:spPr bwMode="auto">
              <a:xfrm>
                <a:off x="3981" y="360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5" name="Line 659"/>
              <p:cNvSpPr>
                <a:spLocks noChangeShapeType="1"/>
              </p:cNvSpPr>
              <p:nvPr/>
            </p:nvSpPr>
            <p:spPr bwMode="auto">
              <a:xfrm>
                <a:off x="402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6" name="Line 660"/>
              <p:cNvSpPr>
                <a:spLocks noChangeShapeType="1"/>
              </p:cNvSpPr>
              <p:nvPr/>
            </p:nvSpPr>
            <p:spPr bwMode="auto">
              <a:xfrm>
                <a:off x="407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7" name="Line 661"/>
              <p:cNvSpPr>
                <a:spLocks noChangeShapeType="1"/>
              </p:cNvSpPr>
              <p:nvPr/>
            </p:nvSpPr>
            <p:spPr bwMode="auto">
              <a:xfrm>
                <a:off x="411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8" name="Line 662"/>
              <p:cNvSpPr>
                <a:spLocks noChangeShapeType="1"/>
              </p:cNvSpPr>
              <p:nvPr/>
            </p:nvSpPr>
            <p:spPr bwMode="auto">
              <a:xfrm>
                <a:off x="416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79" name="Line 663"/>
              <p:cNvSpPr>
                <a:spLocks noChangeShapeType="1"/>
              </p:cNvSpPr>
              <p:nvPr/>
            </p:nvSpPr>
            <p:spPr bwMode="auto">
              <a:xfrm>
                <a:off x="420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0" name="Line 664"/>
              <p:cNvSpPr>
                <a:spLocks noChangeShapeType="1"/>
              </p:cNvSpPr>
              <p:nvPr/>
            </p:nvSpPr>
            <p:spPr bwMode="auto">
              <a:xfrm>
                <a:off x="425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1" name="Line 665"/>
              <p:cNvSpPr>
                <a:spLocks noChangeShapeType="1"/>
              </p:cNvSpPr>
              <p:nvPr/>
            </p:nvSpPr>
            <p:spPr bwMode="auto">
              <a:xfrm>
                <a:off x="429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2" name="Line 666"/>
              <p:cNvSpPr>
                <a:spLocks noChangeShapeType="1"/>
              </p:cNvSpPr>
              <p:nvPr/>
            </p:nvSpPr>
            <p:spPr bwMode="auto">
              <a:xfrm>
                <a:off x="434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3" name="Line 667"/>
              <p:cNvSpPr>
                <a:spLocks noChangeShapeType="1"/>
              </p:cNvSpPr>
              <p:nvPr/>
            </p:nvSpPr>
            <p:spPr bwMode="auto">
              <a:xfrm>
                <a:off x="439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4" name="Line 668"/>
              <p:cNvSpPr>
                <a:spLocks noChangeShapeType="1"/>
              </p:cNvSpPr>
              <p:nvPr/>
            </p:nvSpPr>
            <p:spPr bwMode="auto">
              <a:xfrm>
                <a:off x="443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5" name="Line 669"/>
              <p:cNvSpPr>
                <a:spLocks noChangeShapeType="1"/>
              </p:cNvSpPr>
              <p:nvPr/>
            </p:nvSpPr>
            <p:spPr bwMode="auto">
              <a:xfrm>
                <a:off x="448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6" name="Line 670"/>
              <p:cNvSpPr>
                <a:spLocks noChangeShapeType="1"/>
              </p:cNvSpPr>
              <p:nvPr/>
            </p:nvSpPr>
            <p:spPr bwMode="auto">
              <a:xfrm>
                <a:off x="452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7" name="Line 671"/>
              <p:cNvSpPr>
                <a:spLocks noChangeShapeType="1"/>
              </p:cNvSpPr>
              <p:nvPr/>
            </p:nvSpPr>
            <p:spPr bwMode="auto">
              <a:xfrm>
                <a:off x="457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8" name="Line 672"/>
              <p:cNvSpPr>
                <a:spLocks noChangeShapeType="1"/>
              </p:cNvSpPr>
              <p:nvPr/>
            </p:nvSpPr>
            <p:spPr bwMode="auto">
              <a:xfrm>
                <a:off x="461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89" name="Line 673"/>
              <p:cNvSpPr>
                <a:spLocks noChangeShapeType="1"/>
              </p:cNvSpPr>
              <p:nvPr/>
            </p:nvSpPr>
            <p:spPr bwMode="auto">
              <a:xfrm>
                <a:off x="466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0" name="Line 674"/>
              <p:cNvSpPr>
                <a:spLocks noChangeShapeType="1"/>
              </p:cNvSpPr>
              <p:nvPr/>
            </p:nvSpPr>
            <p:spPr bwMode="auto">
              <a:xfrm>
                <a:off x="4708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1" name="Line 675"/>
              <p:cNvSpPr>
                <a:spLocks noChangeShapeType="1"/>
              </p:cNvSpPr>
              <p:nvPr/>
            </p:nvSpPr>
            <p:spPr bwMode="auto">
              <a:xfrm>
                <a:off x="4753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2" name="Line 676"/>
              <p:cNvSpPr>
                <a:spLocks noChangeShapeType="1"/>
              </p:cNvSpPr>
              <p:nvPr/>
            </p:nvSpPr>
            <p:spPr bwMode="auto">
              <a:xfrm>
                <a:off x="479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3" name="Line 677"/>
              <p:cNvSpPr>
                <a:spLocks noChangeShapeType="1"/>
              </p:cNvSpPr>
              <p:nvPr/>
            </p:nvSpPr>
            <p:spPr bwMode="auto">
              <a:xfrm>
                <a:off x="4844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4" name="Line 678"/>
              <p:cNvSpPr>
                <a:spLocks noChangeShapeType="1"/>
              </p:cNvSpPr>
              <p:nvPr/>
            </p:nvSpPr>
            <p:spPr bwMode="auto">
              <a:xfrm>
                <a:off x="4889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5" name="Line 679"/>
              <p:cNvSpPr>
                <a:spLocks noChangeShapeType="1"/>
              </p:cNvSpPr>
              <p:nvPr/>
            </p:nvSpPr>
            <p:spPr bwMode="auto">
              <a:xfrm>
                <a:off x="4935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6" name="Line 680"/>
              <p:cNvSpPr>
                <a:spLocks noChangeShapeType="1"/>
              </p:cNvSpPr>
              <p:nvPr/>
            </p:nvSpPr>
            <p:spPr bwMode="auto">
              <a:xfrm>
                <a:off x="4980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7" name="Line 681"/>
              <p:cNvSpPr>
                <a:spLocks noChangeShapeType="1"/>
              </p:cNvSpPr>
              <p:nvPr/>
            </p:nvSpPr>
            <p:spPr bwMode="auto">
              <a:xfrm>
                <a:off x="502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8" name="Line 682"/>
              <p:cNvSpPr>
                <a:spLocks noChangeShapeType="1"/>
              </p:cNvSpPr>
              <p:nvPr/>
            </p:nvSpPr>
            <p:spPr bwMode="auto">
              <a:xfrm>
                <a:off x="5071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499" name="Line 683"/>
              <p:cNvSpPr>
                <a:spLocks noChangeShapeType="1"/>
              </p:cNvSpPr>
              <p:nvPr/>
            </p:nvSpPr>
            <p:spPr bwMode="auto">
              <a:xfrm>
                <a:off x="5116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0" name="Line 684"/>
              <p:cNvSpPr>
                <a:spLocks noChangeShapeType="1"/>
              </p:cNvSpPr>
              <p:nvPr/>
            </p:nvSpPr>
            <p:spPr bwMode="auto">
              <a:xfrm>
                <a:off x="5162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1" name="Line 685"/>
              <p:cNvSpPr>
                <a:spLocks noChangeShapeType="1"/>
              </p:cNvSpPr>
              <p:nvPr/>
            </p:nvSpPr>
            <p:spPr bwMode="auto">
              <a:xfrm>
                <a:off x="5207" y="36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2" name="Line 686"/>
              <p:cNvSpPr>
                <a:spLocks noChangeShapeType="1"/>
              </p:cNvSpPr>
              <p:nvPr/>
            </p:nvSpPr>
            <p:spPr bwMode="auto">
              <a:xfrm>
                <a:off x="71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3" name="Line 687"/>
              <p:cNvSpPr>
                <a:spLocks noChangeShapeType="1"/>
              </p:cNvSpPr>
              <p:nvPr/>
            </p:nvSpPr>
            <p:spPr bwMode="auto">
              <a:xfrm>
                <a:off x="758" y="324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4" name="Line 688"/>
              <p:cNvSpPr>
                <a:spLocks noChangeShapeType="1"/>
              </p:cNvSpPr>
              <p:nvPr/>
            </p:nvSpPr>
            <p:spPr bwMode="auto">
              <a:xfrm>
                <a:off x="80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5" name="Line 689"/>
              <p:cNvSpPr>
                <a:spLocks noChangeShapeType="1"/>
              </p:cNvSpPr>
              <p:nvPr/>
            </p:nvSpPr>
            <p:spPr bwMode="auto">
              <a:xfrm>
                <a:off x="84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6" name="Line 690"/>
              <p:cNvSpPr>
                <a:spLocks noChangeShapeType="1"/>
              </p:cNvSpPr>
              <p:nvPr/>
            </p:nvSpPr>
            <p:spPr bwMode="auto">
              <a:xfrm>
                <a:off x="89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7" name="Line 691"/>
              <p:cNvSpPr>
                <a:spLocks noChangeShapeType="1"/>
              </p:cNvSpPr>
              <p:nvPr/>
            </p:nvSpPr>
            <p:spPr bwMode="auto">
              <a:xfrm>
                <a:off x="94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8" name="Line 692"/>
              <p:cNvSpPr>
                <a:spLocks noChangeShapeType="1"/>
              </p:cNvSpPr>
              <p:nvPr/>
            </p:nvSpPr>
            <p:spPr bwMode="auto">
              <a:xfrm>
                <a:off x="98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09" name="Line 693"/>
              <p:cNvSpPr>
                <a:spLocks noChangeShapeType="1"/>
              </p:cNvSpPr>
              <p:nvPr/>
            </p:nvSpPr>
            <p:spPr bwMode="auto">
              <a:xfrm>
                <a:off x="103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0" name="Line 694"/>
              <p:cNvSpPr>
                <a:spLocks noChangeShapeType="1"/>
              </p:cNvSpPr>
              <p:nvPr/>
            </p:nvSpPr>
            <p:spPr bwMode="auto">
              <a:xfrm>
                <a:off x="107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1" name="Line 695"/>
              <p:cNvSpPr>
                <a:spLocks noChangeShapeType="1"/>
              </p:cNvSpPr>
              <p:nvPr/>
            </p:nvSpPr>
            <p:spPr bwMode="auto">
              <a:xfrm>
                <a:off x="112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2" name="Line 696"/>
              <p:cNvSpPr>
                <a:spLocks noChangeShapeType="1"/>
              </p:cNvSpPr>
              <p:nvPr/>
            </p:nvSpPr>
            <p:spPr bwMode="auto">
              <a:xfrm>
                <a:off x="116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3" name="Line 697"/>
              <p:cNvSpPr>
                <a:spLocks noChangeShapeType="1"/>
              </p:cNvSpPr>
              <p:nvPr/>
            </p:nvSpPr>
            <p:spPr bwMode="auto">
              <a:xfrm>
                <a:off x="121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4" name="Line 698"/>
              <p:cNvSpPr>
                <a:spLocks noChangeShapeType="1"/>
              </p:cNvSpPr>
              <p:nvPr/>
            </p:nvSpPr>
            <p:spPr bwMode="auto">
              <a:xfrm>
                <a:off x="125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5" name="Line 699"/>
              <p:cNvSpPr>
                <a:spLocks noChangeShapeType="1"/>
              </p:cNvSpPr>
              <p:nvPr/>
            </p:nvSpPr>
            <p:spPr bwMode="auto">
              <a:xfrm>
                <a:off x="130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6" name="Line 700"/>
              <p:cNvSpPr>
                <a:spLocks noChangeShapeType="1"/>
              </p:cNvSpPr>
              <p:nvPr/>
            </p:nvSpPr>
            <p:spPr bwMode="auto">
              <a:xfrm>
                <a:off x="134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7" name="Line 701"/>
              <p:cNvSpPr>
                <a:spLocks noChangeShapeType="1"/>
              </p:cNvSpPr>
              <p:nvPr/>
            </p:nvSpPr>
            <p:spPr bwMode="auto">
              <a:xfrm>
                <a:off x="139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8" name="Line 702"/>
              <p:cNvSpPr>
                <a:spLocks noChangeShapeType="1"/>
              </p:cNvSpPr>
              <p:nvPr/>
            </p:nvSpPr>
            <p:spPr bwMode="auto">
              <a:xfrm>
                <a:off x="143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19" name="Line 703"/>
              <p:cNvSpPr>
                <a:spLocks noChangeShapeType="1"/>
              </p:cNvSpPr>
              <p:nvPr/>
            </p:nvSpPr>
            <p:spPr bwMode="auto">
              <a:xfrm>
                <a:off x="148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0" name="Line 704"/>
              <p:cNvSpPr>
                <a:spLocks noChangeShapeType="1"/>
              </p:cNvSpPr>
              <p:nvPr/>
            </p:nvSpPr>
            <p:spPr bwMode="auto">
              <a:xfrm>
                <a:off x="153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1" name="Line 705"/>
              <p:cNvSpPr>
                <a:spLocks noChangeShapeType="1"/>
              </p:cNvSpPr>
              <p:nvPr/>
            </p:nvSpPr>
            <p:spPr bwMode="auto">
              <a:xfrm>
                <a:off x="157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2" name="Line 706"/>
              <p:cNvSpPr>
                <a:spLocks noChangeShapeType="1"/>
              </p:cNvSpPr>
              <p:nvPr/>
            </p:nvSpPr>
            <p:spPr bwMode="auto">
              <a:xfrm>
                <a:off x="162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3" name="Line 707"/>
              <p:cNvSpPr>
                <a:spLocks noChangeShapeType="1"/>
              </p:cNvSpPr>
              <p:nvPr/>
            </p:nvSpPr>
            <p:spPr bwMode="auto">
              <a:xfrm>
                <a:off x="166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4" name="Line 708"/>
              <p:cNvSpPr>
                <a:spLocks noChangeShapeType="1"/>
              </p:cNvSpPr>
              <p:nvPr/>
            </p:nvSpPr>
            <p:spPr bwMode="auto">
              <a:xfrm>
                <a:off x="171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5" name="Line 709"/>
              <p:cNvSpPr>
                <a:spLocks noChangeShapeType="1"/>
              </p:cNvSpPr>
              <p:nvPr/>
            </p:nvSpPr>
            <p:spPr bwMode="auto">
              <a:xfrm>
                <a:off x="175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6" name="Line 710"/>
              <p:cNvSpPr>
                <a:spLocks noChangeShapeType="1"/>
              </p:cNvSpPr>
              <p:nvPr/>
            </p:nvSpPr>
            <p:spPr bwMode="auto">
              <a:xfrm>
                <a:off x="180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7" name="Line 711"/>
              <p:cNvSpPr>
                <a:spLocks noChangeShapeType="1"/>
              </p:cNvSpPr>
              <p:nvPr/>
            </p:nvSpPr>
            <p:spPr bwMode="auto">
              <a:xfrm>
                <a:off x="184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8" name="Line 712"/>
              <p:cNvSpPr>
                <a:spLocks noChangeShapeType="1"/>
              </p:cNvSpPr>
              <p:nvPr/>
            </p:nvSpPr>
            <p:spPr bwMode="auto">
              <a:xfrm>
                <a:off x="189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29" name="Line 713"/>
              <p:cNvSpPr>
                <a:spLocks noChangeShapeType="1"/>
              </p:cNvSpPr>
              <p:nvPr/>
            </p:nvSpPr>
            <p:spPr bwMode="auto">
              <a:xfrm>
                <a:off x="193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0" name="Line 714"/>
              <p:cNvSpPr>
                <a:spLocks noChangeShapeType="1"/>
              </p:cNvSpPr>
              <p:nvPr/>
            </p:nvSpPr>
            <p:spPr bwMode="auto">
              <a:xfrm>
                <a:off x="198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1" name="Line 715"/>
              <p:cNvSpPr>
                <a:spLocks noChangeShapeType="1"/>
              </p:cNvSpPr>
              <p:nvPr/>
            </p:nvSpPr>
            <p:spPr bwMode="auto">
              <a:xfrm>
                <a:off x="203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2" name="Line 716"/>
              <p:cNvSpPr>
                <a:spLocks noChangeShapeType="1"/>
              </p:cNvSpPr>
              <p:nvPr/>
            </p:nvSpPr>
            <p:spPr bwMode="auto">
              <a:xfrm>
                <a:off x="207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3" name="Line 717"/>
              <p:cNvSpPr>
                <a:spLocks noChangeShapeType="1"/>
              </p:cNvSpPr>
              <p:nvPr/>
            </p:nvSpPr>
            <p:spPr bwMode="auto">
              <a:xfrm>
                <a:off x="212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4" name="Line 718"/>
              <p:cNvSpPr>
                <a:spLocks noChangeShapeType="1"/>
              </p:cNvSpPr>
              <p:nvPr/>
            </p:nvSpPr>
            <p:spPr bwMode="auto">
              <a:xfrm>
                <a:off x="216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5" name="Line 719"/>
              <p:cNvSpPr>
                <a:spLocks noChangeShapeType="1"/>
              </p:cNvSpPr>
              <p:nvPr/>
            </p:nvSpPr>
            <p:spPr bwMode="auto">
              <a:xfrm>
                <a:off x="221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6" name="Line 720"/>
              <p:cNvSpPr>
                <a:spLocks noChangeShapeType="1"/>
              </p:cNvSpPr>
              <p:nvPr/>
            </p:nvSpPr>
            <p:spPr bwMode="auto">
              <a:xfrm>
                <a:off x="2256" y="324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7" name="Line 721"/>
              <p:cNvSpPr>
                <a:spLocks noChangeShapeType="1"/>
              </p:cNvSpPr>
              <p:nvPr/>
            </p:nvSpPr>
            <p:spPr bwMode="auto">
              <a:xfrm>
                <a:off x="230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8" name="Line 722"/>
              <p:cNvSpPr>
                <a:spLocks noChangeShapeType="1"/>
              </p:cNvSpPr>
              <p:nvPr/>
            </p:nvSpPr>
            <p:spPr bwMode="auto">
              <a:xfrm>
                <a:off x="234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39" name="Line 723"/>
              <p:cNvSpPr>
                <a:spLocks noChangeShapeType="1"/>
              </p:cNvSpPr>
              <p:nvPr/>
            </p:nvSpPr>
            <p:spPr bwMode="auto">
              <a:xfrm>
                <a:off x="239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0" name="Line 724"/>
              <p:cNvSpPr>
                <a:spLocks noChangeShapeType="1"/>
              </p:cNvSpPr>
              <p:nvPr/>
            </p:nvSpPr>
            <p:spPr bwMode="auto">
              <a:xfrm>
                <a:off x="243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1" name="Line 725"/>
              <p:cNvSpPr>
                <a:spLocks noChangeShapeType="1"/>
              </p:cNvSpPr>
              <p:nvPr/>
            </p:nvSpPr>
            <p:spPr bwMode="auto">
              <a:xfrm>
                <a:off x="248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2" name="Line 726"/>
              <p:cNvSpPr>
                <a:spLocks noChangeShapeType="1"/>
              </p:cNvSpPr>
              <p:nvPr/>
            </p:nvSpPr>
            <p:spPr bwMode="auto">
              <a:xfrm>
                <a:off x="252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3" name="Line 727"/>
              <p:cNvSpPr>
                <a:spLocks noChangeShapeType="1"/>
              </p:cNvSpPr>
              <p:nvPr/>
            </p:nvSpPr>
            <p:spPr bwMode="auto">
              <a:xfrm>
                <a:off x="257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4" name="Line 728"/>
              <p:cNvSpPr>
                <a:spLocks noChangeShapeType="1"/>
              </p:cNvSpPr>
              <p:nvPr/>
            </p:nvSpPr>
            <p:spPr bwMode="auto">
              <a:xfrm>
                <a:off x="262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5" name="Line 729"/>
              <p:cNvSpPr>
                <a:spLocks noChangeShapeType="1"/>
              </p:cNvSpPr>
              <p:nvPr/>
            </p:nvSpPr>
            <p:spPr bwMode="auto">
              <a:xfrm>
                <a:off x="266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6" name="Line 730"/>
              <p:cNvSpPr>
                <a:spLocks noChangeShapeType="1"/>
              </p:cNvSpPr>
              <p:nvPr/>
            </p:nvSpPr>
            <p:spPr bwMode="auto">
              <a:xfrm>
                <a:off x="271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7" name="Line 731"/>
              <p:cNvSpPr>
                <a:spLocks noChangeShapeType="1"/>
              </p:cNvSpPr>
              <p:nvPr/>
            </p:nvSpPr>
            <p:spPr bwMode="auto">
              <a:xfrm>
                <a:off x="275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8" name="Line 732"/>
              <p:cNvSpPr>
                <a:spLocks noChangeShapeType="1"/>
              </p:cNvSpPr>
              <p:nvPr/>
            </p:nvSpPr>
            <p:spPr bwMode="auto">
              <a:xfrm>
                <a:off x="280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49" name="Line 733"/>
              <p:cNvSpPr>
                <a:spLocks noChangeShapeType="1"/>
              </p:cNvSpPr>
              <p:nvPr/>
            </p:nvSpPr>
            <p:spPr bwMode="auto">
              <a:xfrm>
                <a:off x="284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0" name="Line 734"/>
              <p:cNvSpPr>
                <a:spLocks noChangeShapeType="1"/>
              </p:cNvSpPr>
              <p:nvPr/>
            </p:nvSpPr>
            <p:spPr bwMode="auto">
              <a:xfrm>
                <a:off x="289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1" name="Line 735"/>
              <p:cNvSpPr>
                <a:spLocks noChangeShapeType="1"/>
              </p:cNvSpPr>
              <p:nvPr/>
            </p:nvSpPr>
            <p:spPr bwMode="auto">
              <a:xfrm>
                <a:off x="293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2" name="Line 736"/>
              <p:cNvSpPr>
                <a:spLocks noChangeShapeType="1"/>
              </p:cNvSpPr>
              <p:nvPr/>
            </p:nvSpPr>
            <p:spPr bwMode="auto">
              <a:xfrm>
                <a:off x="298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3" name="Line 737"/>
              <p:cNvSpPr>
                <a:spLocks noChangeShapeType="1"/>
              </p:cNvSpPr>
              <p:nvPr/>
            </p:nvSpPr>
            <p:spPr bwMode="auto">
              <a:xfrm>
                <a:off x="302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4" name="Line 738"/>
              <p:cNvSpPr>
                <a:spLocks noChangeShapeType="1"/>
              </p:cNvSpPr>
              <p:nvPr/>
            </p:nvSpPr>
            <p:spPr bwMode="auto">
              <a:xfrm>
                <a:off x="307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5" name="Line 739"/>
              <p:cNvSpPr>
                <a:spLocks noChangeShapeType="1"/>
              </p:cNvSpPr>
              <p:nvPr/>
            </p:nvSpPr>
            <p:spPr bwMode="auto">
              <a:xfrm>
                <a:off x="311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6" name="Line 740"/>
              <p:cNvSpPr>
                <a:spLocks noChangeShapeType="1"/>
              </p:cNvSpPr>
              <p:nvPr/>
            </p:nvSpPr>
            <p:spPr bwMode="auto">
              <a:xfrm>
                <a:off x="316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7" name="Line 741"/>
              <p:cNvSpPr>
                <a:spLocks noChangeShapeType="1"/>
              </p:cNvSpPr>
              <p:nvPr/>
            </p:nvSpPr>
            <p:spPr bwMode="auto">
              <a:xfrm>
                <a:off x="321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8" name="Line 742"/>
              <p:cNvSpPr>
                <a:spLocks noChangeShapeType="1"/>
              </p:cNvSpPr>
              <p:nvPr/>
            </p:nvSpPr>
            <p:spPr bwMode="auto">
              <a:xfrm>
                <a:off x="325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59" name="Line 743"/>
              <p:cNvSpPr>
                <a:spLocks noChangeShapeType="1"/>
              </p:cNvSpPr>
              <p:nvPr/>
            </p:nvSpPr>
            <p:spPr bwMode="auto">
              <a:xfrm>
                <a:off x="330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0" name="Line 744"/>
              <p:cNvSpPr>
                <a:spLocks noChangeShapeType="1"/>
              </p:cNvSpPr>
              <p:nvPr/>
            </p:nvSpPr>
            <p:spPr bwMode="auto">
              <a:xfrm>
                <a:off x="334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1" name="Line 745"/>
              <p:cNvSpPr>
                <a:spLocks noChangeShapeType="1"/>
              </p:cNvSpPr>
              <p:nvPr/>
            </p:nvSpPr>
            <p:spPr bwMode="auto">
              <a:xfrm>
                <a:off x="339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2" name="Line 746"/>
              <p:cNvSpPr>
                <a:spLocks noChangeShapeType="1"/>
              </p:cNvSpPr>
              <p:nvPr/>
            </p:nvSpPr>
            <p:spPr bwMode="auto">
              <a:xfrm>
                <a:off x="343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3" name="Line 747"/>
              <p:cNvSpPr>
                <a:spLocks noChangeShapeType="1"/>
              </p:cNvSpPr>
              <p:nvPr/>
            </p:nvSpPr>
            <p:spPr bwMode="auto">
              <a:xfrm>
                <a:off x="348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4" name="Line 748"/>
              <p:cNvSpPr>
                <a:spLocks noChangeShapeType="1"/>
              </p:cNvSpPr>
              <p:nvPr/>
            </p:nvSpPr>
            <p:spPr bwMode="auto">
              <a:xfrm>
                <a:off x="352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5" name="Line 749"/>
              <p:cNvSpPr>
                <a:spLocks noChangeShapeType="1"/>
              </p:cNvSpPr>
              <p:nvPr/>
            </p:nvSpPr>
            <p:spPr bwMode="auto">
              <a:xfrm>
                <a:off x="357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6" name="Line 750"/>
              <p:cNvSpPr>
                <a:spLocks noChangeShapeType="1"/>
              </p:cNvSpPr>
              <p:nvPr/>
            </p:nvSpPr>
            <p:spPr bwMode="auto">
              <a:xfrm>
                <a:off x="361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7" name="Line 751"/>
              <p:cNvSpPr>
                <a:spLocks noChangeShapeType="1"/>
              </p:cNvSpPr>
              <p:nvPr/>
            </p:nvSpPr>
            <p:spPr bwMode="auto">
              <a:xfrm>
                <a:off x="366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8" name="Line 752"/>
              <p:cNvSpPr>
                <a:spLocks noChangeShapeType="1"/>
              </p:cNvSpPr>
              <p:nvPr/>
            </p:nvSpPr>
            <p:spPr bwMode="auto">
              <a:xfrm>
                <a:off x="370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69" name="Line 753"/>
              <p:cNvSpPr>
                <a:spLocks noChangeShapeType="1"/>
              </p:cNvSpPr>
              <p:nvPr/>
            </p:nvSpPr>
            <p:spPr bwMode="auto">
              <a:xfrm>
                <a:off x="3754" y="324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0" name="Line 754"/>
              <p:cNvSpPr>
                <a:spLocks noChangeShapeType="1"/>
              </p:cNvSpPr>
              <p:nvPr/>
            </p:nvSpPr>
            <p:spPr bwMode="auto">
              <a:xfrm>
                <a:off x="380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1" name="Line 755"/>
              <p:cNvSpPr>
                <a:spLocks noChangeShapeType="1"/>
              </p:cNvSpPr>
              <p:nvPr/>
            </p:nvSpPr>
            <p:spPr bwMode="auto">
              <a:xfrm>
                <a:off x="384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2" name="Line 756"/>
              <p:cNvSpPr>
                <a:spLocks noChangeShapeType="1"/>
              </p:cNvSpPr>
              <p:nvPr/>
            </p:nvSpPr>
            <p:spPr bwMode="auto">
              <a:xfrm>
                <a:off x="389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3" name="Line 757"/>
              <p:cNvSpPr>
                <a:spLocks noChangeShapeType="1"/>
              </p:cNvSpPr>
              <p:nvPr/>
            </p:nvSpPr>
            <p:spPr bwMode="auto">
              <a:xfrm>
                <a:off x="393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4" name="Line 758"/>
              <p:cNvSpPr>
                <a:spLocks noChangeShapeType="1"/>
              </p:cNvSpPr>
              <p:nvPr/>
            </p:nvSpPr>
            <p:spPr bwMode="auto">
              <a:xfrm>
                <a:off x="3981" y="324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5" name="Line 759"/>
              <p:cNvSpPr>
                <a:spLocks noChangeShapeType="1"/>
              </p:cNvSpPr>
              <p:nvPr/>
            </p:nvSpPr>
            <p:spPr bwMode="auto">
              <a:xfrm>
                <a:off x="402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6" name="Line 760"/>
              <p:cNvSpPr>
                <a:spLocks noChangeShapeType="1"/>
              </p:cNvSpPr>
              <p:nvPr/>
            </p:nvSpPr>
            <p:spPr bwMode="auto">
              <a:xfrm>
                <a:off x="407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7" name="Line 761"/>
              <p:cNvSpPr>
                <a:spLocks noChangeShapeType="1"/>
              </p:cNvSpPr>
              <p:nvPr/>
            </p:nvSpPr>
            <p:spPr bwMode="auto">
              <a:xfrm>
                <a:off x="411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8" name="Line 762"/>
              <p:cNvSpPr>
                <a:spLocks noChangeShapeType="1"/>
              </p:cNvSpPr>
              <p:nvPr/>
            </p:nvSpPr>
            <p:spPr bwMode="auto">
              <a:xfrm>
                <a:off x="416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79" name="Line 763"/>
              <p:cNvSpPr>
                <a:spLocks noChangeShapeType="1"/>
              </p:cNvSpPr>
              <p:nvPr/>
            </p:nvSpPr>
            <p:spPr bwMode="auto">
              <a:xfrm>
                <a:off x="420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0" name="Line 764"/>
              <p:cNvSpPr>
                <a:spLocks noChangeShapeType="1"/>
              </p:cNvSpPr>
              <p:nvPr/>
            </p:nvSpPr>
            <p:spPr bwMode="auto">
              <a:xfrm>
                <a:off x="425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1" name="Line 765"/>
              <p:cNvSpPr>
                <a:spLocks noChangeShapeType="1"/>
              </p:cNvSpPr>
              <p:nvPr/>
            </p:nvSpPr>
            <p:spPr bwMode="auto">
              <a:xfrm>
                <a:off x="429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2" name="Line 766"/>
              <p:cNvSpPr>
                <a:spLocks noChangeShapeType="1"/>
              </p:cNvSpPr>
              <p:nvPr/>
            </p:nvSpPr>
            <p:spPr bwMode="auto">
              <a:xfrm>
                <a:off x="434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3" name="Line 767"/>
              <p:cNvSpPr>
                <a:spLocks noChangeShapeType="1"/>
              </p:cNvSpPr>
              <p:nvPr/>
            </p:nvSpPr>
            <p:spPr bwMode="auto">
              <a:xfrm>
                <a:off x="439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4" name="Line 768"/>
              <p:cNvSpPr>
                <a:spLocks noChangeShapeType="1"/>
              </p:cNvSpPr>
              <p:nvPr/>
            </p:nvSpPr>
            <p:spPr bwMode="auto">
              <a:xfrm>
                <a:off x="443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5" name="Line 769"/>
              <p:cNvSpPr>
                <a:spLocks noChangeShapeType="1"/>
              </p:cNvSpPr>
              <p:nvPr/>
            </p:nvSpPr>
            <p:spPr bwMode="auto">
              <a:xfrm>
                <a:off x="448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6" name="Line 770"/>
              <p:cNvSpPr>
                <a:spLocks noChangeShapeType="1"/>
              </p:cNvSpPr>
              <p:nvPr/>
            </p:nvSpPr>
            <p:spPr bwMode="auto">
              <a:xfrm>
                <a:off x="452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7" name="Line 771"/>
              <p:cNvSpPr>
                <a:spLocks noChangeShapeType="1"/>
              </p:cNvSpPr>
              <p:nvPr/>
            </p:nvSpPr>
            <p:spPr bwMode="auto">
              <a:xfrm>
                <a:off x="457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8" name="Line 772"/>
              <p:cNvSpPr>
                <a:spLocks noChangeShapeType="1"/>
              </p:cNvSpPr>
              <p:nvPr/>
            </p:nvSpPr>
            <p:spPr bwMode="auto">
              <a:xfrm>
                <a:off x="461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89" name="Line 773"/>
              <p:cNvSpPr>
                <a:spLocks noChangeShapeType="1"/>
              </p:cNvSpPr>
              <p:nvPr/>
            </p:nvSpPr>
            <p:spPr bwMode="auto">
              <a:xfrm>
                <a:off x="466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0" name="Line 774"/>
              <p:cNvSpPr>
                <a:spLocks noChangeShapeType="1"/>
              </p:cNvSpPr>
              <p:nvPr/>
            </p:nvSpPr>
            <p:spPr bwMode="auto">
              <a:xfrm>
                <a:off x="4708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1" name="Line 775"/>
              <p:cNvSpPr>
                <a:spLocks noChangeShapeType="1"/>
              </p:cNvSpPr>
              <p:nvPr/>
            </p:nvSpPr>
            <p:spPr bwMode="auto">
              <a:xfrm>
                <a:off x="4753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2" name="Line 776"/>
              <p:cNvSpPr>
                <a:spLocks noChangeShapeType="1"/>
              </p:cNvSpPr>
              <p:nvPr/>
            </p:nvSpPr>
            <p:spPr bwMode="auto">
              <a:xfrm>
                <a:off x="479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3" name="Line 777"/>
              <p:cNvSpPr>
                <a:spLocks noChangeShapeType="1"/>
              </p:cNvSpPr>
              <p:nvPr/>
            </p:nvSpPr>
            <p:spPr bwMode="auto">
              <a:xfrm>
                <a:off x="4844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4" name="Line 778"/>
              <p:cNvSpPr>
                <a:spLocks noChangeShapeType="1"/>
              </p:cNvSpPr>
              <p:nvPr/>
            </p:nvSpPr>
            <p:spPr bwMode="auto">
              <a:xfrm>
                <a:off x="4889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5" name="Line 779"/>
              <p:cNvSpPr>
                <a:spLocks noChangeShapeType="1"/>
              </p:cNvSpPr>
              <p:nvPr/>
            </p:nvSpPr>
            <p:spPr bwMode="auto">
              <a:xfrm>
                <a:off x="4935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6" name="Line 780"/>
              <p:cNvSpPr>
                <a:spLocks noChangeShapeType="1"/>
              </p:cNvSpPr>
              <p:nvPr/>
            </p:nvSpPr>
            <p:spPr bwMode="auto">
              <a:xfrm>
                <a:off x="4980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7" name="Line 781"/>
              <p:cNvSpPr>
                <a:spLocks noChangeShapeType="1"/>
              </p:cNvSpPr>
              <p:nvPr/>
            </p:nvSpPr>
            <p:spPr bwMode="auto">
              <a:xfrm>
                <a:off x="502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8" name="Line 782"/>
              <p:cNvSpPr>
                <a:spLocks noChangeShapeType="1"/>
              </p:cNvSpPr>
              <p:nvPr/>
            </p:nvSpPr>
            <p:spPr bwMode="auto">
              <a:xfrm>
                <a:off x="5071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599" name="Line 783"/>
              <p:cNvSpPr>
                <a:spLocks noChangeShapeType="1"/>
              </p:cNvSpPr>
              <p:nvPr/>
            </p:nvSpPr>
            <p:spPr bwMode="auto">
              <a:xfrm>
                <a:off x="5116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0" name="Line 784"/>
              <p:cNvSpPr>
                <a:spLocks noChangeShapeType="1"/>
              </p:cNvSpPr>
              <p:nvPr/>
            </p:nvSpPr>
            <p:spPr bwMode="auto">
              <a:xfrm>
                <a:off x="5162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1" name="Line 785"/>
              <p:cNvSpPr>
                <a:spLocks noChangeShapeType="1"/>
              </p:cNvSpPr>
              <p:nvPr/>
            </p:nvSpPr>
            <p:spPr bwMode="auto">
              <a:xfrm>
                <a:off x="5207" y="32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2" name="Line 786"/>
              <p:cNvSpPr>
                <a:spLocks noChangeShapeType="1"/>
              </p:cNvSpPr>
              <p:nvPr/>
            </p:nvSpPr>
            <p:spPr bwMode="auto">
              <a:xfrm>
                <a:off x="71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3" name="Line 787"/>
              <p:cNvSpPr>
                <a:spLocks noChangeShapeType="1"/>
              </p:cNvSpPr>
              <p:nvPr/>
            </p:nvSpPr>
            <p:spPr bwMode="auto">
              <a:xfrm>
                <a:off x="758" y="289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4" name="Line 788"/>
              <p:cNvSpPr>
                <a:spLocks noChangeShapeType="1"/>
              </p:cNvSpPr>
              <p:nvPr/>
            </p:nvSpPr>
            <p:spPr bwMode="auto">
              <a:xfrm>
                <a:off x="80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5" name="Line 789"/>
              <p:cNvSpPr>
                <a:spLocks noChangeShapeType="1"/>
              </p:cNvSpPr>
              <p:nvPr/>
            </p:nvSpPr>
            <p:spPr bwMode="auto">
              <a:xfrm>
                <a:off x="84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6" name="Line 790"/>
              <p:cNvSpPr>
                <a:spLocks noChangeShapeType="1"/>
              </p:cNvSpPr>
              <p:nvPr/>
            </p:nvSpPr>
            <p:spPr bwMode="auto">
              <a:xfrm>
                <a:off x="89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7" name="Line 791"/>
              <p:cNvSpPr>
                <a:spLocks noChangeShapeType="1"/>
              </p:cNvSpPr>
              <p:nvPr/>
            </p:nvSpPr>
            <p:spPr bwMode="auto">
              <a:xfrm>
                <a:off x="94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8" name="Line 792"/>
              <p:cNvSpPr>
                <a:spLocks noChangeShapeType="1"/>
              </p:cNvSpPr>
              <p:nvPr/>
            </p:nvSpPr>
            <p:spPr bwMode="auto">
              <a:xfrm>
                <a:off x="98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09" name="Line 793"/>
              <p:cNvSpPr>
                <a:spLocks noChangeShapeType="1"/>
              </p:cNvSpPr>
              <p:nvPr/>
            </p:nvSpPr>
            <p:spPr bwMode="auto">
              <a:xfrm>
                <a:off x="103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0" name="Line 794"/>
              <p:cNvSpPr>
                <a:spLocks noChangeShapeType="1"/>
              </p:cNvSpPr>
              <p:nvPr/>
            </p:nvSpPr>
            <p:spPr bwMode="auto">
              <a:xfrm>
                <a:off x="107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1" name="Line 795"/>
              <p:cNvSpPr>
                <a:spLocks noChangeShapeType="1"/>
              </p:cNvSpPr>
              <p:nvPr/>
            </p:nvSpPr>
            <p:spPr bwMode="auto">
              <a:xfrm>
                <a:off x="112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2" name="Line 796"/>
              <p:cNvSpPr>
                <a:spLocks noChangeShapeType="1"/>
              </p:cNvSpPr>
              <p:nvPr/>
            </p:nvSpPr>
            <p:spPr bwMode="auto">
              <a:xfrm>
                <a:off x="116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3" name="Line 797"/>
              <p:cNvSpPr>
                <a:spLocks noChangeShapeType="1"/>
              </p:cNvSpPr>
              <p:nvPr/>
            </p:nvSpPr>
            <p:spPr bwMode="auto">
              <a:xfrm>
                <a:off x="121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4" name="Line 798"/>
              <p:cNvSpPr>
                <a:spLocks noChangeShapeType="1"/>
              </p:cNvSpPr>
              <p:nvPr/>
            </p:nvSpPr>
            <p:spPr bwMode="auto">
              <a:xfrm>
                <a:off x="125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5" name="Line 799"/>
              <p:cNvSpPr>
                <a:spLocks noChangeShapeType="1"/>
              </p:cNvSpPr>
              <p:nvPr/>
            </p:nvSpPr>
            <p:spPr bwMode="auto">
              <a:xfrm>
                <a:off x="130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6" name="Line 800"/>
              <p:cNvSpPr>
                <a:spLocks noChangeShapeType="1"/>
              </p:cNvSpPr>
              <p:nvPr/>
            </p:nvSpPr>
            <p:spPr bwMode="auto">
              <a:xfrm>
                <a:off x="134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7" name="Line 801"/>
              <p:cNvSpPr>
                <a:spLocks noChangeShapeType="1"/>
              </p:cNvSpPr>
              <p:nvPr/>
            </p:nvSpPr>
            <p:spPr bwMode="auto">
              <a:xfrm>
                <a:off x="139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8" name="Line 802"/>
              <p:cNvSpPr>
                <a:spLocks noChangeShapeType="1"/>
              </p:cNvSpPr>
              <p:nvPr/>
            </p:nvSpPr>
            <p:spPr bwMode="auto">
              <a:xfrm>
                <a:off x="143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19" name="Line 803"/>
              <p:cNvSpPr>
                <a:spLocks noChangeShapeType="1"/>
              </p:cNvSpPr>
              <p:nvPr/>
            </p:nvSpPr>
            <p:spPr bwMode="auto">
              <a:xfrm>
                <a:off x="148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20" name="Line 804"/>
              <p:cNvSpPr>
                <a:spLocks noChangeShapeType="1"/>
              </p:cNvSpPr>
              <p:nvPr/>
            </p:nvSpPr>
            <p:spPr bwMode="auto">
              <a:xfrm>
                <a:off x="153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21" name="Line 805"/>
              <p:cNvSpPr>
                <a:spLocks noChangeShapeType="1"/>
              </p:cNvSpPr>
              <p:nvPr/>
            </p:nvSpPr>
            <p:spPr bwMode="auto">
              <a:xfrm>
                <a:off x="157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22" name="Line 806"/>
              <p:cNvSpPr>
                <a:spLocks noChangeShapeType="1"/>
              </p:cNvSpPr>
              <p:nvPr/>
            </p:nvSpPr>
            <p:spPr bwMode="auto">
              <a:xfrm>
                <a:off x="162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23" name="Line 807"/>
              <p:cNvSpPr>
                <a:spLocks noChangeShapeType="1"/>
              </p:cNvSpPr>
              <p:nvPr/>
            </p:nvSpPr>
            <p:spPr bwMode="auto">
              <a:xfrm>
                <a:off x="166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713" y="2180"/>
              <a:ext cx="4499" cy="712"/>
              <a:chOff x="713" y="2180"/>
              <a:chExt cx="4499" cy="712"/>
            </a:xfrm>
          </p:grpSpPr>
          <p:sp>
            <p:nvSpPr>
              <p:cNvPr id="547625" name="Line 809"/>
              <p:cNvSpPr>
                <a:spLocks noChangeShapeType="1"/>
              </p:cNvSpPr>
              <p:nvPr/>
            </p:nvSpPr>
            <p:spPr bwMode="auto">
              <a:xfrm>
                <a:off x="171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26" name="Line 810"/>
              <p:cNvSpPr>
                <a:spLocks noChangeShapeType="1"/>
              </p:cNvSpPr>
              <p:nvPr/>
            </p:nvSpPr>
            <p:spPr bwMode="auto">
              <a:xfrm>
                <a:off x="175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27" name="Line 811"/>
              <p:cNvSpPr>
                <a:spLocks noChangeShapeType="1"/>
              </p:cNvSpPr>
              <p:nvPr/>
            </p:nvSpPr>
            <p:spPr bwMode="auto">
              <a:xfrm>
                <a:off x="180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28" name="Line 812"/>
              <p:cNvSpPr>
                <a:spLocks noChangeShapeType="1"/>
              </p:cNvSpPr>
              <p:nvPr/>
            </p:nvSpPr>
            <p:spPr bwMode="auto">
              <a:xfrm>
                <a:off x="184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29" name="Line 813"/>
              <p:cNvSpPr>
                <a:spLocks noChangeShapeType="1"/>
              </p:cNvSpPr>
              <p:nvPr/>
            </p:nvSpPr>
            <p:spPr bwMode="auto">
              <a:xfrm>
                <a:off x="189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0" name="Line 814"/>
              <p:cNvSpPr>
                <a:spLocks noChangeShapeType="1"/>
              </p:cNvSpPr>
              <p:nvPr/>
            </p:nvSpPr>
            <p:spPr bwMode="auto">
              <a:xfrm>
                <a:off x="193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1" name="Line 815"/>
              <p:cNvSpPr>
                <a:spLocks noChangeShapeType="1"/>
              </p:cNvSpPr>
              <p:nvPr/>
            </p:nvSpPr>
            <p:spPr bwMode="auto">
              <a:xfrm>
                <a:off x="198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2" name="Line 816"/>
              <p:cNvSpPr>
                <a:spLocks noChangeShapeType="1"/>
              </p:cNvSpPr>
              <p:nvPr/>
            </p:nvSpPr>
            <p:spPr bwMode="auto">
              <a:xfrm>
                <a:off x="203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3" name="Line 817"/>
              <p:cNvSpPr>
                <a:spLocks noChangeShapeType="1"/>
              </p:cNvSpPr>
              <p:nvPr/>
            </p:nvSpPr>
            <p:spPr bwMode="auto">
              <a:xfrm>
                <a:off x="207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4" name="Line 818"/>
              <p:cNvSpPr>
                <a:spLocks noChangeShapeType="1"/>
              </p:cNvSpPr>
              <p:nvPr/>
            </p:nvSpPr>
            <p:spPr bwMode="auto">
              <a:xfrm>
                <a:off x="212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5" name="Line 819"/>
              <p:cNvSpPr>
                <a:spLocks noChangeShapeType="1"/>
              </p:cNvSpPr>
              <p:nvPr/>
            </p:nvSpPr>
            <p:spPr bwMode="auto">
              <a:xfrm>
                <a:off x="216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6" name="Line 820"/>
              <p:cNvSpPr>
                <a:spLocks noChangeShapeType="1"/>
              </p:cNvSpPr>
              <p:nvPr/>
            </p:nvSpPr>
            <p:spPr bwMode="auto">
              <a:xfrm>
                <a:off x="221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7" name="Line 821"/>
              <p:cNvSpPr>
                <a:spLocks noChangeShapeType="1"/>
              </p:cNvSpPr>
              <p:nvPr/>
            </p:nvSpPr>
            <p:spPr bwMode="auto">
              <a:xfrm>
                <a:off x="2256" y="289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8" name="Line 822"/>
              <p:cNvSpPr>
                <a:spLocks noChangeShapeType="1"/>
              </p:cNvSpPr>
              <p:nvPr/>
            </p:nvSpPr>
            <p:spPr bwMode="auto">
              <a:xfrm>
                <a:off x="230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39" name="Line 823"/>
              <p:cNvSpPr>
                <a:spLocks noChangeShapeType="1"/>
              </p:cNvSpPr>
              <p:nvPr/>
            </p:nvSpPr>
            <p:spPr bwMode="auto">
              <a:xfrm>
                <a:off x="234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0" name="Line 824"/>
              <p:cNvSpPr>
                <a:spLocks noChangeShapeType="1"/>
              </p:cNvSpPr>
              <p:nvPr/>
            </p:nvSpPr>
            <p:spPr bwMode="auto">
              <a:xfrm>
                <a:off x="239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1" name="Line 825"/>
              <p:cNvSpPr>
                <a:spLocks noChangeShapeType="1"/>
              </p:cNvSpPr>
              <p:nvPr/>
            </p:nvSpPr>
            <p:spPr bwMode="auto">
              <a:xfrm>
                <a:off x="243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2" name="Line 826"/>
              <p:cNvSpPr>
                <a:spLocks noChangeShapeType="1"/>
              </p:cNvSpPr>
              <p:nvPr/>
            </p:nvSpPr>
            <p:spPr bwMode="auto">
              <a:xfrm>
                <a:off x="248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3" name="Line 827"/>
              <p:cNvSpPr>
                <a:spLocks noChangeShapeType="1"/>
              </p:cNvSpPr>
              <p:nvPr/>
            </p:nvSpPr>
            <p:spPr bwMode="auto">
              <a:xfrm>
                <a:off x="252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4" name="Line 828"/>
              <p:cNvSpPr>
                <a:spLocks noChangeShapeType="1"/>
              </p:cNvSpPr>
              <p:nvPr/>
            </p:nvSpPr>
            <p:spPr bwMode="auto">
              <a:xfrm>
                <a:off x="257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5" name="Line 829"/>
              <p:cNvSpPr>
                <a:spLocks noChangeShapeType="1"/>
              </p:cNvSpPr>
              <p:nvPr/>
            </p:nvSpPr>
            <p:spPr bwMode="auto">
              <a:xfrm>
                <a:off x="262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6" name="Line 830"/>
              <p:cNvSpPr>
                <a:spLocks noChangeShapeType="1"/>
              </p:cNvSpPr>
              <p:nvPr/>
            </p:nvSpPr>
            <p:spPr bwMode="auto">
              <a:xfrm>
                <a:off x="266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7" name="Line 831"/>
              <p:cNvSpPr>
                <a:spLocks noChangeShapeType="1"/>
              </p:cNvSpPr>
              <p:nvPr/>
            </p:nvSpPr>
            <p:spPr bwMode="auto">
              <a:xfrm>
                <a:off x="271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8" name="Line 832"/>
              <p:cNvSpPr>
                <a:spLocks noChangeShapeType="1"/>
              </p:cNvSpPr>
              <p:nvPr/>
            </p:nvSpPr>
            <p:spPr bwMode="auto">
              <a:xfrm>
                <a:off x="275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49" name="Line 833"/>
              <p:cNvSpPr>
                <a:spLocks noChangeShapeType="1"/>
              </p:cNvSpPr>
              <p:nvPr/>
            </p:nvSpPr>
            <p:spPr bwMode="auto">
              <a:xfrm>
                <a:off x="280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0" name="Line 834"/>
              <p:cNvSpPr>
                <a:spLocks noChangeShapeType="1"/>
              </p:cNvSpPr>
              <p:nvPr/>
            </p:nvSpPr>
            <p:spPr bwMode="auto">
              <a:xfrm>
                <a:off x="284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1" name="Line 835"/>
              <p:cNvSpPr>
                <a:spLocks noChangeShapeType="1"/>
              </p:cNvSpPr>
              <p:nvPr/>
            </p:nvSpPr>
            <p:spPr bwMode="auto">
              <a:xfrm>
                <a:off x="289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2" name="Line 836"/>
              <p:cNvSpPr>
                <a:spLocks noChangeShapeType="1"/>
              </p:cNvSpPr>
              <p:nvPr/>
            </p:nvSpPr>
            <p:spPr bwMode="auto">
              <a:xfrm>
                <a:off x="293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3" name="Line 837"/>
              <p:cNvSpPr>
                <a:spLocks noChangeShapeType="1"/>
              </p:cNvSpPr>
              <p:nvPr/>
            </p:nvSpPr>
            <p:spPr bwMode="auto">
              <a:xfrm>
                <a:off x="298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4" name="Line 838"/>
              <p:cNvSpPr>
                <a:spLocks noChangeShapeType="1"/>
              </p:cNvSpPr>
              <p:nvPr/>
            </p:nvSpPr>
            <p:spPr bwMode="auto">
              <a:xfrm>
                <a:off x="302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5" name="Line 839"/>
              <p:cNvSpPr>
                <a:spLocks noChangeShapeType="1"/>
              </p:cNvSpPr>
              <p:nvPr/>
            </p:nvSpPr>
            <p:spPr bwMode="auto">
              <a:xfrm>
                <a:off x="307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6" name="Line 840"/>
              <p:cNvSpPr>
                <a:spLocks noChangeShapeType="1"/>
              </p:cNvSpPr>
              <p:nvPr/>
            </p:nvSpPr>
            <p:spPr bwMode="auto">
              <a:xfrm>
                <a:off x="311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7" name="Line 841"/>
              <p:cNvSpPr>
                <a:spLocks noChangeShapeType="1"/>
              </p:cNvSpPr>
              <p:nvPr/>
            </p:nvSpPr>
            <p:spPr bwMode="auto">
              <a:xfrm>
                <a:off x="316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8" name="Line 842"/>
              <p:cNvSpPr>
                <a:spLocks noChangeShapeType="1"/>
              </p:cNvSpPr>
              <p:nvPr/>
            </p:nvSpPr>
            <p:spPr bwMode="auto">
              <a:xfrm>
                <a:off x="321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59" name="Line 843"/>
              <p:cNvSpPr>
                <a:spLocks noChangeShapeType="1"/>
              </p:cNvSpPr>
              <p:nvPr/>
            </p:nvSpPr>
            <p:spPr bwMode="auto">
              <a:xfrm>
                <a:off x="325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0" name="Line 844"/>
              <p:cNvSpPr>
                <a:spLocks noChangeShapeType="1"/>
              </p:cNvSpPr>
              <p:nvPr/>
            </p:nvSpPr>
            <p:spPr bwMode="auto">
              <a:xfrm>
                <a:off x="330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1" name="Line 845"/>
              <p:cNvSpPr>
                <a:spLocks noChangeShapeType="1"/>
              </p:cNvSpPr>
              <p:nvPr/>
            </p:nvSpPr>
            <p:spPr bwMode="auto">
              <a:xfrm>
                <a:off x="334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2" name="Line 846"/>
              <p:cNvSpPr>
                <a:spLocks noChangeShapeType="1"/>
              </p:cNvSpPr>
              <p:nvPr/>
            </p:nvSpPr>
            <p:spPr bwMode="auto">
              <a:xfrm>
                <a:off x="339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3" name="Line 847"/>
              <p:cNvSpPr>
                <a:spLocks noChangeShapeType="1"/>
              </p:cNvSpPr>
              <p:nvPr/>
            </p:nvSpPr>
            <p:spPr bwMode="auto">
              <a:xfrm>
                <a:off x="343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4" name="Line 848"/>
              <p:cNvSpPr>
                <a:spLocks noChangeShapeType="1"/>
              </p:cNvSpPr>
              <p:nvPr/>
            </p:nvSpPr>
            <p:spPr bwMode="auto">
              <a:xfrm>
                <a:off x="348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5" name="Line 849"/>
              <p:cNvSpPr>
                <a:spLocks noChangeShapeType="1"/>
              </p:cNvSpPr>
              <p:nvPr/>
            </p:nvSpPr>
            <p:spPr bwMode="auto">
              <a:xfrm>
                <a:off x="352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6" name="Line 850"/>
              <p:cNvSpPr>
                <a:spLocks noChangeShapeType="1"/>
              </p:cNvSpPr>
              <p:nvPr/>
            </p:nvSpPr>
            <p:spPr bwMode="auto">
              <a:xfrm>
                <a:off x="357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7" name="Line 851"/>
              <p:cNvSpPr>
                <a:spLocks noChangeShapeType="1"/>
              </p:cNvSpPr>
              <p:nvPr/>
            </p:nvSpPr>
            <p:spPr bwMode="auto">
              <a:xfrm>
                <a:off x="361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8" name="Line 852"/>
              <p:cNvSpPr>
                <a:spLocks noChangeShapeType="1"/>
              </p:cNvSpPr>
              <p:nvPr/>
            </p:nvSpPr>
            <p:spPr bwMode="auto">
              <a:xfrm>
                <a:off x="366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69" name="Line 853"/>
              <p:cNvSpPr>
                <a:spLocks noChangeShapeType="1"/>
              </p:cNvSpPr>
              <p:nvPr/>
            </p:nvSpPr>
            <p:spPr bwMode="auto">
              <a:xfrm>
                <a:off x="370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0" name="Line 854"/>
              <p:cNvSpPr>
                <a:spLocks noChangeShapeType="1"/>
              </p:cNvSpPr>
              <p:nvPr/>
            </p:nvSpPr>
            <p:spPr bwMode="auto">
              <a:xfrm>
                <a:off x="3754" y="289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1" name="Line 855"/>
              <p:cNvSpPr>
                <a:spLocks noChangeShapeType="1"/>
              </p:cNvSpPr>
              <p:nvPr/>
            </p:nvSpPr>
            <p:spPr bwMode="auto">
              <a:xfrm>
                <a:off x="380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2" name="Line 856"/>
              <p:cNvSpPr>
                <a:spLocks noChangeShapeType="1"/>
              </p:cNvSpPr>
              <p:nvPr/>
            </p:nvSpPr>
            <p:spPr bwMode="auto">
              <a:xfrm>
                <a:off x="384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3" name="Line 857"/>
              <p:cNvSpPr>
                <a:spLocks noChangeShapeType="1"/>
              </p:cNvSpPr>
              <p:nvPr/>
            </p:nvSpPr>
            <p:spPr bwMode="auto">
              <a:xfrm>
                <a:off x="389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4" name="Line 858"/>
              <p:cNvSpPr>
                <a:spLocks noChangeShapeType="1"/>
              </p:cNvSpPr>
              <p:nvPr/>
            </p:nvSpPr>
            <p:spPr bwMode="auto">
              <a:xfrm>
                <a:off x="393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5" name="Line 859"/>
              <p:cNvSpPr>
                <a:spLocks noChangeShapeType="1"/>
              </p:cNvSpPr>
              <p:nvPr/>
            </p:nvSpPr>
            <p:spPr bwMode="auto">
              <a:xfrm>
                <a:off x="3981" y="289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6" name="Line 860"/>
              <p:cNvSpPr>
                <a:spLocks noChangeShapeType="1"/>
              </p:cNvSpPr>
              <p:nvPr/>
            </p:nvSpPr>
            <p:spPr bwMode="auto">
              <a:xfrm>
                <a:off x="402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7" name="Line 861"/>
              <p:cNvSpPr>
                <a:spLocks noChangeShapeType="1"/>
              </p:cNvSpPr>
              <p:nvPr/>
            </p:nvSpPr>
            <p:spPr bwMode="auto">
              <a:xfrm>
                <a:off x="407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8" name="Line 862"/>
              <p:cNvSpPr>
                <a:spLocks noChangeShapeType="1"/>
              </p:cNvSpPr>
              <p:nvPr/>
            </p:nvSpPr>
            <p:spPr bwMode="auto">
              <a:xfrm>
                <a:off x="411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79" name="Line 863"/>
              <p:cNvSpPr>
                <a:spLocks noChangeShapeType="1"/>
              </p:cNvSpPr>
              <p:nvPr/>
            </p:nvSpPr>
            <p:spPr bwMode="auto">
              <a:xfrm>
                <a:off x="416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0" name="Line 864"/>
              <p:cNvSpPr>
                <a:spLocks noChangeShapeType="1"/>
              </p:cNvSpPr>
              <p:nvPr/>
            </p:nvSpPr>
            <p:spPr bwMode="auto">
              <a:xfrm>
                <a:off x="420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1" name="Line 865"/>
              <p:cNvSpPr>
                <a:spLocks noChangeShapeType="1"/>
              </p:cNvSpPr>
              <p:nvPr/>
            </p:nvSpPr>
            <p:spPr bwMode="auto">
              <a:xfrm>
                <a:off x="425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2" name="Line 866"/>
              <p:cNvSpPr>
                <a:spLocks noChangeShapeType="1"/>
              </p:cNvSpPr>
              <p:nvPr/>
            </p:nvSpPr>
            <p:spPr bwMode="auto">
              <a:xfrm>
                <a:off x="429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3" name="Line 867"/>
              <p:cNvSpPr>
                <a:spLocks noChangeShapeType="1"/>
              </p:cNvSpPr>
              <p:nvPr/>
            </p:nvSpPr>
            <p:spPr bwMode="auto">
              <a:xfrm>
                <a:off x="434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4" name="Line 868"/>
              <p:cNvSpPr>
                <a:spLocks noChangeShapeType="1"/>
              </p:cNvSpPr>
              <p:nvPr/>
            </p:nvSpPr>
            <p:spPr bwMode="auto">
              <a:xfrm>
                <a:off x="439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5" name="Line 869"/>
              <p:cNvSpPr>
                <a:spLocks noChangeShapeType="1"/>
              </p:cNvSpPr>
              <p:nvPr/>
            </p:nvSpPr>
            <p:spPr bwMode="auto">
              <a:xfrm>
                <a:off x="443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6" name="Line 870"/>
              <p:cNvSpPr>
                <a:spLocks noChangeShapeType="1"/>
              </p:cNvSpPr>
              <p:nvPr/>
            </p:nvSpPr>
            <p:spPr bwMode="auto">
              <a:xfrm>
                <a:off x="448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7" name="Line 871"/>
              <p:cNvSpPr>
                <a:spLocks noChangeShapeType="1"/>
              </p:cNvSpPr>
              <p:nvPr/>
            </p:nvSpPr>
            <p:spPr bwMode="auto">
              <a:xfrm>
                <a:off x="452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8" name="Line 872"/>
              <p:cNvSpPr>
                <a:spLocks noChangeShapeType="1"/>
              </p:cNvSpPr>
              <p:nvPr/>
            </p:nvSpPr>
            <p:spPr bwMode="auto">
              <a:xfrm>
                <a:off x="457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89" name="Line 873"/>
              <p:cNvSpPr>
                <a:spLocks noChangeShapeType="1"/>
              </p:cNvSpPr>
              <p:nvPr/>
            </p:nvSpPr>
            <p:spPr bwMode="auto">
              <a:xfrm>
                <a:off x="461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0" name="Line 874"/>
              <p:cNvSpPr>
                <a:spLocks noChangeShapeType="1"/>
              </p:cNvSpPr>
              <p:nvPr/>
            </p:nvSpPr>
            <p:spPr bwMode="auto">
              <a:xfrm>
                <a:off x="466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1" name="Line 875"/>
              <p:cNvSpPr>
                <a:spLocks noChangeShapeType="1"/>
              </p:cNvSpPr>
              <p:nvPr/>
            </p:nvSpPr>
            <p:spPr bwMode="auto">
              <a:xfrm>
                <a:off x="4708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2" name="Line 876"/>
              <p:cNvSpPr>
                <a:spLocks noChangeShapeType="1"/>
              </p:cNvSpPr>
              <p:nvPr/>
            </p:nvSpPr>
            <p:spPr bwMode="auto">
              <a:xfrm>
                <a:off x="4753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3" name="Line 877"/>
              <p:cNvSpPr>
                <a:spLocks noChangeShapeType="1"/>
              </p:cNvSpPr>
              <p:nvPr/>
            </p:nvSpPr>
            <p:spPr bwMode="auto">
              <a:xfrm>
                <a:off x="479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4" name="Line 878"/>
              <p:cNvSpPr>
                <a:spLocks noChangeShapeType="1"/>
              </p:cNvSpPr>
              <p:nvPr/>
            </p:nvSpPr>
            <p:spPr bwMode="auto">
              <a:xfrm>
                <a:off x="4844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5" name="Line 879"/>
              <p:cNvSpPr>
                <a:spLocks noChangeShapeType="1"/>
              </p:cNvSpPr>
              <p:nvPr/>
            </p:nvSpPr>
            <p:spPr bwMode="auto">
              <a:xfrm>
                <a:off x="4889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6" name="Line 880"/>
              <p:cNvSpPr>
                <a:spLocks noChangeShapeType="1"/>
              </p:cNvSpPr>
              <p:nvPr/>
            </p:nvSpPr>
            <p:spPr bwMode="auto">
              <a:xfrm>
                <a:off x="4935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7" name="Line 881"/>
              <p:cNvSpPr>
                <a:spLocks noChangeShapeType="1"/>
              </p:cNvSpPr>
              <p:nvPr/>
            </p:nvSpPr>
            <p:spPr bwMode="auto">
              <a:xfrm>
                <a:off x="4980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8" name="Line 882"/>
              <p:cNvSpPr>
                <a:spLocks noChangeShapeType="1"/>
              </p:cNvSpPr>
              <p:nvPr/>
            </p:nvSpPr>
            <p:spPr bwMode="auto">
              <a:xfrm>
                <a:off x="502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699" name="Line 883"/>
              <p:cNvSpPr>
                <a:spLocks noChangeShapeType="1"/>
              </p:cNvSpPr>
              <p:nvPr/>
            </p:nvSpPr>
            <p:spPr bwMode="auto">
              <a:xfrm>
                <a:off x="5071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0" name="Line 884"/>
              <p:cNvSpPr>
                <a:spLocks noChangeShapeType="1"/>
              </p:cNvSpPr>
              <p:nvPr/>
            </p:nvSpPr>
            <p:spPr bwMode="auto">
              <a:xfrm>
                <a:off x="5116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1" name="Line 885"/>
              <p:cNvSpPr>
                <a:spLocks noChangeShapeType="1"/>
              </p:cNvSpPr>
              <p:nvPr/>
            </p:nvSpPr>
            <p:spPr bwMode="auto">
              <a:xfrm>
                <a:off x="5162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2" name="Line 886"/>
              <p:cNvSpPr>
                <a:spLocks noChangeShapeType="1"/>
              </p:cNvSpPr>
              <p:nvPr/>
            </p:nvSpPr>
            <p:spPr bwMode="auto">
              <a:xfrm>
                <a:off x="5207" y="28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3" name="Line 887"/>
              <p:cNvSpPr>
                <a:spLocks noChangeShapeType="1"/>
              </p:cNvSpPr>
              <p:nvPr/>
            </p:nvSpPr>
            <p:spPr bwMode="auto">
              <a:xfrm>
                <a:off x="71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4" name="Line 888"/>
              <p:cNvSpPr>
                <a:spLocks noChangeShapeType="1"/>
              </p:cNvSpPr>
              <p:nvPr/>
            </p:nvSpPr>
            <p:spPr bwMode="auto">
              <a:xfrm>
                <a:off x="758" y="253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5" name="Line 889"/>
              <p:cNvSpPr>
                <a:spLocks noChangeShapeType="1"/>
              </p:cNvSpPr>
              <p:nvPr/>
            </p:nvSpPr>
            <p:spPr bwMode="auto">
              <a:xfrm>
                <a:off x="80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6" name="Line 890"/>
              <p:cNvSpPr>
                <a:spLocks noChangeShapeType="1"/>
              </p:cNvSpPr>
              <p:nvPr/>
            </p:nvSpPr>
            <p:spPr bwMode="auto">
              <a:xfrm>
                <a:off x="84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7" name="Line 891"/>
              <p:cNvSpPr>
                <a:spLocks noChangeShapeType="1"/>
              </p:cNvSpPr>
              <p:nvPr/>
            </p:nvSpPr>
            <p:spPr bwMode="auto">
              <a:xfrm>
                <a:off x="89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8" name="Line 892"/>
              <p:cNvSpPr>
                <a:spLocks noChangeShapeType="1"/>
              </p:cNvSpPr>
              <p:nvPr/>
            </p:nvSpPr>
            <p:spPr bwMode="auto">
              <a:xfrm>
                <a:off x="94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09" name="Line 893"/>
              <p:cNvSpPr>
                <a:spLocks noChangeShapeType="1"/>
              </p:cNvSpPr>
              <p:nvPr/>
            </p:nvSpPr>
            <p:spPr bwMode="auto">
              <a:xfrm>
                <a:off x="98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0" name="Line 894"/>
              <p:cNvSpPr>
                <a:spLocks noChangeShapeType="1"/>
              </p:cNvSpPr>
              <p:nvPr/>
            </p:nvSpPr>
            <p:spPr bwMode="auto">
              <a:xfrm>
                <a:off x="103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1" name="Line 895"/>
              <p:cNvSpPr>
                <a:spLocks noChangeShapeType="1"/>
              </p:cNvSpPr>
              <p:nvPr/>
            </p:nvSpPr>
            <p:spPr bwMode="auto">
              <a:xfrm>
                <a:off x="107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2" name="Line 896"/>
              <p:cNvSpPr>
                <a:spLocks noChangeShapeType="1"/>
              </p:cNvSpPr>
              <p:nvPr/>
            </p:nvSpPr>
            <p:spPr bwMode="auto">
              <a:xfrm>
                <a:off x="112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3" name="Line 897"/>
              <p:cNvSpPr>
                <a:spLocks noChangeShapeType="1"/>
              </p:cNvSpPr>
              <p:nvPr/>
            </p:nvSpPr>
            <p:spPr bwMode="auto">
              <a:xfrm>
                <a:off x="116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4" name="Line 898"/>
              <p:cNvSpPr>
                <a:spLocks noChangeShapeType="1"/>
              </p:cNvSpPr>
              <p:nvPr/>
            </p:nvSpPr>
            <p:spPr bwMode="auto">
              <a:xfrm>
                <a:off x="121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5" name="Line 899"/>
              <p:cNvSpPr>
                <a:spLocks noChangeShapeType="1"/>
              </p:cNvSpPr>
              <p:nvPr/>
            </p:nvSpPr>
            <p:spPr bwMode="auto">
              <a:xfrm>
                <a:off x="125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6" name="Line 900"/>
              <p:cNvSpPr>
                <a:spLocks noChangeShapeType="1"/>
              </p:cNvSpPr>
              <p:nvPr/>
            </p:nvSpPr>
            <p:spPr bwMode="auto">
              <a:xfrm>
                <a:off x="130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7" name="Line 901"/>
              <p:cNvSpPr>
                <a:spLocks noChangeShapeType="1"/>
              </p:cNvSpPr>
              <p:nvPr/>
            </p:nvSpPr>
            <p:spPr bwMode="auto">
              <a:xfrm>
                <a:off x="134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8" name="Line 902"/>
              <p:cNvSpPr>
                <a:spLocks noChangeShapeType="1"/>
              </p:cNvSpPr>
              <p:nvPr/>
            </p:nvSpPr>
            <p:spPr bwMode="auto">
              <a:xfrm>
                <a:off x="139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19" name="Line 903"/>
              <p:cNvSpPr>
                <a:spLocks noChangeShapeType="1"/>
              </p:cNvSpPr>
              <p:nvPr/>
            </p:nvSpPr>
            <p:spPr bwMode="auto">
              <a:xfrm>
                <a:off x="143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0" name="Line 904"/>
              <p:cNvSpPr>
                <a:spLocks noChangeShapeType="1"/>
              </p:cNvSpPr>
              <p:nvPr/>
            </p:nvSpPr>
            <p:spPr bwMode="auto">
              <a:xfrm>
                <a:off x="148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1" name="Line 905"/>
              <p:cNvSpPr>
                <a:spLocks noChangeShapeType="1"/>
              </p:cNvSpPr>
              <p:nvPr/>
            </p:nvSpPr>
            <p:spPr bwMode="auto">
              <a:xfrm>
                <a:off x="153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2" name="Line 906"/>
              <p:cNvSpPr>
                <a:spLocks noChangeShapeType="1"/>
              </p:cNvSpPr>
              <p:nvPr/>
            </p:nvSpPr>
            <p:spPr bwMode="auto">
              <a:xfrm>
                <a:off x="157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3" name="Line 907"/>
              <p:cNvSpPr>
                <a:spLocks noChangeShapeType="1"/>
              </p:cNvSpPr>
              <p:nvPr/>
            </p:nvSpPr>
            <p:spPr bwMode="auto">
              <a:xfrm>
                <a:off x="162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4" name="Line 908"/>
              <p:cNvSpPr>
                <a:spLocks noChangeShapeType="1"/>
              </p:cNvSpPr>
              <p:nvPr/>
            </p:nvSpPr>
            <p:spPr bwMode="auto">
              <a:xfrm>
                <a:off x="166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5" name="Line 909"/>
              <p:cNvSpPr>
                <a:spLocks noChangeShapeType="1"/>
              </p:cNvSpPr>
              <p:nvPr/>
            </p:nvSpPr>
            <p:spPr bwMode="auto">
              <a:xfrm>
                <a:off x="171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6" name="Line 910"/>
              <p:cNvSpPr>
                <a:spLocks noChangeShapeType="1"/>
              </p:cNvSpPr>
              <p:nvPr/>
            </p:nvSpPr>
            <p:spPr bwMode="auto">
              <a:xfrm>
                <a:off x="175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7" name="Line 911"/>
              <p:cNvSpPr>
                <a:spLocks noChangeShapeType="1"/>
              </p:cNvSpPr>
              <p:nvPr/>
            </p:nvSpPr>
            <p:spPr bwMode="auto">
              <a:xfrm>
                <a:off x="180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8" name="Line 912"/>
              <p:cNvSpPr>
                <a:spLocks noChangeShapeType="1"/>
              </p:cNvSpPr>
              <p:nvPr/>
            </p:nvSpPr>
            <p:spPr bwMode="auto">
              <a:xfrm>
                <a:off x="184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29" name="Line 913"/>
              <p:cNvSpPr>
                <a:spLocks noChangeShapeType="1"/>
              </p:cNvSpPr>
              <p:nvPr/>
            </p:nvSpPr>
            <p:spPr bwMode="auto">
              <a:xfrm>
                <a:off x="189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0" name="Line 914"/>
              <p:cNvSpPr>
                <a:spLocks noChangeShapeType="1"/>
              </p:cNvSpPr>
              <p:nvPr/>
            </p:nvSpPr>
            <p:spPr bwMode="auto">
              <a:xfrm>
                <a:off x="193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1" name="Line 915"/>
              <p:cNvSpPr>
                <a:spLocks noChangeShapeType="1"/>
              </p:cNvSpPr>
              <p:nvPr/>
            </p:nvSpPr>
            <p:spPr bwMode="auto">
              <a:xfrm>
                <a:off x="198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2" name="Line 916"/>
              <p:cNvSpPr>
                <a:spLocks noChangeShapeType="1"/>
              </p:cNvSpPr>
              <p:nvPr/>
            </p:nvSpPr>
            <p:spPr bwMode="auto">
              <a:xfrm>
                <a:off x="203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3" name="Line 917"/>
              <p:cNvSpPr>
                <a:spLocks noChangeShapeType="1"/>
              </p:cNvSpPr>
              <p:nvPr/>
            </p:nvSpPr>
            <p:spPr bwMode="auto">
              <a:xfrm>
                <a:off x="207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4" name="Line 918"/>
              <p:cNvSpPr>
                <a:spLocks noChangeShapeType="1"/>
              </p:cNvSpPr>
              <p:nvPr/>
            </p:nvSpPr>
            <p:spPr bwMode="auto">
              <a:xfrm>
                <a:off x="212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5" name="Line 919"/>
              <p:cNvSpPr>
                <a:spLocks noChangeShapeType="1"/>
              </p:cNvSpPr>
              <p:nvPr/>
            </p:nvSpPr>
            <p:spPr bwMode="auto">
              <a:xfrm>
                <a:off x="216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6" name="Line 920"/>
              <p:cNvSpPr>
                <a:spLocks noChangeShapeType="1"/>
              </p:cNvSpPr>
              <p:nvPr/>
            </p:nvSpPr>
            <p:spPr bwMode="auto">
              <a:xfrm>
                <a:off x="221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7" name="Line 921"/>
              <p:cNvSpPr>
                <a:spLocks noChangeShapeType="1"/>
              </p:cNvSpPr>
              <p:nvPr/>
            </p:nvSpPr>
            <p:spPr bwMode="auto">
              <a:xfrm>
                <a:off x="2256" y="253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8" name="Line 922"/>
              <p:cNvSpPr>
                <a:spLocks noChangeShapeType="1"/>
              </p:cNvSpPr>
              <p:nvPr/>
            </p:nvSpPr>
            <p:spPr bwMode="auto">
              <a:xfrm>
                <a:off x="230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39" name="Line 923"/>
              <p:cNvSpPr>
                <a:spLocks noChangeShapeType="1"/>
              </p:cNvSpPr>
              <p:nvPr/>
            </p:nvSpPr>
            <p:spPr bwMode="auto">
              <a:xfrm>
                <a:off x="234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0" name="Line 924"/>
              <p:cNvSpPr>
                <a:spLocks noChangeShapeType="1"/>
              </p:cNvSpPr>
              <p:nvPr/>
            </p:nvSpPr>
            <p:spPr bwMode="auto">
              <a:xfrm>
                <a:off x="239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1" name="Line 925"/>
              <p:cNvSpPr>
                <a:spLocks noChangeShapeType="1"/>
              </p:cNvSpPr>
              <p:nvPr/>
            </p:nvSpPr>
            <p:spPr bwMode="auto">
              <a:xfrm>
                <a:off x="243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2" name="Line 926"/>
              <p:cNvSpPr>
                <a:spLocks noChangeShapeType="1"/>
              </p:cNvSpPr>
              <p:nvPr/>
            </p:nvSpPr>
            <p:spPr bwMode="auto">
              <a:xfrm>
                <a:off x="248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3" name="Line 927"/>
              <p:cNvSpPr>
                <a:spLocks noChangeShapeType="1"/>
              </p:cNvSpPr>
              <p:nvPr/>
            </p:nvSpPr>
            <p:spPr bwMode="auto">
              <a:xfrm>
                <a:off x="252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4" name="Line 928"/>
              <p:cNvSpPr>
                <a:spLocks noChangeShapeType="1"/>
              </p:cNvSpPr>
              <p:nvPr/>
            </p:nvSpPr>
            <p:spPr bwMode="auto">
              <a:xfrm>
                <a:off x="257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5" name="Line 929"/>
              <p:cNvSpPr>
                <a:spLocks noChangeShapeType="1"/>
              </p:cNvSpPr>
              <p:nvPr/>
            </p:nvSpPr>
            <p:spPr bwMode="auto">
              <a:xfrm>
                <a:off x="262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6" name="Line 930"/>
              <p:cNvSpPr>
                <a:spLocks noChangeShapeType="1"/>
              </p:cNvSpPr>
              <p:nvPr/>
            </p:nvSpPr>
            <p:spPr bwMode="auto">
              <a:xfrm>
                <a:off x="266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7" name="Line 931"/>
              <p:cNvSpPr>
                <a:spLocks noChangeShapeType="1"/>
              </p:cNvSpPr>
              <p:nvPr/>
            </p:nvSpPr>
            <p:spPr bwMode="auto">
              <a:xfrm>
                <a:off x="271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8" name="Line 932"/>
              <p:cNvSpPr>
                <a:spLocks noChangeShapeType="1"/>
              </p:cNvSpPr>
              <p:nvPr/>
            </p:nvSpPr>
            <p:spPr bwMode="auto">
              <a:xfrm>
                <a:off x="275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49" name="Line 933"/>
              <p:cNvSpPr>
                <a:spLocks noChangeShapeType="1"/>
              </p:cNvSpPr>
              <p:nvPr/>
            </p:nvSpPr>
            <p:spPr bwMode="auto">
              <a:xfrm>
                <a:off x="280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0" name="Line 934"/>
              <p:cNvSpPr>
                <a:spLocks noChangeShapeType="1"/>
              </p:cNvSpPr>
              <p:nvPr/>
            </p:nvSpPr>
            <p:spPr bwMode="auto">
              <a:xfrm>
                <a:off x="284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1" name="Line 935"/>
              <p:cNvSpPr>
                <a:spLocks noChangeShapeType="1"/>
              </p:cNvSpPr>
              <p:nvPr/>
            </p:nvSpPr>
            <p:spPr bwMode="auto">
              <a:xfrm>
                <a:off x="289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2" name="Line 936"/>
              <p:cNvSpPr>
                <a:spLocks noChangeShapeType="1"/>
              </p:cNvSpPr>
              <p:nvPr/>
            </p:nvSpPr>
            <p:spPr bwMode="auto">
              <a:xfrm>
                <a:off x="293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3" name="Line 937"/>
              <p:cNvSpPr>
                <a:spLocks noChangeShapeType="1"/>
              </p:cNvSpPr>
              <p:nvPr/>
            </p:nvSpPr>
            <p:spPr bwMode="auto">
              <a:xfrm>
                <a:off x="298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4" name="Line 938"/>
              <p:cNvSpPr>
                <a:spLocks noChangeShapeType="1"/>
              </p:cNvSpPr>
              <p:nvPr/>
            </p:nvSpPr>
            <p:spPr bwMode="auto">
              <a:xfrm>
                <a:off x="302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5" name="Line 939"/>
              <p:cNvSpPr>
                <a:spLocks noChangeShapeType="1"/>
              </p:cNvSpPr>
              <p:nvPr/>
            </p:nvSpPr>
            <p:spPr bwMode="auto">
              <a:xfrm>
                <a:off x="307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6" name="Line 940"/>
              <p:cNvSpPr>
                <a:spLocks noChangeShapeType="1"/>
              </p:cNvSpPr>
              <p:nvPr/>
            </p:nvSpPr>
            <p:spPr bwMode="auto">
              <a:xfrm>
                <a:off x="311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7" name="Line 941"/>
              <p:cNvSpPr>
                <a:spLocks noChangeShapeType="1"/>
              </p:cNvSpPr>
              <p:nvPr/>
            </p:nvSpPr>
            <p:spPr bwMode="auto">
              <a:xfrm>
                <a:off x="316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8" name="Line 942"/>
              <p:cNvSpPr>
                <a:spLocks noChangeShapeType="1"/>
              </p:cNvSpPr>
              <p:nvPr/>
            </p:nvSpPr>
            <p:spPr bwMode="auto">
              <a:xfrm>
                <a:off x="321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59" name="Line 943"/>
              <p:cNvSpPr>
                <a:spLocks noChangeShapeType="1"/>
              </p:cNvSpPr>
              <p:nvPr/>
            </p:nvSpPr>
            <p:spPr bwMode="auto">
              <a:xfrm>
                <a:off x="325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0" name="Line 944"/>
              <p:cNvSpPr>
                <a:spLocks noChangeShapeType="1"/>
              </p:cNvSpPr>
              <p:nvPr/>
            </p:nvSpPr>
            <p:spPr bwMode="auto">
              <a:xfrm>
                <a:off x="330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1" name="Line 945"/>
              <p:cNvSpPr>
                <a:spLocks noChangeShapeType="1"/>
              </p:cNvSpPr>
              <p:nvPr/>
            </p:nvSpPr>
            <p:spPr bwMode="auto">
              <a:xfrm>
                <a:off x="334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2" name="Line 946"/>
              <p:cNvSpPr>
                <a:spLocks noChangeShapeType="1"/>
              </p:cNvSpPr>
              <p:nvPr/>
            </p:nvSpPr>
            <p:spPr bwMode="auto">
              <a:xfrm>
                <a:off x="339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3" name="Line 947"/>
              <p:cNvSpPr>
                <a:spLocks noChangeShapeType="1"/>
              </p:cNvSpPr>
              <p:nvPr/>
            </p:nvSpPr>
            <p:spPr bwMode="auto">
              <a:xfrm>
                <a:off x="343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4" name="Line 948"/>
              <p:cNvSpPr>
                <a:spLocks noChangeShapeType="1"/>
              </p:cNvSpPr>
              <p:nvPr/>
            </p:nvSpPr>
            <p:spPr bwMode="auto">
              <a:xfrm>
                <a:off x="348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5" name="Line 949"/>
              <p:cNvSpPr>
                <a:spLocks noChangeShapeType="1"/>
              </p:cNvSpPr>
              <p:nvPr/>
            </p:nvSpPr>
            <p:spPr bwMode="auto">
              <a:xfrm>
                <a:off x="352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6" name="Line 950"/>
              <p:cNvSpPr>
                <a:spLocks noChangeShapeType="1"/>
              </p:cNvSpPr>
              <p:nvPr/>
            </p:nvSpPr>
            <p:spPr bwMode="auto">
              <a:xfrm>
                <a:off x="357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7" name="Line 951"/>
              <p:cNvSpPr>
                <a:spLocks noChangeShapeType="1"/>
              </p:cNvSpPr>
              <p:nvPr/>
            </p:nvSpPr>
            <p:spPr bwMode="auto">
              <a:xfrm>
                <a:off x="361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8" name="Line 952"/>
              <p:cNvSpPr>
                <a:spLocks noChangeShapeType="1"/>
              </p:cNvSpPr>
              <p:nvPr/>
            </p:nvSpPr>
            <p:spPr bwMode="auto">
              <a:xfrm>
                <a:off x="366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69" name="Line 953"/>
              <p:cNvSpPr>
                <a:spLocks noChangeShapeType="1"/>
              </p:cNvSpPr>
              <p:nvPr/>
            </p:nvSpPr>
            <p:spPr bwMode="auto">
              <a:xfrm>
                <a:off x="370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0" name="Line 954"/>
              <p:cNvSpPr>
                <a:spLocks noChangeShapeType="1"/>
              </p:cNvSpPr>
              <p:nvPr/>
            </p:nvSpPr>
            <p:spPr bwMode="auto">
              <a:xfrm>
                <a:off x="3754" y="253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1" name="Line 955"/>
              <p:cNvSpPr>
                <a:spLocks noChangeShapeType="1"/>
              </p:cNvSpPr>
              <p:nvPr/>
            </p:nvSpPr>
            <p:spPr bwMode="auto">
              <a:xfrm>
                <a:off x="380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2" name="Line 956"/>
              <p:cNvSpPr>
                <a:spLocks noChangeShapeType="1"/>
              </p:cNvSpPr>
              <p:nvPr/>
            </p:nvSpPr>
            <p:spPr bwMode="auto">
              <a:xfrm>
                <a:off x="384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3" name="Line 957"/>
              <p:cNvSpPr>
                <a:spLocks noChangeShapeType="1"/>
              </p:cNvSpPr>
              <p:nvPr/>
            </p:nvSpPr>
            <p:spPr bwMode="auto">
              <a:xfrm>
                <a:off x="389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4" name="Line 958"/>
              <p:cNvSpPr>
                <a:spLocks noChangeShapeType="1"/>
              </p:cNvSpPr>
              <p:nvPr/>
            </p:nvSpPr>
            <p:spPr bwMode="auto">
              <a:xfrm>
                <a:off x="393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5" name="Line 959"/>
              <p:cNvSpPr>
                <a:spLocks noChangeShapeType="1"/>
              </p:cNvSpPr>
              <p:nvPr/>
            </p:nvSpPr>
            <p:spPr bwMode="auto">
              <a:xfrm>
                <a:off x="3981" y="253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6" name="Line 960"/>
              <p:cNvSpPr>
                <a:spLocks noChangeShapeType="1"/>
              </p:cNvSpPr>
              <p:nvPr/>
            </p:nvSpPr>
            <p:spPr bwMode="auto">
              <a:xfrm>
                <a:off x="402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7" name="Line 961"/>
              <p:cNvSpPr>
                <a:spLocks noChangeShapeType="1"/>
              </p:cNvSpPr>
              <p:nvPr/>
            </p:nvSpPr>
            <p:spPr bwMode="auto">
              <a:xfrm>
                <a:off x="407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8" name="Line 962"/>
              <p:cNvSpPr>
                <a:spLocks noChangeShapeType="1"/>
              </p:cNvSpPr>
              <p:nvPr/>
            </p:nvSpPr>
            <p:spPr bwMode="auto">
              <a:xfrm>
                <a:off x="411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79" name="Line 963"/>
              <p:cNvSpPr>
                <a:spLocks noChangeShapeType="1"/>
              </p:cNvSpPr>
              <p:nvPr/>
            </p:nvSpPr>
            <p:spPr bwMode="auto">
              <a:xfrm>
                <a:off x="416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0" name="Line 964"/>
              <p:cNvSpPr>
                <a:spLocks noChangeShapeType="1"/>
              </p:cNvSpPr>
              <p:nvPr/>
            </p:nvSpPr>
            <p:spPr bwMode="auto">
              <a:xfrm>
                <a:off x="420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1" name="Line 965"/>
              <p:cNvSpPr>
                <a:spLocks noChangeShapeType="1"/>
              </p:cNvSpPr>
              <p:nvPr/>
            </p:nvSpPr>
            <p:spPr bwMode="auto">
              <a:xfrm>
                <a:off x="425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2" name="Line 966"/>
              <p:cNvSpPr>
                <a:spLocks noChangeShapeType="1"/>
              </p:cNvSpPr>
              <p:nvPr/>
            </p:nvSpPr>
            <p:spPr bwMode="auto">
              <a:xfrm>
                <a:off x="429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3" name="Line 967"/>
              <p:cNvSpPr>
                <a:spLocks noChangeShapeType="1"/>
              </p:cNvSpPr>
              <p:nvPr/>
            </p:nvSpPr>
            <p:spPr bwMode="auto">
              <a:xfrm>
                <a:off x="434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4" name="Line 968"/>
              <p:cNvSpPr>
                <a:spLocks noChangeShapeType="1"/>
              </p:cNvSpPr>
              <p:nvPr/>
            </p:nvSpPr>
            <p:spPr bwMode="auto">
              <a:xfrm>
                <a:off x="439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5" name="Line 969"/>
              <p:cNvSpPr>
                <a:spLocks noChangeShapeType="1"/>
              </p:cNvSpPr>
              <p:nvPr/>
            </p:nvSpPr>
            <p:spPr bwMode="auto">
              <a:xfrm>
                <a:off x="443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6" name="Line 970"/>
              <p:cNvSpPr>
                <a:spLocks noChangeShapeType="1"/>
              </p:cNvSpPr>
              <p:nvPr/>
            </p:nvSpPr>
            <p:spPr bwMode="auto">
              <a:xfrm>
                <a:off x="448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7" name="Line 971"/>
              <p:cNvSpPr>
                <a:spLocks noChangeShapeType="1"/>
              </p:cNvSpPr>
              <p:nvPr/>
            </p:nvSpPr>
            <p:spPr bwMode="auto">
              <a:xfrm>
                <a:off x="452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8" name="Line 972"/>
              <p:cNvSpPr>
                <a:spLocks noChangeShapeType="1"/>
              </p:cNvSpPr>
              <p:nvPr/>
            </p:nvSpPr>
            <p:spPr bwMode="auto">
              <a:xfrm>
                <a:off x="457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89" name="Line 973"/>
              <p:cNvSpPr>
                <a:spLocks noChangeShapeType="1"/>
              </p:cNvSpPr>
              <p:nvPr/>
            </p:nvSpPr>
            <p:spPr bwMode="auto">
              <a:xfrm>
                <a:off x="461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0" name="Line 974"/>
              <p:cNvSpPr>
                <a:spLocks noChangeShapeType="1"/>
              </p:cNvSpPr>
              <p:nvPr/>
            </p:nvSpPr>
            <p:spPr bwMode="auto">
              <a:xfrm>
                <a:off x="466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1" name="Line 975"/>
              <p:cNvSpPr>
                <a:spLocks noChangeShapeType="1"/>
              </p:cNvSpPr>
              <p:nvPr/>
            </p:nvSpPr>
            <p:spPr bwMode="auto">
              <a:xfrm>
                <a:off x="470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2" name="Line 976"/>
              <p:cNvSpPr>
                <a:spLocks noChangeShapeType="1"/>
              </p:cNvSpPr>
              <p:nvPr/>
            </p:nvSpPr>
            <p:spPr bwMode="auto">
              <a:xfrm>
                <a:off x="4753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3" name="Line 977"/>
              <p:cNvSpPr>
                <a:spLocks noChangeShapeType="1"/>
              </p:cNvSpPr>
              <p:nvPr/>
            </p:nvSpPr>
            <p:spPr bwMode="auto">
              <a:xfrm>
                <a:off x="479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4" name="Line 978"/>
              <p:cNvSpPr>
                <a:spLocks noChangeShapeType="1"/>
              </p:cNvSpPr>
              <p:nvPr/>
            </p:nvSpPr>
            <p:spPr bwMode="auto">
              <a:xfrm>
                <a:off x="4844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5" name="Line 979"/>
              <p:cNvSpPr>
                <a:spLocks noChangeShapeType="1"/>
              </p:cNvSpPr>
              <p:nvPr/>
            </p:nvSpPr>
            <p:spPr bwMode="auto">
              <a:xfrm>
                <a:off x="4889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6" name="Line 980"/>
              <p:cNvSpPr>
                <a:spLocks noChangeShapeType="1"/>
              </p:cNvSpPr>
              <p:nvPr/>
            </p:nvSpPr>
            <p:spPr bwMode="auto">
              <a:xfrm>
                <a:off x="4935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7" name="Line 981"/>
              <p:cNvSpPr>
                <a:spLocks noChangeShapeType="1"/>
              </p:cNvSpPr>
              <p:nvPr/>
            </p:nvSpPr>
            <p:spPr bwMode="auto">
              <a:xfrm>
                <a:off x="4980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8" name="Line 982"/>
              <p:cNvSpPr>
                <a:spLocks noChangeShapeType="1"/>
              </p:cNvSpPr>
              <p:nvPr/>
            </p:nvSpPr>
            <p:spPr bwMode="auto">
              <a:xfrm>
                <a:off x="502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799" name="Line 983"/>
              <p:cNvSpPr>
                <a:spLocks noChangeShapeType="1"/>
              </p:cNvSpPr>
              <p:nvPr/>
            </p:nvSpPr>
            <p:spPr bwMode="auto">
              <a:xfrm>
                <a:off x="5071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0" name="Line 984"/>
              <p:cNvSpPr>
                <a:spLocks noChangeShapeType="1"/>
              </p:cNvSpPr>
              <p:nvPr/>
            </p:nvSpPr>
            <p:spPr bwMode="auto">
              <a:xfrm>
                <a:off x="5116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1" name="Line 985"/>
              <p:cNvSpPr>
                <a:spLocks noChangeShapeType="1"/>
              </p:cNvSpPr>
              <p:nvPr/>
            </p:nvSpPr>
            <p:spPr bwMode="auto">
              <a:xfrm>
                <a:off x="5162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2" name="Line 986"/>
              <p:cNvSpPr>
                <a:spLocks noChangeShapeType="1"/>
              </p:cNvSpPr>
              <p:nvPr/>
            </p:nvSpPr>
            <p:spPr bwMode="auto">
              <a:xfrm>
                <a:off x="5207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3" name="Line 987"/>
              <p:cNvSpPr>
                <a:spLocks noChangeShapeType="1"/>
              </p:cNvSpPr>
              <p:nvPr/>
            </p:nvSpPr>
            <p:spPr bwMode="auto">
              <a:xfrm>
                <a:off x="71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4" name="Line 988"/>
              <p:cNvSpPr>
                <a:spLocks noChangeShapeType="1"/>
              </p:cNvSpPr>
              <p:nvPr/>
            </p:nvSpPr>
            <p:spPr bwMode="auto">
              <a:xfrm>
                <a:off x="758" y="218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5" name="Line 989"/>
              <p:cNvSpPr>
                <a:spLocks noChangeShapeType="1"/>
              </p:cNvSpPr>
              <p:nvPr/>
            </p:nvSpPr>
            <p:spPr bwMode="auto">
              <a:xfrm>
                <a:off x="80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6" name="Line 990"/>
              <p:cNvSpPr>
                <a:spLocks noChangeShapeType="1"/>
              </p:cNvSpPr>
              <p:nvPr/>
            </p:nvSpPr>
            <p:spPr bwMode="auto">
              <a:xfrm>
                <a:off x="84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7" name="Line 991"/>
              <p:cNvSpPr>
                <a:spLocks noChangeShapeType="1"/>
              </p:cNvSpPr>
              <p:nvPr/>
            </p:nvSpPr>
            <p:spPr bwMode="auto">
              <a:xfrm>
                <a:off x="89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8" name="Line 992"/>
              <p:cNvSpPr>
                <a:spLocks noChangeShapeType="1"/>
              </p:cNvSpPr>
              <p:nvPr/>
            </p:nvSpPr>
            <p:spPr bwMode="auto">
              <a:xfrm>
                <a:off x="94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09" name="Line 993"/>
              <p:cNvSpPr>
                <a:spLocks noChangeShapeType="1"/>
              </p:cNvSpPr>
              <p:nvPr/>
            </p:nvSpPr>
            <p:spPr bwMode="auto">
              <a:xfrm>
                <a:off x="98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0" name="Line 994"/>
              <p:cNvSpPr>
                <a:spLocks noChangeShapeType="1"/>
              </p:cNvSpPr>
              <p:nvPr/>
            </p:nvSpPr>
            <p:spPr bwMode="auto">
              <a:xfrm>
                <a:off x="103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1" name="Line 995"/>
              <p:cNvSpPr>
                <a:spLocks noChangeShapeType="1"/>
              </p:cNvSpPr>
              <p:nvPr/>
            </p:nvSpPr>
            <p:spPr bwMode="auto">
              <a:xfrm>
                <a:off x="107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2" name="Line 996"/>
              <p:cNvSpPr>
                <a:spLocks noChangeShapeType="1"/>
              </p:cNvSpPr>
              <p:nvPr/>
            </p:nvSpPr>
            <p:spPr bwMode="auto">
              <a:xfrm>
                <a:off x="112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3" name="Line 997"/>
              <p:cNvSpPr>
                <a:spLocks noChangeShapeType="1"/>
              </p:cNvSpPr>
              <p:nvPr/>
            </p:nvSpPr>
            <p:spPr bwMode="auto">
              <a:xfrm>
                <a:off x="116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4" name="Line 998"/>
              <p:cNvSpPr>
                <a:spLocks noChangeShapeType="1"/>
              </p:cNvSpPr>
              <p:nvPr/>
            </p:nvSpPr>
            <p:spPr bwMode="auto">
              <a:xfrm>
                <a:off x="121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5" name="Line 999"/>
              <p:cNvSpPr>
                <a:spLocks noChangeShapeType="1"/>
              </p:cNvSpPr>
              <p:nvPr/>
            </p:nvSpPr>
            <p:spPr bwMode="auto">
              <a:xfrm>
                <a:off x="125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6" name="Line 1000"/>
              <p:cNvSpPr>
                <a:spLocks noChangeShapeType="1"/>
              </p:cNvSpPr>
              <p:nvPr/>
            </p:nvSpPr>
            <p:spPr bwMode="auto">
              <a:xfrm>
                <a:off x="130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7" name="Line 1001"/>
              <p:cNvSpPr>
                <a:spLocks noChangeShapeType="1"/>
              </p:cNvSpPr>
              <p:nvPr/>
            </p:nvSpPr>
            <p:spPr bwMode="auto">
              <a:xfrm>
                <a:off x="134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8" name="Line 1002"/>
              <p:cNvSpPr>
                <a:spLocks noChangeShapeType="1"/>
              </p:cNvSpPr>
              <p:nvPr/>
            </p:nvSpPr>
            <p:spPr bwMode="auto">
              <a:xfrm>
                <a:off x="139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19" name="Line 1003"/>
              <p:cNvSpPr>
                <a:spLocks noChangeShapeType="1"/>
              </p:cNvSpPr>
              <p:nvPr/>
            </p:nvSpPr>
            <p:spPr bwMode="auto">
              <a:xfrm>
                <a:off x="143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20" name="Line 1004"/>
              <p:cNvSpPr>
                <a:spLocks noChangeShapeType="1"/>
              </p:cNvSpPr>
              <p:nvPr/>
            </p:nvSpPr>
            <p:spPr bwMode="auto">
              <a:xfrm>
                <a:off x="148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21" name="Line 1005"/>
              <p:cNvSpPr>
                <a:spLocks noChangeShapeType="1"/>
              </p:cNvSpPr>
              <p:nvPr/>
            </p:nvSpPr>
            <p:spPr bwMode="auto">
              <a:xfrm>
                <a:off x="153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22" name="Line 1006"/>
              <p:cNvSpPr>
                <a:spLocks noChangeShapeType="1"/>
              </p:cNvSpPr>
              <p:nvPr/>
            </p:nvSpPr>
            <p:spPr bwMode="auto">
              <a:xfrm>
                <a:off x="157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23" name="Line 1007"/>
              <p:cNvSpPr>
                <a:spLocks noChangeShapeType="1"/>
              </p:cNvSpPr>
              <p:nvPr/>
            </p:nvSpPr>
            <p:spPr bwMode="auto">
              <a:xfrm>
                <a:off x="162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24" name="Line 1008"/>
              <p:cNvSpPr>
                <a:spLocks noChangeShapeType="1"/>
              </p:cNvSpPr>
              <p:nvPr/>
            </p:nvSpPr>
            <p:spPr bwMode="auto">
              <a:xfrm>
                <a:off x="166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713" y="1468"/>
              <a:ext cx="4499" cy="713"/>
              <a:chOff x="713" y="1468"/>
              <a:chExt cx="4499" cy="713"/>
            </a:xfrm>
          </p:grpSpPr>
          <p:sp>
            <p:nvSpPr>
              <p:cNvPr id="547826" name="Line 1010"/>
              <p:cNvSpPr>
                <a:spLocks noChangeShapeType="1"/>
              </p:cNvSpPr>
              <p:nvPr/>
            </p:nvSpPr>
            <p:spPr bwMode="auto">
              <a:xfrm>
                <a:off x="171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27" name="Line 1011"/>
              <p:cNvSpPr>
                <a:spLocks noChangeShapeType="1"/>
              </p:cNvSpPr>
              <p:nvPr/>
            </p:nvSpPr>
            <p:spPr bwMode="auto">
              <a:xfrm>
                <a:off x="175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28" name="Line 1012"/>
              <p:cNvSpPr>
                <a:spLocks noChangeShapeType="1"/>
              </p:cNvSpPr>
              <p:nvPr/>
            </p:nvSpPr>
            <p:spPr bwMode="auto">
              <a:xfrm>
                <a:off x="180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29" name="Line 1013"/>
              <p:cNvSpPr>
                <a:spLocks noChangeShapeType="1"/>
              </p:cNvSpPr>
              <p:nvPr/>
            </p:nvSpPr>
            <p:spPr bwMode="auto">
              <a:xfrm>
                <a:off x="184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0" name="Line 1014"/>
              <p:cNvSpPr>
                <a:spLocks noChangeShapeType="1"/>
              </p:cNvSpPr>
              <p:nvPr/>
            </p:nvSpPr>
            <p:spPr bwMode="auto">
              <a:xfrm>
                <a:off x="189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1" name="Line 1015"/>
              <p:cNvSpPr>
                <a:spLocks noChangeShapeType="1"/>
              </p:cNvSpPr>
              <p:nvPr/>
            </p:nvSpPr>
            <p:spPr bwMode="auto">
              <a:xfrm>
                <a:off x="193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2" name="Line 1016"/>
              <p:cNvSpPr>
                <a:spLocks noChangeShapeType="1"/>
              </p:cNvSpPr>
              <p:nvPr/>
            </p:nvSpPr>
            <p:spPr bwMode="auto">
              <a:xfrm>
                <a:off x="198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3" name="Line 1017"/>
              <p:cNvSpPr>
                <a:spLocks noChangeShapeType="1"/>
              </p:cNvSpPr>
              <p:nvPr/>
            </p:nvSpPr>
            <p:spPr bwMode="auto">
              <a:xfrm>
                <a:off x="203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4" name="Line 1018"/>
              <p:cNvSpPr>
                <a:spLocks noChangeShapeType="1"/>
              </p:cNvSpPr>
              <p:nvPr/>
            </p:nvSpPr>
            <p:spPr bwMode="auto">
              <a:xfrm>
                <a:off x="207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5" name="Line 1019"/>
              <p:cNvSpPr>
                <a:spLocks noChangeShapeType="1"/>
              </p:cNvSpPr>
              <p:nvPr/>
            </p:nvSpPr>
            <p:spPr bwMode="auto">
              <a:xfrm>
                <a:off x="212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6" name="Line 1020"/>
              <p:cNvSpPr>
                <a:spLocks noChangeShapeType="1"/>
              </p:cNvSpPr>
              <p:nvPr/>
            </p:nvSpPr>
            <p:spPr bwMode="auto">
              <a:xfrm>
                <a:off x="216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7" name="Line 1021"/>
              <p:cNvSpPr>
                <a:spLocks noChangeShapeType="1"/>
              </p:cNvSpPr>
              <p:nvPr/>
            </p:nvSpPr>
            <p:spPr bwMode="auto">
              <a:xfrm>
                <a:off x="221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8" name="Line 1022"/>
              <p:cNvSpPr>
                <a:spLocks noChangeShapeType="1"/>
              </p:cNvSpPr>
              <p:nvPr/>
            </p:nvSpPr>
            <p:spPr bwMode="auto">
              <a:xfrm>
                <a:off x="2256" y="218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39" name="Line 1023"/>
              <p:cNvSpPr>
                <a:spLocks noChangeShapeType="1"/>
              </p:cNvSpPr>
              <p:nvPr/>
            </p:nvSpPr>
            <p:spPr bwMode="auto">
              <a:xfrm>
                <a:off x="230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0" name="Line 1024"/>
              <p:cNvSpPr>
                <a:spLocks noChangeShapeType="1"/>
              </p:cNvSpPr>
              <p:nvPr/>
            </p:nvSpPr>
            <p:spPr bwMode="auto">
              <a:xfrm>
                <a:off x="234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1" name="Line 1025"/>
              <p:cNvSpPr>
                <a:spLocks noChangeShapeType="1"/>
              </p:cNvSpPr>
              <p:nvPr/>
            </p:nvSpPr>
            <p:spPr bwMode="auto">
              <a:xfrm>
                <a:off x="239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2" name="Line 1026"/>
              <p:cNvSpPr>
                <a:spLocks noChangeShapeType="1"/>
              </p:cNvSpPr>
              <p:nvPr/>
            </p:nvSpPr>
            <p:spPr bwMode="auto">
              <a:xfrm>
                <a:off x="243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3" name="Line 1027"/>
              <p:cNvSpPr>
                <a:spLocks noChangeShapeType="1"/>
              </p:cNvSpPr>
              <p:nvPr/>
            </p:nvSpPr>
            <p:spPr bwMode="auto">
              <a:xfrm>
                <a:off x="248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4" name="Line 1028"/>
              <p:cNvSpPr>
                <a:spLocks noChangeShapeType="1"/>
              </p:cNvSpPr>
              <p:nvPr/>
            </p:nvSpPr>
            <p:spPr bwMode="auto">
              <a:xfrm>
                <a:off x="252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5" name="Line 1029"/>
              <p:cNvSpPr>
                <a:spLocks noChangeShapeType="1"/>
              </p:cNvSpPr>
              <p:nvPr/>
            </p:nvSpPr>
            <p:spPr bwMode="auto">
              <a:xfrm>
                <a:off x="257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6" name="Line 1030"/>
              <p:cNvSpPr>
                <a:spLocks noChangeShapeType="1"/>
              </p:cNvSpPr>
              <p:nvPr/>
            </p:nvSpPr>
            <p:spPr bwMode="auto">
              <a:xfrm>
                <a:off x="262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7" name="Line 1031"/>
              <p:cNvSpPr>
                <a:spLocks noChangeShapeType="1"/>
              </p:cNvSpPr>
              <p:nvPr/>
            </p:nvSpPr>
            <p:spPr bwMode="auto">
              <a:xfrm>
                <a:off x="266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8" name="Line 1032"/>
              <p:cNvSpPr>
                <a:spLocks noChangeShapeType="1"/>
              </p:cNvSpPr>
              <p:nvPr/>
            </p:nvSpPr>
            <p:spPr bwMode="auto">
              <a:xfrm>
                <a:off x="271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49" name="Line 1033"/>
              <p:cNvSpPr>
                <a:spLocks noChangeShapeType="1"/>
              </p:cNvSpPr>
              <p:nvPr/>
            </p:nvSpPr>
            <p:spPr bwMode="auto">
              <a:xfrm>
                <a:off x="275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0" name="Line 1034"/>
              <p:cNvSpPr>
                <a:spLocks noChangeShapeType="1"/>
              </p:cNvSpPr>
              <p:nvPr/>
            </p:nvSpPr>
            <p:spPr bwMode="auto">
              <a:xfrm>
                <a:off x="280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1" name="Line 1035"/>
              <p:cNvSpPr>
                <a:spLocks noChangeShapeType="1"/>
              </p:cNvSpPr>
              <p:nvPr/>
            </p:nvSpPr>
            <p:spPr bwMode="auto">
              <a:xfrm>
                <a:off x="284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2" name="Line 1036"/>
              <p:cNvSpPr>
                <a:spLocks noChangeShapeType="1"/>
              </p:cNvSpPr>
              <p:nvPr/>
            </p:nvSpPr>
            <p:spPr bwMode="auto">
              <a:xfrm>
                <a:off x="289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3" name="Line 1037"/>
              <p:cNvSpPr>
                <a:spLocks noChangeShapeType="1"/>
              </p:cNvSpPr>
              <p:nvPr/>
            </p:nvSpPr>
            <p:spPr bwMode="auto">
              <a:xfrm>
                <a:off x="293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4" name="Line 1038"/>
              <p:cNvSpPr>
                <a:spLocks noChangeShapeType="1"/>
              </p:cNvSpPr>
              <p:nvPr/>
            </p:nvSpPr>
            <p:spPr bwMode="auto">
              <a:xfrm>
                <a:off x="298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5" name="Line 1039"/>
              <p:cNvSpPr>
                <a:spLocks noChangeShapeType="1"/>
              </p:cNvSpPr>
              <p:nvPr/>
            </p:nvSpPr>
            <p:spPr bwMode="auto">
              <a:xfrm>
                <a:off x="302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6" name="Line 1040"/>
              <p:cNvSpPr>
                <a:spLocks noChangeShapeType="1"/>
              </p:cNvSpPr>
              <p:nvPr/>
            </p:nvSpPr>
            <p:spPr bwMode="auto">
              <a:xfrm>
                <a:off x="307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7" name="Line 1041"/>
              <p:cNvSpPr>
                <a:spLocks noChangeShapeType="1"/>
              </p:cNvSpPr>
              <p:nvPr/>
            </p:nvSpPr>
            <p:spPr bwMode="auto">
              <a:xfrm>
                <a:off x="311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8" name="Line 1042"/>
              <p:cNvSpPr>
                <a:spLocks noChangeShapeType="1"/>
              </p:cNvSpPr>
              <p:nvPr/>
            </p:nvSpPr>
            <p:spPr bwMode="auto">
              <a:xfrm>
                <a:off x="316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59" name="Line 1043"/>
              <p:cNvSpPr>
                <a:spLocks noChangeShapeType="1"/>
              </p:cNvSpPr>
              <p:nvPr/>
            </p:nvSpPr>
            <p:spPr bwMode="auto">
              <a:xfrm>
                <a:off x="321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0" name="Line 1044"/>
              <p:cNvSpPr>
                <a:spLocks noChangeShapeType="1"/>
              </p:cNvSpPr>
              <p:nvPr/>
            </p:nvSpPr>
            <p:spPr bwMode="auto">
              <a:xfrm>
                <a:off x="325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1" name="Line 1045"/>
              <p:cNvSpPr>
                <a:spLocks noChangeShapeType="1"/>
              </p:cNvSpPr>
              <p:nvPr/>
            </p:nvSpPr>
            <p:spPr bwMode="auto">
              <a:xfrm>
                <a:off x="330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2" name="Line 1046"/>
              <p:cNvSpPr>
                <a:spLocks noChangeShapeType="1"/>
              </p:cNvSpPr>
              <p:nvPr/>
            </p:nvSpPr>
            <p:spPr bwMode="auto">
              <a:xfrm>
                <a:off x="334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3" name="Line 1047"/>
              <p:cNvSpPr>
                <a:spLocks noChangeShapeType="1"/>
              </p:cNvSpPr>
              <p:nvPr/>
            </p:nvSpPr>
            <p:spPr bwMode="auto">
              <a:xfrm>
                <a:off x="339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4" name="Line 1048"/>
              <p:cNvSpPr>
                <a:spLocks noChangeShapeType="1"/>
              </p:cNvSpPr>
              <p:nvPr/>
            </p:nvSpPr>
            <p:spPr bwMode="auto">
              <a:xfrm>
                <a:off x="343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5" name="Line 1049"/>
              <p:cNvSpPr>
                <a:spLocks noChangeShapeType="1"/>
              </p:cNvSpPr>
              <p:nvPr/>
            </p:nvSpPr>
            <p:spPr bwMode="auto">
              <a:xfrm>
                <a:off x="348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6" name="Line 1050"/>
              <p:cNvSpPr>
                <a:spLocks noChangeShapeType="1"/>
              </p:cNvSpPr>
              <p:nvPr/>
            </p:nvSpPr>
            <p:spPr bwMode="auto">
              <a:xfrm>
                <a:off x="352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7" name="Line 1051"/>
              <p:cNvSpPr>
                <a:spLocks noChangeShapeType="1"/>
              </p:cNvSpPr>
              <p:nvPr/>
            </p:nvSpPr>
            <p:spPr bwMode="auto">
              <a:xfrm>
                <a:off x="357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8" name="Line 1052"/>
              <p:cNvSpPr>
                <a:spLocks noChangeShapeType="1"/>
              </p:cNvSpPr>
              <p:nvPr/>
            </p:nvSpPr>
            <p:spPr bwMode="auto">
              <a:xfrm>
                <a:off x="361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69" name="Line 1053"/>
              <p:cNvSpPr>
                <a:spLocks noChangeShapeType="1"/>
              </p:cNvSpPr>
              <p:nvPr/>
            </p:nvSpPr>
            <p:spPr bwMode="auto">
              <a:xfrm>
                <a:off x="366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0" name="Line 1054"/>
              <p:cNvSpPr>
                <a:spLocks noChangeShapeType="1"/>
              </p:cNvSpPr>
              <p:nvPr/>
            </p:nvSpPr>
            <p:spPr bwMode="auto">
              <a:xfrm>
                <a:off x="370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1" name="Line 1055"/>
              <p:cNvSpPr>
                <a:spLocks noChangeShapeType="1"/>
              </p:cNvSpPr>
              <p:nvPr/>
            </p:nvSpPr>
            <p:spPr bwMode="auto">
              <a:xfrm>
                <a:off x="3754" y="218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2" name="Line 1056"/>
              <p:cNvSpPr>
                <a:spLocks noChangeShapeType="1"/>
              </p:cNvSpPr>
              <p:nvPr/>
            </p:nvSpPr>
            <p:spPr bwMode="auto">
              <a:xfrm>
                <a:off x="380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3" name="Line 1057"/>
              <p:cNvSpPr>
                <a:spLocks noChangeShapeType="1"/>
              </p:cNvSpPr>
              <p:nvPr/>
            </p:nvSpPr>
            <p:spPr bwMode="auto">
              <a:xfrm>
                <a:off x="384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4" name="Line 1058"/>
              <p:cNvSpPr>
                <a:spLocks noChangeShapeType="1"/>
              </p:cNvSpPr>
              <p:nvPr/>
            </p:nvSpPr>
            <p:spPr bwMode="auto">
              <a:xfrm>
                <a:off x="389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5" name="Line 1059"/>
              <p:cNvSpPr>
                <a:spLocks noChangeShapeType="1"/>
              </p:cNvSpPr>
              <p:nvPr/>
            </p:nvSpPr>
            <p:spPr bwMode="auto">
              <a:xfrm>
                <a:off x="393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6" name="Line 1060"/>
              <p:cNvSpPr>
                <a:spLocks noChangeShapeType="1"/>
              </p:cNvSpPr>
              <p:nvPr/>
            </p:nvSpPr>
            <p:spPr bwMode="auto">
              <a:xfrm>
                <a:off x="3981" y="218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7" name="Line 1061"/>
              <p:cNvSpPr>
                <a:spLocks noChangeShapeType="1"/>
              </p:cNvSpPr>
              <p:nvPr/>
            </p:nvSpPr>
            <p:spPr bwMode="auto">
              <a:xfrm>
                <a:off x="402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8" name="Line 1062"/>
              <p:cNvSpPr>
                <a:spLocks noChangeShapeType="1"/>
              </p:cNvSpPr>
              <p:nvPr/>
            </p:nvSpPr>
            <p:spPr bwMode="auto">
              <a:xfrm>
                <a:off x="407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79" name="Line 1063"/>
              <p:cNvSpPr>
                <a:spLocks noChangeShapeType="1"/>
              </p:cNvSpPr>
              <p:nvPr/>
            </p:nvSpPr>
            <p:spPr bwMode="auto">
              <a:xfrm>
                <a:off x="411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0" name="Line 1064"/>
              <p:cNvSpPr>
                <a:spLocks noChangeShapeType="1"/>
              </p:cNvSpPr>
              <p:nvPr/>
            </p:nvSpPr>
            <p:spPr bwMode="auto">
              <a:xfrm>
                <a:off x="416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1" name="Line 1065"/>
              <p:cNvSpPr>
                <a:spLocks noChangeShapeType="1"/>
              </p:cNvSpPr>
              <p:nvPr/>
            </p:nvSpPr>
            <p:spPr bwMode="auto">
              <a:xfrm>
                <a:off x="420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2" name="Line 1066"/>
              <p:cNvSpPr>
                <a:spLocks noChangeShapeType="1"/>
              </p:cNvSpPr>
              <p:nvPr/>
            </p:nvSpPr>
            <p:spPr bwMode="auto">
              <a:xfrm>
                <a:off x="425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3" name="Line 1067"/>
              <p:cNvSpPr>
                <a:spLocks noChangeShapeType="1"/>
              </p:cNvSpPr>
              <p:nvPr/>
            </p:nvSpPr>
            <p:spPr bwMode="auto">
              <a:xfrm>
                <a:off x="429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4" name="Line 1068"/>
              <p:cNvSpPr>
                <a:spLocks noChangeShapeType="1"/>
              </p:cNvSpPr>
              <p:nvPr/>
            </p:nvSpPr>
            <p:spPr bwMode="auto">
              <a:xfrm>
                <a:off x="434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5" name="Line 1069"/>
              <p:cNvSpPr>
                <a:spLocks noChangeShapeType="1"/>
              </p:cNvSpPr>
              <p:nvPr/>
            </p:nvSpPr>
            <p:spPr bwMode="auto">
              <a:xfrm>
                <a:off x="439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6" name="Line 1070"/>
              <p:cNvSpPr>
                <a:spLocks noChangeShapeType="1"/>
              </p:cNvSpPr>
              <p:nvPr/>
            </p:nvSpPr>
            <p:spPr bwMode="auto">
              <a:xfrm>
                <a:off x="443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7" name="Line 1071"/>
              <p:cNvSpPr>
                <a:spLocks noChangeShapeType="1"/>
              </p:cNvSpPr>
              <p:nvPr/>
            </p:nvSpPr>
            <p:spPr bwMode="auto">
              <a:xfrm>
                <a:off x="448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8" name="Line 1072"/>
              <p:cNvSpPr>
                <a:spLocks noChangeShapeType="1"/>
              </p:cNvSpPr>
              <p:nvPr/>
            </p:nvSpPr>
            <p:spPr bwMode="auto">
              <a:xfrm>
                <a:off x="452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89" name="Line 1073"/>
              <p:cNvSpPr>
                <a:spLocks noChangeShapeType="1"/>
              </p:cNvSpPr>
              <p:nvPr/>
            </p:nvSpPr>
            <p:spPr bwMode="auto">
              <a:xfrm>
                <a:off x="457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0" name="Line 1074"/>
              <p:cNvSpPr>
                <a:spLocks noChangeShapeType="1"/>
              </p:cNvSpPr>
              <p:nvPr/>
            </p:nvSpPr>
            <p:spPr bwMode="auto">
              <a:xfrm>
                <a:off x="461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1" name="Line 1075"/>
              <p:cNvSpPr>
                <a:spLocks noChangeShapeType="1"/>
              </p:cNvSpPr>
              <p:nvPr/>
            </p:nvSpPr>
            <p:spPr bwMode="auto">
              <a:xfrm>
                <a:off x="466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2" name="Line 1076"/>
              <p:cNvSpPr>
                <a:spLocks noChangeShapeType="1"/>
              </p:cNvSpPr>
              <p:nvPr/>
            </p:nvSpPr>
            <p:spPr bwMode="auto">
              <a:xfrm>
                <a:off x="4708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3" name="Line 1077"/>
              <p:cNvSpPr>
                <a:spLocks noChangeShapeType="1"/>
              </p:cNvSpPr>
              <p:nvPr/>
            </p:nvSpPr>
            <p:spPr bwMode="auto">
              <a:xfrm>
                <a:off x="4753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4" name="Line 1078"/>
              <p:cNvSpPr>
                <a:spLocks noChangeShapeType="1"/>
              </p:cNvSpPr>
              <p:nvPr/>
            </p:nvSpPr>
            <p:spPr bwMode="auto">
              <a:xfrm>
                <a:off x="479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5" name="Line 1079"/>
              <p:cNvSpPr>
                <a:spLocks noChangeShapeType="1"/>
              </p:cNvSpPr>
              <p:nvPr/>
            </p:nvSpPr>
            <p:spPr bwMode="auto">
              <a:xfrm>
                <a:off x="4844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6" name="Line 1080"/>
              <p:cNvSpPr>
                <a:spLocks noChangeShapeType="1"/>
              </p:cNvSpPr>
              <p:nvPr/>
            </p:nvSpPr>
            <p:spPr bwMode="auto">
              <a:xfrm>
                <a:off x="4889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7" name="Line 1081"/>
              <p:cNvSpPr>
                <a:spLocks noChangeShapeType="1"/>
              </p:cNvSpPr>
              <p:nvPr/>
            </p:nvSpPr>
            <p:spPr bwMode="auto">
              <a:xfrm>
                <a:off x="4935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8" name="Line 1082"/>
              <p:cNvSpPr>
                <a:spLocks noChangeShapeType="1"/>
              </p:cNvSpPr>
              <p:nvPr/>
            </p:nvSpPr>
            <p:spPr bwMode="auto">
              <a:xfrm>
                <a:off x="4980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899" name="Line 1083"/>
              <p:cNvSpPr>
                <a:spLocks noChangeShapeType="1"/>
              </p:cNvSpPr>
              <p:nvPr/>
            </p:nvSpPr>
            <p:spPr bwMode="auto">
              <a:xfrm>
                <a:off x="502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0" name="Line 1084"/>
              <p:cNvSpPr>
                <a:spLocks noChangeShapeType="1"/>
              </p:cNvSpPr>
              <p:nvPr/>
            </p:nvSpPr>
            <p:spPr bwMode="auto">
              <a:xfrm>
                <a:off x="5071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1" name="Line 1085"/>
              <p:cNvSpPr>
                <a:spLocks noChangeShapeType="1"/>
              </p:cNvSpPr>
              <p:nvPr/>
            </p:nvSpPr>
            <p:spPr bwMode="auto">
              <a:xfrm>
                <a:off x="5116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2" name="Line 1086"/>
              <p:cNvSpPr>
                <a:spLocks noChangeShapeType="1"/>
              </p:cNvSpPr>
              <p:nvPr/>
            </p:nvSpPr>
            <p:spPr bwMode="auto">
              <a:xfrm>
                <a:off x="5162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3" name="Line 1087"/>
              <p:cNvSpPr>
                <a:spLocks noChangeShapeType="1"/>
              </p:cNvSpPr>
              <p:nvPr/>
            </p:nvSpPr>
            <p:spPr bwMode="auto">
              <a:xfrm>
                <a:off x="5207" y="21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4" name="Line 1088"/>
              <p:cNvSpPr>
                <a:spLocks noChangeShapeType="1"/>
              </p:cNvSpPr>
              <p:nvPr/>
            </p:nvSpPr>
            <p:spPr bwMode="auto">
              <a:xfrm>
                <a:off x="71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5" name="Line 1089"/>
              <p:cNvSpPr>
                <a:spLocks noChangeShapeType="1"/>
              </p:cNvSpPr>
              <p:nvPr/>
            </p:nvSpPr>
            <p:spPr bwMode="auto">
              <a:xfrm>
                <a:off x="758" y="182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6" name="Line 1090"/>
              <p:cNvSpPr>
                <a:spLocks noChangeShapeType="1"/>
              </p:cNvSpPr>
              <p:nvPr/>
            </p:nvSpPr>
            <p:spPr bwMode="auto">
              <a:xfrm>
                <a:off x="80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7" name="Line 1091"/>
              <p:cNvSpPr>
                <a:spLocks noChangeShapeType="1"/>
              </p:cNvSpPr>
              <p:nvPr/>
            </p:nvSpPr>
            <p:spPr bwMode="auto">
              <a:xfrm>
                <a:off x="84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8" name="Line 1092"/>
              <p:cNvSpPr>
                <a:spLocks noChangeShapeType="1"/>
              </p:cNvSpPr>
              <p:nvPr/>
            </p:nvSpPr>
            <p:spPr bwMode="auto">
              <a:xfrm>
                <a:off x="89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09" name="Line 1093"/>
              <p:cNvSpPr>
                <a:spLocks noChangeShapeType="1"/>
              </p:cNvSpPr>
              <p:nvPr/>
            </p:nvSpPr>
            <p:spPr bwMode="auto">
              <a:xfrm>
                <a:off x="94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0" name="Line 1094"/>
              <p:cNvSpPr>
                <a:spLocks noChangeShapeType="1"/>
              </p:cNvSpPr>
              <p:nvPr/>
            </p:nvSpPr>
            <p:spPr bwMode="auto">
              <a:xfrm>
                <a:off x="98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1" name="Line 1095"/>
              <p:cNvSpPr>
                <a:spLocks noChangeShapeType="1"/>
              </p:cNvSpPr>
              <p:nvPr/>
            </p:nvSpPr>
            <p:spPr bwMode="auto">
              <a:xfrm>
                <a:off x="103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2" name="Line 1096"/>
              <p:cNvSpPr>
                <a:spLocks noChangeShapeType="1"/>
              </p:cNvSpPr>
              <p:nvPr/>
            </p:nvSpPr>
            <p:spPr bwMode="auto">
              <a:xfrm>
                <a:off x="107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3" name="Line 1097"/>
              <p:cNvSpPr>
                <a:spLocks noChangeShapeType="1"/>
              </p:cNvSpPr>
              <p:nvPr/>
            </p:nvSpPr>
            <p:spPr bwMode="auto">
              <a:xfrm>
                <a:off x="112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4" name="Line 1098"/>
              <p:cNvSpPr>
                <a:spLocks noChangeShapeType="1"/>
              </p:cNvSpPr>
              <p:nvPr/>
            </p:nvSpPr>
            <p:spPr bwMode="auto">
              <a:xfrm>
                <a:off x="116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5" name="Line 1099"/>
              <p:cNvSpPr>
                <a:spLocks noChangeShapeType="1"/>
              </p:cNvSpPr>
              <p:nvPr/>
            </p:nvSpPr>
            <p:spPr bwMode="auto">
              <a:xfrm>
                <a:off x="121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6" name="Line 1100"/>
              <p:cNvSpPr>
                <a:spLocks noChangeShapeType="1"/>
              </p:cNvSpPr>
              <p:nvPr/>
            </p:nvSpPr>
            <p:spPr bwMode="auto">
              <a:xfrm>
                <a:off x="125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7" name="Line 1101"/>
              <p:cNvSpPr>
                <a:spLocks noChangeShapeType="1"/>
              </p:cNvSpPr>
              <p:nvPr/>
            </p:nvSpPr>
            <p:spPr bwMode="auto">
              <a:xfrm>
                <a:off x="130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8" name="Line 1102"/>
              <p:cNvSpPr>
                <a:spLocks noChangeShapeType="1"/>
              </p:cNvSpPr>
              <p:nvPr/>
            </p:nvSpPr>
            <p:spPr bwMode="auto">
              <a:xfrm>
                <a:off x="134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19" name="Line 1103"/>
              <p:cNvSpPr>
                <a:spLocks noChangeShapeType="1"/>
              </p:cNvSpPr>
              <p:nvPr/>
            </p:nvSpPr>
            <p:spPr bwMode="auto">
              <a:xfrm>
                <a:off x="139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0" name="Line 1104"/>
              <p:cNvSpPr>
                <a:spLocks noChangeShapeType="1"/>
              </p:cNvSpPr>
              <p:nvPr/>
            </p:nvSpPr>
            <p:spPr bwMode="auto">
              <a:xfrm>
                <a:off x="143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1" name="Line 1105"/>
              <p:cNvSpPr>
                <a:spLocks noChangeShapeType="1"/>
              </p:cNvSpPr>
              <p:nvPr/>
            </p:nvSpPr>
            <p:spPr bwMode="auto">
              <a:xfrm>
                <a:off x="148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2" name="Line 1106"/>
              <p:cNvSpPr>
                <a:spLocks noChangeShapeType="1"/>
              </p:cNvSpPr>
              <p:nvPr/>
            </p:nvSpPr>
            <p:spPr bwMode="auto">
              <a:xfrm>
                <a:off x="153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3" name="Line 1107"/>
              <p:cNvSpPr>
                <a:spLocks noChangeShapeType="1"/>
              </p:cNvSpPr>
              <p:nvPr/>
            </p:nvSpPr>
            <p:spPr bwMode="auto">
              <a:xfrm>
                <a:off x="157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4" name="Line 1108"/>
              <p:cNvSpPr>
                <a:spLocks noChangeShapeType="1"/>
              </p:cNvSpPr>
              <p:nvPr/>
            </p:nvSpPr>
            <p:spPr bwMode="auto">
              <a:xfrm>
                <a:off x="162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5" name="Line 1109"/>
              <p:cNvSpPr>
                <a:spLocks noChangeShapeType="1"/>
              </p:cNvSpPr>
              <p:nvPr/>
            </p:nvSpPr>
            <p:spPr bwMode="auto">
              <a:xfrm>
                <a:off x="166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6" name="Line 1110"/>
              <p:cNvSpPr>
                <a:spLocks noChangeShapeType="1"/>
              </p:cNvSpPr>
              <p:nvPr/>
            </p:nvSpPr>
            <p:spPr bwMode="auto">
              <a:xfrm>
                <a:off x="171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7" name="Line 1111"/>
              <p:cNvSpPr>
                <a:spLocks noChangeShapeType="1"/>
              </p:cNvSpPr>
              <p:nvPr/>
            </p:nvSpPr>
            <p:spPr bwMode="auto">
              <a:xfrm>
                <a:off x="175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8" name="Line 1112"/>
              <p:cNvSpPr>
                <a:spLocks noChangeShapeType="1"/>
              </p:cNvSpPr>
              <p:nvPr/>
            </p:nvSpPr>
            <p:spPr bwMode="auto">
              <a:xfrm>
                <a:off x="180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29" name="Line 1113"/>
              <p:cNvSpPr>
                <a:spLocks noChangeShapeType="1"/>
              </p:cNvSpPr>
              <p:nvPr/>
            </p:nvSpPr>
            <p:spPr bwMode="auto">
              <a:xfrm>
                <a:off x="184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0" name="Line 1114"/>
              <p:cNvSpPr>
                <a:spLocks noChangeShapeType="1"/>
              </p:cNvSpPr>
              <p:nvPr/>
            </p:nvSpPr>
            <p:spPr bwMode="auto">
              <a:xfrm>
                <a:off x="189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1" name="Line 1115"/>
              <p:cNvSpPr>
                <a:spLocks noChangeShapeType="1"/>
              </p:cNvSpPr>
              <p:nvPr/>
            </p:nvSpPr>
            <p:spPr bwMode="auto">
              <a:xfrm>
                <a:off x="193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2" name="Line 1116"/>
              <p:cNvSpPr>
                <a:spLocks noChangeShapeType="1"/>
              </p:cNvSpPr>
              <p:nvPr/>
            </p:nvSpPr>
            <p:spPr bwMode="auto">
              <a:xfrm>
                <a:off x="198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3" name="Line 1117"/>
              <p:cNvSpPr>
                <a:spLocks noChangeShapeType="1"/>
              </p:cNvSpPr>
              <p:nvPr/>
            </p:nvSpPr>
            <p:spPr bwMode="auto">
              <a:xfrm>
                <a:off x="203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4" name="Line 1118"/>
              <p:cNvSpPr>
                <a:spLocks noChangeShapeType="1"/>
              </p:cNvSpPr>
              <p:nvPr/>
            </p:nvSpPr>
            <p:spPr bwMode="auto">
              <a:xfrm>
                <a:off x="207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5" name="Line 1119"/>
              <p:cNvSpPr>
                <a:spLocks noChangeShapeType="1"/>
              </p:cNvSpPr>
              <p:nvPr/>
            </p:nvSpPr>
            <p:spPr bwMode="auto">
              <a:xfrm>
                <a:off x="212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6" name="Line 1120"/>
              <p:cNvSpPr>
                <a:spLocks noChangeShapeType="1"/>
              </p:cNvSpPr>
              <p:nvPr/>
            </p:nvSpPr>
            <p:spPr bwMode="auto">
              <a:xfrm>
                <a:off x="216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7" name="Line 1121"/>
              <p:cNvSpPr>
                <a:spLocks noChangeShapeType="1"/>
              </p:cNvSpPr>
              <p:nvPr/>
            </p:nvSpPr>
            <p:spPr bwMode="auto">
              <a:xfrm>
                <a:off x="221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8" name="Line 1122"/>
              <p:cNvSpPr>
                <a:spLocks noChangeShapeType="1"/>
              </p:cNvSpPr>
              <p:nvPr/>
            </p:nvSpPr>
            <p:spPr bwMode="auto">
              <a:xfrm>
                <a:off x="2256" y="182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39" name="Line 1123"/>
              <p:cNvSpPr>
                <a:spLocks noChangeShapeType="1"/>
              </p:cNvSpPr>
              <p:nvPr/>
            </p:nvSpPr>
            <p:spPr bwMode="auto">
              <a:xfrm>
                <a:off x="230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0" name="Line 1124"/>
              <p:cNvSpPr>
                <a:spLocks noChangeShapeType="1"/>
              </p:cNvSpPr>
              <p:nvPr/>
            </p:nvSpPr>
            <p:spPr bwMode="auto">
              <a:xfrm>
                <a:off x="234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1" name="Line 1125"/>
              <p:cNvSpPr>
                <a:spLocks noChangeShapeType="1"/>
              </p:cNvSpPr>
              <p:nvPr/>
            </p:nvSpPr>
            <p:spPr bwMode="auto">
              <a:xfrm>
                <a:off x="239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2" name="Line 1126"/>
              <p:cNvSpPr>
                <a:spLocks noChangeShapeType="1"/>
              </p:cNvSpPr>
              <p:nvPr/>
            </p:nvSpPr>
            <p:spPr bwMode="auto">
              <a:xfrm>
                <a:off x="243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3" name="Line 1127"/>
              <p:cNvSpPr>
                <a:spLocks noChangeShapeType="1"/>
              </p:cNvSpPr>
              <p:nvPr/>
            </p:nvSpPr>
            <p:spPr bwMode="auto">
              <a:xfrm>
                <a:off x="248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4" name="Line 1128"/>
              <p:cNvSpPr>
                <a:spLocks noChangeShapeType="1"/>
              </p:cNvSpPr>
              <p:nvPr/>
            </p:nvSpPr>
            <p:spPr bwMode="auto">
              <a:xfrm>
                <a:off x="252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5" name="Line 1129"/>
              <p:cNvSpPr>
                <a:spLocks noChangeShapeType="1"/>
              </p:cNvSpPr>
              <p:nvPr/>
            </p:nvSpPr>
            <p:spPr bwMode="auto">
              <a:xfrm>
                <a:off x="257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6" name="Line 1130"/>
              <p:cNvSpPr>
                <a:spLocks noChangeShapeType="1"/>
              </p:cNvSpPr>
              <p:nvPr/>
            </p:nvSpPr>
            <p:spPr bwMode="auto">
              <a:xfrm>
                <a:off x="262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7" name="Line 1131"/>
              <p:cNvSpPr>
                <a:spLocks noChangeShapeType="1"/>
              </p:cNvSpPr>
              <p:nvPr/>
            </p:nvSpPr>
            <p:spPr bwMode="auto">
              <a:xfrm>
                <a:off x="266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8" name="Line 1132"/>
              <p:cNvSpPr>
                <a:spLocks noChangeShapeType="1"/>
              </p:cNvSpPr>
              <p:nvPr/>
            </p:nvSpPr>
            <p:spPr bwMode="auto">
              <a:xfrm>
                <a:off x="271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49" name="Line 1133"/>
              <p:cNvSpPr>
                <a:spLocks noChangeShapeType="1"/>
              </p:cNvSpPr>
              <p:nvPr/>
            </p:nvSpPr>
            <p:spPr bwMode="auto">
              <a:xfrm>
                <a:off x="275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0" name="Line 1134"/>
              <p:cNvSpPr>
                <a:spLocks noChangeShapeType="1"/>
              </p:cNvSpPr>
              <p:nvPr/>
            </p:nvSpPr>
            <p:spPr bwMode="auto">
              <a:xfrm>
                <a:off x="280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1" name="Line 1135"/>
              <p:cNvSpPr>
                <a:spLocks noChangeShapeType="1"/>
              </p:cNvSpPr>
              <p:nvPr/>
            </p:nvSpPr>
            <p:spPr bwMode="auto">
              <a:xfrm>
                <a:off x="284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2" name="Line 1136"/>
              <p:cNvSpPr>
                <a:spLocks noChangeShapeType="1"/>
              </p:cNvSpPr>
              <p:nvPr/>
            </p:nvSpPr>
            <p:spPr bwMode="auto">
              <a:xfrm>
                <a:off x="289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3" name="Line 1137"/>
              <p:cNvSpPr>
                <a:spLocks noChangeShapeType="1"/>
              </p:cNvSpPr>
              <p:nvPr/>
            </p:nvSpPr>
            <p:spPr bwMode="auto">
              <a:xfrm>
                <a:off x="293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4" name="Line 1138"/>
              <p:cNvSpPr>
                <a:spLocks noChangeShapeType="1"/>
              </p:cNvSpPr>
              <p:nvPr/>
            </p:nvSpPr>
            <p:spPr bwMode="auto">
              <a:xfrm>
                <a:off x="298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5" name="Line 1139"/>
              <p:cNvSpPr>
                <a:spLocks noChangeShapeType="1"/>
              </p:cNvSpPr>
              <p:nvPr/>
            </p:nvSpPr>
            <p:spPr bwMode="auto">
              <a:xfrm>
                <a:off x="302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6" name="Line 1140"/>
              <p:cNvSpPr>
                <a:spLocks noChangeShapeType="1"/>
              </p:cNvSpPr>
              <p:nvPr/>
            </p:nvSpPr>
            <p:spPr bwMode="auto">
              <a:xfrm>
                <a:off x="307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7" name="Line 1141"/>
              <p:cNvSpPr>
                <a:spLocks noChangeShapeType="1"/>
              </p:cNvSpPr>
              <p:nvPr/>
            </p:nvSpPr>
            <p:spPr bwMode="auto">
              <a:xfrm>
                <a:off x="311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8" name="Line 1142"/>
              <p:cNvSpPr>
                <a:spLocks noChangeShapeType="1"/>
              </p:cNvSpPr>
              <p:nvPr/>
            </p:nvSpPr>
            <p:spPr bwMode="auto">
              <a:xfrm>
                <a:off x="316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59" name="Line 1143"/>
              <p:cNvSpPr>
                <a:spLocks noChangeShapeType="1"/>
              </p:cNvSpPr>
              <p:nvPr/>
            </p:nvSpPr>
            <p:spPr bwMode="auto">
              <a:xfrm>
                <a:off x="321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0" name="Line 1144"/>
              <p:cNvSpPr>
                <a:spLocks noChangeShapeType="1"/>
              </p:cNvSpPr>
              <p:nvPr/>
            </p:nvSpPr>
            <p:spPr bwMode="auto">
              <a:xfrm>
                <a:off x="325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1" name="Line 1145"/>
              <p:cNvSpPr>
                <a:spLocks noChangeShapeType="1"/>
              </p:cNvSpPr>
              <p:nvPr/>
            </p:nvSpPr>
            <p:spPr bwMode="auto">
              <a:xfrm>
                <a:off x="330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2" name="Line 1146"/>
              <p:cNvSpPr>
                <a:spLocks noChangeShapeType="1"/>
              </p:cNvSpPr>
              <p:nvPr/>
            </p:nvSpPr>
            <p:spPr bwMode="auto">
              <a:xfrm>
                <a:off x="334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3" name="Line 1147"/>
              <p:cNvSpPr>
                <a:spLocks noChangeShapeType="1"/>
              </p:cNvSpPr>
              <p:nvPr/>
            </p:nvSpPr>
            <p:spPr bwMode="auto">
              <a:xfrm>
                <a:off x="339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4" name="Line 1148"/>
              <p:cNvSpPr>
                <a:spLocks noChangeShapeType="1"/>
              </p:cNvSpPr>
              <p:nvPr/>
            </p:nvSpPr>
            <p:spPr bwMode="auto">
              <a:xfrm>
                <a:off x="343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5" name="Line 1149"/>
              <p:cNvSpPr>
                <a:spLocks noChangeShapeType="1"/>
              </p:cNvSpPr>
              <p:nvPr/>
            </p:nvSpPr>
            <p:spPr bwMode="auto">
              <a:xfrm>
                <a:off x="348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6" name="Line 1150"/>
              <p:cNvSpPr>
                <a:spLocks noChangeShapeType="1"/>
              </p:cNvSpPr>
              <p:nvPr/>
            </p:nvSpPr>
            <p:spPr bwMode="auto">
              <a:xfrm>
                <a:off x="352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7" name="Line 1151"/>
              <p:cNvSpPr>
                <a:spLocks noChangeShapeType="1"/>
              </p:cNvSpPr>
              <p:nvPr/>
            </p:nvSpPr>
            <p:spPr bwMode="auto">
              <a:xfrm>
                <a:off x="357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8" name="Line 1152"/>
              <p:cNvSpPr>
                <a:spLocks noChangeShapeType="1"/>
              </p:cNvSpPr>
              <p:nvPr/>
            </p:nvSpPr>
            <p:spPr bwMode="auto">
              <a:xfrm>
                <a:off x="361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69" name="Line 1153"/>
              <p:cNvSpPr>
                <a:spLocks noChangeShapeType="1"/>
              </p:cNvSpPr>
              <p:nvPr/>
            </p:nvSpPr>
            <p:spPr bwMode="auto">
              <a:xfrm>
                <a:off x="366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0" name="Line 1154"/>
              <p:cNvSpPr>
                <a:spLocks noChangeShapeType="1"/>
              </p:cNvSpPr>
              <p:nvPr/>
            </p:nvSpPr>
            <p:spPr bwMode="auto">
              <a:xfrm>
                <a:off x="370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1" name="Line 1155"/>
              <p:cNvSpPr>
                <a:spLocks noChangeShapeType="1"/>
              </p:cNvSpPr>
              <p:nvPr/>
            </p:nvSpPr>
            <p:spPr bwMode="auto">
              <a:xfrm>
                <a:off x="3754" y="182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2" name="Line 1156"/>
              <p:cNvSpPr>
                <a:spLocks noChangeShapeType="1"/>
              </p:cNvSpPr>
              <p:nvPr/>
            </p:nvSpPr>
            <p:spPr bwMode="auto">
              <a:xfrm>
                <a:off x="380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3" name="Line 1157"/>
              <p:cNvSpPr>
                <a:spLocks noChangeShapeType="1"/>
              </p:cNvSpPr>
              <p:nvPr/>
            </p:nvSpPr>
            <p:spPr bwMode="auto">
              <a:xfrm>
                <a:off x="384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4" name="Line 1158"/>
              <p:cNvSpPr>
                <a:spLocks noChangeShapeType="1"/>
              </p:cNvSpPr>
              <p:nvPr/>
            </p:nvSpPr>
            <p:spPr bwMode="auto">
              <a:xfrm>
                <a:off x="389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5" name="Line 1159"/>
              <p:cNvSpPr>
                <a:spLocks noChangeShapeType="1"/>
              </p:cNvSpPr>
              <p:nvPr/>
            </p:nvSpPr>
            <p:spPr bwMode="auto">
              <a:xfrm>
                <a:off x="393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6" name="Line 1160"/>
              <p:cNvSpPr>
                <a:spLocks noChangeShapeType="1"/>
              </p:cNvSpPr>
              <p:nvPr/>
            </p:nvSpPr>
            <p:spPr bwMode="auto">
              <a:xfrm>
                <a:off x="3981" y="182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7" name="Line 1161"/>
              <p:cNvSpPr>
                <a:spLocks noChangeShapeType="1"/>
              </p:cNvSpPr>
              <p:nvPr/>
            </p:nvSpPr>
            <p:spPr bwMode="auto">
              <a:xfrm>
                <a:off x="402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8" name="Line 1162"/>
              <p:cNvSpPr>
                <a:spLocks noChangeShapeType="1"/>
              </p:cNvSpPr>
              <p:nvPr/>
            </p:nvSpPr>
            <p:spPr bwMode="auto">
              <a:xfrm>
                <a:off x="407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79" name="Line 1163"/>
              <p:cNvSpPr>
                <a:spLocks noChangeShapeType="1"/>
              </p:cNvSpPr>
              <p:nvPr/>
            </p:nvSpPr>
            <p:spPr bwMode="auto">
              <a:xfrm>
                <a:off x="411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0" name="Line 1164"/>
              <p:cNvSpPr>
                <a:spLocks noChangeShapeType="1"/>
              </p:cNvSpPr>
              <p:nvPr/>
            </p:nvSpPr>
            <p:spPr bwMode="auto">
              <a:xfrm>
                <a:off x="416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1" name="Line 1165"/>
              <p:cNvSpPr>
                <a:spLocks noChangeShapeType="1"/>
              </p:cNvSpPr>
              <p:nvPr/>
            </p:nvSpPr>
            <p:spPr bwMode="auto">
              <a:xfrm>
                <a:off x="420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2" name="Line 1166"/>
              <p:cNvSpPr>
                <a:spLocks noChangeShapeType="1"/>
              </p:cNvSpPr>
              <p:nvPr/>
            </p:nvSpPr>
            <p:spPr bwMode="auto">
              <a:xfrm>
                <a:off x="425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3" name="Line 1167"/>
              <p:cNvSpPr>
                <a:spLocks noChangeShapeType="1"/>
              </p:cNvSpPr>
              <p:nvPr/>
            </p:nvSpPr>
            <p:spPr bwMode="auto">
              <a:xfrm>
                <a:off x="429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4" name="Line 1168"/>
              <p:cNvSpPr>
                <a:spLocks noChangeShapeType="1"/>
              </p:cNvSpPr>
              <p:nvPr/>
            </p:nvSpPr>
            <p:spPr bwMode="auto">
              <a:xfrm>
                <a:off x="434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5" name="Line 1169"/>
              <p:cNvSpPr>
                <a:spLocks noChangeShapeType="1"/>
              </p:cNvSpPr>
              <p:nvPr/>
            </p:nvSpPr>
            <p:spPr bwMode="auto">
              <a:xfrm>
                <a:off x="439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6" name="Line 1170"/>
              <p:cNvSpPr>
                <a:spLocks noChangeShapeType="1"/>
              </p:cNvSpPr>
              <p:nvPr/>
            </p:nvSpPr>
            <p:spPr bwMode="auto">
              <a:xfrm>
                <a:off x="443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7" name="Line 1171"/>
              <p:cNvSpPr>
                <a:spLocks noChangeShapeType="1"/>
              </p:cNvSpPr>
              <p:nvPr/>
            </p:nvSpPr>
            <p:spPr bwMode="auto">
              <a:xfrm>
                <a:off x="448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8" name="Line 1172"/>
              <p:cNvSpPr>
                <a:spLocks noChangeShapeType="1"/>
              </p:cNvSpPr>
              <p:nvPr/>
            </p:nvSpPr>
            <p:spPr bwMode="auto">
              <a:xfrm>
                <a:off x="452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89" name="Line 1173"/>
              <p:cNvSpPr>
                <a:spLocks noChangeShapeType="1"/>
              </p:cNvSpPr>
              <p:nvPr/>
            </p:nvSpPr>
            <p:spPr bwMode="auto">
              <a:xfrm>
                <a:off x="457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0" name="Line 1174"/>
              <p:cNvSpPr>
                <a:spLocks noChangeShapeType="1"/>
              </p:cNvSpPr>
              <p:nvPr/>
            </p:nvSpPr>
            <p:spPr bwMode="auto">
              <a:xfrm>
                <a:off x="461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1" name="Line 1175"/>
              <p:cNvSpPr>
                <a:spLocks noChangeShapeType="1"/>
              </p:cNvSpPr>
              <p:nvPr/>
            </p:nvSpPr>
            <p:spPr bwMode="auto">
              <a:xfrm>
                <a:off x="466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2" name="Line 1176"/>
              <p:cNvSpPr>
                <a:spLocks noChangeShapeType="1"/>
              </p:cNvSpPr>
              <p:nvPr/>
            </p:nvSpPr>
            <p:spPr bwMode="auto">
              <a:xfrm>
                <a:off x="4708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3" name="Line 1177"/>
              <p:cNvSpPr>
                <a:spLocks noChangeShapeType="1"/>
              </p:cNvSpPr>
              <p:nvPr/>
            </p:nvSpPr>
            <p:spPr bwMode="auto">
              <a:xfrm>
                <a:off x="4753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4" name="Line 1178"/>
              <p:cNvSpPr>
                <a:spLocks noChangeShapeType="1"/>
              </p:cNvSpPr>
              <p:nvPr/>
            </p:nvSpPr>
            <p:spPr bwMode="auto">
              <a:xfrm>
                <a:off x="479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5" name="Line 1179"/>
              <p:cNvSpPr>
                <a:spLocks noChangeShapeType="1"/>
              </p:cNvSpPr>
              <p:nvPr/>
            </p:nvSpPr>
            <p:spPr bwMode="auto">
              <a:xfrm>
                <a:off x="4844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6" name="Line 1180"/>
              <p:cNvSpPr>
                <a:spLocks noChangeShapeType="1"/>
              </p:cNvSpPr>
              <p:nvPr/>
            </p:nvSpPr>
            <p:spPr bwMode="auto">
              <a:xfrm>
                <a:off x="4889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7" name="Line 1181"/>
              <p:cNvSpPr>
                <a:spLocks noChangeShapeType="1"/>
              </p:cNvSpPr>
              <p:nvPr/>
            </p:nvSpPr>
            <p:spPr bwMode="auto">
              <a:xfrm>
                <a:off x="4935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8" name="Line 1182"/>
              <p:cNvSpPr>
                <a:spLocks noChangeShapeType="1"/>
              </p:cNvSpPr>
              <p:nvPr/>
            </p:nvSpPr>
            <p:spPr bwMode="auto">
              <a:xfrm>
                <a:off x="4980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999" name="Line 1183"/>
              <p:cNvSpPr>
                <a:spLocks noChangeShapeType="1"/>
              </p:cNvSpPr>
              <p:nvPr/>
            </p:nvSpPr>
            <p:spPr bwMode="auto">
              <a:xfrm>
                <a:off x="502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0" name="Line 1184"/>
              <p:cNvSpPr>
                <a:spLocks noChangeShapeType="1"/>
              </p:cNvSpPr>
              <p:nvPr/>
            </p:nvSpPr>
            <p:spPr bwMode="auto">
              <a:xfrm>
                <a:off x="5071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1" name="Line 1185"/>
              <p:cNvSpPr>
                <a:spLocks noChangeShapeType="1"/>
              </p:cNvSpPr>
              <p:nvPr/>
            </p:nvSpPr>
            <p:spPr bwMode="auto">
              <a:xfrm>
                <a:off x="5116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2" name="Line 1186"/>
              <p:cNvSpPr>
                <a:spLocks noChangeShapeType="1"/>
              </p:cNvSpPr>
              <p:nvPr/>
            </p:nvSpPr>
            <p:spPr bwMode="auto">
              <a:xfrm>
                <a:off x="516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3" name="Line 1187"/>
              <p:cNvSpPr>
                <a:spLocks noChangeShapeType="1"/>
              </p:cNvSpPr>
              <p:nvPr/>
            </p:nvSpPr>
            <p:spPr bwMode="auto">
              <a:xfrm>
                <a:off x="5207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4" name="Line 1188"/>
              <p:cNvSpPr>
                <a:spLocks noChangeShapeType="1"/>
              </p:cNvSpPr>
              <p:nvPr/>
            </p:nvSpPr>
            <p:spPr bwMode="auto">
              <a:xfrm>
                <a:off x="71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5" name="Line 1189"/>
              <p:cNvSpPr>
                <a:spLocks noChangeShapeType="1"/>
              </p:cNvSpPr>
              <p:nvPr/>
            </p:nvSpPr>
            <p:spPr bwMode="auto">
              <a:xfrm>
                <a:off x="758" y="14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6" name="Line 1190"/>
              <p:cNvSpPr>
                <a:spLocks noChangeShapeType="1"/>
              </p:cNvSpPr>
              <p:nvPr/>
            </p:nvSpPr>
            <p:spPr bwMode="auto">
              <a:xfrm>
                <a:off x="80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7" name="Line 1191"/>
              <p:cNvSpPr>
                <a:spLocks noChangeShapeType="1"/>
              </p:cNvSpPr>
              <p:nvPr/>
            </p:nvSpPr>
            <p:spPr bwMode="auto">
              <a:xfrm>
                <a:off x="84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8" name="Line 1192"/>
              <p:cNvSpPr>
                <a:spLocks noChangeShapeType="1"/>
              </p:cNvSpPr>
              <p:nvPr/>
            </p:nvSpPr>
            <p:spPr bwMode="auto">
              <a:xfrm>
                <a:off x="89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09" name="Line 1193"/>
              <p:cNvSpPr>
                <a:spLocks noChangeShapeType="1"/>
              </p:cNvSpPr>
              <p:nvPr/>
            </p:nvSpPr>
            <p:spPr bwMode="auto">
              <a:xfrm>
                <a:off x="94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0" name="Line 1194"/>
              <p:cNvSpPr>
                <a:spLocks noChangeShapeType="1"/>
              </p:cNvSpPr>
              <p:nvPr/>
            </p:nvSpPr>
            <p:spPr bwMode="auto">
              <a:xfrm>
                <a:off x="98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1" name="Line 1195"/>
              <p:cNvSpPr>
                <a:spLocks noChangeShapeType="1"/>
              </p:cNvSpPr>
              <p:nvPr/>
            </p:nvSpPr>
            <p:spPr bwMode="auto">
              <a:xfrm>
                <a:off x="103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2" name="Line 1196"/>
              <p:cNvSpPr>
                <a:spLocks noChangeShapeType="1"/>
              </p:cNvSpPr>
              <p:nvPr/>
            </p:nvSpPr>
            <p:spPr bwMode="auto">
              <a:xfrm>
                <a:off x="107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3" name="Line 1197"/>
              <p:cNvSpPr>
                <a:spLocks noChangeShapeType="1"/>
              </p:cNvSpPr>
              <p:nvPr/>
            </p:nvSpPr>
            <p:spPr bwMode="auto">
              <a:xfrm>
                <a:off x="112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4" name="Line 1198"/>
              <p:cNvSpPr>
                <a:spLocks noChangeShapeType="1"/>
              </p:cNvSpPr>
              <p:nvPr/>
            </p:nvSpPr>
            <p:spPr bwMode="auto">
              <a:xfrm>
                <a:off x="116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5" name="Line 1199"/>
              <p:cNvSpPr>
                <a:spLocks noChangeShapeType="1"/>
              </p:cNvSpPr>
              <p:nvPr/>
            </p:nvSpPr>
            <p:spPr bwMode="auto">
              <a:xfrm>
                <a:off x="121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6" name="Line 1200"/>
              <p:cNvSpPr>
                <a:spLocks noChangeShapeType="1"/>
              </p:cNvSpPr>
              <p:nvPr/>
            </p:nvSpPr>
            <p:spPr bwMode="auto">
              <a:xfrm>
                <a:off x="125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7" name="Line 1201"/>
              <p:cNvSpPr>
                <a:spLocks noChangeShapeType="1"/>
              </p:cNvSpPr>
              <p:nvPr/>
            </p:nvSpPr>
            <p:spPr bwMode="auto">
              <a:xfrm>
                <a:off x="130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8" name="Line 1202"/>
              <p:cNvSpPr>
                <a:spLocks noChangeShapeType="1"/>
              </p:cNvSpPr>
              <p:nvPr/>
            </p:nvSpPr>
            <p:spPr bwMode="auto">
              <a:xfrm>
                <a:off x="134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19" name="Line 1203"/>
              <p:cNvSpPr>
                <a:spLocks noChangeShapeType="1"/>
              </p:cNvSpPr>
              <p:nvPr/>
            </p:nvSpPr>
            <p:spPr bwMode="auto">
              <a:xfrm>
                <a:off x="139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20" name="Line 1204"/>
              <p:cNvSpPr>
                <a:spLocks noChangeShapeType="1"/>
              </p:cNvSpPr>
              <p:nvPr/>
            </p:nvSpPr>
            <p:spPr bwMode="auto">
              <a:xfrm>
                <a:off x="143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21" name="Line 1205"/>
              <p:cNvSpPr>
                <a:spLocks noChangeShapeType="1"/>
              </p:cNvSpPr>
              <p:nvPr/>
            </p:nvSpPr>
            <p:spPr bwMode="auto">
              <a:xfrm>
                <a:off x="148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22" name="Line 1206"/>
              <p:cNvSpPr>
                <a:spLocks noChangeShapeType="1"/>
              </p:cNvSpPr>
              <p:nvPr/>
            </p:nvSpPr>
            <p:spPr bwMode="auto">
              <a:xfrm>
                <a:off x="153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23" name="Line 1207"/>
              <p:cNvSpPr>
                <a:spLocks noChangeShapeType="1"/>
              </p:cNvSpPr>
              <p:nvPr/>
            </p:nvSpPr>
            <p:spPr bwMode="auto">
              <a:xfrm>
                <a:off x="157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24" name="Line 1208"/>
              <p:cNvSpPr>
                <a:spLocks noChangeShapeType="1"/>
              </p:cNvSpPr>
              <p:nvPr/>
            </p:nvSpPr>
            <p:spPr bwMode="auto">
              <a:xfrm>
                <a:off x="162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25" name="Line 1209"/>
              <p:cNvSpPr>
                <a:spLocks noChangeShapeType="1"/>
              </p:cNvSpPr>
              <p:nvPr/>
            </p:nvSpPr>
            <p:spPr bwMode="auto">
              <a:xfrm>
                <a:off x="166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713" y="757"/>
              <a:ext cx="4499" cy="712"/>
              <a:chOff x="713" y="757"/>
              <a:chExt cx="4499" cy="712"/>
            </a:xfrm>
          </p:grpSpPr>
          <p:sp>
            <p:nvSpPr>
              <p:cNvPr id="548027" name="Line 1211"/>
              <p:cNvSpPr>
                <a:spLocks noChangeShapeType="1"/>
              </p:cNvSpPr>
              <p:nvPr/>
            </p:nvSpPr>
            <p:spPr bwMode="auto">
              <a:xfrm>
                <a:off x="171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28" name="Line 1212"/>
              <p:cNvSpPr>
                <a:spLocks noChangeShapeType="1"/>
              </p:cNvSpPr>
              <p:nvPr/>
            </p:nvSpPr>
            <p:spPr bwMode="auto">
              <a:xfrm>
                <a:off x="175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29" name="Line 1213"/>
              <p:cNvSpPr>
                <a:spLocks noChangeShapeType="1"/>
              </p:cNvSpPr>
              <p:nvPr/>
            </p:nvSpPr>
            <p:spPr bwMode="auto">
              <a:xfrm>
                <a:off x="180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0" name="Line 1214"/>
              <p:cNvSpPr>
                <a:spLocks noChangeShapeType="1"/>
              </p:cNvSpPr>
              <p:nvPr/>
            </p:nvSpPr>
            <p:spPr bwMode="auto">
              <a:xfrm>
                <a:off x="184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1" name="Line 1215"/>
              <p:cNvSpPr>
                <a:spLocks noChangeShapeType="1"/>
              </p:cNvSpPr>
              <p:nvPr/>
            </p:nvSpPr>
            <p:spPr bwMode="auto">
              <a:xfrm>
                <a:off x="189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2" name="Line 1216"/>
              <p:cNvSpPr>
                <a:spLocks noChangeShapeType="1"/>
              </p:cNvSpPr>
              <p:nvPr/>
            </p:nvSpPr>
            <p:spPr bwMode="auto">
              <a:xfrm>
                <a:off x="193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3" name="Line 1217"/>
              <p:cNvSpPr>
                <a:spLocks noChangeShapeType="1"/>
              </p:cNvSpPr>
              <p:nvPr/>
            </p:nvSpPr>
            <p:spPr bwMode="auto">
              <a:xfrm>
                <a:off x="198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4" name="Line 1218"/>
              <p:cNvSpPr>
                <a:spLocks noChangeShapeType="1"/>
              </p:cNvSpPr>
              <p:nvPr/>
            </p:nvSpPr>
            <p:spPr bwMode="auto">
              <a:xfrm>
                <a:off x="203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5" name="Line 1219"/>
              <p:cNvSpPr>
                <a:spLocks noChangeShapeType="1"/>
              </p:cNvSpPr>
              <p:nvPr/>
            </p:nvSpPr>
            <p:spPr bwMode="auto">
              <a:xfrm>
                <a:off x="207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6" name="Line 1220"/>
              <p:cNvSpPr>
                <a:spLocks noChangeShapeType="1"/>
              </p:cNvSpPr>
              <p:nvPr/>
            </p:nvSpPr>
            <p:spPr bwMode="auto">
              <a:xfrm>
                <a:off x="212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7" name="Line 1221"/>
              <p:cNvSpPr>
                <a:spLocks noChangeShapeType="1"/>
              </p:cNvSpPr>
              <p:nvPr/>
            </p:nvSpPr>
            <p:spPr bwMode="auto">
              <a:xfrm>
                <a:off x="216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8" name="Line 1222"/>
              <p:cNvSpPr>
                <a:spLocks noChangeShapeType="1"/>
              </p:cNvSpPr>
              <p:nvPr/>
            </p:nvSpPr>
            <p:spPr bwMode="auto">
              <a:xfrm>
                <a:off x="221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39" name="Line 1223"/>
              <p:cNvSpPr>
                <a:spLocks noChangeShapeType="1"/>
              </p:cNvSpPr>
              <p:nvPr/>
            </p:nvSpPr>
            <p:spPr bwMode="auto">
              <a:xfrm>
                <a:off x="2256" y="14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0" name="Line 1224"/>
              <p:cNvSpPr>
                <a:spLocks noChangeShapeType="1"/>
              </p:cNvSpPr>
              <p:nvPr/>
            </p:nvSpPr>
            <p:spPr bwMode="auto">
              <a:xfrm>
                <a:off x="230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1" name="Line 1225"/>
              <p:cNvSpPr>
                <a:spLocks noChangeShapeType="1"/>
              </p:cNvSpPr>
              <p:nvPr/>
            </p:nvSpPr>
            <p:spPr bwMode="auto">
              <a:xfrm>
                <a:off x="234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2" name="Line 1226"/>
              <p:cNvSpPr>
                <a:spLocks noChangeShapeType="1"/>
              </p:cNvSpPr>
              <p:nvPr/>
            </p:nvSpPr>
            <p:spPr bwMode="auto">
              <a:xfrm>
                <a:off x="239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3" name="Line 1227"/>
              <p:cNvSpPr>
                <a:spLocks noChangeShapeType="1"/>
              </p:cNvSpPr>
              <p:nvPr/>
            </p:nvSpPr>
            <p:spPr bwMode="auto">
              <a:xfrm>
                <a:off x="243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4" name="Line 1228"/>
              <p:cNvSpPr>
                <a:spLocks noChangeShapeType="1"/>
              </p:cNvSpPr>
              <p:nvPr/>
            </p:nvSpPr>
            <p:spPr bwMode="auto">
              <a:xfrm>
                <a:off x="248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5" name="Line 1229"/>
              <p:cNvSpPr>
                <a:spLocks noChangeShapeType="1"/>
              </p:cNvSpPr>
              <p:nvPr/>
            </p:nvSpPr>
            <p:spPr bwMode="auto">
              <a:xfrm>
                <a:off x="252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6" name="Line 1230"/>
              <p:cNvSpPr>
                <a:spLocks noChangeShapeType="1"/>
              </p:cNvSpPr>
              <p:nvPr/>
            </p:nvSpPr>
            <p:spPr bwMode="auto">
              <a:xfrm>
                <a:off x="257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7" name="Line 1231"/>
              <p:cNvSpPr>
                <a:spLocks noChangeShapeType="1"/>
              </p:cNvSpPr>
              <p:nvPr/>
            </p:nvSpPr>
            <p:spPr bwMode="auto">
              <a:xfrm>
                <a:off x="262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8" name="Line 1232"/>
              <p:cNvSpPr>
                <a:spLocks noChangeShapeType="1"/>
              </p:cNvSpPr>
              <p:nvPr/>
            </p:nvSpPr>
            <p:spPr bwMode="auto">
              <a:xfrm>
                <a:off x="266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49" name="Line 1233"/>
              <p:cNvSpPr>
                <a:spLocks noChangeShapeType="1"/>
              </p:cNvSpPr>
              <p:nvPr/>
            </p:nvSpPr>
            <p:spPr bwMode="auto">
              <a:xfrm>
                <a:off x="271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0" name="Line 1234"/>
              <p:cNvSpPr>
                <a:spLocks noChangeShapeType="1"/>
              </p:cNvSpPr>
              <p:nvPr/>
            </p:nvSpPr>
            <p:spPr bwMode="auto">
              <a:xfrm>
                <a:off x="275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1" name="Line 1235"/>
              <p:cNvSpPr>
                <a:spLocks noChangeShapeType="1"/>
              </p:cNvSpPr>
              <p:nvPr/>
            </p:nvSpPr>
            <p:spPr bwMode="auto">
              <a:xfrm>
                <a:off x="280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2" name="Line 1236"/>
              <p:cNvSpPr>
                <a:spLocks noChangeShapeType="1"/>
              </p:cNvSpPr>
              <p:nvPr/>
            </p:nvSpPr>
            <p:spPr bwMode="auto">
              <a:xfrm>
                <a:off x="284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3" name="Line 1237"/>
              <p:cNvSpPr>
                <a:spLocks noChangeShapeType="1"/>
              </p:cNvSpPr>
              <p:nvPr/>
            </p:nvSpPr>
            <p:spPr bwMode="auto">
              <a:xfrm>
                <a:off x="289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4" name="Line 1238"/>
              <p:cNvSpPr>
                <a:spLocks noChangeShapeType="1"/>
              </p:cNvSpPr>
              <p:nvPr/>
            </p:nvSpPr>
            <p:spPr bwMode="auto">
              <a:xfrm>
                <a:off x="293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5" name="Line 1239"/>
              <p:cNvSpPr>
                <a:spLocks noChangeShapeType="1"/>
              </p:cNvSpPr>
              <p:nvPr/>
            </p:nvSpPr>
            <p:spPr bwMode="auto">
              <a:xfrm>
                <a:off x="298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6" name="Line 1240"/>
              <p:cNvSpPr>
                <a:spLocks noChangeShapeType="1"/>
              </p:cNvSpPr>
              <p:nvPr/>
            </p:nvSpPr>
            <p:spPr bwMode="auto">
              <a:xfrm>
                <a:off x="302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7" name="Line 1241"/>
              <p:cNvSpPr>
                <a:spLocks noChangeShapeType="1"/>
              </p:cNvSpPr>
              <p:nvPr/>
            </p:nvSpPr>
            <p:spPr bwMode="auto">
              <a:xfrm>
                <a:off x="307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8" name="Line 1242"/>
              <p:cNvSpPr>
                <a:spLocks noChangeShapeType="1"/>
              </p:cNvSpPr>
              <p:nvPr/>
            </p:nvSpPr>
            <p:spPr bwMode="auto">
              <a:xfrm>
                <a:off x="311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59" name="Line 1243"/>
              <p:cNvSpPr>
                <a:spLocks noChangeShapeType="1"/>
              </p:cNvSpPr>
              <p:nvPr/>
            </p:nvSpPr>
            <p:spPr bwMode="auto">
              <a:xfrm>
                <a:off x="316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0" name="Line 1244"/>
              <p:cNvSpPr>
                <a:spLocks noChangeShapeType="1"/>
              </p:cNvSpPr>
              <p:nvPr/>
            </p:nvSpPr>
            <p:spPr bwMode="auto">
              <a:xfrm>
                <a:off x="321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1" name="Line 1245"/>
              <p:cNvSpPr>
                <a:spLocks noChangeShapeType="1"/>
              </p:cNvSpPr>
              <p:nvPr/>
            </p:nvSpPr>
            <p:spPr bwMode="auto">
              <a:xfrm>
                <a:off x="325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2" name="Line 1246"/>
              <p:cNvSpPr>
                <a:spLocks noChangeShapeType="1"/>
              </p:cNvSpPr>
              <p:nvPr/>
            </p:nvSpPr>
            <p:spPr bwMode="auto">
              <a:xfrm>
                <a:off x="330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3" name="Line 1247"/>
              <p:cNvSpPr>
                <a:spLocks noChangeShapeType="1"/>
              </p:cNvSpPr>
              <p:nvPr/>
            </p:nvSpPr>
            <p:spPr bwMode="auto">
              <a:xfrm>
                <a:off x="334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4" name="Line 1248"/>
              <p:cNvSpPr>
                <a:spLocks noChangeShapeType="1"/>
              </p:cNvSpPr>
              <p:nvPr/>
            </p:nvSpPr>
            <p:spPr bwMode="auto">
              <a:xfrm>
                <a:off x="339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5" name="Line 1249"/>
              <p:cNvSpPr>
                <a:spLocks noChangeShapeType="1"/>
              </p:cNvSpPr>
              <p:nvPr/>
            </p:nvSpPr>
            <p:spPr bwMode="auto">
              <a:xfrm>
                <a:off x="343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6" name="Line 1250"/>
              <p:cNvSpPr>
                <a:spLocks noChangeShapeType="1"/>
              </p:cNvSpPr>
              <p:nvPr/>
            </p:nvSpPr>
            <p:spPr bwMode="auto">
              <a:xfrm>
                <a:off x="348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7" name="Line 1251"/>
              <p:cNvSpPr>
                <a:spLocks noChangeShapeType="1"/>
              </p:cNvSpPr>
              <p:nvPr/>
            </p:nvSpPr>
            <p:spPr bwMode="auto">
              <a:xfrm>
                <a:off x="352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8" name="Line 1252"/>
              <p:cNvSpPr>
                <a:spLocks noChangeShapeType="1"/>
              </p:cNvSpPr>
              <p:nvPr/>
            </p:nvSpPr>
            <p:spPr bwMode="auto">
              <a:xfrm>
                <a:off x="357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69" name="Line 1253"/>
              <p:cNvSpPr>
                <a:spLocks noChangeShapeType="1"/>
              </p:cNvSpPr>
              <p:nvPr/>
            </p:nvSpPr>
            <p:spPr bwMode="auto">
              <a:xfrm>
                <a:off x="361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0" name="Line 1254"/>
              <p:cNvSpPr>
                <a:spLocks noChangeShapeType="1"/>
              </p:cNvSpPr>
              <p:nvPr/>
            </p:nvSpPr>
            <p:spPr bwMode="auto">
              <a:xfrm>
                <a:off x="366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1" name="Line 1255"/>
              <p:cNvSpPr>
                <a:spLocks noChangeShapeType="1"/>
              </p:cNvSpPr>
              <p:nvPr/>
            </p:nvSpPr>
            <p:spPr bwMode="auto">
              <a:xfrm>
                <a:off x="370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2" name="Line 1256"/>
              <p:cNvSpPr>
                <a:spLocks noChangeShapeType="1"/>
              </p:cNvSpPr>
              <p:nvPr/>
            </p:nvSpPr>
            <p:spPr bwMode="auto">
              <a:xfrm>
                <a:off x="3754" y="14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3" name="Line 1257"/>
              <p:cNvSpPr>
                <a:spLocks noChangeShapeType="1"/>
              </p:cNvSpPr>
              <p:nvPr/>
            </p:nvSpPr>
            <p:spPr bwMode="auto">
              <a:xfrm>
                <a:off x="380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4" name="Line 1258"/>
              <p:cNvSpPr>
                <a:spLocks noChangeShapeType="1"/>
              </p:cNvSpPr>
              <p:nvPr/>
            </p:nvSpPr>
            <p:spPr bwMode="auto">
              <a:xfrm>
                <a:off x="384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5" name="Line 1259"/>
              <p:cNvSpPr>
                <a:spLocks noChangeShapeType="1"/>
              </p:cNvSpPr>
              <p:nvPr/>
            </p:nvSpPr>
            <p:spPr bwMode="auto">
              <a:xfrm>
                <a:off x="389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6" name="Line 1260"/>
              <p:cNvSpPr>
                <a:spLocks noChangeShapeType="1"/>
              </p:cNvSpPr>
              <p:nvPr/>
            </p:nvSpPr>
            <p:spPr bwMode="auto">
              <a:xfrm>
                <a:off x="393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7" name="Line 1261"/>
              <p:cNvSpPr>
                <a:spLocks noChangeShapeType="1"/>
              </p:cNvSpPr>
              <p:nvPr/>
            </p:nvSpPr>
            <p:spPr bwMode="auto">
              <a:xfrm>
                <a:off x="3981" y="14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8" name="Line 1262"/>
              <p:cNvSpPr>
                <a:spLocks noChangeShapeType="1"/>
              </p:cNvSpPr>
              <p:nvPr/>
            </p:nvSpPr>
            <p:spPr bwMode="auto">
              <a:xfrm>
                <a:off x="402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79" name="Line 1263"/>
              <p:cNvSpPr>
                <a:spLocks noChangeShapeType="1"/>
              </p:cNvSpPr>
              <p:nvPr/>
            </p:nvSpPr>
            <p:spPr bwMode="auto">
              <a:xfrm>
                <a:off x="407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0" name="Line 1264"/>
              <p:cNvSpPr>
                <a:spLocks noChangeShapeType="1"/>
              </p:cNvSpPr>
              <p:nvPr/>
            </p:nvSpPr>
            <p:spPr bwMode="auto">
              <a:xfrm>
                <a:off x="411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1" name="Line 1265"/>
              <p:cNvSpPr>
                <a:spLocks noChangeShapeType="1"/>
              </p:cNvSpPr>
              <p:nvPr/>
            </p:nvSpPr>
            <p:spPr bwMode="auto">
              <a:xfrm>
                <a:off x="416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2" name="Line 1266"/>
              <p:cNvSpPr>
                <a:spLocks noChangeShapeType="1"/>
              </p:cNvSpPr>
              <p:nvPr/>
            </p:nvSpPr>
            <p:spPr bwMode="auto">
              <a:xfrm>
                <a:off x="420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3" name="Line 1267"/>
              <p:cNvSpPr>
                <a:spLocks noChangeShapeType="1"/>
              </p:cNvSpPr>
              <p:nvPr/>
            </p:nvSpPr>
            <p:spPr bwMode="auto">
              <a:xfrm>
                <a:off x="425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4" name="Line 1268"/>
              <p:cNvSpPr>
                <a:spLocks noChangeShapeType="1"/>
              </p:cNvSpPr>
              <p:nvPr/>
            </p:nvSpPr>
            <p:spPr bwMode="auto">
              <a:xfrm>
                <a:off x="429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5" name="Line 1269"/>
              <p:cNvSpPr>
                <a:spLocks noChangeShapeType="1"/>
              </p:cNvSpPr>
              <p:nvPr/>
            </p:nvSpPr>
            <p:spPr bwMode="auto">
              <a:xfrm>
                <a:off x="434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6" name="Line 1270"/>
              <p:cNvSpPr>
                <a:spLocks noChangeShapeType="1"/>
              </p:cNvSpPr>
              <p:nvPr/>
            </p:nvSpPr>
            <p:spPr bwMode="auto">
              <a:xfrm>
                <a:off x="439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7" name="Line 1271"/>
              <p:cNvSpPr>
                <a:spLocks noChangeShapeType="1"/>
              </p:cNvSpPr>
              <p:nvPr/>
            </p:nvSpPr>
            <p:spPr bwMode="auto">
              <a:xfrm>
                <a:off x="443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8" name="Line 1272"/>
              <p:cNvSpPr>
                <a:spLocks noChangeShapeType="1"/>
              </p:cNvSpPr>
              <p:nvPr/>
            </p:nvSpPr>
            <p:spPr bwMode="auto">
              <a:xfrm>
                <a:off x="448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89" name="Line 1273"/>
              <p:cNvSpPr>
                <a:spLocks noChangeShapeType="1"/>
              </p:cNvSpPr>
              <p:nvPr/>
            </p:nvSpPr>
            <p:spPr bwMode="auto">
              <a:xfrm>
                <a:off x="452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0" name="Line 1274"/>
              <p:cNvSpPr>
                <a:spLocks noChangeShapeType="1"/>
              </p:cNvSpPr>
              <p:nvPr/>
            </p:nvSpPr>
            <p:spPr bwMode="auto">
              <a:xfrm>
                <a:off x="457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1" name="Line 1275"/>
              <p:cNvSpPr>
                <a:spLocks noChangeShapeType="1"/>
              </p:cNvSpPr>
              <p:nvPr/>
            </p:nvSpPr>
            <p:spPr bwMode="auto">
              <a:xfrm>
                <a:off x="461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2" name="Line 1276"/>
              <p:cNvSpPr>
                <a:spLocks noChangeShapeType="1"/>
              </p:cNvSpPr>
              <p:nvPr/>
            </p:nvSpPr>
            <p:spPr bwMode="auto">
              <a:xfrm>
                <a:off x="466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3" name="Line 1277"/>
              <p:cNvSpPr>
                <a:spLocks noChangeShapeType="1"/>
              </p:cNvSpPr>
              <p:nvPr/>
            </p:nvSpPr>
            <p:spPr bwMode="auto">
              <a:xfrm>
                <a:off x="470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4" name="Line 1278"/>
              <p:cNvSpPr>
                <a:spLocks noChangeShapeType="1"/>
              </p:cNvSpPr>
              <p:nvPr/>
            </p:nvSpPr>
            <p:spPr bwMode="auto">
              <a:xfrm>
                <a:off x="475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5" name="Line 1279"/>
              <p:cNvSpPr>
                <a:spLocks noChangeShapeType="1"/>
              </p:cNvSpPr>
              <p:nvPr/>
            </p:nvSpPr>
            <p:spPr bwMode="auto">
              <a:xfrm>
                <a:off x="479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6" name="Line 1280"/>
              <p:cNvSpPr>
                <a:spLocks noChangeShapeType="1"/>
              </p:cNvSpPr>
              <p:nvPr/>
            </p:nvSpPr>
            <p:spPr bwMode="auto">
              <a:xfrm>
                <a:off x="484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7" name="Line 1281"/>
              <p:cNvSpPr>
                <a:spLocks noChangeShapeType="1"/>
              </p:cNvSpPr>
              <p:nvPr/>
            </p:nvSpPr>
            <p:spPr bwMode="auto">
              <a:xfrm>
                <a:off x="488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8" name="Line 1282"/>
              <p:cNvSpPr>
                <a:spLocks noChangeShapeType="1"/>
              </p:cNvSpPr>
              <p:nvPr/>
            </p:nvSpPr>
            <p:spPr bwMode="auto">
              <a:xfrm>
                <a:off x="493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099" name="Line 1283"/>
              <p:cNvSpPr>
                <a:spLocks noChangeShapeType="1"/>
              </p:cNvSpPr>
              <p:nvPr/>
            </p:nvSpPr>
            <p:spPr bwMode="auto">
              <a:xfrm>
                <a:off x="498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0" name="Line 1284"/>
              <p:cNvSpPr>
                <a:spLocks noChangeShapeType="1"/>
              </p:cNvSpPr>
              <p:nvPr/>
            </p:nvSpPr>
            <p:spPr bwMode="auto">
              <a:xfrm>
                <a:off x="502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1" name="Line 1285"/>
              <p:cNvSpPr>
                <a:spLocks noChangeShapeType="1"/>
              </p:cNvSpPr>
              <p:nvPr/>
            </p:nvSpPr>
            <p:spPr bwMode="auto">
              <a:xfrm>
                <a:off x="507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2" name="Line 1286"/>
              <p:cNvSpPr>
                <a:spLocks noChangeShapeType="1"/>
              </p:cNvSpPr>
              <p:nvPr/>
            </p:nvSpPr>
            <p:spPr bwMode="auto">
              <a:xfrm>
                <a:off x="511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3" name="Line 1287"/>
              <p:cNvSpPr>
                <a:spLocks noChangeShapeType="1"/>
              </p:cNvSpPr>
              <p:nvPr/>
            </p:nvSpPr>
            <p:spPr bwMode="auto">
              <a:xfrm>
                <a:off x="516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4" name="Line 1288"/>
              <p:cNvSpPr>
                <a:spLocks noChangeShapeType="1"/>
              </p:cNvSpPr>
              <p:nvPr/>
            </p:nvSpPr>
            <p:spPr bwMode="auto">
              <a:xfrm>
                <a:off x="520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5" name="Line 1289"/>
              <p:cNvSpPr>
                <a:spLocks noChangeShapeType="1"/>
              </p:cNvSpPr>
              <p:nvPr/>
            </p:nvSpPr>
            <p:spPr bwMode="auto">
              <a:xfrm>
                <a:off x="71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6" name="Line 1290"/>
              <p:cNvSpPr>
                <a:spLocks noChangeShapeType="1"/>
              </p:cNvSpPr>
              <p:nvPr/>
            </p:nvSpPr>
            <p:spPr bwMode="auto">
              <a:xfrm>
                <a:off x="758" y="111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7" name="Line 1291"/>
              <p:cNvSpPr>
                <a:spLocks noChangeShapeType="1"/>
              </p:cNvSpPr>
              <p:nvPr/>
            </p:nvSpPr>
            <p:spPr bwMode="auto">
              <a:xfrm>
                <a:off x="80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8" name="Line 1292"/>
              <p:cNvSpPr>
                <a:spLocks noChangeShapeType="1"/>
              </p:cNvSpPr>
              <p:nvPr/>
            </p:nvSpPr>
            <p:spPr bwMode="auto">
              <a:xfrm>
                <a:off x="84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09" name="Line 1293"/>
              <p:cNvSpPr>
                <a:spLocks noChangeShapeType="1"/>
              </p:cNvSpPr>
              <p:nvPr/>
            </p:nvSpPr>
            <p:spPr bwMode="auto">
              <a:xfrm>
                <a:off x="89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0" name="Line 1294"/>
              <p:cNvSpPr>
                <a:spLocks noChangeShapeType="1"/>
              </p:cNvSpPr>
              <p:nvPr/>
            </p:nvSpPr>
            <p:spPr bwMode="auto">
              <a:xfrm>
                <a:off x="94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1" name="Line 1295"/>
              <p:cNvSpPr>
                <a:spLocks noChangeShapeType="1"/>
              </p:cNvSpPr>
              <p:nvPr/>
            </p:nvSpPr>
            <p:spPr bwMode="auto">
              <a:xfrm>
                <a:off x="98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2" name="Line 1296"/>
              <p:cNvSpPr>
                <a:spLocks noChangeShapeType="1"/>
              </p:cNvSpPr>
              <p:nvPr/>
            </p:nvSpPr>
            <p:spPr bwMode="auto">
              <a:xfrm>
                <a:off x="103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3" name="Line 1297"/>
              <p:cNvSpPr>
                <a:spLocks noChangeShapeType="1"/>
              </p:cNvSpPr>
              <p:nvPr/>
            </p:nvSpPr>
            <p:spPr bwMode="auto">
              <a:xfrm>
                <a:off x="107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4" name="Line 1298"/>
              <p:cNvSpPr>
                <a:spLocks noChangeShapeType="1"/>
              </p:cNvSpPr>
              <p:nvPr/>
            </p:nvSpPr>
            <p:spPr bwMode="auto">
              <a:xfrm>
                <a:off x="112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5" name="Line 1299"/>
              <p:cNvSpPr>
                <a:spLocks noChangeShapeType="1"/>
              </p:cNvSpPr>
              <p:nvPr/>
            </p:nvSpPr>
            <p:spPr bwMode="auto">
              <a:xfrm>
                <a:off x="116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6" name="Line 1300"/>
              <p:cNvSpPr>
                <a:spLocks noChangeShapeType="1"/>
              </p:cNvSpPr>
              <p:nvPr/>
            </p:nvSpPr>
            <p:spPr bwMode="auto">
              <a:xfrm>
                <a:off x="121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7" name="Line 1301"/>
              <p:cNvSpPr>
                <a:spLocks noChangeShapeType="1"/>
              </p:cNvSpPr>
              <p:nvPr/>
            </p:nvSpPr>
            <p:spPr bwMode="auto">
              <a:xfrm>
                <a:off x="125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8" name="Line 1302"/>
              <p:cNvSpPr>
                <a:spLocks noChangeShapeType="1"/>
              </p:cNvSpPr>
              <p:nvPr/>
            </p:nvSpPr>
            <p:spPr bwMode="auto">
              <a:xfrm>
                <a:off x="130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19" name="Line 1303"/>
              <p:cNvSpPr>
                <a:spLocks noChangeShapeType="1"/>
              </p:cNvSpPr>
              <p:nvPr/>
            </p:nvSpPr>
            <p:spPr bwMode="auto">
              <a:xfrm>
                <a:off x="134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0" name="Line 1304"/>
              <p:cNvSpPr>
                <a:spLocks noChangeShapeType="1"/>
              </p:cNvSpPr>
              <p:nvPr/>
            </p:nvSpPr>
            <p:spPr bwMode="auto">
              <a:xfrm>
                <a:off x="139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1" name="Line 1305"/>
              <p:cNvSpPr>
                <a:spLocks noChangeShapeType="1"/>
              </p:cNvSpPr>
              <p:nvPr/>
            </p:nvSpPr>
            <p:spPr bwMode="auto">
              <a:xfrm>
                <a:off x="143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2" name="Line 1306"/>
              <p:cNvSpPr>
                <a:spLocks noChangeShapeType="1"/>
              </p:cNvSpPr>
              <p:nvPr/>
            </p:nvSpPr>
            <p:spPr bwMode="auto">
              <a:xfrm>
                <a:off x="148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3" name="Line 1307"/>
              <p:cNvSpPr>
                <a:spLocks noChangeShapeType="1"/>
              </p:cNvSpPr>
              <p:nvPr/>
            </p:nvSpPr>
            <p:spPr bwMode="auto">
              <a:xfrm>
                <a:off x="153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4" name="Line 1308"/>
              <p:cNvSpPr>
                <a:spLocks noChangeShapeType="1"/>
              </p:cNvSpPr>
              <p:nvPr/>
            </p:nvSpPr>
            <p:spPr bwMode="auto">
              <a:xfrm>
                <a:off x="157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5" name="Line 1309"/>
              <p:cNvSpPr>
                <a:spLocks noChangeShapeType="1"/>
              </p:cNvSpPr>
              <p:nvPr/>
            </p:nvSpPr>
            <p:spPr bwMode="auto">
              <a:xfrm>
                <a:off x="162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6" name="Line 1310"/>
              <p:cNvSpPr>
                <a:spLocks noChangeShapeType="1"/>
              </p:cNvSpPr>
              <p:nvPr/>
            </p:nvSpPr>
            <p:spPr bwMode="auto">
              <a:xfrm>
                <a:off x="166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7" name="Line 1311"/>
              <p:cNvSpPr>
                <a:spLocks noChangeShapeType="1"/>
              </p:cNvSpPr>
              <p:nvPr/>
            </p:nvSpPr>
            <p:spPr bwMode="auto">
              <a:xfrm>
                <a:off x="171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8" name="Line 1312"/>
              <p:cNvSpPr>
                <a:spLocks noChangeShapeType="1"/>
              </p:cNvSpPr>
              <p:nvPr/>
            </p:nvSpPr>
            <p:spPr bwMode="auto">
              <a:xfrm>
                <a:off x="175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29" name="Line 1313"/>
              <p:cNvSpPr>
                <a:spLocks noChangeShapeType="1"/>
              </p:cNvSpPr>
              <p:nvPr/>
            </p:nvSpPr>
            <p:spPr bwMode="auto">
              <a:xfrm>
                <a:off x="180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0" name="Line 1314"/>
              <p:cNvSpPr>
                <a:spLocks noChangeShapeType="1"/>
              </p:cNvSpPr>
              <p:nvPr/>
            </p:nvSpPr>
            <p:spPr bwMode="auto">
              <a:xfrm>
                <a:off x="184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1" name="Line 1315"/>
              <p:cNvSpPr>
                <a:spLocks noChangeShapeType="1"/>
              </p:cNvSpPr>
              <p:nvPr/>
            </p:nvSpPr>
            <p:spPr bwMode="auto">
              <a:xfrm>
                <a:off x="189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2" name="Line 1316"/>
              <p:cNvSpPr>
                <a:spLocks noChangeShapeType="1"/>
              </p:cNvSpPr>
              <p:nvPr/>
            </p:nvSpPr>
            <p:spPr bwMode="auto">
              <a:xfrm>
                <a:off x="193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3" name="Line 1317"/>
              <p:cNvSpPr>
                <a:spLocks noChangeShapeType="1"/>
              </p:cNvSpPr>
              <p:nvPr/>
            </p:nvSpPr>
            <p:spPr bwMode="auto">
              <a:xfrm>
                <a:off x="198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4" name="Line 1318"/>
              <p:cNvSpPr>
                <a:spLocks noChangeShapeType="1"/>
              </p:cNvSpPr>
              <p:nvPr/>
            </p:nvSpPr>
            <p:spPr bwMode="auto">
              <a:xfrm>
                <a:off x="203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5" name="Line 1319"/>
              <p:cNvSpPr>
                <a:spLocks noChangeShapeType="1"/>
              </p:cNvSpPr>
              <p:nvPr/>
            </p:nvSpPr>
            <p:spPr bwMode="auto">
              <a:xfrm>
                <a:off x="207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6" name="Line 1320"/>
              <p:cNvSpPr>
                <a:spLocks noChangeShapeType="1"/>
              </p:cNvSpPr>
              <p:nvPr/>
            </p:nvSpPr>
            <p:spPr bwMode="auto">
              <a:xfrm>
                <a:off x="212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7" name="Line 1321"/>
              <p:cNvSpPr>
                <a:spLocks noChangeShapeType="1"/>
              </p:cNvSpPr>
              <p:nvPr/>
            </p:nvSpPr>
            <p:spPr bwMode="auto">
              <a:xfrm>
                <a:off x="216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8" name="Line 1322"/>
              <p:cNvSpPr>
                <a:spLocks noChangeShapeType="1"/>
              </p:cNvSpPr>
              <p:nvPr/>
            </p:nvSpPr>
            <p:spPr bwMode="auto">
              <a:xfrm>
                <a:off x="221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39" name="Line 1323"/>
              <p:cNvSpPr>
                <a:spLocks noChangeShapeType="1"/>
              </p:cNvSpPr>
              <p:nvPr/>
            </p:nvSpPr>
            <p:spPr bwMode="auto">
              <a:xfrm>
                <a:off x="2256" y="111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0" name="Line 1324"/>
              <p:cNvSpPr>
                <a:spLocks noChangeShapeType="1"/>
              </p:cNvSpPr>
              <p:nvPr/>
            </p:nvSpPr>
            <p:spPr bwMode="auto">
              <a:xfrm>
                <a:off x="230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1" name="Line 1325"/>
              <p:cNvSpPr>
                <a:spLocks noChangeShapeType="1"/>
              </p:cNvSpPr>
              <p:nvPr/>
            </p:nvSpPr>
            <p:spPr bwMode="auto">
              <a:xfrm>
                <a:off x="234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2" name="Line 1326"/>
              <p:cNvSpPr>
                <a:spLocks noChangeShapeType="1"/>
              </p:cNvSpPr>
              <p:nvPr/>
            </p:nvSpPr>
            <p:spPr bwMode="auto">
              <a:xfrm>
                <a:off x="239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3" name="Line 1327"/>
              <p:cNvSpPr>
                <a:spLocks noChangeShapeType="1"/>
              </p:cNvSpPr>
              <p:nvPr/>
            </p:nvSpPr>
            <p:spPr bwMode="auto">
              <a:xfrm>
                <a:off x="243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4" name="Line 1328"/>
              <p:cNvSpPr>
                <a:spLocks noChangeShapeType="1"/>
              </p:cNvSpPr>
              <p:nvPr/>
            </p:nvSpPr>
            <p:spPr bwMode="auto">
              <a:xfrm>
                <a:off x="248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5" name="Line 1329"/>
              <p:cNvSpPr>
                <a:spLocks noChangeShapeType="1"/>
              </p:cNvSpPr>
              <p:nvPr/>
            </p:nvSpPr>
            <p:spPr bwMode="auto">
              <a:xfrm>
                <a:off x="252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6" name="Line 1330"/>
              <p:cNvSpPr>
                <a:spLocks noChangeShapeType="1"/>
              </p:cNvSpPr>
              <p:nvPr/>
            </p:nvSpPr>
            <p:spPr bwMode="auto">
              <a:xfrm>
                <a:off x="257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7" name="Line 1331"/>
              <p:cNvSpPr>
                <a:spLocks noChangeShapeType="1"/>
              </p:cNvSpPr>
              <p:nvPr/>
            </p:nvSpPr>
            <p:spPr bwMode="auto">
              <a:xfrm>
                <a:off x="262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8" name="Line 1332"/>
              <p:cNvSpPr>
                <a:spLocks noChangeShapeType="1"/>
              </p:cNvSpPr>
              <p:nvPr/>
            </p:nvSpPr>
            <p:spPr bwMode="auto">
              <a:xfrm>
                <a:off x="266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49" name="Line 1333"/>
              <p:cNvSpPr>
                <a:spLocks noChangeShapeType="1"/>
              </p:cNvSpPr>
              <p:nvPr/>
            </p:nvSpPr>
            <p:spPr bwMode="auto">
              <a:xfrm>
                <a:off x="271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0" name="Line 1334"/>
              <p:cNvSpPr>
                <a:spLocks noChangeShapeType="1"/>
              </p:cNvSpPr>
              <p:nvPr/>
            </p:nvSpPr>
            <p:spPr bwMode="auto">
              <a:xfrm>
                <a:off x="275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1" name="Line 1335"/>
              <p:cNvSpPr>
                <a:spLocks noChangeShapeType="1"/>
              </p:cNvSpPr>
              <p:nvPr/>
            </p:nvSpPr>
            <p:spPr bwMode="auto">
              <a:xfrm>
                <a:off x="280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2" name="Line 1336"/>
              <p:cNvSpPr>
                <a:spLocks noChangeShapeType="1"/>
              </p:cNvSpPr>
              <p:nvPr/>
            </p:nvSpPr>
            <p:spPr bwMode="auto">
              <a:xfrm>
                <a:off x="284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3" name="Line 1337"/>
              <p:cNvSpPr>
                <a:spLocks noChangeShapeType="1"/>
              </p:cNvSpPr>
              <p:nvPr/>
            </p:nvSpPr>
            <p:spPr bwMode="auto">
              <a:xfrm>
                <a:off x="289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4" name="Line 1338"/>
              <p:cNvSpPr>
                <a:spLocks noChangeShapeType="1"/>
              </p:cNvSpPr>
              <p:nvPr/>
            </p:nvSpPr>
            <p:spPr bwMode="auto">
              <a:xfrm>
                <a:off x="293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5" name="Line 1339"/>
              <p:cNvSpPr>
                <a:spLocks noChangeShapeType="1"/>
              </p:cNvSpPr>
              <p:nvPr/>
            </p:nvSpPr>
            <p:spPr bwMode="auto">
              <a:xfrm>
                <a:off x="298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6" name="Line 1340"/>
              <p:cNvSpPr>
                <a:spLocks noChangeShapeType="1"/>
              </p:cNvSpPr>
              <p:nvPr/>
            </p:nvSpPr>
            <p:spPr bwMode="auto">
              <a:xfrm>
                <a:off x="302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7" name="Line 1341"/>
              <p:cNvSpPr>
                <a:spLocks noChangeShapeType="1"/>
              </p:cNvSpPr>
              <p:nvPr/>
            </p:nvSpPr>
            <p:spPr bwMode="auto">
              <a:xfrm>
                <a:off x="307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8" name="Line 1342"/>
              <p:cNvSpPr>
                <a:spLocks noChangeShapeType="1"/>
              </p:cNvSpPr>
              <p:nvPr/>
            </p:nvSpPr>
            <p:spPr bwMode="auto">
              <a:xfrm>
                <a:off x="311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59" name="Line 1343"/>
              <p:cNvSpPr>
                <a:spLocks noChangeShapeType="1"/>
              </p:cNvSpPr>
              <p:nvPr/>
            </p:nvSpPr>
            <p:spPr bwMode="auto">
              <a:xfrm>
                <a:off x="316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0" name="Line 1344"/>
              <p:cNvSpPr>
                <a:spLocks noChangeShapeType="1"/>
              </p:cNvSpPr>
              <p:nvPr/>
            </p:nvSpPr>
            <p:spPr bwMode="auto">
              <a:xfrm>
                <a:off x="321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1" name="Line 1345"/>
              <p:cNvSpPr>
                <a:spLocks noChangeShapeType="1"/>
              </p:cNvSpPr>
              <p:nvPr/>
            </p:nvSpPr>
            <p:spPr bwMode="auto">
              <a:xfrm>
                <a:off x="325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2" name="Line 1346"/>
              <p:cNvSpPr>
                <a:spLocks noChangeShapeType="1"/>
              </p:cNvSpPr>
              <p:nvPr/>
            </p:nvSpPr>
            <p:spPr bwMode="auto">
              <a:xfrm>
                <a:off x="330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3" name="Line 1347"/>
              <p:cNvSpPr>
                <a:spLocks noChangeShapeType="1"/>
              </p:cNvSpPr>
              <p:nvPr/>
            </p:nvSpPr>
            <p:spPr bwMode="auto">
              <a:xfrm>
                <a:off x="334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4" name="Line 1348"/>
              <p:cNvSpPr>
                <a:spLocks noChangeShapeType="1"/>
              </p:cNvSpPr>
              <p:nvPr/>
            </p:nvSpPr>
            <p:spPr bwMode="auto">
              <a:xfrm>
                <a:off x="339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5" name="Line 1349"/>
              <p:cNvSpPr>
                <a:spLocks noChangeShapeType="1"/>
              </p:cNvSpPr>
              <p:nvPr/>
            </p:nvSpPr>
            <p:spPr bwMode="auto">
              <a:xfrm>
                <a:off x="343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6" name="Line 1350"/>
              <p:cNvSpPr>
                <a:spLocks noChangeShapeType="1"/>
              </p:cNvSpPr>
              <p:nvPr/>
            </p:nvSpPr>
            <p:spPr bwMode="auto">
              <a:xfrm>
                <a:off x="348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7" name="Line 1351"/>
              <p:cNvSpPr>
                <a:spLocks noChangeShapeType="1"/>
              </p:cNvSpPr>
              <p:nvPr/>
            </p:nvSpPr>
            <p:spPr bwMode="auto">
              <a:xfrm>
                <a:off x="352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8" name="Line 1352"/>
              <p:cNvSpPr>
                <a:spLocks noChangeShapeType="1"/>
              </p:cNvSpPr>
              <p:nvPr/>
            </p:nvSpPr>
            <p:spPr bwMode="auto">
              <a:xfrm>
                <a:off x="357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69" name="Line 1353"/>
              <p:cNvSpPr>
                <a:spLocks noChangeShapeType="1"/>
              </p:cNvSpPr>
              <p:nvPr/>
            </p:nvSpPr>
            <p:spPr bwMode="auto">
              <a:xfrm>
                <a:off x="361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0" name="Line 1354"/>
              <p:cNvSpPr>
                <a:spLocks noChangeShapeType="1"/>
              </p:cNvSpPr>
              <p:nvPr/>
            </p:nvSpPr>
            <p:spPr bwMode="auto">
              <a:xfrm>
                <a:off x="366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1" name="Line 1355"/>
              <p:cNvSpPr>
                <a:spLocks noChangeShapeType="1"/>
              </p:cNvSpPr>
              <p:nvPr/>
            </p:nvSpPr>
            <p:spPr bwMode="auto">
              <a:xfrm>
                <a:off x="370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2" name="Line 1356"/>
              <p:cNvSpPr>
                <a:spLocks noChangeShapeType="1"/>
              </p:cNvSpPr>
              <p:nvPr/>
            </p:nvSpPr>
            <p:spPr bwMode="auto">
              <a:xfrm>
                <a:off x="3754" y="111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3" name="Line 1357"/>
              <p:cNvSpPr>
                <a:spLocks noChangeShapeType="1"/>
              </p:cNvSpPr>
              <p:nvPr/>
            </p:nvSpPr>
            <p:spPr bwMode="auto">
              <a:xfrm>
                <a:off x="380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4" name="Line 1358"/>
              <p:cNvSpPr>
                <a:spLocks noChangeShapeType="1"/>
              </p:cNvSpPr>
              <p:nvPr/>
            </p:nvSpPr>
            <p:spPr bwMode="auto">
              <a:xfrm>
                <a:off x="384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5" name="Line 1359"/>
              <p:cNvSpPr>
                <a:spLocks noChangeShapeType="1"/>
              </p:cNvSpPr>
              <p:nvPr/>
            </p:nvSpPr>
            <p:spPr bwMode="auto">
              <a:xfrm>
                <a:off x="389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6" name="Line 1360"/>
              <p:cNvSpPr>
                <a:spLocks noChangeShapeType="1"/>
              </p:cNvSpPr>
              <p:nvPr/>
            </p:nvSpPr>
            <p:spPr bwMode="auto">
              <a:xfrm>
                <a:off x="393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7" name="Line 1361"/>
              <p:cNvSpPr>
                <a:spLocks noChangeShapeType="1"/>
              </p:cNvSpPr>
              <p:nvPr/>
            </p:nvSpPr>
            <p:spPr bwMode="auto">
              <a:xfrm>
                <a:off x="3981" y="111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8" name="Line 1362"/>
              <p:cNvSpPr>
                <a:spLocks noChangeShapeType="1"/>
              </p:cNvSpPr>
              <p:nvPr/>
            </p:nvSpPr>
            <p:spPr bwMode="auto">
              <a:xfrm>
                <a:off x="402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79" name="Line 1363"/>
              <p:cNvSpPr>
                <a:spLocks noChangeShapeType="1"/>
              </p:cNvSpPr>
              <p:nvPr/>
            </p:nvSpPr>
            <p:spPr bwMode="auto">
              <a:xfrm>
                <a:off x="407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0" name="Line 1364"/>
              <p:cNvSpPr>
                <a:spLocks noChangeShapeType="1"/>
              </p:cNvSpPr>
              <p:nvPr/>
            </p:nvSpPr>
            <p:spPr bwMode="auto">
              <a:xfrm>
                <a:off x="411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1" name="Line 1365"/>
              <p:cNvSpPr>
                <a:spLocks noChangeShapeType="1"/>
              </p:cNvSpPr>
              <p:nvPr/>
            </p:nvSpPr>
            <p:spPr bwMode="auto">
              <a:xfrm>
                <a:off x="416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2" name="Line 1366"/>
              <p:cNvSpPr>
                <a:spLocks noChangeShapeType="1"/>
              </p:cNvSpPr>
              <p:nvPr/>
            </p:nvSpPr>
            <p:spPr bwMode="auto">
              <a:xfrm>
                <a:off x="420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3" name="Line 1367"/>
              <p:cNvSpPr>
                <a:spLocks noChangeShapeType="1"/>
              </p:cNvSpPr>
              <p:nvPr/>
            </p:nvSpPr>
            <p:spPr bwMode="auto">
              <a:xfrm>
                <a:off x="425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4" name="Line 1368"/>
              <p:cNvSpPr>
                <a:spLocks noChangeShapeType="1"/>
              </p:cNvSpPr>
              <p:nvPr/>
            </p:nvSpPr>
            <p:spPr bwMode="auto">
              <a:xfrm>
                <a:off x="429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5" name="Line 1369"/>
              <p:cNvSpPr>
                <a:spLocks noChangeShapeType="1"/>
              </p:cNvSpPr>
              <p:nvPr/>
            </p:nvSpPr>
            <p:spPr bwMode="auto">
              <a:xfrm>
                <a:off x="434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6" name="Line 1370"/>
              <p:cNvSpPr>
                <a:spLocks noChangeShapeType="1"/>
              </p:cNvSpPr>
              <p:nvPr/>
            </p:nvSpPr>
            <p:spPr bwMode="auto">
              <a:xfrm>
                <a:off x="439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7" name="Line 1371"/>
              <p:cNvSpPr>
                <a:spLocks noChangeShapeType="1"/>
              </p:cNvSpPr>
              <p:nvPr/>
            </p:nvSpPr>
            <p:spPr bwMode="auto">
              <a:xfrm>
                <a:off x="443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8" name="Line 1372"/>
              <p:cNvSpPr>
                <a:spLocks noChangeShapeType="1"/>
              </p:cNvSpPr>
              <p:nvPr/>
            </p:nvSpPr>
            <p:spPr bwMode="auto">
              <a:xfrm>
                <a:off x="448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89" name="Line 1373"/>
              <p:cNvSpPr>
                <a:spLocks noChangeShapeType="1"/>
              </p:cNvSpPr>
              <p:nvPr/>
            </p:nvSpPr>
            <p:spPr bwMode="auto">
              <a:xfrm>
                <a:off x="452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0" name="Line 1374"/>
              <p:cNvSpPr>
                <a:spLocks noChangeShapeType="1"/>
              </p:cNvSpPr>
              <p:nvPr/>
            </p:nvSpPr>
            <p:spPr bwMode="auto">
              <a:xfrm>
                <a:off x="457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1" name="Line 1375"/>
              <p:cNvSpPr>
                <a:spLocks noChangeShapeType="1"/>
              </p:cNvSpPr>
              <p:nvPr/>
            </p:nvSpPr>
            <p:spPr bwMode="auto">
              <a:xfrm>
                <a:off x="461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2" name="Line 1376"/>
              <p:cNvSpPr>
                <a:spLocks noChangeShapeType="1"/>
              </p:cNvSpPr>
              <p:nvPr/>
            </p:nvSpPr>
            <p:spPr bwMode="auto">
              <a:xfrm>
                <a:off x="466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3" name="Line 1377"/>
              <p:cNvSpPr>
                <a:spLocks noChangeShapeType="1"/>
              </p:cNvSpPr>
              <p:nvPr/>
            </p:nvSpPr>
            <p:spPr bwMode="auto">
              <a:xfrm>
                <a:off x="470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4" name="Line 1378"/>
              <p:cNvSpPr>
                <a:spLocks noChangeShapeType="1"/>
              </p:cNvSpPr>
              <p:nvPr/>
            </p:nvSpPr>
            <p:spPr bwMode="auto">
              <a:xfrm>
                <a:off x="475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5" name="Line 1379"/>
              <p:cNvSpPr>
                <a:spLocks noChangeShapeType="1"/>
              </p:cNvSpPr>
              <p:nvPr/>
            </p:nvSpPr>
            <p:spPr bwMode="auto">
              <a:xfrm>
                <a:off x="479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6" name="Line 1380"/>
              <p:cNvSpPr>
                <a:spLocks noChangeShapeType="1"/>
              </p:cNvSpPr>
              <p:nvPr/>
            </p:nvSpPr>
            <p:spPr bwMode="auto">
              <a:xfrm>
                <a:off x="484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7" name="Line 1381"/>
              <p:cNvSpPr>
                <a:spLocks noChangeShapeType="1"/>
              </p:cNvSpPr>
              <p:nvPr/>
            </p:nvSpPr>
            <p:spPr bwMode="auto">
              <a:xfrm>
                <a:off x="488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8" name="Line 1382"/>
              <p:cNvSpPr>
                <a:spLocks noChangeShapeType="1"/>
              </p:cNvSpPr>
              <p:nvPr/>
            </p:nvSpPr>
            <p:spPr bwMode="auto">
              <a:xfrm>
                <a:off x="493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199" name="Line 1383"/>
              <p:cNvSpPr>
                <a:spLocks noChangeShapeType="1"/>
              </p:cNvSpPr>
              <p:nvPr/>
            </p:nvSpPr>
            <p:spPr bwMode="auto">
              <a:xfrm>
                <a:off x="498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0" name="Line 1384"/>
              <p:cNvSpPr>
                <a:spLocks noChangeShapeType="1"/>
              </p:cNvSpPr>
              <p:nvPr/>
            </p:nvSpPr>
            <p:spPr bwMode="auto">
              <a:xfrm>
                <a:off x="502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1" name="Line 1385"/>
              <p:cNvSpPr>
                <a:spLocks noChangeShapeType="1"/>
              </p:cNvSpPr>
              <p:nvPr/>
            </p:nvSpPr>
            <p:spPr bwMode="auto">
              <a:xfrm>
                <a:off x="507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2" name="Line 1386"/>
              <p:cNvSpPr>
                <a:spLocks noChangeShapeType="1"/>
              </p:cNvSpPr>
              <p:nvPr/>
            </p:nvSpPr>
            <p:spPr bwMode="auto">
              <a:xfrm>
                <a:off x="511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3" name="Line 1387"/>
              <p:cNvSpPr>
                <a:spLocks noChangeShapeType="1"/>
              </p:cNvSpPr>
              <p:nvPr/>
            </p:nvSpPr>
            <p:spPr bwMode="auto">
              <a:xfrm>
                <a:off x="516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4" name="Line 1388"/>
              <p:cNvSpPr>
                <a:spLocks noChangeShapeType="1"/>
              </p:cNvSpPr>
              <p:nvPr/>
            </p:nvSpPr>
            <p:spPr bwMode="auto">
              <a:xfrm>
                <a:off x="520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5" name="Line 1389"/>
              <p:cNvSpPr>
                <a:spLocks noChangeShapeType="1"/>
              </p:cNvSpPr>
              <p:nvPr/>
            </p:nvSpPr>
            <p:spPr bwMode="auto">
              <a:xfrm>
                <a:off x="71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6" name="Line 1390"/>
              <p:cNvSpPr>
                <a:spLocks noChangeShapeType="1"/>
              </p:cNvSpPr>
              <p:nvPr/>
            </p:nvSpPr>
            <p:spPr bwMode="auto">
              <a:xfrm>
                <a:off x="758" y="7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7" name="Line 1391"/>
              <p:cNvSpPr>
                <a:spLocks noChangeShapeType="1"/>
              </p:cNvSpPr>
              <p:nvPr/>
            </p:nvSpPr>
            <p:spPr bwMode="auto">
              <a:xfrm>
                <a:off x="80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8" name="Line 1392"/>
              <p:cNvSpPr>
                <a:spLocks noChangeShapeType="1"/>
              </p:cNvSpPr>
              <p:nvPr/>
            </p:nvSpPr>
            <p:spPr bwMode="auto">
              <a:xfrm>
                <a:off x="84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09" name="Line 1393"/>
              <p:cNvSpPr>
                <a:spLocks noChangeShapeType="1"/>
              </p:cNvSpPr>
              <p:nvPr/>
            </p:nvSpPr>
            <p:spPr bwMode="auto">
              <a:xfrm>
                <a:off x="89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0" name="Line 1394"/>
              <p:cNvSpPr>
                <a:spLocks noChangeShapeType="1"/>
              </p:cNvSpPr>
              <p:nvPr/>
            </p:nvSpPr>
            <p:spPr bwMode="auto">
              <a:xfrm>
                <a:off x="94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1" name="Line 1395"/>
              <p:cNvSpPr>
                <a:spLocks noChangeShapeType="1"/>
              </p:cNvSpPr>
              <p:nvPr/>
            </p:nvSpPr>
            <p:spPr bwMode="auto">
              <a:xfrm>
                <a:off x="98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2" name="Line 1396"/>
              <p:cNvSpPr>
                <a:spLocks noChangeShapeType="1"/>
              </p:cNvSpPr>
              <p:nvPr/>
            </p:nvSpPr>
            <p:spPr bwMode="auto">
              <a:xfrm>
                <a:off x="103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3" name="Line 1397"/>
              <p:cNvSpPr>
                <a:spLocks noChangeShapeType="1"/>
              </p:cNvSpPr>
              <p:nvPr/>
            </p:nvSpPr>
            <p:spPr bwMode="auto">
              <a:xfrm>
                <a:off x="107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4" name="Line 1398"/>
              <p:cNvSpPr>
                <a:spLocks noChangeShapeType="1"/>
              </p:cNvSpPr>
              <p:nvPr/>
            </p:nvSpPr>
            <p:spPr bwMode="auto">
              <a:xfrm>
                <a:off x="112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5" name="Line 1399"/>
              <p:cNvSpPr>
                <a:spLocks noChangeShapeType="1"/>
              </p:cNvSpPr>
              <p:nvPr/>
            </p:nvSpPr>
            <p:spPr bwMode="auto">
              <a:xfrm>
                <a:off x="116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6" name="Line 1400"/>
              <p:cNvSpPr>
                <a:spLocks noChangeShapeType="1"/>
              </p:cNvSpPr>
              <p:nvPr/>
            </p:nvSpPr>
            <p:spPr bwMode="auto">
              <a:xfrm>
                <a:off x="121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7" name="Line 1401"/>
              <p:cNvSpPr>
                <a:spLocks noChangeShapeType="1"/>
              </p:cNvSpPr>
              <p:nvPr/>
            </p:nvSpPr>
            <p:spPr bwMode="auto">
              <a:xfrm>
                <a:off x="125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8" name="Line 1402"/>
              <p:cNvSpPr>
                <a:spLocks noChangeShapeType="1"/>
              </p:cNvSpPr>
              <p:nvPr/>
            </p:nvSpPr>
            <p:spPr bwMode="auto">
              <a:xfrm>
                <a:off x="130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19" name="Line 1403"/>
              <p:cNvSpPr>
                <a:spLocks noChangeShapeType="1"/>
              </p:cNvSpPr>
              <p:nvPr/>
            </p:nvSpPr>
            <p:spPr bwMode="auto">
              <a:xfrm>
                <a:off x="134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20" name="Line 1404"/>
              <p:cNvSpPr>
                <a:spLocks noChangeShapeType="1"/>
              </p:cNvSpPr>
              <p:nvPr/>
            </p:nvSpPr>
            <p:spPr bwMode="auto">
              <a:xfrm>
                <a:off x="139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21" name="Line 1405"/>
              <p:cNvSpPr>
                <a:spLocks noChangeShapeType="1"/>
              </p:cNvSpPr>
              <p:nvPr/>
            </p:nvSpPr>
            <p:spPr bwMode="auto">
              <a:xfrm>
                <a:off x="143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22" name="Line 1406"/>
              <p:cNvSpPr>
                <a:spLocks noChangeShapeType="1"/>
              </p:cNvSpPr>
              <p:nvPr/>
            </p:nvSpPr>
            <p:spPr bwMode="auto">
              <a:xfrm>
                <a:off x="148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23" name="Line 1407"/>
              <p:cNvSpPr>
                <a:spLocks noChangeShapeType="1"/>
              </p:cNvSpPr>
              <p:nvPr/>
            </p:nvSpPr>
            <p:spPr bwMode="auto">
              <a:xfrm>
                <a:off x="153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24" name="Line 1408"/>
              <p:cNvSpPr>
                <a:spLocks noChangeShapeType="1"/>
              </p:cNvSpPr>
              <p:nvPr/>
            </p:nvSpPr>
            <p:spPr bwMode="auto">
              <a:xfrm>
                <a:off x="157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25" name="Line 1409"/>
              <p:cNvSpPr>
                <a:spLocks noChangeShapeType="1"/>
              </p:cNvSpPr>
              <p:nvPr/>
            </p:nvSpPr>
            <p:spPr bwMode="auto">
              <a:xfrm>
                <a:off x="162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26" name="Line 1410"/>
              <p:cNvSpPr>
                <a:spLocks noChangeShapeType="1"/>
              </p:cNvSpPr>
              <p:nvPr/>
            </p:nvSpPr>
            <p:spPr bwMode="auto">
              <a:xfrm>
                <a:off x="166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547" y="404"/>
              <a:ext cx="4726" cy="3677"/>
              <a:chOff x="547" y="404"/>
              <a:chExt cx="4726" cy="3677"/>
            </a:xfrm>
          </p:grpSpPr>
          <p:sp>
            <p:nvSpPr>
              <p:cNvPr id="548228" name="Line 1412"/>
              <p:cNvSpPr>
                <a:spLocks noChangeShapeType="1"/>
              </p:cNvSpPr>
              <p:nvPr/>
            </p:nvSpPr>
            <p:spPr bwMode="auto">
              <a:xfrm>
                <a:off x="171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29" name="Line 1413"/>
              <p:cNvSpPr>
                <a:spLocks noChangeShapeType="1"/>
              </p:cNvSpPr>
              <p:nvPr/>
            </p:nvSpPr>
            <p:spPr bwMode="auto">
              <a:xfrm>
                <a:off x="175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0" name="Line 1414"/>
              <p:cNvSpPr>
                <a:spLocks noChangeShapeType="1"/>
              </p:cNvSpPr>
              <p:nvPr/>
            </p:nvSpPr>
            <p:spPr bwMode="auto">
              <a:xfrm>
                <a:off x="180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1" name="Line 1415"/>
              <p:cNvSpPr>
                <a:spLocks noChangeShapeType="1"/>
              </p:cNvSpPr>
              <p:nvPr/>
            </p:nvSpPr>
            <p:spPr bwMode="auto">
              <a:xfrm>
                <a:off x="184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2" name="Line 1416"/>
              <p:cNvSpPr>
                <a:spLocks noChangeShapeType="1"/>
              </p:cNvSpPr>
              <p:nvPr/>
            </p:nvSpPr>
            <p:spPr bwMode="auto">
              <a:xfrm>
                <a:off x="189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3" name="Line 1417"/>
              <p:cNvSpPr>
                <a:spLocks noChangeShapeType="1"/>
              </p:cNvSpPr>
              <p:nvPr/>
            </p:nvSpPr>
            <p:spPr bwMode="auto">
              <a:xfrm>
                <a:off x="193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4" name="Line 1418"/>
              <p:cNvSpPr>
                <a:spLocks noChangeShapeType="1"/>
              </p:cNvSpPr>
              <p:nvPr/>
            </p:nvSpPr>
            <p:spPr bwMode="auto">
              <a:xfrm>
                <a:off x="198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5" name="Line 1419"/>
              <p:cNvSpPr>
                <a:spLocks noChangeShapeType="1"/>
              </p:cNvSpPr>
              <p:nvPr/>
            </p:nvSpPr>
            <p:spPr bwMode="auto">
              <a:xfrm>
                <a:off x="203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6" name="Line 1420"/>
              <p:cNvSpPr>
                <a:spLocks noChangeShapeType="1"/>
              </p:cNvSpPr>
              <p:nvPr/>
            </p:nvSpPr>
            <p:spPr bwMode="auto">
              <a:xfrm>
                <a:off x="207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7" name="Line 1421"/>
              <p:cNvSpPr>
                <a:spLocks noChangeShapeType="1"/>
              </p:cNvSpPr>
              <p:nvPr/>
            </p:nvSpPr>
            <p:spPr bwMode="auto">
              <a:xfrm>
                <a:off x="212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8" name="Line 1422"/>
              <p:cNvSpPr>
                <a:spLocks noChangeShapeType="1"/>
              </p:cNvSpPr>
              <p:nvPr/>
            </p:nvSpPr>
            <p:spPr bwMode="auto">
              <a:xfrm>
                <a:off x="216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39" name="Line 1423"/>
              <p:cNvSpPr>
                <a:spLocks noChangeShapeType="1"/>
              </p:cNvSpPr>
              <p:nvPr/>
            </p:nvSpPr>
            <p:spPr bwMode="auto">
              <a:xfrm>
                <a:off x="221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0" name="Line 1424"/>
              <p:cNvSpPr>
                <a:spLocks noChangeShapeType="1"/>
              </p:cNvSpPr>
              <p:nvPr/>
            </p:nvSpPr>
            <p:spPr bwMode="auto">
              <a:xfrm>
                <a:off x="2256" y="7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1" name="Line 1425"/>
              <p:cNvSpPr>
                <a:spLocks noChangeShapeType="1"/>
              </p:cNvSpPr>
              <p:nvPr/>
            </p:nvSpPr>
            <p:spPr bwMode="auto">
              <a:xfrm>
                <a:off x="230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2" name="Line 1426"/>
              <p:cNvSpPr>
                <a:spLocks noChangeShapeType="1"/>
              </p:cNvSpPr>
              <p:nvPr/>
            </p:nvSpPr>
            <p:spPr bwMode="auto">
              <a:xfrm>
                <a:off x="234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3" name="Line 1427"/>
              <p:cNvSpPr>
                <a:spLocks noChangeShapeType="1"/>
              </p:cNvSpPr>
              <p:nvPr/>
            </p:nvSpPr>
            <p:spPr bwMode="auto">
              <a:xfrm>
                <a:off x="239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4" name="Line 1428"/>
              <p:cNvSpPr>
                <a:spLocks noChangeShapeType="1"/>
              </p:cNvSpPr>
              <p:nvPr/>
            </p:nvSpPr>
            <p:spPr bwMode="auto">
              <a:xfrm>
                <a:off x="243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5" name="Line 1429"/>
              <p:cNvSpPr>
                <a:spLocks noChangeShapeType="1"/>
              </p:cNvSpPr>
              <p:nvPr/>
            </p:nvSpPr>
            <p:spPr bwMode="auto">
              <a:xfrm>
                <a:off x="248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6" name="Line 1430"/>
              <p:cNvSpPr>
                <a:spLocks noChangeShapeType="1"/>
              </p:cNvSpPr>
              <p:nvPr/>
            </p:nvSpPr>
            <p:spPr bwMode="auto">
              <a:xfrm>
                <a:off x="252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7" name="Line 1431"/>
              <p:cNvSpPr>
                <a:spLocks noChangeShapeType="1"/>
              </p:cNvSpPr>
              <p:nvPr/>
            </p:nvSpPr>
            <p:spPr bwMode="auto">
              <a:xfrm>
                <a:off x="257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8" name="Line 1432"/>
              <p:cNvSpPr>
                <a:spLocks noChangeShapeType="1"/>
              </p:cNvSpPr>
              <p:nvPr/>
            </p:nvSpPr>
            <p:spPr bwMode="auto">
              <a:xfrm>
                <a:off x="262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49" name="Line 1433"/>
              <p:cNvSpPr>
                <a:spLocks noChangeShapeType="1"/>
              </p:cNvSpPr>
              <p:nvPr/>
            </p:nvSpPr>
            <p:spPr bwMode="auto">
              <a:xfrm>
                <a:off x="266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0" name="Line 1434"/>
              <p:cNvSpPr>
                <a:spLocks noChangeShapeType="1"/>
              </p:cNvSpPr>
              <p:nvPr/>
            </p:nvSpPr>
            <p:spPr bwMode="auto">
              <a:xfrm>
                <a:off x="271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1" name="Line 1435"/>
              <p:cNvSpPr>
                <a:spLocks noChangeShapeType="1"/>
              </p:cNvSpPr>
              <p:nvPr/>
            </p:nvSpPr>
            <p:spPr bwMode="auto">
              <a:xfrm>
                <a:off x="275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2" name="Line 1436"/>
              <p:cNvSpPr>
                <a:spLocks noChangeShapeType="1"/>
              </p:cNvSpPr>
              <p:nvPr/>
            </p:nvSpPr>
            <p:spPr bwMode="auto">
              <a:xfrm>
                <a:off x="280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3" name="Line 1437"/>
              <p:cNvSpPr>
                <a:spLocks noChangeShapeType="1"/>
              </p:cNvSpPr>
              <p:nvPr/>
            </p:nvSpPr>
            <p:spPr bwMode="auto">
              <a:xfrm>
                <a:off x="284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4" name="Line 1438"/>
              <p:cNvSpPr>
                <a:spLocks noChangeShapeType="1"/>
              </p:cNvSpPr>
              <p:nvPr/>
            </p:nvSpPr>
            <p:spPr bwMode="auto">
              <a:xfrm>
                <a:off x="289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5" name="Line 1439"/>
              <p:cNvSpPr>
                <a:spLocks noChangeShapeType="1"/>
              </p:cNvSpPr>
              <p:nvPr/>
            </p:nvSpPr>
            <p:spPr bwMode="auto">
              <a:xfrm>
                <a:off x="293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6" name="Line 1440"/>
              <p:cNvSpPr>
                <a:spLocks noChangeShapeType="1"/>
              </p:cNvSpPr>
              <p:nvPr/>
            </p:nvSpPr>
            <p:spPr bwMode="auto">
              <a:xfrm>
                <a:off x="298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7" name="Line 1441"/>
              <p:cNvSpPr>
                <a:spLocks noChangeShapeType="1"/>
              </p:cNvSpPr>
              <p:nvPr/>
            </p:nvSpPr>
            <p:spPr bwMode="auto">
              <a:xfrm>
                <a:off x="302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8" name="Line 1442"/>
              <p:cNvSpPr>
                <a:spLocks noChangeShapeType="1"/>
              </p:cNvSpPr>
              <p:nvPr/>
            </p:nvSpPr>
            <p:spPr bwMode="auto">
              <a:xfrm>
                <a:off x="307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59" name="Line 1443"/>
              <p:cNvSpPr>
                <a:spLocks noChangeShapeType="1"/>
              </p:cNvSpPr>
              <p:nvPr/>
            </p:nvSpPr>
            <p:spPr bwMode="auto">
              <a:xfrm>
                <a:off x="311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0" name="Line 1444"/>
              <p:cNvSpPr>
                <a:spLocks noChangeShapeType="1"/>
              </p:cNvSpPr>
              <p:nvPr/>
            </p:nvSpPr>
            <p:spPr bwMode="auto">
              <a:xfrm>
                <a:off x="316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1" name="Line 1445"/>
              <p:cNvSpPr>
                <a:spLocks noChangeShapeType="1"/>
              </p:cNvSpPr>
              <p:nvPr/>
            </p:nvSpPr>
            <p:spPr bwMode="auto">
              <a:xfrm>
                <a:off x="321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2" name="Line 1446"/>
              <p:cNvSpPr>
                <a:spLocks noChangeShapeType="1"/>
              </p:cNvSpPr>
              <p:nvPr/>
            </p:nvSpPr>
            <p:spPr bwMode="auto">
              <a:xfrm>
                <a:off x="325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3" name="Line 1447"/>
              <p:cNvSpPr>
                <a:spLocks noChangeShapeType="1"/>
              </p:cNvSpPr>
              <p:nvPr/>
            </p:nvSpPr>
            <p:spPr bwMode="auto">
              <a:xfrm>
                <a:off x="330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4" name="Line 1448"/>
              <p:cNvSpPr>
                <a:spLocks noChangeShapeType="1"/>
              </p:cNvSpPr>
              <p:nvPr/>
            </p:nvSpPr>
            <p:spPr bwMode="auto">
              <a:xfrm>
                <a:off x="334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5" name="Line 1449"/>
              <p:cNvSpPr>
                <a:spLocks noChangeShapeType="1"/>
              </p:cNvSpPr>
              <p:nvPr/>
            </p:nvSpPr>
            <p:spPr bwMode="auto">
              <a:xfrm>
                <a:off x="339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6" name="Line 1450"/>
              <p:cNvSpPr>
                <a:spLocks noChangeShapeType="1"/>
              </p:cNvSpPr>
              <p:nvPr/>
            </p:nvSpPr>
            <p:spPr bwMode="auto">
              <a:xfrm>
                <a:off x="343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7" name="Line 1451"/>
              <p:cNvSpPr>
                <a:spLocks noChangeShapeType="1"/>
              </p:cNvSpPr>
              <p:nvPr/>
            </p:nvSpPr>
            <p:spPr bwMode="auto">
              <a:xfrm>
                <a:off x="348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8" name="Line 1452"/>
              <p:cNvSpPr>
                <a:spLocks noChangeShapeType="1"/>
              </p:cNvSpPr>
              <p:nvPr/>
            </p:nvSpPr>
            <p:spPr bwMode="auto">
              <a:xfrm>
                <a:off x="352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69" name="Line 1453"/>
              <p:cNvSpPr>
                <a:spLocks noChangeShapeType="1"/>
              </p:cNvSpPr>
              <p:nvPr/>
            </p:nvSpPr>
            <p:spPr bwMode="auto">
              <a:xfrm>
                <a:off x="357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0" name="Line 1454"/>
              <p:cNvSpPr>
                <a:spLocks noChangeShapeType="1"/>
              </p:cNvSpPr>
              <p:nvPr/>
            </p:nvSpPr>
            <p:spPr bwMode="auto">
              <a:xfrm>
                <a:off x="361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1" name="Line 1455"/>
              <p:cNvSpPr>
                <a:spLocks noChangeShapeType="1"/>
              </p:cNvSpPr>
              <p:nvPr/>
            </p:nvSpPr>
            <p:spPr bwMode="auto">
              <a:xfrm>
                <a:off x="366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2" name="Line 1456"/>
              <p:cNvSpPr>
                <a:spLocks noChangeShapeType="1"/>
              </p:cNvSpPr>
              <p:nvPr/>
            </p:nvSpPr>
            <p:spPr bwMode="auto">
              <a:xfrm>
                <a:off x="370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3" name="Line 1457"/>
              <p:cNvSpPr>
                <a:spLocks noChangeShapeType="1"/>
              </p:cNvSpPr>
              <p:nvPr/>
            </p:nvSpPr>
            <p:spPr bwMode="auto">
              <a:xfrm>
                <a:off x="3754" y="7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4" name="Line 1458"/>
              <p:cNvSpPr>
                <a:spLocks noChangeShapeType="1"/>
              </p:cNvSpPr>
              <p:nvPr/>
            </p:nvSpPr>
            <p:spPr bwMode="auto">
              <a:xfrm>
                <a:off x="380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5" name="Line 1459"/>
              <p:cNvSpPr>
                <a:spLocks noChangeShapeType="1"/>
              </p:cNvSpPr>
              <p:nvPr/>
            </p:nvSpPr>
            <p:spPr bwMode="auto">
              <a:xfrm>
                <a:off x="384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6" name="Line 1460"/>
              <p:cNvSpPr>
                <a:spLocks noChangeShapeType="1"/>
              </p:cNvSpPr>
              <p:nvPr/>
            </p:nvSpPr>
            <p:spPr bwMode="auto">
              <a:xfrm>
                <a:off x="389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7" name="Line 1461"/>
              <p:cNvSpPr>
                <a:spLocks noChangeShapeType="1"/>
              </p:cNvSpPr>
              <p:nvPr/>
            </p:nvSpPr>
            <p:spPr bwMode="auto">
              <a:xfrm>
                <a:off x="393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8" name="Line 1462"/>
              <p:cNvSpPr>
                <a:spLocks noChangeShapeType="1"/>
              </p:cNvSpPr>
              <p:nvPr/>
            </p:nvSpPr>
            <p:spPr bwMode="auto">
              <a:xfrm>
                <a:off x="3981" y="7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79" name="Line 1463"/>
              <p:cNvSpPr>
                <a:spLocks noChangeShapeType="1"/>
              </p:cNvSpPr>
              <p:nvPr/>
            </p:nvSpPr>
            <p:spPr bwMode="auto">
              <a:xfrm>
                <a:off x="402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0" name="Line 1464"/>
              <p:cNvSpPr>
                <a:spLocks noChangeShapeType="1"/>
              </p:cNvSpPr>
              <p:nvPr/>
            </p:nvSpPr>
            <p:spPr bwMode="auto">
              <a:xfrm>
                <a:off x="407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1" name="Line 1465"/>
              <p:cNvSpPr>
                <a:spLocks noChangeShapeType="1"/>
              </p:cNvSpPr>
              <p:nvPr/>
            </p:nvSpPr>
            <p:spPr bwMode="auto">
              <a:xfrm>
                <a:off x="411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2" name="Line 1466"/>
              <p:cNvSpPr>
                <a:spLocks noChangeShapeType="1"/>
              </p:cNvSpPr>
              <p:nvPr/>
            </p:nvSpPr>
            <p:spPr bwMode="auto">
              <a:xfrm>
                <a:off x="416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3" name="Line 1467"/>
              <p:cNvSpPr>
                <a:spLocks noChangeShapeType="1"/>
              </p:cNvSpPr>
              <p:nvPr/>
            </p:nvSpPr>
            <p:spPr bwMode="auto">
              <a:xfrm>
                <a:off x="420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4" name="Line 1468"/>
              <p:cNvSpPr>
                <a:spLocks noChangeShapeType="1"/>
              </p:cNvSpPr>
              <p:nvPr/>
            </p:nvSpPr>
            <p:spPr bwMode="auto">
              <a:xfrm>
                <a:off x="425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5" name="Line 1469"/>
              <p:cNvSpPr>
                <a:spLocks noChangeShapeType="1"/>
              </p:cNvSpPr>
              <p:nvPr/>
            </p:nvSpPr>
            <p:spPr bwMode="auto">
              <a:xfrm>
                <a:off x="429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6" name="Line 1470"/>
              <p:cNvSpPr>
                <a:spLocks noChangeShapeType="1"/>
              </p:cNvSpPr>
              <p:nvPr/>
            </p:nvSpPr>
            <p:spPr bwMode="auto">
              <a:xfrm>
                <a:off x="434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7" name="Line 1471"/>
              <p:cNvSpPr>
                <a:spLocks noChangeShapeType="1"/>
              </p:cNvSpPr>
              <p:nvPr/>
            </p:nvSpPr>
            <p:spPr bwMode="auto">
              <a:xfrm>
                <a:off x="439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8" name="Line 1472"/>
              <p:cNvSpPr>
                <a:spLocks noChangeShapeType="1"/>
              </p:cNvSpPr>
              <p:nvPr/>
            </p:nvSpPr>
            <p:spPr bwMode="auto">
              <a:xfrm>
                <a:off x="443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89" name="Line 1473"/>
              <p:cNvSpPr>
                <a:spLocks noChangeShapeType="1"/>
              </p:cNvSpPr>
              <p:nvPr/>
            </p:nvSpPr>
            <p:spPr bwMode="auto">
              <a:xfrm>
                <a:off x="448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0" name="Line 1474"/>
              <p:cNvSpPr>
                <a:spLocks noChangeShapeType="1"/>
              </p:cNvSpPr>
              <p:nvPr/>
            </p:nvSpPr>
            <p:spPr bwMode="auto">
              <a:xfrm>
                <a:off x="452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1" name="Line 1475"/>
              <p:cNvSpPr>
                <a:spLocks noChangeShapeType="1"/>
              </p:cNvSpPr>
              <p:nvPr/>
            </p:nvSpPr>
            <p:spPr bwMode="auto">
              <a:xfrm>
                <a:off x="457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2" name="Line 1476"/>
              <p:cNvSpPr>
                <a:spLocks noChangeShapeType="1"/>
              </p:cNvSpPr>
              <p:nvPr/>
            </p:nvSpPr>
            <p:spPr bwMode="auto">
              <a:xfrm>
                <a:off x="461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3" name="Line 1477"/>
              <p:cNvSpPr>
                <a:spLocks noChangeShapeType="1"/>
              </p:cNvSpPr>
              <p:nvPr/>
            </p:nvSpPr>
            <p:spPr bwMode="auto">
              <a:xfrm>
                <a:off x="466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4" name="Line 1478"/>
              <p:cNvSpPr>
                <a:spLocks noChangeShapeType="1"/>
              </p:cNvSpPr>
              <p:nvPr/>
            </p:nvSpPr>
            <p:spPr bwMode="auto">
              <a:xfrm>
                <a:off x="470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5" name="Line 1479"/>
              <p:cNvSpPr>
                <a:spLocks noChangeShapeType="1"/>
              </p:cNvSpPr>
              <p:nvPr/>
            </p:nvSpPr>
            <p:spPr bwMode="auto">
              <a:xfrm>
                <a:off x="475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6" name="Line 1480"/>
              <p:cNvSpPr>
                <a:spLocks noChangeShapeType="1"/>
              </p:cNvSpPr>
              <p:nvPr/>
            </p:nvSpPr>
            <p:spPr bwMode="auto">
              <a:xfrm>
                <a:off x="479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7" name="Line 1481"/>
              <p:cNvSpPr>
                <a:spLocks noChangeShapeType="1"/>
              </p:cNvSpPr>
              <p:nvPr/>
            </p:nvSpPr>
            <p:spPr bwMode="auto">
              <a:xfrm>
                <a:off x="484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8" name="Line 1482"/>
              <p:cNvSpPr>
                <a:spLocks noChangeShapeType="1"/>
              </p:cNvSpPr>
              <p:nvPr/>
            </p:nvSpPr>
            <p:spPr bwMode="auto">
              <a:xfrm>
                <a:off x="488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299" name="Line 1483"/>
              <p:cNvSpPr>
                <a:spLocks noChangeShapeType="1"/>
              </p:cNvSpPr>
              <p:nvPr/>
            </p:nvSpPr>
            <p:spPr bwMode="auto">
              <a:xfrm>
                <a:off x="493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0" name="Line 1484"/>
              <p:cNvSpPr>
                <a:spLocks noChangeShapeType="1"/>
              </p:cNvSpPr>
              <p:nvPr/>
            </p:nvSpPr>
            <p:spPr bwMode="auto">
              <a:xfrm>
                <a:off x="498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1" name="Line 1485"/>
              <p:cNvSpPr>
                <a:spLocks noChangeShapeType="1"/>
              </p:cNvSpPr>
              <p:nvPr/>
            </p:nvSpPr>
            <p:spPr bwMode="auto">
              <a:xfrm>
                <a:off x="502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2" name="Line 1486"/>
              <p:cNvSpPr>
                <a:spLocks noChangeShapeType="1"/>
              </p:cNvSpPr>
              <p:nvPr/>
            </p:nvSpPr>
            <p:spPr bwMode="auto">
              <a:xfrm>
                <a:off x="507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3" name="Line 1487"/>
              <p:cNvSpPr>
                <a:spLocks noChangeShapeType="1"/>
              </p:cNvSpPr>
              <p:nvPr/>
            </p:nvSpPr>
            <p:spPr bwMode="auto">
              <a:xfrm>
                <a:off x="511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4" name="Line 1488"/>
              <p:cNvSpPr>
                <a:spLocks noChangeShapeType="1"/>
              </p:cNvSpPr>
              <p:nvPr/>
            </p:nvSpPr>
            <p:spPr bwMode="auto">
              <a:xfrm>
                <a:off x="516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5" name="Line 1489"/>
              <p:cNvSpPr>
                <a:spLocks noChangeShapeType="1"/>
              </p:cNvSpPr>
              <p:nvPr/>
            </p:nvSpPr>
            <p:spPr bwMode="auto">
              <a:xfrm>
                <a:off x="520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6" name="Line 1490"/>
              <p:cNvSpPr>
                <a:spLocks noChangeShapeType="1"/>
              </p:cNvSpPr>
              <p:nvPr/>
            </p:nvSpPr>
            <p:spPr bwMode="auto">
              <a:xfrm>
                <a:off x="71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7" name="Line 1491"/>
              <p:cNvSpPr>
                <a:spLocks noChangeShapeType="1"/>
              </p:cNvSpPr>
              <p:nvPr/>
            </p:nvSpPr>
            <p:spPr bwMode="auto">
              <a:xfrm>
                <a:off x="758" y="40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8" name="Line 1492"/>
              <p:cNvSpPr>
                <a:spLocks noChangeShapeType="1"/>
              </p:cNvSpPr>
              <p:nvPr/>
            </p:nvSpPr>
            <p:spPr bwMode="auto">
              <a:xfrm>
                <a:off x="80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09" name="Line 1493"/>
              <p:cNvSpPr>
                <a:spLocks noChangeShapeType="1"/>
              </p:cNvSpPr>
              <p:nvPr/>
            </p:nvSpPr>
            <p:spPr bwMode="auto">
              <a:xfrm>
                <a:off x="84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0" name="Line 1494"/>
              <p:cNvSpPr>
                <a:spLocks noChangeShapeType="1"/>
              </p:cNvSpPr>
              <p:nvPr/>
            </p:nvSpPr>
            <p:spPr bwMode="auto">
              <a:xfrm>
                <a:off x="89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1" name="Line 1495"/>
              <p:cNvSpPr>
                <a:spLocks noChangeShapeType="1"/>
              </p:cNvSpPr>
              <p:nvPr/>
            </p:nvSpPr>
            <p:spPr bwMode="auto">
              <a:xfrm>
                <a:off x="94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2" name="Line 1496"/>
              <p:cNvSpPr>
                <a:spLocks noChangeShapeType="1"/>
              </p:cNvSpPr>
              <p:nvPr/>
            </p:nvSpPr>
            <p:spPr bwMode="auto">
              <a:xfrm>
                <a:off x="98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3" name="Line 1497"/>
              <p:cNvSpPr>
                <a:spLocks noChangeShapeType="1"/>
              </p:cNvSpPr>
              <p:nvPr/>
            </p:nvSpPr>
            <p:spPr bwMode="auto">
              <a:xfrm>
                <a:off x="103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4" name="Line 1498"/>
              <p:cNvSpPr>
                <a:spLocks noChangeShapeType="1"/>
              </p:cNvSpPr>
              <p:nvPr/>
            </p:nvSpPr>
            <p:spPr bwMode="auto">
              <a:xfrm>
                <a:off x="107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5" name="Line 1499"/>
              <p:cNvSpPr>
                <a:spLocks noChangeShapeType="1"/>
              </p:cNvSpPr>
              <p:nvPr/>
            </p:nvSpPr>
            <p:spPr bwMode="auto">
              <a:xfrm>
                <a:off x="112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6" name="Line 1500"/>
              <p:cNvSpPr>
                <a:spLocks noChangeShapeType="1"/>
              </p:cNvSpPr>
              <p:nvPr/>
            </p:nvSpPr>
            <p:spPr bwMode="auto">
              <a:xfrm>
                <a:off x="116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7" name="Line 1501"/>
              <p:cNvSpPr>
                <a:spLocks noChangeShapeType="1"/>
              </p:cNvSpPr>
              <p:nvPr/>
            </p:nvSpPr>
            <p:spPr bwMode="auto">
              <a:xfrm>
                <a:off x="121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8" name="Line 1502"/>
              <p:cNvSpPr>
                <a:spLocks noChangeShapeType="1"/>
              </p:cNvSpPr>
              <p:nvPr/>
            </p:nvSpPr>
            <p:spPr bwMode="auto">
              <a:xfrm>
                <a:off x="125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19" name="Line 1503"/>
              <p:cNvSpPr>
                <a:spLocks noChangeShapeType="1"/>
              </p:cNvSpPr>
              <p:nvPr/>
            </p:nvSpPr>
            <p:spPr bwMode="auto">
              <a:xfrm>
                <a:off x="130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0" name="Line 1504"/>
              <p:cNvSpPr>
                <a:spLocks noChangeShapeType="1"/>
              </p:cNvSpPr>
              <p:nvPr/>
            </p:nvSpPr>
            <p:spPr bwMode="auto">
              <a:xfrm>
                <a:off x="134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1" name="Line 1505"/>
              <p:cNvSpPr>
                <a:spLocks noChangeShapeType="1"/>
              </p:cNvSpPr>
              <p:nvPr/>
            </p:nvSpPr>
            <p:spPr bwMode="auto">
              <a:xfrm>
                <a:off x="139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2" name="Line 1506"/>
              <p:cNvSpPr>
                <a:spLocks noChangeShapeType="1"/>
              </p:cNvSpPr>
              <p:nvPr/>
            </p:nvSpPr>
            <p:spPr bwMode="auto">
              <a:xfrm>
                <a:off x="143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3" name="Line 1507"/>
              <p:cNvSpPr>
                <a:spLocks noChangeShapeType="1"/>
              </p:cNvSpPr>
              <p:nvPr/>
            </p:nvSpPr>
            <p:spPr bwMode="auto">
              <a:xfrm>
                <a:off x="148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4" name="Line 1508"/>
              <p:cNvSpPr>
                <a:spLocks noChangeShapeType="1"/>
              </p:cNvSpPr>
              <p:nvPr/>
            </p:nvSpPr>
            <p:spPr bwMode="auto">
              <a:xfrm>
                <a:off x="153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5" name="Line 1509"/>
              <p:cNvSpPr>
                <a:spLocks noChangeShapeType="1"/>
              </p:cNvSpPr>
              <p:nvPr/>
            </p:nvSpPr>
            <p:spPr bwMode="auto">
              <a:xfrm>
                <a:off x="157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6" name="Line 1510"/>
              <p:cNvSpPr>
                <a:spLocks noChangeShapeType="1"/>
              </p:cNvSpPr>
              <p:nvPr/>
            </p:nvSpPr>
            <p:spPr bwMode="auto">
              <a:xfrm>
                <a:off x="162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7" name="Line 1511"/>
              <p:cNvSpPr>
                <a:spLocks noChangeShapeType="1"/>
              </p:cNvSpPr>
              <p:nvPr/>
            </p:nvSpPr>
            <p:spPr bwMode="auto">
              <a:xfrm>
                <a:off x="166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8" name="Line 1512"/>
              <p:cNvSpPr>
                <a:spLocks noChangeShapeType="1"/>
              </p:cNvSpPr>
              <p:nvPr/>
            </p:nvSpPr>
            <p:spPr bwMode="auto">
              <a:xfrm>
                <a:off x="171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29" name="Line 1513"/>
              <p:cNvSpPr>
                <a:spLocks noChangeShapeType="1"/>
              </p:cNvSpPr>
              <p:nvPr/>
            </p:nvSpPr>
            <p:spPr bwMode="auto">
              <a:xfrm>
                <a:off x="175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0" name="Line 1514"/>
              <p:cNvSpPr>
                <a:spLocks noChangeShapeType="1"/>
              </p:cNvSpPr>
              <p:nvPr/>
            </p:nvSpPr>
            <p:spPr bwMode="auto">
              <a:xfrm>
                <a:off x="180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1" name="Line 1515"/>
              <p:cNvSpPr>
                <a:spLocks noChangeShapeType="1"/>
              </p:cNvSpPr>
              <p:nvPr/>
            </p:nvSpPr>
            <p:spPr bwMode="auto">
              <a:xfrm>
                <a:off x="184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2" name="Line 1516"/>
              <p:cNvSpPr>
                <a:spLocks noChangeShapeType="1"/>
              </p:cNvSpPr>
              <p:nvPr/>
            </p:nvSpPr>
            <p:spPr bwMode="auto">
              <a:xfrm>
                <a:off x="189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3" name="Line 1517"/>
              <p:cNvSpPr>
                <a:spLocks noChangeShapeType="1"/>
              </p:cNvSpPr>
              <p:nvPr/>
            </p:nvSpPr>
            <p:spPr bwMode="auto">
              <a:xfrm>
                <a:off x="193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4" name="Line 1518"/>
              <p:cNvSpPr>
                <a:spLocks noChangeShapeType="1"/>
              </p:cNvSpPr>
              <p:nvPr/>
            </p:nvSpPr>
            <p:spPr bwMode="auto">
              <a:xfrm>
                <a:off x="198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5" name="Line 1519"/>
              <p:cNvSpPr>
                <a:spLocks noChangeShapeType="1"/>
              </p:cNvSpPr>
              <p:nvPr/>
            </p:nvSpPr>
            <p:spPr bwMode="auto">
              <a:xfrm>
                <a:off x="203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6" name="Line 1520"/>
              <p:cNvSpPr>
                <a:spLocks noChangeShapeType="1"/>
              </p:cNvSpPr>
              <p:nvPr/>
            </p:nvSpPr>
            <p:spPr bwMode="auto">
              <a:xfrm>
                <a:off x="207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7" name="Line 1521"/>
              <p:cNvSpPr>
                <a:spLocks noChangeShapeType="1"/>
              </p:cNvSpPr>
              <p:nvPr/>
            </p:nvSpPr>
            <p:spPr bwMode="auto">
              <a:xfrm>
                <a:off x="212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8" name="Line 1522"/>
              <p:cNvSpPr>
                <a:spLocks noChangeShapeType="1"/>
              </p:cNvSpPr>
              <p:nvPr/>
            </p:nvSpPr>
            <p:spPr bwMode="auto">
              <a:xfrm>
                <a:off x="216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39" name="Line 1523"/>
              <p:cNvSpPr>
                <a:spLocks noChangeShapeType="1"/>
              </p:cNvSpPr>
              <p:nvPr/>
            </p:nvSpPr>
            <p:spPr bwMode="auto">
              <a:xfrm>
                <a:off x="221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0" name="Line 1524"/>
              <p:cNvSpPr>
                <a:spLocks noChangeShapeType="1"/>
              </p:cNvSpPr>
              <p:nvPr/>
            </p:nvSpPr>
            <p:spPr bwMode="auto">
              <a:xfrm>
                <a:off x="2256" y="40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1" name="Line 1525"/>
              <p:cNvSpPr>
                <a:spLocks noChangeShapeType="1"/>
              </p:cNvSpPr>
              <p:nvPr/>
            </p:nvSpPr>
            <p:spPr bwMode="auto">
              <a:xfrm>
                <a:off x="230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2" name="Line 1526"/>
              <p:cNvSpPr>
                <a:spLocks noChangeShapeType="1"/>
              </p:cNvSpPr>
              <p:nvPr/>
            </p:nvSpPr>
            <p:spPr bwMode="auto">
              <a:xfrm>
                <a:off x="234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3" name="Line 1527"/>
              <p:cNvSpPr>
                <a:spLocks noChangeShapeType="1"/>
              </p:cNvSpPr>
              <p:nvPr/>
            </p:nvSpPr>
            <p:spPr bwMode="auto">
              <a:xfrm>
                <a:off x="239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4" name="Line 1528"/>
              <p:cNvSpPr>
                <a:spLocks noChangeShapeType="1"/>
              </p:cNvSpPr>
              <p:nvPr/>
            </p:nvSpPr>
            <p:spPr bwMode="auto">
              <a:xfrm>
                <a:off x="243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5" name="Line 1529"/>
              <p:cNvSpPr>
                <a:spLocks noChangeShapeType="1"/>
              </p:cNvSpPr>
              <p:nvPr/>
            </p:nvSpPr>
            <p:spPr bwMode="auto">
              <a:xfrm>
                <a:off x="248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6" name="Line 1530"/>
              <p:cNvSpPr>
                <a:spLocks noChangeShapeType="1"/>
              </p:cNvSpPr>
              <p:nvPr/>
            </p:nvSpPr>
            <p:spPr bwMode="auto">
              <a:xfrm>
                <a:off x="252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7" name="Line 1531"/>
              <p:cNvSpPr>
                <a:spLocks noChangeShapeType="1"/>
              </p:cNvSpPr>
              <p:nvPr/>
            </p:nvSpPr>
            <p:spPr bwMode="auto">
              <a:xfrm>
                <a:off x="257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8" name="Line 1532"/>
              <p:cNvSpPr>
                <a:spLocks noChangeShapeType="1"/>
              </p:cNvSpPr>
              <p:nvPr/>
            </p:nvSpPr>
            <p:spPr bwMode="auto">
              <a:xfrm>
                <a:off x="262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49" name="Line 1533"/>
              <p:cNvSpPr>
                <a:spLocks noChangeShapeType="1"/>
              </p:cNvSpPr>
              <p:nvPr/>
            </p:nvSpPr>
            <p:spPr bwMode="auto">
              <a:xfrm>
                <a:off x="266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0" name="Line 1534"/>
              <p:cNvSpPr>
                <a:spLocks noChangeShapeType="1"/>
              </p:cNvSpPr>
              <p:nvPr/>
            </p:nvSpPr>
            <p:spPr bwMode="auto">
              <a:xfrm>
                <a:off x="271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1" name="Line 1535"/>
              <p:cNvSpPr>
                <a:spLocks noChangeShapeType="1"/>
              </p:cNvSpPr>
              <p:nvPr/>
            </p:nvSpPr>
            <p:spPr bwMode="auto">
              <a:xfrm>
                <a:off x="275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2" name="Line 1536"/>
              <p:cNvSpPr>
                <a:spLocks noChangeShapeType="1"/>
              </p:cNvSpPr>
              <p:nvPr/>
            </p:nvSpPr>
            <p:spPr bwMode="auto">
              <a:xfrm>
                <a:off x="280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3" name="Line 1537"/>
              <p:cNvSpPr>
                <a:spLocks noChangeShapeType="1"/>
              </p:cNvSpPr>
              <p:nvPr/>
            </p:nvSpPr>
            <p:spPr bwMode="auto">
              <a:xfrm>
                <a:off x="284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4" name="Line 1538"/>
              <p:cNvSpPr>
                <a:spLocks noChangeShapeType="1"/>
              </p:cNvSpPr>
              <p:nvPr/>
            </p:nvSpPr>
            <p:spPr bwMode="auto">
              <a:xfrm>
                <a:off x="289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5" name="Line 1539"/>
              <p:cNvSpPr>
                <a:spLocks noChangeShapeType="1"/>
              </p:cNvSpPr>
              <p:nvPr/>
            </p:nvSpPr>
            <p:spPr bwMode="auto">
              <a:xfrm>
                <a:off x="293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6" name="Line 1540"/>
              <p:cNvSpPr>
                <a:spLocks noChangeShapeType="1"/>
              </p:cNvSpPr>
              <p:nvPr/>
            </p:nvSpPr>
            <p:spPr bwMode="auto">
              <a:xfrm>
                <a:off x="298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7" name="Line 1541"/>
              <p:cNvSpPr>
                <a:spLocks noChangeShapeType="1"/>
              </p:cNvSpPr>
              <p:nvPr/>
            </p:nvSpPr>
            <p:spPr bwMode="auto">
              <a:xfrm>
                <a:off x="302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8" name="Line 1542"/>
              <p:cNvSpPr>
                <a:spLocks noChangeShapeType="1"/>
              </p:cNvSpPr>
              <p:nvPr/>
            </p:nvSpPr>
            <p:spPr bwMode="auto">
              <a:xfrm>
                <a:off x="307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59" name="Line 1543"/>
              <p:cNvSpPr>
                <a:spLocks noChangeShapeType="1"/>
              </p:cNvSpPr>
              <p:nvPr/>
            </p:nvSpPr>
            <p:spPr bwMode="auto">
              <a:xfrm>
                <a:off x="311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0" name="Line 1544"/>
              <p:cNvSpPr>
                <a:spLocks noChangeShapeType="1"/>
              </p:cNvSpPr>
              <p:nvPr/>
            </p:nvSpPr>
            <p:spPr bwMode="auto">
              <a:xfrm>
                <a:off x="316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1" name="Line 1545"/>
              <p:cNvSpPr>
                <a:spLocks noChangeShapeType="1"/>
              </p:cNvSpPr>
              <p:nvPr/>
            </p:nvSpPr>
            <p:spPr bwMode="auto">
              <a:xfrm>
                <a:off x="321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2" name="Line 1546"/>
              <p:cNvSpPr>
                <a:spLocks noChangeShapeType="1"/>
              </p:cNvSpPr>
              <p:nvPr/>
            </p:nvSpPr>
            <p:spPr bwMode="auto">
              <a:xfrm>
                <a:off x="325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3" name="Line 1547"/>
              <p:cNvSpPr>
                <a:spLocks noChangeShapeType="1"/>
              </p:cNvSpPr>
              <p:nvPr/>
            </p:nvSpPr>
            <p:spPr bwMode="auto">
              <a:xfrm>
                <a:off x="330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4" name="Line 1548"/>
              <p:cNvSpPr>
                <a:spLocks noChangeShapeType="1"/>
              </p:cNvSpPr>
              <p:nvPr/>
            </p:nvSpPr>
            <p:spPr bwMode="auto">
              <a:xfrm>
                <a:off x="334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5" name="Line 1549"/>
              <p:cNvSpPr>
                <a:spLocks noChangeShapeType="1"/>
              </p:cNvSpPr>
              <p:nvPr/>
            </p:nvSpPr>
            <p:spPr bwMode="auto">
              <a:xfrm>
                <a:off x="339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6" name="Line 1550"/>
              <p:cNvSpPr>
                <a:spLocks noChangeShapeType="1"/>
              </p:cNvSpPr>
              <p:nvPr/>
            </p:nvSpPr>
            <p:spPr bwMode="auto">
              <a:xfrm>
                <a:off x="343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7" name="Line 1551"/>
              <p:cNvSpPr>
                <a:spLocks noChangeShapeType="1"/>
              </p:cNvSpPr>
              <p:nvPr/>
            </p:nvSpPr>
            <p:spPr bwMode="auto">
              <a:xfrm>
                <a:off x="348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8" name="Line 1552"/>
              <p:cNvSpPr>
                <a:spLocks noChangeShapeType="1"/>
              </p:cNvSpPr>
              <p:nvPr/>
            </p:nvSpPr>
            <p:spPr bwMode="auto">
              <a:xfrm>
                <a:off x="352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69" name="Line 1553"/>
              <p:cNvSpPr>
                <a:spLocks noChangeShapeType="1"/>
              </p:cNvSpPr>
              <p:nvPr/>
            </p:nvSpPr>
            <p:spPr bwMode="auto">
              <a:xfrm>
                <a:off x="357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0" name="Line 1554"/>
              <p:cNvSpPr>
                <a:spLocks noChangeShapeType="1"/>
              </p:cNvSpPr>
              <p:nvPr/>
            </p:nvSpPr>
            <p:spPr bwMode="auto">
              <a:xfrm>
                <a:off x="361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1" name="Line 1555"/>
              <p:cNvSpPr>
                <a:spLocks noChangeShapeType="1"/>
              </p:cNvSpPr>
              <p:nvPr/>
            </p:nvSpPr>
            <p:spPr bwMode="auto">
              <a:xfrm>
                <a:off x="366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2" name="Line 1556"/>
              <p:cNvSpPr>
                <a:spLocks noChangeShapeType="1"/>
              </p:cNvSpPr>
              <p:nvPr/>
            </p:nvSpPr>
            <p:spPr bwMode="auto">
              <a:xfrm>
                <a:off x="370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3" name="Line 1557"/>
              <p:cNvSpPr>
                <a:spLocks noChangeShapeType="1"/>
              </p:cNvSpPr>
              <p:nvPr/>
            </p:nvSpPr>
            <p:spPr bwMode="auto">
              <a:xfrm>
                <a:off x="3754" y="40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4" name="Line 1558"/>
              <p:cNvSpPr>
                <a:spLocks noChangeShapeType="1"/>
              </p:cNvSpPr>
              <p:nvPr/>
            </p:nvSpPr>
            <p:spPr bwMode="auto">
              <a:xfrm>
                <a:off x="380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5" name="Line 1559"/>
              <p:cNvSpPr>
                <a:spLocks noChangeShapeType="1"/>
              </p:cNvSpPr>
              <p:nvPr/>
            </p:nvSpPr>
            <p:spPr bwMode="auto">
              <a:xfrm>
                <a:off x="384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6" name="Line 1560"/>
              <p:cNvSpPr>
                <a:spLocks noChangeShapeType="1"/>
              </p:cNvSpPr>
              <p:nvPr/>
            </p:nvSpPr>
            <p:spPr bwMode="auto">
              <a:xfrm>
                <a:off x="389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7" name="Line 1561"/>
              <p:cNvSpPr>
                <a:spLocks noChangeShapeType="1"/>
              </p:cNvSpPr>
              <p:nvPr/>
            </p:nvSpPr>
            <p:spPr bwMode="auto">
              <a:xfrm>
                <a:off x="393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8" name="Line 1562"/>
              <p:cNvSpPr>
                <a:spLocks noChangeShapeType="1"/>
              </p:cNvSpPr>
              <p:nvPr/>
            </p:nvSpPr>
            <p:spPr bwMode="auto">
              <a:xfrm>
                <a:off x="3981" y="40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79" name="Line 1563"/>
              <p:cNvSpPr>
                <a:spLocks noChangeShapeType="1"/>
              </p:cNvSpPr>
              <p:nvPr/>
            </p:nvSpPr>
            <p:spPr bwMode="auto">
              <a:xfrm>
                <a:off x="402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0" name="Line 1564"/>
              <p:cNvSpPr>
                <a:spLocks noChangeShapeType="1"/>
              </p:cNvSpPr>
              <p:nvPr/>
            </p:nvSpPr>
            <p:spPr bwMode="auto">
              <a:xfrm>
                <a:off x="407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1" name="Line 1565"/>
              <p:cNvSpPr>
                <a:spLocks noChangeShapeType="1"/>
              </p:cNvSpPr>
              <p:nvPr/>
            </p:nvSpPr>
            <p:spPr bwMode="auto">
              <a:xfrm>
                <a:off x="411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2" name="Line 1566"/>
              <p:cNvSpPr>
                <a:spLocks noChangeShapeType="1"/>
              </p:cNvSpPr>
              <p:nvPr/>
            </p:nvSpPr>
            <p:spPr bwMode="auto">
              <a:xfrm>
                <a:off x="416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3" name="Line 1567"/>
              <p:cNvSpPr>
                <a:spLocks noChangeShapeType="1"/>
              </p:cNvSpPr>
              <p:nvPr/>
            </p:nvSpPr>
            <p:spPr bwMode="auto">
              <a:xfrm>
                <a:off x="420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4" name="Line 1568"/>
              <p:cNvSpPr>
                <a:spLocks noChangeShapeType="1"/>
              </p:cNvSpPr>
              <p:nvPr/>
            </p:nvSpPr>
            <p:spPr bwMode="auto">
              <a:xfrm>
                <a:off x="425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5" name="Line 1569"/>
              <p:cNvSpPr>
                <a:spLocks noChangeShapeType="1"/>
              </p:cNvSpPr>
              <p:nvPr/>
            </p:nvSpPr>
            <p:spPr bwMode="auto">
              <a:xfrm>
                <a:off x="429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6" name="Line 1570"/>
              <p:cNvSpPr>
                <a:spLocks noChangeShapeType="1"/>
              </p:cNvSpPr>
              <p:nvPr/>
            </p:nvSpPr>
            <p:spPr bwMode="auto">
              <a:xfrm>
                <a:off x="434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7" name="Line 1571"/>
              <p:cNvSpPr>
                <a:spLocks noChangeShapeType="1"/>
              </p:cNvSpPr>
              <p:nvPr/>
            </p:nvSpPr>
            <p:spPr bwMode="auto">
              <a:xfrm>
                <a:off x="439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8" name="Line 1572"/>
              <p:cNvSpPr>
                <a:spLocks noChangeShapeType="1"/>
              </p:cNvSpPr>
              <p:nvPr/>
            </p:nvSpPr>
            <p:spPr bwMode="auto">
              <a:xfrm>
                <a:off x="443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89" name="Line 1573"/>
              <p:cNvSpPr>
                <a:spLocks noChangeShapeType="1"/>
              </p:cNvSpPr>
              <p:nvPr/>
            </p:nvSpPr>
            <p:spPr bwMode="auto">
              <a:xfrm>
                <a:off x="448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0" name="Line 1574"/>
              <p:cNvSpPr>
                <a:spLocks noChangeShapeType="1"/>
              </p:cNvSpPr>
              <p:nvPr/>
            </p:nvSpPr>
            <p:spPr bwMode="auto">
              <a:xfrm>
                <a:off x="452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1" name="Line 1575"/>
              <p:cNvSpPr>
                <a:spLocks noChangeShapeType="1"/>
              </p:cNvSpPr>
              <p:nvPr/>
            </p:nvSpPr>
            <p:spPr bwMode="auto">
              <a:xfrm>
                <a:off x="457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2" name="Line 1576"/>
              <p:cNvSpPr>
                <a:spLocks noChangeShapeType="1"/>
              </p:cNvSpPr>
              <p:nvPr/>
            </p:nvSpPr>
            <p:spPr bwMode="auto">
              <a:xfrm>
                <a:off x="461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3" name="Line 1577"/>
              <p:cNvSpPr>
                <a:spLocks noChangeShapeType="1"/>
              </p:cNvSpPr>
              <p:nvPr/>
            </p:nvSpPr>
            <p:spPr bwMode="auto">
              <a:xfrm>
                <a:off x="466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4" name="Line 1578"/>
              <p:cNvSpPr>
                <a:spLocks noChangeShapeType="1"/>
              </p:cNvSpPr>
              <p:nvPr/>
            </p:nvSpPr>
            <p:spPr bwMode="auto">
              <a:xfrm>
                <a:off x="470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5" name="Line 1579"/>
              <p:cNvSpPr>
                <a:spLocks noChangeShapeType="1"/>
              </p:cNvSpPr>
              <p:nvPr/>
            </p:nvSpPr>
            <p:spPr bwMode="auto">
              <a:xfrm>
                <a:off x="475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6" name="Line 1580"/>
              <p:cNvSpPr>
                <a:spLocks noChangeShapeType="1"/>
              </p:cNvSpPr>
              <p:nvPr/>
            </p:nvSpPr>
            <p:spPr bwMode="auto">
              <a:xfrm>
                <a:off x="479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7" name="Line 1581"/>
              <p:cNvSpPr>
                <a:spLocks noChangeShapeType="1"/>
              </p:cNvSpPr>
              <p:nvPr/>
            </p:nvSpPr>
            <p:spPr bwMode="auto">
              <a:xfrm>
                <a:off x="484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8" name="Line 1582"/>
              <p:cNvSpPr>
                <a:spLocks noChangeShapeType="1"/>
              </p:cNvSpPr>
              <p:nvPr/>
            </p:nvSpPr>
            <p:spPr bwMode="auto">
              <a:xfrm>
                <a:off x="488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399" name="Line 1583"/>
              <p:cNvSpPr>
                <a:spLocks noChangeShapeType="1"/>
              </p:cNvSpPr>
              <p:nvPr/>
            </p:nvSpPr>
            <p:spPr bwMode="auto">
              <a:xfrm>
                <a:off x="493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0" name="Line 1584"/>
              <p:cNvSpPr>
                <a:spLocks noChangeShapeType="1"/>
              </p:cNvSpPr>
              <p:nvPr/>
            </p:nvSpPr>
            <p:spPr bwMode="auto">
              <a:xfrm>
                <a:off x="498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1" name="Line 1585"/>
              <p:cNvSpPr>
                <a:spLocks noChangeShapeType="1"/>
              </p:cNvSpPr>
              <p:nvPr/>
            </p:nvSpPr>
            <p:spPr bwMode="auto">
              <a:xfrm>
                <a:off x="502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2" name="Line 1586"/>
              <p:cNvSpPr>
                <a:spLocks noChangeShapeType="1"/>
              </p:cNvSpPr>
              <p:nvPr/>
            </p:nvSpPr>
            <p:spPr bwMode="auto">
              <a:xfrm>
                <a:off x="507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3" name="Line 1587"/>
              <p:cNvSpPr>
                <a:spLocks noChangeShapeType="1"/>
              </p:cNvSpPr>
              <p:nvPr/>
            </p:nvSpPr>
            <p:spPr bwMode="auto">
              <a:xfrm>
                <a:off x="511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4" name="Line 1588"/>
              <p:cNvSpPr>
                <a:spLocks noChangeShapeType="1"/>
              </p:cNvSpPr>
              <p:nvPr/>
            </p:nvSpPr>
            <p:spPr bwMode="auto">
              <a:xfrm>
                <a:off x="516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5" name="Line 1589"/>
              <p:cNvSpPr>
                <a:spLocks noChangeShapeType="1"/>
              </p:cNvSpPr>
              <p:nvPr/>
            </p:nvSpPr>
            <p:spPr bwMode="auto">
              <a:xfrm>
                <a:off x="520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6" name="Line 1590"/>
              <p:cNvSpPr>
                <a:spLocks noChangeShapeType="1"/>
              </p:cNvSpPr>
              <p:nvPr/>
            </p:nvSpPr>
            <p:spPr bwMode="auto">
              <a:xfrm>
                <a:off x="713" y="3958"/>
                <a:ext cx="450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7" name="Line 1591"/>
              <p:cNvSpPr>
                <a:spLocks noChangeShapeType="1"/>
              </p:cNvSpPr>
              <p:nvPr/>
            </p:nvSpPr>
            <p:spPr bwMode="auto">
              <a:xfrm flipV="1">
                <a:off x="713" y="404"/>
                <a:ext cx="1" cy="355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8" name="Line 1592"/>
              <p:cNvSpPr>
                <a:spLocks noChangeShapeType="1"/>
              </p:cNvSpPr>
              <p:nvPr/>
            </p:nvSpPr>
            <p:spPr bwMode="auto">
              <a:xfrm flipV="1">
                <a:off x="713" y="3912"/>
                <a:ext cx="1" cy="4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09" name="Freeform 1593"/>
              <p:cNvSpPr>
                <a:spLocks noEditPoints="1"/>
              </p:cNvSpPr>
              <p:nvPr/>
            </p:nvSpPr>
            <p:spPr bwMode="auto">
              <a:xfrm>
                <a:off x="688" y="4008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6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2" y="3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40" y="5"/>
                  </a:cxn>
                  <a:cxn ang="0">
                    <a:pos x="43" y="10"/>
                  </a:cxn>
                  <a:cxn ang="0">
                    <a:pos x="45" y="13"/>
                  </a:cxn>
                  <a:cxn ang="0">
                    <a:pos x="45" y="21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3" y="66"/>
                  </a:cxn>
                  <a:cxn ang="0">
                    <a:pos x="38" y="71"/>
                  </a:cxn>
                  <a:cxn ang="0">
                    <a:pos x="33" y="73"/>
                  </a:cxn>
                  <a:cxn ang="0">
                    <a:pos x="25" y="73"/>
                  </a:cxn>
                  <a:cxn ang="0">
                    <a:pos x="18" y="73"/>
                  </a:cxn>
                  <a:cxn ang="0">
                    <a:pos x="12" y="71"/>
                  </a:cxn>
                  <a:cxn ang="0">
                    <a:pos x="7" y="66"/>
                  </a:cxn>
                  <a:cxn ang="0">
                    <a:pos x="5" y="58"/>
                  </a:cxn>
                  <a:cxn ang="0">
                    <a:pos x="2" y="48"/>
                  </a:cxn>
                  <a:cxn ang="0">
                    <a:pos x="0" y="38"/>
                  </a:cxn>
                  <a:cxn ang="0">
                    <a:pos x="10" y="36"/>
                  </a:cxn>
                  <a:cxn ang="0">
                    <a:pos x="10" y="48"/>
                  </a:cxn>
                  <a:cxn ang="0">
                    <a:pos x="12" y="56"/>
                  </a:cxn>
                  <a:cxn ang="0">
                    <a:pos x="15" y="61"/>
                  </a:cxn>
                  <a:cxn ang="0">
                    <a:pos x="20" y="63"/>
                  </a:cxn>
                  <a:cxn ang="0">
                    <a:pos x="25" y="66"/>
                  </a:cxn>
                  <a:cxn ang="0">
                    <a:pos x="30" y="63"/>
                  </a:cxn>
                  <a:cxn ang="0">
                    <a:pos x="35" y="61"/>
                  </a:cxn>
                  <a:cxn ang="0">
                    <a:pos x="38" y="56"/>
                  </a:cxn>
                  <a:cxn ang="0">
                    <a:pos x="38" y="48"/>
                  </a:cxn>
                  <a:cxn ang="0">
                    <a:pos x="38" y="36"/>
                  </a:cxn>
                  <a:cxn ang="0">
                    <a:pos x="38" y="26"/>
                  </a:cxn>
                  <a:cxn ang="0">
                    <a:pos x="38" y="18"/>
                  </a:cxn>
                  <a:cxn ang="0">
                    <a:pos x="35" y="13"/>
                  </a:cxn>
                  <a:cxn ang="0">
                    <a:pos x="30" y="10"/>
                  </a:cxn>
                  <a:cxn ang="0">
                    <a:pos x="25" y="8"/>
                  </a:cxn>
                  <a:cxn ang="0">
                    <a:pos x="20" y="10"/>
                  </a:cxn>
                  <a:cxn ang="0">
                    <a:pos x="15" y="13"/>
                  </a:cxn>
                  <a:cxn ang="0">
                    <a:pos x="12" y="18"/>
                  </a:cxn>
                  <a:cxn ang="0">
                    <a:pos x="10" y="26"/>
                  </a:cxn>
                  <a:cxn ang="0">
                    <a:pos x="10" y="36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2" y="26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2" y="3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40" y="5"/>
                    </a:lnTo>
                    <a:lnTo>
                      <a:pt x="43" y="10"/>
                    </a:lnTo>
                    <a:lnTo>
                      <a:pt x="45" y="13"/>
                    </a:lnTo>
                    <a:lnTo>
                      <a:pt x="45" y="21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3" y="66"/>
                    </a:lnTo>
                    <a:lnTo>
                      <a:pt x="38" y="71"/>
                    </a:lnTo>
                    <a:lnTo>
                      <a:pt x="33" y="73"/>
                    </a:lnTo>
                    <a:lnTo>
                      <a:pt x="25" y="73"/>
                    </a:lnTo>
                    <a:lnTo>
                      <a:pt x="18" y="73"/>
                    </a:lnTo>
                    <a:lnTo>
                      <a:pt x="12" y="71"/>
                    </a:lnTo>
                    <a:lnTo>
                      <a:pt x="7" y="66"/>
                    </a:lnTo>
                    <a:lnTo>
                      <a:pt x="5" y="58"/>
                    </a:lnTo>
                    <a:lnTo>
                      <a:pt x="2" y="48"/>
                    </a:lnTo>
                    <a:lnTo>
                      <a:pt x="0" y="38"/>
                    </a:lnTo>
                    <a:close/>
                    <a:moveTo>
                      <a:pt x="10" y="36"/>
                    </a:moveTo>
                    <a:lnTo>
                      <a:pt x="10" y="48"/>
                    </a:lnTo>
                    <a:lnTo>
                      <a:pt x="12" y="56"/>
                    </a:lnTo>
                    <a:lnTo>
                      <a:pt x="15" y="61"/>
                    </a:lnTo>
                    <a:lnTo>
                      <a:pt x="20" y="63"/>
                    </a:lnTo>
                    <a:lnTo>
                      <a:pt x="25" y="66"/>
                    </a:lnTo>
                    <a:lnTo>
                      <a:pt x="30" y="63"/>
                    </a:lnTo>
                    <a:lnTo>
                      <a:pt x="35" y="61"/>
                    </a:lnTo>
                    <a:lnTo>
                      <a:pt x="38" y="56"/>
                    </a:lnTo>
                    <a:lnTo>
                      <a:pt x="38" y="48"/>
                    </a:lnTo>
                    <a:lnTo>
                      <a:pt x="38" y="36"/>
                    </a:lnTo>
                    <a:lnTo>
                      <a:pt x="38" y="26"/>
                    </a:lnTo>
                    <a:lnTo>
                      <a:pt x="38" y="18"/>
                    </a:lnTo>
                    <a:lnTo>
                      <a:pt x="35" y="13"/>
                    </a:lnTo>
                    <a:lnTo>
                      <a:pt x="30" y="10"/>
                    </a:lnTo>
                    <a:lnTo>
                      <a:pt x="25" y="8"/>
                    </a:lnTo>
                    <a:lnTo>
                      <a:pt x="20" y="10"/>
                    </a:lnTo>
                    <a:lnTo>
                      <a:pt x="15" y="13"/>
                    </a:lnTo>
                    <a:lnTo>
                      <a:pt x="12" y="18"/>
                    </a:lnTo>
                    <a:lnTo>
                      <a:pt x="10" y="26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0" name="Line 1594"/>
              <p:cNvSpPr>
                <a:spLocks noChangeShapeType="1"/>
              </p:cNvSpPr>
              <p:nvPr/>
            </p:nvSpPr>
            <p:spPr bwMode="auto">
              <a:xfrm flipV="1">
                <a:off x="1613" y="3912"/>
                <a:ext cx="1" cy="4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1" name="Freeform 1595"/>
              <p:cNvSpPr>
                <a:spLocks/>
              </p:cNvSpPr>
              <p:nvPr/>
            </p:nvSpPr>
            <p:spPr bwMode="auto">
              <a:xfrm>
                <a:off x="1591" y="4008"/>
                <a:ext cx="45" cy="7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7" y="53"/>
                  </a:cxn>
                  <a:cxn ang="0">
                    <a:pos x="10" y="58"/>
                  </a:cxn>
                  <a:cxn ang="0">
                    <a:pos x="12" y="61"/>
                  </a:cxn>
                  <a:cxn ang="0">
                    <a:pos x="17" y="63"/>
                  </a:cxn>
                  <a:cxn ang="0">
                    <a:pos x="22" y="66"/>
                  </a:cxn>
                  <a:cxn ang="0">
                    <a:pos x="27" y="63"/>
                  </a:cxn>
                  <a:cxn ang="0">
                    <a:pos x="32" y="61"/>
                  </a:cxn>
                  <a:cxn ang="0">
                    <a:pos x="35" y="56"/>
                  </a:cxn>
                  <a:cxn ang="0">
                    <a:pos x="38" y="48"/>
                  </a:cxn>
                  <a:cxn ang="0">
                    <a:pos x="35" y="41"/>
                  </a:cxn>
                  <a:cxn ang="0">
                    <a:pos x="32" y="36"/>
                  </a:cxn>
                  <a:cxn ang="0">
                    <a:pos x="27" y="33"/>
                  </a:cxn>
                  <a:cxn ang="0">
                    <a:pos x="22" y="33"/>
                  </a:cxn>
                  <a:cxn ang="0">
                    <a:pos x="17" y="33"/>
                  </a:cxn>
                  <a:cxn ang="0">
                    <a:pos x="15" y="36"/>
                  </a:cxn>
                  <a:cxn ang="0">
                    <a:pos x="12" y="36"/>
                  </a:cxn>
                  <a:cxn ang="0">
                    <a:pos x="10" y="38"/>
                  </a:cxn>
                  <a:cxn ang="0">
                    <a:pos x="0" y="38"/>
                  </a:cxn>
                  <a:cxn ang="0">
                    <a:pos x="7" y="0"/>
                  </a:cxn>
                  <a:cxn ang="0">
                    <a:pos x="43" y="0"/>
                  </a:cxn>
                  <a:cxn ang="0">
                    <a:pos x="43" y="10"/>
                  </a:cxn>
                  <a:cxn ang="0">
                    <a:pos x="15" y="10"/>
                  </a:cxn>
                  <a:cxn ang="0">
                    <a:pos x="12" y="28"/>
                  </a:cxn>
                  <a:cxn ang="0">
                    <a:pos x="17" y="26"/>
                  </a:cxn>
                  <a:cxn ang="0">
                    <a:pos x="25" y="23"/>
                  </a:cxn>
                  <a:cxn ang="0">
                    <a:pos x="32" y="26"/>
                  </a:cxn>
                  <a:cxn ang="0">
                    <a:pos x="40" y="31"/>
                  </a:cxn>
                  <a:cxn ang="0">
                    <a:pos x="45" y="38"/>
                  </a:cxn>
                  <a:cxn ang="0">
                    <a:pos x="45" y="48"/>
                  </a:cxn>
                  <a:cxn ang="0">
                    <a:pos x="45" y="56"/>
                  </a:cxn>
                  <a:cxn ang="0">
                    <a:pos x="40" y="66"/>
                  </a:cxn>
                  <a:cxn ang="0">
                    <a:pos x="35" y="71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2" y="73"/>
                  </a:cxn>
                  <a:cxn ang="0">
                    <a:pos x="5" y="68"/>
                  </a:cxn>
                  <a:cxn ang="0">
                    <a:pos x="2" y="61"/>
                  </a:cxn>
                  <a:cxn ang="0">
                    <a:pos x="0" y="53"/>
                  </a:cxn>
                </a:cxnLst>
                <a:rect l="0" t="0" r="r" b="b"/>
                <a:pathLst>
                  <a:path w="45" h="73">
                    <a:moveTo>
                      <a:pt x="0" y="53"/>
                    </a:moveTo>
                    <a:lnTo>
                      <a:pt x="7" y="53"/>
                    </a:lnTo>
                    <a:lnTo>
                      <a:pt x="10" y="58"/>
                    </a:lnTo>
                    <a:lnTo>
                      <a:pt x="12" y="61"/>
                    </a:lnTo>
                    <a:lnTo>
                      <a:pt x="17" y="63"/>
                    </a:lnTo>
                    <a:lnTo>
                      <a:pt x="22" y="66"/>
                    </a:lnTo>
                    <a:lnTo>
                      <a:pt x="27" y="63"/>
                    </a:lnTo>
                    <a:lnTo>
                      <a:pt x="32" y="61"/>
                    </a:lnTo>
                    <a:lnTo>
                      <a:pt x="35" y="56"/>
                    </a:lnTo>
                    <a:lnTo>
                      <a:pt x="38" y="48"/>
                    </a:lnTo>
                    <a:lnTo>
                      <a:pt x="35" y="41"/>
                    </a:lnTo>
                    <a:lnTo>
                      <a:pt x="32" y="36"/>
                    </a:lnTo>
                    <a:lnTo>
                      <a:pt x="27" y="33"/>
                    </a:lnTo>
                    <a:lnTo>
                      <a:pt x="22" y="33"/>
                    </a:lnTo>
                    <a:lnTo>
                      <a:pt x="17" y="33"/>
                    </a:lnTo>
                    <a:lnTo>
                      <a:pt x="15" y="36"/>
                    </a:lnTo>
                    <a:lnTo>
                      <a:pt x="12" y="36"/>
                    </a:lnTo>
                    <a:lnTo>
                      <a:pt x="10" y="38"/>
                    </a:lnTo>
                    <a:lnTo>
                      <a:pt x="0" y="38"/>
                    </a:lnTo>
                    <a:lnTo>
                      <a:pt x="7" y="0"/>
                    </a:lnTo>
                    <a:lnTo>
                      <a:pt x="43" y="0"/>
                    </a:lnTo>
                    <a:lnTo>
                      <a:pt x="43" y="10"/>
                    </a:lnTo>
                    <a:lnTo>
                      <a:pt x="15" y="10"/>
                    </a:lnTo>
                    <a:lnTo>
                      <a:pt x="12" y="28"/>
                    </a:lnTo>
                    <a:lnTo>
                      <a:pt x="17" y="26"/>
                    </a:lnTo>
                    <a:lnTo>
                      <a:pt x="25" y="23"/>
                    </a:lnTo>
                    <a:lnTo>
                      <a:pt x="32" y="26"/>
                    </a:lnTo>
                    <a:lnTo>
                      <a:pt x="40" y="31"/>
                    </a:lnTo>
                    <a:lnTo>
                      <a:pt x="45" y="38"/>
                    </a:lnTo>
                    <a:lnTo>
                      <a:pt x="45" y="48"/>
                    </a:lnTo>
                    <a:lnTo>
                      <a:pt x="45" y="56"/>
                    </a:lnTo>
                    <a:lnTo>
                      <a:pt x="40" y="66"/>
                    </a:lnTo>
                    <a:lnTo>
                      <a:pt x="35" y="71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2" y="73"/>
                    </a:lnTo>
                    <a:lnTo>
                      <a:pt x="5" y="68"/>
                    </a:lnTo>
                    <a:lnTo>
                      <a:pt x="2" y="61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2" name="Line 1596"/>
              <p:cNvSpPr>
                <a:spLocks noChangeShapeType="1"/>
              </p:cNvSpPr>
              <p:nvPr/>
            </p:nvSpPr>
            <p:spPr bwMode="auto">
              <a:xfrm flipV="1">
                <a:off x="2514" y="3912"/>
                <a:ext cx="1" cy="4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3" name="Freeform 1597"/>
              <p:cNvSpPr>
                <a:spLocks/>
              </p:cNvSpPr>
              <p:nvPr/>
            </p:nvSpPr>
            <p:spPr bwMode="auto">
              <a:xfrm>
                <a:off x="2471" y="4008"/>
                <a:ext cx="25" cy="73"/>
              </a:xfrm>
              <a:custGeom>
                <a:avLst/>
                <a:gdLst/>
                <a:ahLst/>
                <a:cxnLst>
                  <a:cxn ang="0">
                    <a:pos x="25" y="73"/>
                  </a:cxn>
                  <a:cxn ang="0">
                    <a:pos x="15" y="73"/>
                  </a:cxn>
                  <a:cxn ang="0">
                    <a:pos x="15" y="15"/>
                  </a:cxn>
                  <a:cxn ang="0">
                    <a:pos x="12" y="18"/>
                  </a:cxn>
                  <a:cxn ang="0">
                    <a:pos x="7" y="23"/>
                  </a:cxn>
                  <a:cxn ang="0">
                    <a:pos x="2" y="26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5" y="15"/>
                  </a:cxn>
                  <a:cxn ang="0">
                    <a:pos x="10" y="10"/>
                  </a:cxn>
                  <a:cxn ang="0">
                    <a:pos x="15" y="5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25" y="73"/>
                  </a:cxn>
                </a:cxnLst>
                <a:rect l="0" t="0" r="r" b="b"/>
                <a:pathLst>
                  <a:path w="25" h="73">
                    <a:moveTo>
                      <a:pt x="25" y="73"/>
                    </a:moveTo>
                    <a:lnTo>
                      <a:pt x="15" y="73"/>
                    </a:lnTo>
                    <a:lnTo>
                      <a:pt x="15" y="15"/>
                    </a:lnTo>
                    <a:lnTo>
                      <a:pt x="12" y="18"/>
                    </a:lnTo>
                    <a:lnTo>
                      <a:pt x="7" y="23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5" y="15"/>
                    </a:lnTo>
                    <a:lnTo>
                      <a:pt x="10" y="10"/>
                    </a:lnTo>
                    <a:lnTo>
                      <a:pt x="15" y="5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5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4" name="Freeform 1598"/>
              <p:cNvSpPr>
                <a:spLocks noEditPoints="1"/>
              </p:cNvSpPr>
              <p:nvPr/>
            </p:nvSpPr>
            <p:spPr bwMode="auto">
              <a:xfrm>
                <a:off x="2519" y="4008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6"/>
                  </a:cxn>
                  <a:cxn ang="0">
                    <a:pos x="2" y="15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38" y="5"/>
                  </a:cxn>
                  <a:cxn ang="0">
                    <a:pos x="43" y="10"/>
                  </a:cxn>
                  <a:cxn ang="0">
                    <a:pos x="43" y="13"/>
                  </a:cxn>
                  <a:cxn ang="0">
                    <a:pos x="45" y="21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0" y="66"/>
                  </a:cxn>
                  <a:cxn ang="0">
                    <a:pos x="38" y="71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6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8"/>
                  </a:cxn>
                  <a:cxn ang="0">
                    <a:pos x="10" y="36"/>
                  </a:cxn>
                  <a:cxn ang="0">
                    <a:pos x="10" y="48"/>
                  </a:cxn>
                  <a:cxn ang="0">
                    <a:pos x="12" y="56"/>
                  </a:cxn>
                  <a:cxn ang="0">
                    <a:pos x="12" y="61"/>
                  </a:cxn>
                  <a:cxn ang="0">
                    <a:pos x="17" y="63"/>
                  </a:cxn>
                  <a:cxn ang="0">
                    <a:pos x="22" y="66"/>
                  </a:cxn>
                  <a:cxn ang="0">
                    <a:pos x="30" y="63"/>
                  </a:cxn>
                  <a:cxn ang="0">
                    <a:pos x="33" y="61"/>
                  </a:cxn>
                  <a:cxn ang="0">
                    <a:pos x="35" y="56"/>
                  </a:cxn>
                  <a:cxn ang="0">
                    <a:pos x="38" y="48"/>
                  </a:cxn>
                  <a:cxn ang="0">
                    <a:pos x="38" y="36"/>
                  </a:cxn>
                  <a:cxn ang="0">
                    <a:pos x="38" y="26"/>
                  </a:cxn>
                  <a:cxn ang="0">
                    <a:pos x="35" y="18"/>
                  </a:cxn>
                  <a:cxn ang="0">
                    <a:pos x="35" y="13"/>
                  </a:cxn>
                  <a:cxn ang="0">
                    <a:pos x="30" y="10"/>
                  </a:cxn>
                  <a:cxn ang="0">
                    <a:pos x="22" y="8"/>
                  </a:cxn>
                  <a:cxn ang="0">
                    <a:pos x="17" y="10"/>
                  </a:cxn>
                  <a:cxn ang="0">
                    <a:pos x="15" y="13"/>
                  </a:cxn>
                  <a:cxn ang="0">
                    <a:pos x="12" y="18"/>
                  </a:cxn>
                  <a:cxn ang="0">
                    <a:pos x="10" y="26"/>
                  </a:cxn>
                  <a:cxn ang="0">
                    <a:pos x="10" y="36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0" y="26"/>
                    </a:lnTo>
                    <a:lnTo>
                      <a:pt x="2" y="15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8" y="5"/>
                    </a:lnTo>
                    <a:lnTo>
                      <a:pt x="43" y="10"/>
                    </a:lnTo>
                    <a:lnTo>
                      <a:pt x="43" y="13"/>
                    </a:lnTo>
                    <a:lnTo>
                      <a:pt x="45" y="21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0" y="66"/>
                    </a:lnTo>
                    <a:lnTo>
                      <a:pt x="38" y="71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8"/>
                    </a:lnTo>
                    <a:close/>
                    <a:moveTo>
                      <a:pt x="10" y="36"/>
                    </a:moveTo>
                    <a:lnTo>
                      <a:pt x="10" y="48"/>
                    </a:lnTo>
                    <a:lnTo>
                      <a:pt x="12" y="56"/>
                    </a:lnTo>
                    <a:lnTo>
                      <a:pt x="12" y="61"/>
                    </a:lnTo>
                    <a:lnTo>
                      <a:pt x="17" y="63"/>
                    </a:lnTo>
                    <a:lnTo>
                      <a:pt x="22" y="66"/>
                    </a:lnTo>
                    <a:lnTo>
                      <a:pt x="30" y="63"/>
                    </a:lnTo>
                    <a:lnTo>
                      <a:pt x="33" y="61"/>
                    </a:lnTo>
                    <a:lnTo>
                      <a:pt x="35" y="56"/>
                    </a:lnTo>
                    <a:lnTo>
                      <a:pt x="38" y="48"/>
                    </a:lnTo>
                    <a:lnTo>
                      <a:pt x="38" y="36"/>
                    </a:lnTo>
                    <a:lnTo>
                      <a:pt x="38" y="26"/>
                    </a:lnTo>
                    <a:lnTo>
                      <a:pt x="35" y="18"/>
                    </a:lnTo>
                    <a:lnTo>
                      <a:pt x="35" y="13"/>
                    </a:lnTo>
                    <a:lnTo>
                      <a:pt x="30" y="10"/>
                    </a:lnTo>
                    <a:lnTo>
                      <a:pt x="22" y="8"/>
                    </a:lnTo>
                    <a:lnTo>
                      <a:pt x="17" y="10"/>
                    </a:lnTo>
                    <a:lnTo>
                      <a:pt x="15" y="13"/>
                    </a:lnTo>
                    <a:lnTo>
                      <a:pt x="12" y="18"/>
                    </a:lnTo>
                    <a:lnTo>
                      <a:pt x="10" y="26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5" name="Line 1599"/>
              <p:cNvSpPr>
                <a:spLocks noChangeShapeType="1"/>
              </p:cNvSpPr>
              <p:nvPr/>
            </p:nvSpPr>
            <p:spPr bwMode="auto">
              <a:xfrm flipV="1">
                <a:off x="3417" y="3912"/>
                <a:ext cx="1" cy="4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6" name="Freeform 1600"/>
              <p:cNvSpPr>
                <a:spLocks/>
              </p:cNvSpPr>
              <p:nvPr/>
            </p:nvSpPr>
            <p:spPr bwMode="auto">
              <a:xfrm>
                <a:off x="3371" y="4008"/>
                <a:ext cx="28" cy="73"/>
              </a:xfrm>
              <a:custGeom>
                <a:avLst/>
                <a:gdLst/>
                <a:ahLst/>
                <a:cxnLst>
                  <a:cxn ang="0">
                    <a:pos x="28" y="73"/>
                  </a:cxn>
                  <a:cxn ang="0">
                    <a:pos x="18" y="73"/>
                  </a:cxn>
                  <a:cxn ang="0">
                    <a:pos x="18" y="15"/>
                  </a:cxn>
                  <a:cxn ang="0">
                    <a:pos x="13" y="18"/>
                  </a:cxn>
                  <a:cxn ang="0">
                    <a:pos x="10" y="23"/>
                  </a:cxn>
                  <a:cxn ang="0">
                    <a:pos x="5" y="26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8" y="15"/>
                  </a:cxn>
                  <a:cxn ang="0">
                    <a:pos x="13" y="10"/>
                  </a:cxn>
                  <a:cxn ang="0">
                    <a:pos x="18" y="5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28" y="73"/>
                  </a:cxn>
                </a:cxnLst>
                <a:rect l="0" t="0" r="r" b="b"/>
                <a:pathLst>
                  <a:path w="28" h="73">
                    <a:moveTo>
                      <a:pt x="28" y="73"/>
                    </a:moveTo>
                    <a:lnTo>
                      <a:pt x="18" y="73"/>
                    </a:lnTo>
                    <a:lnTo>
                      <a:pt x="18" y="15"/>
                    </a:lnTo>
                    <a:lnTo>
                      <a:pt x="13" y="18"/>
                    </a:lnTo>
                    <a:lnTo>
                      <a:pt x="10" y="23"/>
                    </a:lnTo>
                    <a:lnTo>
                      <a:pt x="5" y="2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8" y="15"/>
                    </a:lnTo>
                    <a:lnTo>
                      <a:pt x="13" y="10"/>
                    </a:lnTo>
                    <a:lnTo>
                      <a:pt x="18" y="5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28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7" name="Freeform 1601"/>
              <p:cNvSpPr>
                <a:spLocks/>
              </p:cNvSpPr>
              <p:nvPr/>
            </p:nvSpPr>
            <p:spPr bwMode="auto">
              <a:xfrm>
                <a:off x="3422" y="4008"/>
                <a:ext cx="48" cy="7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10" y="53"/>
                  </a:cxn>
                  <a:cxn ang="0">
                    <a:pos x="10" y="58"/>
                  </a:cxn>
                  <a:cxn ang="0">
                    <a:pos x="12" y="61"/>
                  </a:cxn>
                  <a:cxn ang="0">
                    <a:pos x="17" y="63"/>
                  </a:cxn>
                  <a:cxn ang="0">
                    <a:pos x="22" y="66"/>
                  </a:cxn>
                  <a:cxn ang="0">
                    <a:pos x="27" y="63"/>
                  </a:cxn>
                  <a:cxn ang="0">
                    <a:pos x="32" y="61"/>
                  </a:cxn>
                  <a:cxn ang="0">
                    <a:pos x="35" y="56"/>
                  </a:cxn>
                  <a:cxn ang="0">
                    <a:pos x="37" y="48"/>
                  </a:cxn>
                  <a:cxn ang="0">
                    <a:pos x="35" y="41"/>
                  </a:cxn>
                  <a:cxn ang="0">
                    <a:pos x="32" y="36"/>
                  </a:cxn>
                  <a:cxn ang="0">
                    <a:pos x="27" y="33"/>
                  </a:cxn>
                  <a:cxn ang="0">
                    <a:pos x="22" y="33"/>
                  </a:cxn>
                  <a:cxn ang="0">
                    <a:pos x="17" y="33"/>
                  </a:cxn>
                  <a:cxn ang="0">
                    <a:pos x="15" y="36"/>
                  </a:cxn>
                  <a:cxn ang="0">
                    <a:pos x="12" y="36"/>
                  </a:cxn>
                  <a:cxn ang="0">
                    <a:pos x="10" y="38"/>
                  </a:cxn>
                  <a:cxn ang="0">
                    <a:pos x="0" y="38"/>
                  </a:cxn>
                  <a:cxn ang="0">
                    <a:pos x="7" y="0"/>
                  </a:cxn>
                  <a:cxn ang="0">
                    <a:pos x="42" y="0"/>
                  </a:cxn>
                  <a:cxn ang="0">
                    <a:pos x="42" y="10"/>
                  </a:cxn>
                  <a:cxn ang="0">
                    <a:pos x="15" y="10"/>
                  </a:cxn>
                  <a:cxn ang="0">
                    <a:pos x="12" y="28"/>
                  </a:cxn>
                  <a:cxn ang="0">
                    <a:pos x="17" y="26"/>
                  </a:cxn>
                  <a:cxn ang="0">
                    <a:pos x="25" y="23"/>
                  </a:cxn>
                  <a:cxn ang="0">
                    <a:pos x="32" y="26"/>
                  </a:cxn>
                  <a:cxn ang="0">
                    <a:pos x="40" y="31"/>
                  </a:cxn>
                  <a:cxn ang="0">
                    <a:pos x="45" y="38"/>
                  </a:cxn>
                  <a:cxn ang="0">
                    <a:pos x="48" y="48"/>
                  </a:cxn>
                  <a:cxn ang="0">
                    <a:pos x="45" y="56"/>
                  </a:cxn>
                  <a:cxn ang="0">
                    <a:pos x="40" y="66"/>
                  </a:cxn>
                  <a:cxn ang="0">
                    <a:pos x="35" y="71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2" y="73"/>
                  </a:cxn>
                  <a:cxn ang="0">
                    <a:pos x="7" y="68"/>
                  </a:cxn>
                  <a:cxn ang="0">
                    <a:pos x="2" y="61"/>
                  </a:cxn>
                  <a:cxn ang="0">
                    <a:pos x="0" y="53"/>
                  </a:cxn>
                </a:cxnLst>
                <a:rect l="0" t="0" r="r" b="b"/>
                <a:pathLst>
                  <a:path w="48" h="73">
                    <a:moveTo>
                      <a:pt x="0" y="53"/>
                    </a:moveTo>
                    <a:lnTo>
                      <a:pt x="10" y="53"/>
                    </a:lnTo>
                    <a:lnTo>
                      <a:pt x="10" y="58"/>
                    </a:lnTo>
                    <a:lnTo>
                      <a:pt x="12" y="61"/>
                    </a:lnTo>
                    <a:lnTo>
                      <a:pt x="17" y="63"/>
                    </a:lnTo>
                    <a:lnTo>
                      <a:pt x="22" y="66"/>
                    </a:lnTo>
                    <a:lnTo>
                      <a:pt x="27" y="63"/>
                    </a:lnTo>
                    <a:lnTo>
                      <a:pt x="32" y="61"/>
                    </a:lnTo>
                    <a:lnTo>
                      <a:pt x="35" y="56"/>
                    </a:lnTo>
                    <a:lnTo>
                      <a:pt x="37" y="48"/>
                    </a:lnTo>
                    <a:lnTo>
                      <a:pt x="35" y="41"/>
                    </a:lnTo>
                    <a:lnTo>
                      <a:pt x="32" y="36"/>
                    </a:lnTo>
                    <a:lnTo>
                      <a:pt x="27" y="33"/>
                    </a:lnTo>
                    <a:lnTo>
                      <a:pt x="22" y="33"/>
                    </a:lnTo>
                    <a:lnTo>
                      <a:pt x="17" y="33"/>
                    </a:lnTo>
                    <a:lnTo>
                      <a:pt x="15" y="36"/>
                    </a:lnTo>
                    <a:lnTo>
                      <a:pt x="12" y="36"/>
                    </a:lnTo>
                    <a:lnTo>
                      <a:pt x="10" y="38"/>
                    </a:lnTo>
                    <a:lnTo>
                      <a:pt x="0" y="38"/>
                    </a:lnTo>
                    <a:lnTo>
                      <a:pt x="7" y="0"/>
                    </a:lnTo>
                    <a:lnTo>
                      <a:pt x="42" y="0"/>
                    </a:lnTo>
                    <a:lnTo>
                      <a:pt x="42" y="10"/>
                    </a:lnTo>
                    <a:lnTo>
                      <a:pt x="15" y="10"/>
                    </a:lnTo>
                    <a:lnTo>
                      <a:pt x="12" y="28"/>
                    </a:lnTo>
                    <a:lnTo>
                      <a:pt x="17" y="26"/>
                    </a:lnTo>
                    <a:lnTo>
                      <a:pt x="25" y="23"/>
                    </a:lnTo>
                    <a:lnTo>
                      <a:pt x="32" y="26"/>
                    </a:lnTo>
                    <a:lnTo>
                      <a:pt x="40" y="31"/>
                    </a:lnTo>
                    <a:lnTo>
                      <a:pt x="45" y="38"/>
                    </a:lnTo>
                    <a:lnTo>
                      <a:pt x="48" y="48"/>
                    </a:lnTo>
                    <a:lnTo>
                      <a:pt x="45" y="56"/>
                    </a:lnTo>
                    <a:lnTo>
                      <a:pt x="40" y="66"/>
                    </a:lnTo>
                    <a:lnTo>
                      <a:pt x="35" y="71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2" y="73"/>
                    </a:lnTo>
                    <a:lnTo>
                      <a:pt x="7" y="68"/>
                    </a:lnTo>
                    <a:lnTo>
                      <a:pt x="2" y="61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8" name="Line 1602"/>
              <p:cNvSpPr>
                <a:spLocks noChangeShapeType="1"/>
              </p:cNvSpPr>
              <p:nvPr/>
            </p:nvSpPr>
            <p:spPr bwMode="auto">
              <a:xfrm flipV="1">
                <a:off x="4317" y="3912"/>
                <a:ext cx="1" cy="4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19" name="Freeform 1603"/>
              <p:cNvSpPr>
                <a:spLocks/>
              </p:cNvSpPr>
              <p:nvPr/>
            </p:nvSpPr>
            <p:spPr bwMode="auto">
              <a:xfrm>
                <a:off x="4266" y="4008"/>
                <a:ext cx="46" cy="73"/>
              </a:xfrm>
              <a:custGeom>
                <a:avLst/>
                <a:gdLst/>
                <a:ahLst/>
                <a:cxnLst>
                  <a:cxn ang="0">
                    <a:pos x="46" y="63"/>
                  </a:cxn>
                  <a:cxn ang="0">
                    <a:pos x="46" y="73"/>
                  </a:cxn>
                  <a:cxn ang="0">
                    <a:pos x="0" y="73"/>
                  </a:cxn>
                  <a:cxn ang="0">
                    <a:pos x="0" y="68"/>
                  </a:cxn>
                  <a:cxn ang="0">
                    <a:pos x="0" y="66"/>
                  </a:cxn>
                  <a:cxn ang="0">
                    <a:pos x="3" y="61"/>
                  </a:cxn>
                  <a:cxn ang="0">
                    <a:pos x="5" y="56"/>
                  </a:cxn>
                  <a:cxn ang="0">
                    <a:pos x="11" y="51"/>
                  </a:cxn>
                  <a:cxn ang="0">
                    <a:pos x="18" y="46"/>
                  </a:cxn>
                  <a:cxn ang="0">
                    <a:pos x="23" y="38"/>
                  </a:cxn>
                  <a:cxn ang="0">
                    <a:pos x="28" y="33"/>
                  </a:cxn>
                  <a:cxn ang="0">
                    <a:pos x="33" y="31"/>
                  </a:cxn>
                  <a:cxn ang="0">
                    <a:pos x="36" y="26"/>
                  </a:cxn>
                  <a:cxn ang="0">
                    <a:pos x="36" y="21"/>
                  </a:cxn>
                  <a:cxn ang="0">
                    <a:pos x="36" y="15"/>
                  </a:cxn>
                  <a:cxn ang="0">
                    <a:pos x="33" y="13"/>
                  </a:cxn>
                  <a:cxn ang="0">
                    <a:pos x="28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3" y="13"/>
                  </a:cxn>
                  <a:cxn ang="0">
                    <a:pos x="11" y="15"/>
                  </a:cxn>
                  <a:cxn ang="0">
                    <a:pos x="11" y="21"/>
                  </a:cxn>
                  <a:cxn ang="0">
                    <a:pos x="0" y="21"/>
                  </a:cxn>
                  <a:cxn ang="0">
                    <a:pos x="3" y="10"/>
                  </a:cxn>
                  <a:cxn ang="0">
                    <a:pos x="8" y="5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33" y="0"/>
                  </a:cxn>
                  <a:cxn ang="0">
                    <a:pos x="41" y="5"/>
                  </a:cxn>
                  <a:cxn ang="0">
                    <a:pos x="43" y="13"/>
                  </a:cxn>
                  <a:cxn ang="0">
                    <a:pos x="46" y="21"/>
                  </a:cxn>
                  <a:cxn ang="0">
                    <a:pos x="46" y="26"/>
                  </a:cxn>
                  <a:cxn ang="0">
                    <a:pos x="43" y="28"/>
                  </a:cxn>
                  <a:cxn ang="0">
                    <a:pos x="41" y="33"/>
                  </a:cxn>
                  <a:cxn ang="0">
                    <a:pos x="38" y="38"/>
                  </a:cxn>
                  <a:cxn ang="0">
                    <a:pos x="33" y="43"/>
                  </a:cxn>
                  <a:cxn ang="0">
                    <a:pos x="26" y="51"/>
                  </a:cxn>
                  <a:cxn ang="0">
                    <a:pos x="18" y="56"/>
                  </a:cxn>
                  <a:cxn ang="0">
                    <a:pos x="16" y="58"/>
                  </a:cxn>
                  <a:cxn ang="0">
                    <a:pos x="13" y="61"/>
                  </a:cxn>
                  <a:cxn ang="0">
                    <a:pos x="11" y="63"/>
                  </a:cxn>
                  <a:cxn ang="0">
                    <a:pos x="46" y="63"/>
                  </a:cxn>
                </a:cxnLst>
                <a:rect l="0" t="0" r="r" b="b"/>
                <a:pathLst>
                  <a:path w="46" h="73">
                    <a:moveTo>
                      <a:pt x="46" y="63"/>
                    </a:moveTo>
                    <a:lnTo>
                      <a:pt x="46" y="73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11" y="51"/>
                    </a:lnTo>
                    <a:lnTo>
                      <a:pt x="18" y="46"/>
                    </a:lnTo>
                    <a:lnTo>
                      <a:pt x="23" y="38"/>
                    </a:lnTo>
                    <a:lnTo>
                      <a:pt x="28" y="33"/>
                    </a:lnTo>
                    <a:lnTo>
                      <a:pt x="33" y="31"/>
                    </a:lnTo>
                    <a:lnTo>
                      <a:pt x="36" y="26"/>
                    </a:lnTo>
                    <a:lnTo>
                      <a:pt x="36" y="21"/>
                    </a:lnTo>
                    <a:lnTo>
                      <a:pt x="36" y="15"/>
                    </a:lnTo>
                    <a:lnTo>
                      <a:pt x="33" y="13"/>
                    </a:lnTo>
                    <a:lnTo>
                      <a:pt x="28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1" y="15"/>
                    </a:lnTo>
                    <a:lnTo>
                      <a:pt x="11" y="21"/>
                    </a:lnTo>
                    <a:lnTo>
                      <a:pt x="0" y="21"/>
                    </a:lnTo>
                    <a:lnTo>
                      <a:pt x="3" y="10"/>
                    </a:lnTo>
                    <a:lnTo>
                      <a:pt x="8" y="5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3" y="0"/>
                    </a:lnTo>
                    <a:lnTo>
                      <a:pt x="41" y="5"/>
                    </a:lnTo>
                    <a:lnTo>
                      <a:pt x="43" y="13"/>
                    </a:lnTo>
                    <a:lnTo>
                      <a:pt x="46" y="21"/>
                    </a:lnTo>
                    <a:lnTo>
                      <a:pt x="46" y="26"/>
                    </a:lnTo>
                    <a:lnTo>
                      <a:pt x="43" y="28"/>
                    </a:lnTo>
                    <a:lnTo>
                      <a:pt x="41" y="33"/>
                    </a:lnTo>
                    <a:lnTo>
                      <a:pt x="38" y="38"/>
                    </a:lnTo>
                    <a:lnTo>
                      <a:pt x="33" y="43"/>
                    </a:lnTo>
                    <a:lnTo>
                      <a:pt x="26" y="51"/>
                    </a:lnTo>
                    <a:lnTo>
                      <a:pt x="18" y="56"/>
                    </a:lnTo>
                    <a:lnTo>
                      <a:pt x="16" y="58"/>
                    </a:lnTo>
                    <a:lnTo>
                      <a:pt x="13" y="61"/>
                    </a:lnTo>
                    <a:lnTo>
                      <a:pt x="11" y="63"/>
                    </a:lnTo>
                    <a:lnTo>
                      <a:pt x="46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20" name="Freeform 1604"/>
              <p:cNvSpPr>
                <a:spLocks noEditPoints="1"/>
              </p:cNvSpPr>
              <p:nvPr/>
            </p:nvSpPr>
            <p:spPr bwMode="auto">
              <a:xfrm>
                <a:off x="4322" y="4008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6"/>
                  </a:cxn>
                  <a:cxn ang="0">
                    <a:pos x="2" y="15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38" y="5"/>
                  </a:cxn>
                  <a:cxn ang="0">
                    <a:pos x="43" y="10"/>
                  </a:cxn>
                  <a:cxn ang="0">
                    <a:pos x="43" y="13"/>
                  </a:cxn>
                  <a:cxn ang="0">
                    <a:pos x="45" y="21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0" y="66"/>
                  </a:cxn>
                  <a:cxn ang="0">
                    <a:pos x="38" y="71"/>
                  </a:cxn>
                  <a:cxn ang="0">
                    <a:pos x="30" y="73"/>
                  </a:cxn>
                  <a:cxn ang="0">
                    <a:pos x="23" y="73"/>
                  </a:cxn>
                  <a:cxn ang="0">
                    <a:pos x="18" y="73"/>
                  </a:cxn>
                  <a:cxn ang="0">
                    <a:pos x="13" y="71"/>
                  </a:cxn>
                  <a:cxn ang="0">
                    <a:pos x="7" y="66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8"/>
                  </a:cxn>
                  <a:cxn ang="0">
                    <a:pos x="10" y="36"/>
                  </a:cxn>
                  <a:cxn ang="0">
                    <a:pos x="10" y="48"/>
                  </a:cxn>
                  <a:cxn ang="0">
                    <a:pos x="13" y="56"/>
                  </a:cxn>
                  <a:cxn ang="0">
                    <a:pos x="13" y="61"/>
                  </a:cxn>
                  <a:cxn ang="0">
                    <a:pos x="18" y="63"/>
                  </a:cxn>
                  <a:cxn ang="0">
                    <a:pos x="23" y="66"/>
                  </a:cxn>
                  <a:cxn ang="0">
                    <a:pos x="30" y="63"/>
                  </a:cxn>
                  <a:cxn ang="0">
                    <a:pos x="33" y="61"/>
                  </a:cxn>
                  <a:cxn ang="0">
                    <a:pos x="35" y="56"/>
                  </a:cxn>
                  <a:cxn ang="0">
                    <a:pos x="38" y="48"/>
                  </a:cxn>
                  <a:cxn ang="0">
                    <a:pos x="38" y="36"/>
                  </a:cxn>
                  <a:cxn ang="0">
                    <a:pos x="38" y="26"/>
                  </a:cxn>
                  <a:cxn ang="0">
                    <a:pos x="35" y="18"/>
                  </a:cxn>
                  <a:cxn ang="0">
                    <a:pos x="35" y="13"/>
                  </a:cxn>
                  <a:cxn ang="0">
                    <a:pos x="30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0" y="26"/>
                  </a:cxn>
                  <a:cxn ang="0">
                    <a:pos x="10" y="36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0" y="26"/>
                    </a:lnTo>
                    <a:lnTo>
                      <a:pt x="2" y="15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8" y="5"/>
                    </a:lnTo>
                    <a:lnTo>
                      <a:pt x="43" y="10"/>
                    </a:lnTo>
                    <a:lnTo>
                      <a:pt x="43" y="13"/>
                    </a:lnTo>
                    <a:lnTo>
                      <a:pt x="45" y="21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0" y="66"/>
                    </a:lnTo>
                    <a:lnTo>
                      <a:pt x="38" y="71"/>
                    </a:lnTo>
                    <a:lnTo>
                      <a:pt x="30" y="73"/>
                    </a:lnTo>
                    <a:lnTo>
                      <a:pt x="23" y="73"/>
                    </a:lnTo>
                    <a:lnTo>
                      <a:pt x="18" y="73"/>
                    </a:lnTo>
                    <a:lnTo>
                      <a:pt x="13" y="71"/>
                    </a:lnTo>
                    <a:lnTo>
                      <a:pt x="7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8"/>
                    </a:lnTo>
                    <a:close/>
                    <a:moveTo>
                      <a:pt x="10" y="36"/>
                    </a:moveTo>
                    <a:lnTo>
                      <a:pt x="10" y="48"/>
                    </a:lnTo>
                    <a:lnTo>
                      <a:pt x="13" y="56"/>
                    </a:lnTo>
                    <a:lnTo>
                      <a:pt x="13" y="61"/>
                    </a:lnTo>
                    <a:lnTo>
                      <a:pt x="18" y="63"/>
                    </a:lnTo>
                    <a:lnTo>
                      <a:pt x="23" y="66"/>
                    </a:lnTo>
                    <a:lnTo>
                      <a:pt x="30" y="63"/>
                    </a:lnTo>
                    <a:lnTo>
                      <a:pt x="33" y="61"/>
                    </a:lnTo>
                    <a:lnTo>
                      <a:pt x="35" y="56"/>
                    </a:lnTo>
                    <a:lnTo>
                      <a:pt x="38" y="48"/>
                    </a:lnTo>
                    <a:lnTo>
                      <a:pt x="38" y="36"/>
                    </a:lnTo>
                    <a:lnTo>
                      <a:pt x="38" y="26"/>
                    </a:lnTo>
                    <a:lnTo>
                      <a:pt x="35" y="18"/>
                    </a:lnTo>
                    <a:lnTo>
                      <a:pt x="35" y="13"/>
                    </a:lnTo>
                    <a:lnTo>
                      <a:pt x="30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5" y="13"/>
                    </a:lnTo>
                    <a:lnTo>
                      <a:pt x="13" y="18"/>
                    </a:lnTo>
                    <a:lnTo>
                      <a:pt x="10" y="26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21" name="Line 1605"/>
              <p:cNvSpPr>
                <a:spLocks noChangeShapeType="1"/>
              </p:cNvSpPr>
              <p:nvPr/>
            </p:nvSpPr>
            <p:spPr bwMode="auto">
              <a:xfrm flipV="1">
                <a:off x="5220" y="3912"/>
                <a:ext cx="1" cy="4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22" name="Freeform 1606"/>
              <p:cNvSpPr>
                <a:spLocks/>
              </p:cNvSpPr>
              <p:nvPr/>
            </p:nvSpPr>
            <p:spPr bwMode="auto">
              <a:xfrm>
                <a:off x="5167" y="4008"/>
                <a:ext cx="48" cy="73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48" y="73"/>
                  </a:cxn>
                  <a:cxn ang="0">
                    <a:pos x="0" y="73"/>
                  </a:cxn>
                  <a:cxn ang="0">
                    <a:pos x="0" y="68"/>
                  </a:cxn>
                  <a:cxn ang="0">
                    <a:pos x="2" y="66"/>
                  </a:cxn>
                  <a:cxn ang="0">
                    <a:pos x="2" y="61"/>
                  </a:cxn>
                  <a:cxn ang="0">
                    <a:pos x="7" y="56"/>
                  </a:cxn>
                  <a:cxn ang="0">
                    <a:pos x="12" y="51"/>
                  </a:cxn>
                  <a:cxn ang="0">
                    <a:pos x="17" y="46"/>
                  </a:cxn>
                  <a:cxn ang="0">
                    <a:pos x="25" y="38"/>
                  </a:cxn>
                  <a:cxn ang="0">
                    <a:pos x="30" y="33"/>
                  </a:cxn>
                  <a:cxn ang="0">
                    <a:pos x="33" y="31"/>
                  </a:cxn>
                  <a:cxn ang="0">
                    <a:pos x="35" y="26"/>
                  </a:cxn>
                  <a:cxn ang="0">
                    <a:pos x="38" y="21"/>
                  </a:cxn>
                  <a:cxn ang="0">
                    <a:pos x="35" y="15"/>
                  </a:cxn>
                  <a:cxn ang="0">
                    <a:pos x="33" y="13"/>
                  </a:cxn>
                  <a:cxn ang="0">
                    <a:pos x="30" y="10"/>
                  </a:cxn>
                  <a:cxn ang="0">
                    <a:pos x="25" y="8"/>
                  </a:cxn>
                  <a:cxn ang="0">
                    <a:pos x="20" y="10"/>
                  </a:cxn>
                  <a:cxn ang="0">
                    <a:pos x="15" y="13"/>
                  </a:cxn>
                  <a:cxn ang="0">
                    <a:pos x="12" y="15"/>
                  </a:cxn>
                  <a:cxn ang="0">
                    <a:pos x="10" y="21"/>
                  </a:cxn>
                  <a:cxn ang="0">
                    <a:pos x="2" y="21"/>
                  </a:cxn>
                  <a:cxn ang="0">
                    <a:pos x="5" y="10"/>
                  </a:cxn>
                  <a:cxn ang="0">
                    <a:pos x="7" y="5"/>
                  </a:cxn>
                  <a:cxn ang="0">
                    <a:pos x="15" y="0"/>
                  </a:cxn>
                  <a:cxn ang="0">
                    <a:pos x="25" y="0"/>
                  </a:cxn>
                  <a:cxn ang="0">
                    <a:pos x="33" y="0"/>
                  </a:cxn>
                  <a:cxn ang="0">
                    <a:pos x="40" y="5"/>
                  </a:cxn>
                  <a:cxn ang="0">
                    <a:pos x="45" y="13"/>
                  </a:cxn>
                  <a:cxn ang="0">
                    <a:pos x="48" y="21"/>
                  </a:cxn>
                  <a:cxn ang="0">
                    <a:pos x="45" y="26"/>
                  </a:cxn>
                  <a:cxn ang="0">
                    <a:pos x="45" y="28"/>
                  </a:cxn>
                  <a:cxn ang="0">
                    <a:pos x="43" y="33"/>
                  </a:cxn>
                  <a:cxn ang="0">
                    <a:pos x="40" y="38"/>
                  </a:cxn>
                  <a:cxn ang="0">
                    <a:pos x="35" y="43"/>
                  </a:cxn>
                  <a:cxn ang="0">
                    <a:pos x="28" y="51"/>
                  </a:cxn>
                  <a:cxn ang="0">
                    <a:pos x="20" y="56"/>
                  </a:cxn>
                  <a:cxn ang="0">
                    <a:pos x="17" y="58"/>
                  </a:cxn>
                  <a:cxn ang="0">
                    <a:pos x="15" y="61"/>
                  </a:cxn>
                  <a:cxn ang="0">
                    <a:pos x="12" y="63"/>
                  </a:cxn>
                  <a:cxn ang="0">
                    <a:pos x="48" y="63"/>
                  </a:cxn>
                </a:cxnLst>
                <a:rect l="0" t="0" r="r" b="b"/>
                <a:pathLst>
                  <a:path w="48" h="73">
                    <a:moveTo>
                      <a:pt x="48" y="63"/>
                    </a:moveTo>
                    <a:lnTo>
                      <a:pt x="48" y="73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2" y="66"/>
                    </a:lnTo>
                    <a:lnTo>
                      <a:pt x="2" y="61"/>
                    </a:lnTo>
                    <a:lnTo>
                      <a:pt x="7" y="56"/>
                    </a:lnTo>
                    <a:lnTo>
                      <a:pt x="12" y="51"/>
                    </a:lnTo>
                    <a:lnTo>
                      <a:pt x="17" y="46"/>
                    </a:lnTo>
                    <a:lnTo>
                      <a:pt x="25" y="38"/>
                    </a:lnTo>
                    <a:lnTo>
                      <a:pt x="30" y="33"/>
                    </a:lnTo>
                    <a:lnTo>
                      <a:pt x="33" y="31"/>
                    </a:lnTo>
                    <a:lnTo>
                      <a:pt x="35" y="26"/>
                    </a:lnTo>
                    <a:lnTo>
                      <a:pt x="38" y="21"/>
                    </a:lnTo>
                    <a:lnTo>
                      <a:pt x="35" y="15"/>
                    </a:lnTo>
                    <a:lnTo>
                      <a:pt x="33" y="13"/>
                    </a:lnTo>
                    <a:lnTo>
                      <a:pt x="30" y="10"/>
                    </a:lnTo>
                    <a:lnTo>
                      <a:pt x="25" y="8"/>
                    </a:lnTo>
                    <a:lnTo>
                      <a:pt x="20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10" y="21"/>
                    </a:lnTo>
                    <a:lnTo>
                      <a:pt x="2" y="21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0" y="5"/>
                    </a:lnTo>
                    <a:lnTo>
                      <a:pt x="45" y="13"/>
                    </a:lnTo>
                    <a:lnTo>
                      <a:pt x="48" y="21"/>
                    </a:lnTo>
                    <a:lnTo>
                      <a:pt x="45" y="26"/>
                    </a:lnTo>
                    <a:lnTo>
                      <a:pt x="45" y="28"/>
                    </a:lnTo>
                    <a:lnTo>
                      <a:pt x="43" y="33"/>
                    </a:lnTo>
                    <a:lnTo>
                      <a:pt x="40" y="38"/>
                    </a:lnTo>
                    <a:lnTo>
                      <a:pt x="35" y="43"/>
                    </a:lnTo>
                    <a:lnTo>
                      <a:pt x="28" y="51"/>
                    </a:lnTo>
                    <a:lnTo>
                      <a:pt x="20" y="56"/>
                    </a:lnTo>
                    <a:lnTo>
                      <a:pt x="17" y="58"/>
                    </a:lnTo>
                    <a:lnTo>
                      <a:pt x="15" y="61"/>
                    </a:lnTo>
                    <a:lnTo>
                      <a:pt x="12" y="63"/>
                    </a:lnTo>
                    <a:lnTo>
                      <a:pt x="48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23" name="Freeform 1607"/>
              <p:cNvSpPr>
                <a:spLocks/>
              </p:cNvSpPr>
              <p:nvPr/>
            </p:nvSpPr>
            <p:spPr bwMode="auto">
              <a:xfrm>
                <a:off x="5225" y="4008"/>
                <a:ext cx="48" cy="7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10" y="53"/>
                  </a:cxn>
                  <a:cxn ang="0">
                    <a:pos x="10" y="58"/>
                  </a:cxn>
                  <a:cxn ang="0">
                    <a:pos x="12" y="61"/>
                  </a:cxn>
                  <a:cxn ang="0">
                    <a:pos x="17" y="63"/>
                  </a:cxn>
                  <a:cxn ang="0">
                    <a:pos x="22" y="66"/>
                  </a:cxn>
                  <a:cxn ang="0">
                    <a:pos x="28" y="63"/>
                  </a:cxn>
                  <a:cxn ang="0">
                    <a:pos x="33" y="61"/>
                  </a:cxn>
                  <a:cxn ang="0">
                    <a:pos x="35" y="56"/>
                  </a:cxn>
                  <a:cxn ang="0">
                    <a:pos x="38" y="48"/>
                  </a:cxn>
                  <a:cxn ang="0">
                    <a:pos x="35" y="41"/>
                  </a:cxn>
                  <a:cxn ang="0">
                    <a:pos x="33" y="36"/>
                  </a:cxn>
                  <a:cxn ang="0">
                    <a:pos x="28" y="33"/>
                  </a:cxn>
                  <a:cxn ang="0">
                    <a:pos x="22" y="33"/>
                  </a:cxn>
                  <a:cxn ang="0">
                    <a:pos x="17" y="33"/>
                  </a:cxn>
                  <a:cxn ang="0">
                    <a:pos x="15" y="36"/>
                  </a:cxn>
                  <a:cxn ang="0">
                    <a:pos x="12" y="36"/>
                  </a:cxn>
                  <a:cxn ang="0">
                    <a:pos x="10" y="38"/>
                  </a:cxn>
                  <a:cxn ang="0">
                    <a:pos x="0" y="38"/>
                  </a:cxn>
                  <a:cxn ang="0">
                    <a:pos x="7" y="0"/>
                  </a:cxn>
                  <a:cxn ang="0">
                    <a:pos x="43" y="0"/>
                  </a:cxn>
                  <a:cxn ang="0">
                    <a:pos x="43" y="10"/>
                  </a:cxn>
                  <a:cxn ang="0">
                    <a:pos x="15" y="10"/>
                  </a:cxn>
                  <a:cxn ang="0">
                    <a:pos x="12" y="28"/>
                  </a:cxn>
                  <a:cxn ang="0">
                    <a:pos x="17" y="26"/>
                  </a:cxn>
                  <a:cxn ang="0">
                    <a:pos x="25" y="23"/>
                  </a:cxn>
                  <a:cxn ang="0">
                    <a:pos x="33" y="26"/>
                  </a:cxn>
                  <a:cxn ang="0">
                    <a:pos x="40" y="31"/>
                  </a:cxn>
                  <a:cxn ang="0">
                    <a:pos x="45" y="38"/>
                  </a:cxn>
                  <a:cxn ang="0">
                    <a:pos x="48" y="48"/>
                  </a:cxn>
                  <a:cxn ang="0">
                    <a:pos x="45" y="56"/>
                  </a:cxn>
                  <a:cxn ang="0">
                    <a:pos x="40" y="66"/>
                  </a:cxn>
                  <a:cxn ang="0">
                    <a:pos x="35" y="71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2" y="73"/>
                  </a:cxn>
                  <a:cxn ang="0">
                    <a:pos x="7" y="68"/>
                  </a:cxn>
                  <a:cxn ang="0">
                    <a:pos x="2" y="61"/>
                  </a:cxn>
                  <a:cxn ang="0">
                    <a:pos x="0" y="53"/>
                  </a:cxn>
                </a:cxnLst>
                <a:rect l="0" t="0" r="r" b="b"/>
                <a:pathLst>
                  <a:path w="48" h="73">
                    <a:moveTo>
                      <a:pt x="0" y="53"/>
                    </a:moveTo>
                    <a:lnTo>
                      <a:pt x="10" y="53"/>
                    </a:lnTo>
                    <a:lnTo>
                      <a:pt x="10" y="58"/>
                    </a:lnTo>
                    <a:lnTo>
                      <a:pt x="12" y="61"/>
                    </a:lnTo>
                    <a:lnTo>
                      <a:pt x="17" y="63"/>
                    </a:lnTo>
                    <a:lnTo>
                      <a:pt x="22" y="66"/>
                    </a:lnTo>
                    <a:lnTo>
                      <a:pt x="28" y="63"/>
                    </a:lnTo>
                    <a:lnTo>
                      <a:pt x="33" y="61"/>
                    </a:lnTo>
                    <a:lnTo>
                      <a:pt x="35" y="56"/>
                    </a:lnTo>
                    <a:lnTo>
                      <a:pt x="38" y="48"/>
                    </a:lnTo>
                    <a:lnTo>
                      <a:pt x="35" y="41"/>
                    </a:lnTo>
                    <a:lnTo>
                      <a:pt x="33" y="36"/>
                    </a:lnTo>
                    <a:lnTo>
                      <a:pt x="28" y="33"/>
                    </a:lnTo>
                    <a:lnTo>
                      <a:pt x="22" y="33"/>
                    </a:lnTo>
                    <a:lnTo>
                      <a:pt x="17" y="33"/>
                    </a:lnTo>
                    <a:lnTo>
                      <a:pt x="15" y="36"/>
                    </a:lnTo>
                    <a:lnTo>
                      <a:pt x="12" y="36"/>
                    </a:lnTo>
                    <a:lnTo>
                      <a:pt x="10" y="38"/>
                    </a:lnTo>
                    <a:lnTo>
                      <a:pt x="0" y="38"/>
                    </a:lnTo>
                    <a:lnTo>
                      <a:pt x="7" y="0"/>
                    </a:lnTo>
                    <a:lnTo>
                      <a:pt x="43" y="0"/>
                    </a:lnTo>
                    <a:lnTo>
                      <a:pt x="43" y="10"/>
                    </a:lnTo>
                    <a:lnTo>
                      <a:pt x="15" y="10"/>
                    </a:lnTo>
                    <a:lnTo>
                      <a:pt x="12" y="28"/>
                    </a:lnTo>
                    <a:lnTo>
                      <a:pt x="17" y="26"/>
                    </a:lnTo>
                    <a:lnTo>
                      <a:pt x="25" y="23"/>
                    </a:lnTo>
                    <a:lnTo>
                      <a:pt x="33" y="26"/>
                    </a:lnTo>
                    <a:lnTo>
                      <a:pt x="40" y="31"/>
                    </a:lnTo>
                    <a:lnTo>
                      <a:pt x="45" y="38"/>
                    </a:lnTo>
                    <a:lnTo>
                      <a:pt x="48" y="48"/>
                    </a:lnTo>
                    <a:lnTo>
                      <a:pt x="45" y="56"/>
                    </a:lnTo>
                    <a:lnTo>
                      <a:pt x="40" y="66"/>
                    </a:lnTo>
                    <a:lnTo>
                      <a:pt x="35" y="71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2" y="73"/>
                    </a:lnTo>
                    <a:lnTo>
                      <a:pt x="7" y="68"/>
                    </a:lnTo>
                    <a:lnTo>
                      <a:pt x="2" y="61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24" name="Line 1608"/>
              <p:cNvSpPr>
                <a:spLocks noChangeShapeType="1"/>
              </p:cNvSpPr>
              <p:nvPr/>
            </p:nvSpPr>
            <p:spPr bwMode="auto">
              <a:xfrm>
                <a:off x="713" y="3958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25" name="Freeform 1609"/>
              <p:cNvSpPr>
                <a:spLocks noEditPoints="1"/>
              </p:cNvSpPr>
              <p:nvPr/>
            </p:nvSpPr>
            <p:spPr bwMode="auto">
              <a:xfrm>
                <a:off x="632" y="3923"/>
                <a:ext cx="46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3" y="2"/>
                  </a:cxn>
                  <a:cxn ang="0">
                    <a:pos x="38" y="5"/>
                  </a:cxn>
                  <a:cxn ang="0">
                    <a:pos x="41" y="10"/>
                  </a:cxn>
                  <a:cxn ang="0">
                    <a:pos x="43" y="15"/>
                  </a:cxn>
                  <a:cxn ang="0">
                    <a:pos x="46" y="20"/>
                  </a:cxn>
                  <a:cxn ang="0">
                    <a:pos x="46" y="27"/>
                  </a:cxn>
                  <a:cxn ang="0">
                    <a:pos x="46" y="37"/>
                  </a:cxn>
                  <a:cxn ang="0">
                    <a:pos x="46" y="48"/>
                  </a:cxn>
                  <a:cxn ang="0">
                    <a:pos x="43" y="58"/>
                  </a:cxn>
                  <a:cxn ang="0">
                    <a:pos x="41" y="65"/>
                  </a:cxn>
                  <a:cxn ang="0">
                    <a:pos x="36" y="70"/>
                  </a:cxn>
                  <a:cxn ang="0">
                    <a:pos x="31" y="73"/>
                  </a:cxn>
                  <a:cxn ang="0">
                    <a:pos x="23" y="73"/>
                  </a:cxn>
                  <a:cxn ang="0">
                    <a:pos x="15" y="73"/>
                  </a:cxn>
                  <a:cxn ang="0">
                    <a:pos x="10" y="70"/>
                  </a:cxn>
                  <a:cxn ang="0">
                    <a:pos x="8" y="68"/>
                  </a:cxn>
                  <a:cxn ang="0">
                    <a:pos x="3" y="60"/>
                  </a:cxn>
                  <a:cxn ang="0">
                    <a:pos x="0" y="50"/>
                  </a:cxn>
                  <a:cxn ang="0">
                    <a:pos x="0" y="37"/>
                  </a:cxn>
                  <a:cxn ang="0">
                    <a:pos x="8" y="37"/>
                  </a:cxn>
                  <a:cxn ang="0">
                    <a:pos x="10" y="48"/>
                  </a:cxn>
                  <a:cxn ang="0">
                    <a:pos x="10" y="55"/>
                  </a:cxn>
                  <a:cxn ang="0">
                    <a:pos x="13" y="60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28" y="65"/>
                  </a:cxn>
                  <a:cxn ang="0">
                    <a:pos x="33" y="60"/>
                  </a:cxn>
                  <a:cxn ang="0">
                    <a:pos x="36" y="55"/>
                  </a:cxn>
                  <a:cxn ang="0">
                    <a:pos x="36" y="48"/>
                  </a:cxn>
                  <a:cxn ang="0">
                    <a:pos x="38" y="37"/>
                  </a:cxn>
                  <a:cxn ang="0">
                    <a:pos x="36" y="27"/>
                  </a:cxn>
                  <a:cxn ang="0">
                    <a:pos x="36" y="20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10" y="20"/>
                  </a:cxn>
                  <a:cxn ang="0">
                    <a:pos x="10" y="27"/>
                  </a:cxn>
                  <a:cxn ang="0">
                    <a:pos x="8" y="37"/>
                  </a:cxn>
                </a:cxnLst>
                <a:rect l="0" t="0" r="r" b="b"/>
                <a:pathLst>
                  <a:path w="46" h="73">
                    <a:moveTo>
                      <a:pt x="0" y="37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8" y="5"/>
                    </a:lnTo>
                    <a:lnTo>
                      <a:pt x="41" y="10"/>
                    </a:lnTo>
                    <a:lnTo>
                      <a:pt x="43" y="15"/>
                    </a:lnTo>
                    <a:lnTo>
                      <a:pt x="46" y="20"/>
                    </a:lnTo>
                    <a:lnTo>
                      <a:pt x="46" y="27"/>
                    </a:lnTo>
                    <a:lnTo>
                      <a:pt x="46" y="37"/>
                    </a:lnTo>
                    <a:lnTo>
                      <a:pt x="46" y="48"/>
                    </a:lnTo>
                    <a:lnTo>
                      <a:pt x="43" y="58"/>
                    </a:lnTo>
                    <a:lnTo>
                      <a:pt x="41" y="65"/>
                    </a:lnTo>
                    <a:lnTo>
                      <a:pt x="36" y="70"/>
                    </a:lnTo>
                    <a:lnTo>
                      <a:pt x="31" y="73"/>
                    </a:lnTo>
                    <a:lnTo>
                      <a:pt x="23" y="73"/>
                    </a:lnTo>
                    <a:lnTo>
                      <a:pt x="15" y="73"/>
                    </a:lnTo>
                    <a:lnTo>
                      <a:pt x="10" y="70"/>
                    </a:lnTo>
                    <a:lnTo>
                      <a:pt x="8" y="68"/>
                    </a:lnTo>
                    <a:lnTo>
                      <a:pt x="3" y="60"/>
                    </a:lnTo>
                    <a:lnTo>
                      <a:pt x="0" y="50"/>
                    </a:lnTo>
                    <a:lnTo>
                      <a:pt x="0" y="37"/>
                    </a:lnTo>
                    <a:close/>
                    <a:moveTo>
                      <a:pt x="8" y="37"/>
                    </a:moveTo>
                    <a:lnTo>
                      <a:pt x="10" y="48"/>
                    </a:lnTo>
                    <a:lnTo>
                      <a:pt x="10" y="55"/>
                    </a:lnTo>
                    <a:lnTo>
                      <a:pt x="13" y="60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28" y="65"/>
                    </a:lnTo>
                    <a:lnTo>
                      <a:pt x="33" y="60"/>
                    </a:lnTo>
                    <a:lnTo>
                      <a:pt x="36" y="55"/>
                    </a:lnTo>
                    <a:lnTo>
                      <a:pt x="36" y="48"/>
                    </a:lnTo>
                    <a:lnTo>
                      <a:pt x="38" y="37"/>
                    </a:lnTo>
                    <a:lnTo>
                      <a:pt x="36" y="27"/>
                    </a:lnTo>
                    <a:lnTo>
                      <a:pt x="36" y="20"/>
                    </a:lnTo>
                    <a:lnTo>
                      <a:pt x="33" y="15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10" y="20"/>
                    </a:lnTo>
                    <a:lnTo>
                      <a:pt x="10" y="2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26" name="Line 1610"/>
              <p:cNvSpPr>
                <a:spLocks noChangeShapeType="1"/>
              </p:cNvSpPr>
              <p:nvPr/>
            </p:nvSpPr>
            <p:spPr bwMode="auto">
              <a:xfrm>
                <a:off x="713" y="3602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27" name="Freeform 1611"/>
              <p:cNvSpPr>
                <a:spLocks noEditPoints="1"/>
              </p:cNvSpPr>
              <p:nvPr/>
            </p:nvSpPr>
            <p:spPr bwMode="auto">
              <a:xfrm>
                <a:off x="547" y="3567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5"/>
                  </a:cxn>
                  <a:cxn ang="0">
                    <a:pos x="2" y="18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6"/>
                  </a:cxn>
                  <a:cxn ang="0">
                    <a:pos x="37" y="71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2" y="55"/>
                  </a:cxn>
                  <a:cxn ang="0">
                    <a:pos x="15" y="60"/>
                  </a:cxn>
                  <a:cxn ang="0">
                    <a:pos x="20" y="66"/>
                  </a:cxn>
                  <a:cxn ang="0">
                    <a:pos x="25" y="66"/>
                  </a:cxn>
                  <a:cxn ang="0">
                    <a:pos x="30" y="66"/>
                  </a:cxn>
                  <a:cxn ang="0">
                    <a:pos x="35" y="60"/>
                  </a:cxn>
                  <a:cxn ang="0">
                    <a:pos x="37" y="55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2" y="25"/>
                    </a:lnTo>
                    <a:lnTo>
                      <a:pt x="2" y="18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6"/>
                    </a:lnTo>
                    <a:lnTo>
                      <a:pt x="37" y="71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2" y="55"/>
                    </a:lnTo>
                    <a:lnTo>
                      <a:pt x="15" y="60"/>
                    </a:lnTo>
                    <a:lnTo>
                      <a:pt x="20" y="66"/>
                    </a:lnTo>
                    <a:lnTo>
                      <a:pt x="25" y="66"/>
                    </a:lnTo>
                    <a:lnTo>
                      <a:pt x="30" y="66"/>
                    </a:lnTo>
                    <a:lnTo>
                      <a:pt x="35" y="60"/>
                    </a:lnTo>
                    <a:lnTo>
                      <a:pt x="37" y="55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403" y="369"/>
              <a:ext cx="4817" cy="3834"/>
              <a:chOff x="403" y="369"/>
              <a:chExt cx="4817" cy="3834"/>
            </a:xfrm>
          </p:grpSpPr>
          <p:sp>
            <p:nvSpPr>
              <p:cNvPr id="548429" name="Rectangle 1613"/>
              <p:cNvSpPr>
                <a:spLocks noChangeArrowheads="1"/>
              </p:cNvSpPr>
              <p:nvPr/>
            </p:nvSpPr>
            <p:spPr bwMode="auto">
              <a:xfrm>
                <a:off x="610" y="3630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0" name="Freeform 1614"/>
              <p:cNvSpPr>
                <a:spLocks/>
              </p:cNvSpPr>
              <p:nvPr/>
            </p:nvSpPr>
            <p:spPr bwMode="auto">
              <a:xfrm>
                <a:off x="637" y="3567"/>
                <a:ext cx="28" cy="73"/>
              </a:xfrm>
              <a:custGeom>
                <a:avLst/>
                <a:gdLst/>
                <a:ahLst/>
                <a:cxnLst>
                  <a:cxn ang="0">
                    <a:pos x="28" y="73"/>
                  </a:cxn>
                  <a:cxn ang="0">
                    <a:pos x="18" y="73"/>
                  </a:cxn>
                  <a:cxn ang="0">
                    <a:pos x="18" y="18"/>
                  </a:cxn>
                  <a:cxn ang="0">
                    <a:pos x="13" y="20"/>
                  </a:cxn>
                  <a:cxn ang="0">
                    <a:pos x="10" y="23"/>
                  </a:cxn>
                  <a:cxn ang="0">
                    <a:pos x="5" y="25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8" y="15"/>
                  </a:cxn>
                  <a:cxn ang="0">
                    <a:pos x="13" y="10"/>
                  </a:cxn>
                  <a:cxn ang="0">
                    <a:pos x="18" y="5"/>
                  </a:cxn>
                  <a:cxn ang="0">
                    <a:pos x="21" y="0"/>
                  </a:cxn>
                  <a:cxn ang="0">
                    <a:pos x="28" y="0"/>
                  </a:cxn>
                  <a:cxn ang="0">
                    <a:pos x="28" y="73"/>
                  </a:cxn>
                </a:cxnLst>
                <a:rect l="0" t="0" r="r" b="b"/>
                <a:pathLst>
                  <a:path w="28" h="73">
                    <a:moveTo>
                      <a:pt x="28" y="73"/>
                    </a:moveTo>
                    <a:lnTo>
                      <a:pt x="18" y="73"/>
                    </a:lnTo>
                    <a:lnTo>
                      <a:pt x="18" y="18"/>
                    </a:lnTo>
                    <a:lnTo>
                      <a:pt x="13" y="20"/>
                    </a:lnTo>
                    <a:lnTo>
                      <a:pt x="10" y="23"/>
                    </a:lnTo>
                    <a:lnTo>
                      <a:pt x="5" y="25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8" y="15"/>
                    </a:lnTo>
                    <a:lnTo>
                      <a:pt x="13" y="10"/>
                    </a:lnTo>
                    <a:lnTo>
                      <a:pt x="18" y="5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28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1" name="Line 1615"/>
              <p:cNvSpPr>
                <a:spLocks noChangeShapeType="1"/>
              </p:cNvSpPr>
              <p:nvPr/>
            </p:nvSpPr>
            <p:spPr bwMode="auto">
              <a:xfrm>
                <a:off x="713" y="3247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2" name="Freeform 1616"/>
              <p:cNvSpPr>
                <a:spLocks noEditPoints="1"/>
              </p:cNvSpPr>
              <p:nvPr/>
            </p:nvSpPr>
            <p:spPr bwMode="auto">
              <a:xfrm>
                <a:off x="547" y="3211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6"/>
                  </a:cxn>
                  <a:cxn ang="0">
                    <a:pos x="2" y="18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3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6"/>
                  </a:cxn>
                  <a:cxn ang="0">
                    <a:pos x="37" y="71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2" y="51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2" y="56"/>
                  </a:cxn>
                  <a:cxn ang="0">
                    <a:pos x="15" y="61"/>
                  </a:cxn>
                  <a:cxn ang="0">
                    <a:pos x="20" y="66"/>
                  </a:cxn>
                  <a:cxn ang="0">
                    <a:pos x="25" y="66"/>
                  </a:cxn>
                  <a:cxn ang="0">
                    <a:pos x="30" y="66"/>
                  </a:cxn>
                  <a:cxn ang="0">
                    <a:pos x="35" y="61"/>
                  </a:cxn>
                  <a:cxn ang="0">
                    <a:pos x="37" y="56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2" y="26"/>
                    </a:lnTo>
                    <a:lnTo>
                      <a:pt x="2" y="18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6"/>
                    </a:lnTo>
                    <a:lnTo>
                      <a:pt x="37" y="71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2" y="51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2" y="56"/>
                    </a:lnTo>
                    <a:lnTo>
                      <a:pt x="15" y="61"/>
                    </a:lnTo>
                    <a:lnTo>
                      <a:pt x="20" y="66"/>
                    </a:lnTo>
                    <a:lnTo>
                      <a:pt x="25" y="66"/>
                    </a:lnTo>
                    <a:lnTo>
                      <a:pt x="30" y="66"/>
                    </a:lnTo>
                    <a:lnTo>
                      <a:pt x="35" y="61"/>
                    </a:lnTo>
                    <a:lnTo>
                      <a:pt x="37" y="56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3" name="Rectangle 1617"/>
              <p:cNvSpPr>
                <a:spLocks noChangeArrowheads="1"/>
              </p:cNvSpPr>
              <p:nvPr/>
            </p:nvSpPr>
            <p:spPr bwMode="auto">
              <a:xfrm>
                <a:off x="610" y="3274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4" name="Freeform 1618"/>
              <p:cNvSpPr>
                <a:spLocks/>
              </p:cNvSpPr>
              <p:nvPr/>
            </p:nvSpPr>
            <p:spPr bwMode="auto">
              <a:xfrm>
                <a:off x="630" y="3211"/>
                <a:ext cx="48" cy="73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48" y="73"/>
                  </a:cxn>
                  <a:cxn ang="0">
                    <a:pos x="0" y="73"/>
                  </a:cxn>
                  <a:cxn ang="0">
                    <a:pos x="0" y="71"/>
                  </a:cxn>
                  <a:cxn ang="0">
                    <a:pos x="2" y="66"/>
                  </a:cxn>
                  <a:cxn ang="0">
                    <a:pos x="2" y="61"/>
                  </a:cxn>
                  <a:cxn ang="0">
                    <a:pos x="7" y="56"/>
                  </a:cxn>
                  <a:cxn ang="0">
                    <a:pos x="12" y="51"/>
                  </a:cxn>
                  <a:cxn ang="0">
                    <a:pos x="17" y="46"/>
                  </a:cxn>
                  <a:cxn ang="0">
                    <a:pos x="25" y="41"/>
                  </a:cxn>
                  <a:cxn ang="0">
                    <a:pos x="30" y="36"/>
                  </a:cxn>
                  <a:cxn ang="0">
                    <a:pos x="33" y="31"/>
                  </a:cxn>
                  <a:cxn ang="0">
                    <a:pos x="35" y="26"/>
                  </a:cxn>
                  <a:cxn ang="0">
                    <a:pos x="38" y="20"/>
                  </a:cxn>
                  <a:cxn ang="0">
                    <a:pos x="35" y="15"/>
                  </a:cxn>
                  <a:cxn ang="0">
                    <a:pos x="33" y="13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3"/>
                  </a:cxn>
                  <a:cxn ang="0">
                    <a:pos x="12" y="15"/>
                  </a:cxn>
                  <a:cxn ang="0">
                    <a:pos x="10" y="23"/>
                  </a:cxn>
                  <a:cxn ang="0">
                    <a:pos x="2" y="20"/>
                  </a:cxn>
                  <a:cxn ang="0">
                    <a:pos x="5" y="13"/>
                  </a:cxn>
                  <a:cxn ang="0">
                    <a:pos x="7" y="5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33" y="3"/>
                  </a:cxn>
                  <a:cxn ang="0">
                    <a:pos x="40" y="8"/>
                  </a:cxn>
                  <a:cxn ang="0">
                    <a:pos x="45" y="13"/>
                  </a:cxn>
                  <a:cxn ang="0">
                    <a:pos x="48" y="20"/>
                  </a:cxn>
                  <a:cxn ang="0">
                    <a:pos x="45" y="26"/>
                  </a:cxn>
                  <a:cxn ang="0">
                    <a:pos x="45" y="31"/>
                  </a:cxn>
                  <a:cxn ang="0">
                    <a:pos x="43" y="33"/>
                  </a:cxn>
                  <a:cxn ang="0">
                    <a:pos x="40" y="38"/>
                  </a:cxn>
                  <a:cxn ang="0">
                    <a:pos x="35" y="43"/>
                  </a:cxn>
                  <a:cxn ang="0">
                    <a:pos x="28" y="51"/>
                  </a:cxn>
                  <a:cxn ang="0">
                    <a:pos x="20" y="56"/>
                  </a:cxn>
                  <a:cxn ang="0">
                    <a:pos x="17" y="58"/>
                  </a:cxn>
                  <a:cxn ang="0">
                    <a:pos x="15" y="61"/>
                  </a:cxn>
                  <a:cxn ang="0">
                    <a:pos x="12" y="63"/>
                  </a:cxn>
                  <a:cxn ang="0">
                    <a:pos x="48" y="63"/>
                  </a:cxn>
                </a:cxnLst>
                <a:rect l="0" t="0" r="r" b="b"/>
                <a:pathLst>
                  <a:path w="48" h="73">
                    <a:moveTo>
                      <a:pt x="48" y="63"/>
                    </a:moveTo>
                    <a:lnTo>
                      <a:pt x="48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2" y="66"/>
                    </a:lnTo>
                    <a:lnTo>
                      <a:pt x="2" y="61"/>
                    </a:lnTo>
                    <a:lnTo>
                      <a:pt x="7" y="56"/>
                    </a:lnTo>
                    <a:lnTo>
                      <a:pt x="12" y="51"/>
                    </a:lnTo>
                    <a:lnTo>
                      <a:pt x="17" y="46"/>
                    </a:lnTo>
                    <a:lnTo>
                      <a:pt x="25" y="41"/>
                    </a:lnTo>
                    <a:lnTo>
                      <a:pt x="30" y="36"/>
                    </a:lnTo>
                    <a:lnTo>
                      <a:pt x="33" y="31"/>
                    </a:lnTo>
                    <a:lnTo>
                      <a:pt x="35" y="26"/>
                    </a:lnTo>
                    <a:lnTo>
                      <a:pt x="38" y="20"/>
                    </a:lnTo>
                    <a:lnTo>
                      <a:pt x="35" y="15"/>
                    </a:lnTo>
                    <a:lnTo>
                      <a:pt x="33" y="13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10" y="23"/>
                    </a:lnTo>
                    <a:lnTo>
                      <a:pt x="2" y="20"/>
                    </a:lnTo>
                    <a:lnTo>
                      <a:pt x="5" y="13"/>
                    </a:lnTo>
                    <a:lnTo>
                      <a:pt x="7" y="5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33" y="3"/>
                    </a:lnTo>
                    <a:lnTo>
                      <a:pt x="40" y="8"/>
                    </a:lnTo>
                    <a:lnTo>
                      <a:pt x="45" y="13"/>
                    </a:lnTo>
                    <a:lnTo>
                      <a:pt x="48" y="20"/>
                    </a:lnTo>
                    <a:lnTo>
                      <a:pt x="45" y="26"/>
                    </a:lnTo>
                    <a:lnTo>
                      <a:pt x="45" y="31"/>
                    </a:lnTo>
                    <a:lnTo>
                      <a:pt x="43" y="33"/>
                    </a:lnTo>
                    <a:lnTo>
                      <a:pt x="40" y="38"/>
                    </a:lnTo>
                    <a:lnTo>
                      <a:pt x="35" y="43"/>
                    </a:lnTo>
                    <a:lnTo>
                      <a:pt x="28" y="51"/>
                    </a:lnTo>
                    <a:lnTo>
                      <a:pt x="20" y="56"/>
                    </a:lnTo>
                    <a:lnTo>
                      <a:pt x="17" y="58"/>
                    </a:lnTo>
                    <a:lnTo>
                      <a:pt x="15" y="61"/>
                    </a:lnTo>
                    <a:lnTo>
                      <a:pt x="12" y="63"/>
                    </a:lnTo>
                    <a:lnTo>
                      <a:pt x="48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5" name="Line 1619"/>
              <p:cNvSpPr>
                <a:spLocks noChangeShapeType="1"/>
              </p:cNvSpPr>
              <p:nvPr/>
            </p:nvSpPr>
            <p:spPr bwMode="auto">
              <a:xfrm>
                <a:off x="713" y="2891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6" name="Freeform 1620"/>
              <p:cNvSpPr>
                <a:spLocks noEditPoints="1"/>
              </p:cNvSpPr>
              <p:nvPr/>
            </p:nvSpPr>
            <p:spPr bwMode="auto">
              <a:xfrm>
                <a:off x="547" y="2856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25"/>
                  </a:cxn>
                  <a:cxn ang="0">
                    <a:pos x="2" y="17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5"/>
                  </a:cxn>
                  <a:cxn ang="0">
                    <a:pos x="37" y="70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8"/>
                  </a:cxn>
                  <a:cxn ang="0">
                    <a:pos x="12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7" y="55"/>
                  </a:cxn>
                  <a:cxn ang="0">
                    <a:pos x="37" y="48"/>
                  </a:cxn>
                  <a:cxn ang="0">
                    <a:pos x="37" y="37"/>
                  </a:cxn>
                  <a:cxn ang="0">
                    <a:pos x="37" y="27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2" y="25"/>
                    </a:lnTo>
                    <a:lnTo>
                      <a:pt x="2" y="17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5"/>
                    </a:lnTo>
                    <a:lnTo>
                      <a:pt x="37" y="70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8"/>
                    </a:lnTo>
                    <a:lnTo>
                      <a:pt x="12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7" y="55"/>
                    </a:lnTo>
                    <a:lnTo>
                      <a:pt x="37" y="48"/>
                    </a:lnTo>
                    <a:lnTo>
                      <a:pt x="37" y="37"/>
                    </a:lnTo>
                    <a:lnTo>
                      <a:pt x="37" y="27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7" name="Rectangle 1621"/>
              <p:cNvSpPr>
                <a:spLocks noChangeArrowheads="1"/>
              </p:cNvSpPr>
              <p:nvPr/>
            </p:nvSpPr>
            <p:spPr bwMode="auto">
              <a:xfrm>
                <a:off x="610" y="2919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8" name="Freeform 1622"/>
              <p:cNvSpPr>
                <a:spLocks/>
              </p:cNvSpPr>
              <p:nvPr/>
            </p:nvSpPr>
            <p:spPr bwMode="auto">
              <a:xfrm>
                <a:off x="632" y="2856"/>
                <a:ext cx="46" cy="7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8" y="53"/>
                  </a:cxn>
                  <a:cxn ang="0">
                    <a:pos x="10" y="58"/>
                  </a:cxn>
                  <a:cxn ang="0">
                    <a:pos x="13" y="63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28" y="65"/>
                  </a:cxn>
                  <a:cxn ang="0">
                    <a:pos x="33" y="60"/>
                  </a:cxn>
                  <a:cxn ang="0">
                    <a:pos x="36" y="58"/>
                  </a:cxn>
                  <a:cxn ang="0">
                    <a:pos x="38" y="50"/>
                  </a:cxn>
                  <a:cxn ang="0">
                    <a:pos x="36" y="45"/>
                  </a:cxn>
                  <a:cxn ang="0">
                    <a:pos x="33" y="40"/>
                  </a:cxn>
                  <a:cxn ang="0">
                    <a:pos x="28" y="37"/>
                  </a:cxn>
                  <a:cxn ang="0">
                    <a:pos x="23" y="37"/>
                  </a:cxn>
                  <a:cxn ang="0">
                    <a:pos x="21" y="37"/>
                  </a:cxn>
                  <a:cxn ang="0">
                    <a:pos x="18" y="37"/>
                  </a:cxn>
                  <a:cxn ang="0">
                    <a:pos x="18" y="30"/>
                  </a:cxn>
                  <a:cxn ang="0">
                    <a:pos x="18" y="30"/>
                  </a:cxn>
                  <a:cxn ang="0">
                    <a:pos x="21" y="30"/>
                  </a:cxn>
                  <a:cxn ang="0">
                    <a:pos x="26" y="30"/>
                  </a:cxn>
                  <a:cxn ang="0">
                    <a:pos x="28" y="27"/>
                  </a:cxn>
                  <a:cxn ang="0">
                    <a:pos x="33" y="25"/>
                  </a:cxn>
                  <a:cxn ang="0">
                    <a:pos x="33" y="20"/>
                  </a:cxn>
                  <a:cxn ang="0">
                    <a:pos x="33" y="15"/>
                  </a:cxn>
                  <a:cxn ang="0">
                    <a:pos x="31" y="12"/>
                  </a:cxn>
                  <a:cxn ang="0">
                    <a:pos x="26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2"/>
                  </a:cxn>
                  <a:cxn ang="0">
                    <a:pos x="10" y="15"/>
                  </a:cxn>
                  <a:cxn ang="0">
                    <a:pos x="10" y="20"/>
                  </a:cxn>
                  <a:cxn ang="0">
                    <a:pos x="0" y="20"/>
                  </a:cxn>
                  <a:cxn ang="0">
                    <a:pos x="3" y="12"/>
                  </a:cxn>
                  <a:cxn ang="0">
                    <a:pos x="8" y="5"/>
                  </a:cxn>
                  <a:cxn ang="0">
                    <a:pos x="13" y="2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3" y="2"/>
                  </a:cxn>
                  <a:cxn ang="0">
                    <a:pos x="36" y="5"/>
                  </a:cxn>
                  <a:cxn ang="0">
                    <a:pos x="41" y="10"/>
                  </a:cxn>
                  <a:cxn ang="0">
                    <a:pos x="41" y="15"/>
                  </a:cxn>
                  <a:cxn ang="0">
                    <a:pos x="43" y="17"/>
                  </a:cxn>
                  <a:cxn ang="0">
                    <a:pos x="43" y="22"/>
                  </a:cxn>
                  <a:cxn ang="0">
                    <a:pos x="41" y="27"/>
                  </a:cxn>
                  <a:cxn ang="0">
                    <a:pos x="38" y="30"/>
                  </a:cxn>
                  <a:cxn ang="0">
                    <a:pos x="33" y="32"/>
                  </a:cxn>
                  <a:cxn ang="0">
                    <a:pos x="38" y="35"/>
                  </a:cxn>
                  <a:cxn ang="0">
                    <a:pos x="43" y="40"/>
                  </a:cxn>
                  <a:cxn ang="0">
                    <a:pos x="46" y="45"/>
                  </a:cxn>
                  <a:cxn ang="0">
                    <a:pos x="46" y="50"/>
                  </a:cxn>
                  <a:cxn ang="0">
                    <a:pos x="46" y="60"/>
                  </a:cxn>
                  <a:cxn ang="0">
                    <a:pos x="41" y="68"/>
                  </a:cxn>
                  <a:cxn ang="0">
                    <a:pos x="36" y="70"/>
                  </a:cxn>
                  <a:cxn ang="0">
                    <a:pos x="28" y="73"/>
                  </a:cxn>
                  <a:cxn ang="0">
                    <a:pos x="23" y="73"/>
                  </a:cxn>
                  <a:cxn ang="0">
                    <a:pos x="13" y="73"/>
                  </a:cxn>
                  <a:cxn ang="0">
                    <a:pos x="8" y="68"/>
                  </a:cxn>
                  <a:cxn ang="0">
                    <a:pos x="3" y="63"/>
                  </a:cxn>
                  <a:cxn ang="0">
                    <a:pos x="0" y="53"/>
                  </a:cxn>
                </a:cxnLst>
                <a:rect l="0" t="0" r="r" b="b"/>
                <a:pathLst>
                  <a:path w="46" h="73">
                    <a:moveTo>
                      <a:pt x="0" y="53"/>
                    </a:moveTo>
                    <a:lnTo>
                      <a:pt x="8" y="53"/>
                    </a:lnTo>
                    <a:lnTo>
                      <a:pt x="10" y="58"/>
                    </a:lnTo>
                    <a:lnTo>
                      <a:pt x="13" y="63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28" y="65"/>
                    </a:lnTo>
                    <a:lnTo>
                      <a:pt x="33" y="60"/>
                    </a:lnTo>
                    <a:lnTo>
                      <a:pt x="36" y="58"/>
                    </a:lnTo>
                    <a:lnTo>
                      <a:pt x="38" y="50"/>
                    </a:lnTo>
                    <a:lnTo>
                      <a:pt x="36" y="45"/>
                    </a:lnTo>
                    <a:lnTo>
                      <a:pt x="33" y="40"/>
                    </a:lnTo>
                    <a:lnTo>
                      <a:pt x="28" y="37"/>
                    </a:lnTo>
                    <a:lnTo>
                      <a:pt x="23" y="37"/>
                    </a:lnTo>
                    <a:lnTo>
                      <a:pt x="21" y="37"/>
                    </a:lnTo>
                    <a:lnTo>
                      <a:pt x="18" y="37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21" y="30"/>
                    </a:lnTo>
                    <a:lnTo>
                      <a:pt x="26" y="30"/>
                    </a:lnTo>
                    <a:lnTo>
                      <a:pt x="28" y="27"/>
                    </a:lnTo>
                    <a:lnTo>
                      <a:pt x="33" y="25"/>
                    </a:lnTo>
                    <a:lnTo>
                      <a:pt x="33" y="20"/>
                    </a:lnTo>
                    <a:lnTo>
                      <a:pt x="33" y="15"/>
                    </a:lnTo>
                    <a:lnTo>
                      <a:pt x="31" y="12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2"/>
                    </a:lnTo>
                    <a:lnTo>
                      <a:pt x="10" y="15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3" y="12"/>
                    </a:lnTo>
                    <a:lnTo>
                      <a:pt x="8" y="5"/>
                    </a:lnTo>
                    <a:lnTo>
                      <a:pt x="13" y="2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41" y="10"/>
                    </a:lnTo>
                    <a:lnTo>
                      <a:pt x="41" y="15"/>
                    </a:lnTo>
                    <a:lnTo>
                      <a:pt x="43" y="17"/>
                    </a:lnTo>
                    <a:lnTo>
                      <a:pt x="43" y="22"/>
                    </a:lnTo>
                    <a:lnTo>
                      <a:pt x="41" y="27"/>
                    </a:lnTo>
                    <a:lnTo>
                      <a:pt x="38" y="30"/>
                    </a:lnTo>
                    <a:lnTo>
                      <a:pt x="33" y="32"/>
                    </a:lnTo>
                    <a:lnTo>
                      <a:pt x="38" y="35"/>
                    </a:lnTo>
                    <a:lnTo>
                      <a:pt x="43" y="40"/>
                    </a:lnTo>
                    <a:lnTo>
                      <a:pt x="46" y="45"/>
                    </a:lnTo>
                    <a:lnTo>
                      <a:pt x="46" y="50"/>
                    </a:lnTo>
                    <a:lnTo>
                      <a:pt x="46" y="60"/>
                    </a:lnTo>
                    <a:lnTo>
                      <a:pt x="41" y="68"/>
                    </a:lnTo>
                    <a:lnTo>
                      <a:pt x="36" y="70"/>
                    </a:lnTo>
                    <a:lnTo>
                      <a:pt x="28" y="73"/>
                    </a:lnTo>
                    <a:lnTo>
                      <a:pt x="23" y="73"/>
                    </a:lnTo>
                    <a:lnTo>
                      <a:pt x="13" y="73"/>
                    </a:lnTo>
                    <a:lnTo>
                      <a:pt x="8" y="68"/>
                    </a:lnTo>
                    <a:lnTo>
                      <a:pt x="3" y="6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39" name="Line 1623"/>
              <p:cNvSpPr>
                <a:spLocks noChangeShapeType="1"/>
              </p:cNvSpPr>
              <p:nvPr/>
            </p:nvSpPr>
            <p:spPr bwMode="auto">
              <a:xfrm>
                <a:off x="713" y="2535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0" name="Freeform 1624"/>
              <p:cNvSpPr>
                <a:spLocks noEditPoints="1"/>
              </p:cNvSpPr>
              <p:nvPr/>
            </p:nvSpPr>
            <p:spPr bwMode="auto">
              <a:xfrm>
                <a:off x="547" y="2500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5"/>
                  </a:cxn>
                  <a:cxn ang="0">
                    <a:pos x="2" y="18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3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6"/>
                  </a:cxn>
                  <a:cxn ang="0">
                    <a:pos x="37" y="71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2" y="50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2" y="55"/>
                  </a:cxn>
                  <a:cxn ang="0">
                    <a:pos x="15" y="61"/>
                  </a:cxn>
                  <a:cxn ang="0">
                    <a:pos x="20" y="66"/>
                  </a:cxn>
                  <a:cxn ang="0">
                    <a:pos x="25" y="66"/>
                  </a:cxn>
                  <a:cxn ang="0">
                    <a:pos x="30" y="66"/>
                  </a:cxn>
                  <a:cxn ang="0">
                    <a:pos x="35" y="61"/>
                  </a:cxn>
                  <a:cxn ang="0">
                    <a:pos x="37" y="55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2" y="25"/>
                    </a:lnTo>
                    <a:lnTo>
                      <a:pt x="2" y="18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6"/>
                    </a:lnTo>
                    <a:lnTo>
                      <a:pt x="37" y="71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2" y="50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2" y="55"/>
                    </a:lnTo>
                    <a:lnTo>
                      <a:pt x="15" y="61"/>
                    </a:lnTo>
                    <a:lnTo>
                      <a:pt x="20" y="66"/>
                    </a:lnTo>
                    <a:lnTo>
                      <a:pt x="25" y="66"/>
                    </a:lnTo>
                    <a:lnTo>
                      <a:pt x="30" y="66"/>
                    </a:lnTo>
                    <a:lnTo>
                      <a:pt x="35" y="61"/>
                    </a:lnTo>
                    <a:lnTo>
                      <a:pt x="37" y="55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1" name="Rectangle 1625"/>
              <p:cNvSpPr>
                <a:spLocks noChangeArrowheads="1"/>
              </p:cNvSpPr>
              <p:nvPr/>
            </p:nvSpPr>
            <p:spPr bwMode="auto">
              <a:xfrm>
                <a:off x="610" y="2563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2" name="Freeform 1626"/>
              <p:cNvSpPr>
                <a:spLocks noEditPoints="1"/>
              </p:cNvSpPr>
              <p:nvPr/>
            </p:nvSpPr>
            <p:spPr bwMode="auto">
              <a:xfrm>
                <a:off x="627" y="2503"/>
                <a:ext cx="51" cy="70"/>
              </a:xfrm>
              <a:custGeom>
                <a:avLst/>
                <a:gdLst/>
                <a:ahLst/>
                <a:cxnLst>
                  <a:cxn ang="0">
                    <a:pos x="33" y="70"/>
                  </a:cxn>
                  <a:cxn ang="0">
                    <a:pos x="33" y="52"/>
                  </a:cxn>
                  <a:cxn ang="0">
                    <a:pos x="0" y="52"/>
                  </a:cxn>
                  <a:cxn ang="0">
                    <a:pos x="0" y="45"/>
                  </a:cxn>
                  <a:cxn ang="0">
                    <a:pos x="36" y="0"/>
                  </a:cxn>
                  <a:cxn ang="0">
                    <a:pos x="43" y="0"/>
                  </a:cxn>
                  <a:cxn ang="0">
                    <a:pos x="43" y="45"/>
                  </a:cxn>
                  <a:cxn ang="0">
                    <a:pos x="51" y="45"/>
                  </a:cxn>
                  <a:cxn ang="0">
                    <a:pos x="51" y="52"/>
                  </a:cxn>
                  <a:cxn ang="0">
                    <a:pos x="43" y="52"/>
                  </a:cxn>
                  <a:cxn ang="0">
                    <a:pos x="43" y="70"/>
                  </a:cxn>
                  <a:cxn ang="0">
                    <a:pos x="33" y="70"/>
                  </a:cxn>
                  <a:cxn ang="0">
                    <a:pos x="33" y="45"/>
                  </a:cxn>
                  <a:cxn ang="0">
                    <a:pos x="33" y="17"/>
                  </a:cxn>
                  <a:cxn ang="0">
                    <a:pos x="13" y="45"/>
                  </a:cxn>
                  <a:cxn ang="0">
                    <a:pos x="33" y="45"/>
                  </a:cxn>
                </a:cxnLst>
                <a:rect l="0" t="0" r="r" b="b"/>
                <a:pathLst>
                  <a:path w="51" h="70">
                    <a:moveTo>
                      <a:pt x="33" y="70"/>
                    </a:moveTo>
                    <a:lnTo>
                      <a:pt x="33" y="52"/>
                    </a:lnTo>
                    <a:lnTo>
                      <a:pt x="0" y="52"/>
                    </a:lnTo>
                    <a:lnTo>
                      <a:pt x="0" y="45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43" y="45"/>
                    </a:lnTo>
                    <a:lnTo>
                      <a:pt x="51" y="45"/>
                    </a:lnTo>
                    <a:lnTo>
                      <a:pt x="51" y="52"/>
                    </a:lnTo>
                    <a:lnTo>
                      <a:pt x="43" y="52"/>
                    </a:lnTo>
                    <a:lnTo>
                      <a:pt x="43" y="70"/>
                    </a:lnTo>
                    <a:lnTo>
                      <a:pt x="33" y="70"/>
                    </a:lnTo>
                    <a:close/>
                    <a:moveTo>
                      <a:pt x="33" y="45"/>
                    </a:moveTo>
                    <a:lnTo>
                      <a:pt x="33" y="17"/>
                    </a:lnTo>
                    <a:lnTo>
                      <a:pt x="13" y="45"/>
                    </a:lnTo>
                    <a:lnTo>
                      <a:pt x="33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3" name="Line 1627"/>
              <p:cNvSpPr>
                <a:spLocks noChangeShapeType="1"/>
              </p:cNvSpPr>
              <p:nvPr/>
            </p:nvSpPr>
            <p:spPr bwMode="auto">
              <a:xfrm>
                <a:off x="713" y="2180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4" name="Freeform 1628"/>
              <p:cNvSpPr>
                <a:spLocks noEditPoints="1"/>
              </p:cNvSpPr>
              <p:nvPr/>
            </p:nvSpPr>
            <p:spPr bwMode="auto">
              <a:xfrm>
                <a:off x="547" y="2144"/>
                <a:ext cx="48" cy="7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6"/>
                  </a:cxn>
                  <a:cxn ang="0">
                    <a:pos x="2" y="18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3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6"/>
                  </a:cxn>
                  <a:cxn ang="0">
                    <a:pos x="45" y="21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6"/>
                  </a:cxn>
                  <a:cxn ang="0">
                    <a:pos x="37" y="71"/>
                  </a:cxn>
                  <a:cxn ang="0">
                    <a:pos x="32" y="74"/>
                  </a:cxn>
                  <a:cxn ang="0">
                    <a:pos x="25" y="74"/>
                  </a:cxn>
                  <a:cxn ang="0">
                    <a:pos x="17" y="74"/>
                  </a:cxn>
                  <a:cxn ang="0">
                    <a:pos x="12" y="71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2" y="51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2" y="56"/>
                  </a:cxn>
                  <a:cxn ang="0">
                    <a:pos x="15" y="61"/>
                  </a:cxn>
                  <a:cxn ang="0">
                    <a:pos x="20" y="66"/>
                  </a:cxn>
                  <a:cxn ang="0">
                    <a:pos x="25" y="66"/>
                  </a:cxn>
                  <a:cxn ang="0">
                    <a:pos x="30" y="66"/>
                  </a:cxn>
                  <a:cxn ang="0">
                    <a:pos x="35" y="61"/>
                  </a:cxn>
                  <a:cxn ang="0">
                    <a:pos x="37" y="56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7" y="21"/>
                  </a:cxn>
                  <a:cxn ang="0">
                    <a:pos x="35" y="16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6"/>
                  </a:cxn>
                  <a:cxn ang="0">
                    <a:pos x="12" y="21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8" h="74">
                    <a:moveTo>
                      <a:pt x="0" y="38"/>
                    </a:moveTo>
                    <a:lnTo>
                      <a:pt x="2" y="26"/>
                    </a:lnTo>
                    <a:lnTo>
                      <a:pt x="2" y="18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6"/>
                    </a:lnTo>
                    <a:lnTo>
                      <a:pt x="45" y="21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6"/>
                    </a:lnTo>
                    <a:lnTo>
                      <a:pt x="37" y="71"/>
                    </a:lnTo>
                    <a:lnTo>
                      <a:pt x="32" y="74"/>
                    </a:lnTo>
                    <a:lnTo>
                      <a:pt x="25" y="74"/>
                    </a:lnTo>
                    <a:lnTo>
                      <a:pt x="17" y="74"/>
                    </a:lnTo>
                    <a:lnTo>
                      <a:pt x="12" y="71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2" y="51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2" y="56"/>
                    </a:lnTo>
                    <a:lnTo>
                      <a:pt x="15" y="61"/>
                    </a:lnTo>
                    <a:lnTo>
                      <a:pt x="20" y="66"/>
                    </a:lnTo>
                    <a:lnTo>
                      <a:pt x="25" y="66"/>
                    </a:lnTo>
                    <a:lnTo>
                      <a:pt x="30" y="66"/>
                    </a:lnTo>
                    <a:lnTo>
                      <a:pt x="35" y="61"/>
                    </a:lnTo>
                    <a:lnTo>
                      <a:pt x="37" y="56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7" y="21"/>
                    </a:lnTo>
                    <a:lnTo>
                      <a:pt x="35" y="16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6"/>
                    </a:lnTo>
                    <a:lnTo>
                      <a:pt x="12" y="21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5" name="Rectangle 1629"/>
              <p:cNvSpPr>
                <a:spLocks noChangeArrowheads="1"/>
              </p:cNvSpPr>
              <p:nvPr/>
            </p:nvSpPr>
            <p:spPr bwMode="auto">
              <a:xfrm>
                <a:off x="610" y="2207"/>
                <a:ext cx="7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6" name="Freeform 1630"/>
              <p:cNvSpPr>
                <a:spLocks/>
              </p:cNvSpPr>
              <p:nvPr/>
            </p:nvSpPr>
            <p:spPr bwMode="auto">
              <a:xfrm>
                <a:off x="632" y="2147"/>
                <a:ext cx="46" cy="71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8" y="50"/>
                  </a:cxn>
                  <a:cxn ang="0">
                    <a:pos x="10" y="55"/>
                  </a:cxn>
                  <a:cxn ang="0">
                    <a:pos x="13" y="60"/>
                  </a:cxn>
                  <a:cxn ang="0">
                    <a:pos x="18" y="63"/>
                  </a:cxn>
                  <a:cxn ang="0">
                    <a:pos x="23" y="63"/>
                  </a:cxn>
                  <a:cxn ang="0">
                    <a:pos x="28" y="63"/>
                  </a:cxn>
                  <a:cxn ang="0">
                    <a:pos x="33" y="58"/>
                  </a:cxn>
                  <a:cxn ang="0">
                    <a:pos x="36" y="53"/>
                  </a:cxn>
                  <a:cxn ang="0">
                    <a:pos x="38" y="45"/>
                  </a:cxn>
                  <a:cxn ang="0">
                    <a:pos x="36" y="40"/>
                  </a:cxn>
                  <a:cxn ang="0">
                    <a:pos x="33" y="35"/>
                  </a:cxn>
                  <a:cxn ang="0">
                    <a:pos x="28" y="33"/>
                  </a:cxn>
                  <a:cxn ang="0">
                    <a:pos x="23" y="30"/>
                  </a:cxn>
                  <a:cxn ang="0">
                    <a:pos x="18" y="30"/>
                  </a:cxn>
                  <a:cxn ang="0">
                    <a:pos x="15" y="33"/>
                  </a:cxn>
                  <a:cxn ang="0">
                    <a:pos x="13" y="35"/>
                  </a:cxn>
                  <a:cxn ang="0">
                    <a:pos x="10" y="38"/>
                  </a:cxn>
                  <a:cxn ang="0">
                    <a:pos x="0" y="35"/>
                  </a:cxn>
                  <a:cxn ang="0">
                    <a:pos x="8" y="0"/>
                  </a:cxn>
                  <a:cxn ang="0">
                    <a:pos x="43" y="0"/>
                  </a:cxn>
                  <a:cxn ang="0">
                    <a:pos x="43" y="7"/>
                  </a:cxn>
                  <a:cxn ang="0">
                    <a:pos x="15" y="7"/>
                  </a:cxn>
                  <a:cxn ang="0">
                    <a:pos x="13" y="28"/>
                  </a:cxn>
                  <a:cxn ang="0">
                    <a:pos x="18" y="23"/>
                  </a:cxn>
                  <a:cxn ang="0">
                    <a:pos x="26" y="23"/>
                  </a:cxn>
                  <a:cxn ang="0">
                    <a:pos x="33" y="23"/>
                  </a:cxn>
                  <a:cxn ang="0">
                    <a:pos x="41" y="28"/>
                  </a:cxn>
                  <a:cxn ang="0">
                    <a:pos x="46" y="35"/>
                  </a:cxn>
                  <a:cxn ang="0">
                    <a:pos x="46" y="45"/>
                  </a:cxn>
                  <a:cxn ang="0">
                    <a:pos x="46" y="55"/>
                  </a:cxn>
                  <a:cxn ang="0">
                    <a:pos x="41" y="63"/>
                  </a:cxn>
                  <a:cxn ang="0">
                    <a:pos x="36" y="68"/>
                  </a:cxn>
                  <a:cxn ang="0">
                    <a:pos x="31" y="71"/>
                  </a:cxn>
                  <a:cxn ang="0">
                    <a:pos x="23" y="71"/>
                  </a:cxn>
                  <a:cxn ang="0">
                    <a:pos x="13" y="71"/>
                  </a:cxn>
                  <a:cxn ang="0">
                    <a:pos x="5" y="65"/>
                  </a:cxn>
                  <a:cxn ang="0">
                    <a:pos x="3" y="60"/>
                  </a:cxn>
                  <a:cxn ang="0">
                    <a:pos x="0" y="50"/>
                  </a:cxn>
                </a:cxnLst>
                <a:rect l="0" t="0" r="r" b="b"/>
                <a:pathLst>
                  <a:path w="46" h="71">
                    <a:moveTo>
                      <a:pt x="0" y="50"/>
                    </a:moveTo>
                    <a:lnTo>
                      <a:pt x="8" y="50"/>
                    </a:lnTo>
                    <a:lnTo>
                      <a:pt x="10" y="55"/>
                    </a:lnTo>
                    <a:lnTo>
                      <a:pt x="13" y="60"/>
                    </a:lnTo>
                    <a:lnTo>
                      <a:pt x="18" y="63"/>
                    </a:lnTo>
                    <a:lnTo>
                      <a:pt x="23" y="63"/>
                    </a:lnTo>
                    <a:lnTo>
                      <a:pt x="28" y="63"/>
                    </a:lnTo>
                    <a:lnTo>
                      <a:pt x="33" y="58"/>
                    </a:lnTo>
                    <a:lnTo>
                      <a:pt x="36" y="53"/>
                    </a:lnTo>
                    <a:lnTo>
                      <a:pt x="38" y="45"/>
                    </a:lnTo>
                    <a:lnTo>
                      <a:pt x="36" y="40"/>
                    </a:lnTo>
                    <a:lnTo>
                      <a:pt x="33" y="35"/>
                    </a:lnTo>
                    <a:lnTo>
                      <a:pt x="28" y="33"/>
                    </a:lnTo>
                    <a:lnTo>
                      <a:pt x="23" y="30"/>
                    </a:lnTo>
                    <a:lnTo>
                      <a:pt x="18" y="30"/>
                    </a:lnTo>
                    <a:lnTo>
                      <a:pt x="15" y="33"/>
                    </a:lnTo>
                    <a:lnTo>
                      <a:pt x="13" y="35"/>
                    </a:lnTo>
                    <a:lnTo>
                      <a:pt x="10" y="38"/>
                    </a:lnTo>
                    <a:lnTo>
                      <a:pt x="0" y="35"/>
                    </a:lnTo>
                    <a:lnTo>
                      <a:pt x="8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15" y="7"/>
                    </a:lnTo>
                    <a:lnTo>
                      <a:pt x="13" y="28"/>
                    </a:lnTo>
                    <a:lnTo>
                      <a:pt x="18" y="23"/>
                    </a:lnTo>
                    <a:lnTo>
                      <a:pt x="26" y="23"/>
                    </a:lnTo>
                    <a:lnTo>
                      <a:pt x="33" y="23"/>
                    </a:lnTo>
                    <a:lnTo>
                      <a:pt x="41" y="28"/>
                    </a:lnTo>
                    <a:lnTo>
                      <a:pt x="46" y="35"/>
                    </a:lnTo>
                    <a:lnTo>
                      <a:pt x="46" y="45"/>
                    </a:lnTo>
                    <a:lnTo>
                      <a:pt x="46" y="55"/>
                    </a:lnTo>
                    <a:lnTo>
                      <a:pt x="41" y="63"/>
                    </a:lnTo>
                    <a:lnTo>
                      <a:pt x="36" y="68"/>
                    </a:lnTo>
                    <a:lnTo>
                      <a:pt x="31" y="71"/>
                    </a:lnTo>
                    <a:lnTo>
                      <a:pt x="23" y="71"/>
                    </a:lnTo>
                    <a:lnTo>
                      <a:pt x="13" y="71"/>
                    </a:lnTo>
                    <a:lnTo>
                      <a:pt x="5" y="65"/>
                    </a:lnTo>
                    <a:lnTo>
                      <a:pt x="3" y="6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7" name="Line 1631"/>
              <p:cNvSpPr>
                <a:spLocks noChangeShapeType="1"/>
              </p:cNvSpPr>
              <p:nvPr/>
            </p:nvSpPr>
            <p:spPr bwMode="auto">
              <a:xfrm>
                <a:off x="713" y="1824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8" name="Freeform 1632"/>
              <p:cNvSpPr>
                <a:spLocks noEditPoints="1"/>
              </p:cNvSpPr>
              <p:nvPr/>
            </p:nvSpPr>
            <p:spPr bwMode="auto">
              <a:xfrm>
                <a:off x="547" y="1789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5"/>
                  </a:cxn>
                  <a:cxn ang="0">
                    <a:pos x="2" y="17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7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5"/>
                  </a:cxn>
                  <a:cxn ang="0">
                    <a:pos x="37" y="70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2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7" y="55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7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7"/>
                  </a:cxn>
                  <a:cxn ang="0">
                    <a:pos x="10" y="38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2" y="25"/>
                    </a:lnTo>
                    <a:lnTo>
                      <a:pt x="2" y="17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7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5"/>
                    </a:lnTo>
                    <a:lnTo>
                      <a:pt x="37" y="70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2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7" y="55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7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7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49" name="Rectangle 1633"/>
              <p:cNvSpPr>
                <a:spLocks noChangeArrowheads="1"/>
              </p:cNvSpPr>
              <p:nvPr/>
            </p:nvSpPr>
            <p:spPr bwMode="auto">
              <a:xfrm>
                <a:off x="610" y="1852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0" name="Freeform 1634"/>
              <p:cNvSpPr>
                <a:spLocks noEditPoints="1"/>
              </p:cNvSpPr>
              <p:nvPr/>
            </p:nvSpPr>
            <p:spPr bwMode="auto">
              <a:xfrm>
                <a:off x="630" y="1789"/>
                <a:ext cx="48" cy="73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38" y="20"/>
                  </a:cxn>
                  <a:cxn ang="0">
                    <a:pos x="38" y="15"/>
                  </a:cxn>
                  <a:cxn ang="0">
                    <a:pos x="35" y="12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3" y="10"/>
                  </a:cxn>
                  <a:cxn ang="0">
                    <a:pos x="17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5"/>
                  </a:cxn>
                  <a:cxn ang="0">
                    <a:pos x="10" y="35"/>
                  </a:cxn>
                  <a:cxn ang="0">
                    <a:pos x="12" y="30"/>
                  </a:cxn>
                  <a:cxn ang="0">
                    <a:pos x="17" y="27"/>
                  </a:cxn>
                  <a:cxn ang="0">
                    <a:pos x="23" y="25"/>
                  </a:cxn>
                  <a:cxn ang="0">
                    <a:pos x="28" y="25"/>
                  </a:cxn>
                  <a:cxn ang="0">
                    <a:pos x="35" y="27"/>
                  </a:cxn>
                  <a:cxn ang="0">
                    <a:pos x="43" y="33"/>
                  </a:cxn>
                  <a:cxn ang="0">
                    <a:pos x="48" y="40"/>
                  </a:cxn>
                  <a:cxn ang="0">
                    <a:pos x="48" y="50"/>
                  </a:cxn>
                  <a:cxn ang="0">
                    <a:pos x="48" y="55"/>
                  </a:cxn>
                  <a:cxn ang="0">
                    <a:pos x="45" y="63"/>
                  </a:cxn>
                  <a:cxn ang="0">
                    <a:pos x="43" y="68"/>
                  </a:cxn>
                  <a:cxn ang="0">
                    <a:pos x="38" y="70"/>
                  </a:cxn>
                  <a:cxn ang="0">
                    <a:pos x="33" y="73"/>
                  </a:cxn>
                  <a:cxn ang="0">
                    <a:pos x="25" y="73"/>
                  </a:cxn>
                  <a:cxn ang="0">
                    <a:pos x="20" y="73"/>
                  </a:cxn>
                  <a:cxn ang="0">
                    <a:pos x="12" y="70"/>
                  </a:cxn>
                  <a:cxn ang="0">
                    <a:pos x="7" y="65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40"/>
                  </a:cxn>
                  <a:cxn ang="0">
                    <a:pos x="2" y="27"/>
                  </a:cxn>
                  <a:cxn ang="0">
                    <a:pos x="5" y="17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20" y="2"/>
                  </a:cxn>
                  <a:cxn ang="0">
                    <a:pos x="28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5" y="12"/>
                  </a:cxn>
                  <a:cxn ang="0">
                    <a:pos x="48" y="20"/>
                  </a:cxn>
                  <a:cxn ang="0">
                    <a:pos x="10" y="50"/>
                  </a:cxn>
                  <a:cxn ang="0">
                    <a:pos x="10" y="53"/>
                  </a:cxn>
                  <a:cxn ang="0">
                    <a:pos x="12" y="58"/>
                  </a:cxn>
                  <a:cxn ang="0">
                    <a:pos x="15" y="60"/>
                  </a:cxn>
                  <a:cxn ang="0">
                    <a:pos x="17" y="63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8" y="55"/>
                  </a:cxn>
                  <a:cxn ang="0">
                    <a:pos x="40" y="50"/>
                  </a:cxn>
                  <a:cxn ang="0">
                    <a:pos x="38" y="43"/>
                  </a:cxn>
                  <a:cxn ang="0">
                    <a:pos x="35" y="38"/>
                  </a:cxn>
                  <a:cxn ang="0">
                    <a:pos x="30" y="35"/>
                  </a:cxn>
                  <a:cxn ang="0">
                    <a:pos x="25" y="35"/>
                  </a:cxn>
                  <a:cxn ang="0">
                    <a:pos x="20" y="35"/>
                  </a:cxn>
                  <a:cxn ang="0">
                    <a:pos x="15" y="38"/>
                  </a:cxn>
                  <a:cxn ang="0">
                    <a:pos x="10" y="43"/>
                  </a:cxn>
                  <a:cxn ang="0">
                    <a:pos x="10" y="50"/>
                  </a:cxn>
                </a:cxnLst>
                <a:rect l="0" t="0" r="r" b="b"/>
                <a:pathLst>
                  <a:path w="48" h="73">
                    <a:moveTo>
                      <a:pt x="48" y="20"/>
                    </a:moveTo>
                    <a:lnTo>
                      <a:pt x="38" y="20"/>
                    </a:lnTo>
                    <a:lnTo>
                      <a:pt x="38" y="15"/>
                    </a:lnTo>
                    <a:lnTo>
                      <a:pt x="35" y="12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3" y="10"/>
                    </a:lnTo>
                    <a:lnTo>
                      <a:pt x="17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5"/>
                    </a:lnTo>
                    <a:lnTo>
                      <a:pt x="10" y="35"/>
                    </a:lnTo>
                    <a:lnTo>
                      <a:pt x="12" y="30"/>
                    </a:lnTo>
                    <a:lnTo>
                      <a:pt x="17" y="27"/>
                    </a:lnTo>
                    <a:lnTo>
                      <a:pt x="23" y="25"/>
                    </a:lnTo>
                    <a:lnTo>
                      <a:pt x="28" y="25"/>
                    </a:lnTo>
                    <a:lnTo>
                      <a:pt x="35" y="27"/>
                    </a:lnTo>
                    <a:lnTo>
                      <a:pt x="43" y="33"/>
                    </a:lnTo>
                    <a:lnTo>
                      <a:pt x="48" y="40"/>
                    </a:lnTo>
                    <a:lnTo>
                      <a:pt x="48" y="50"/>
                    </a:lnTo>
                    <a:lnTo>
                      <a:pt x="48" y="55"/>
                    </a:lnTo>
                    <a:lnTo>
                      <a:pt x="45" y="63"/>
                    </a:lnTo>
                    <a:lnTo>
                      <a:pt x="43" y="68"/>
                    </a:lnTo>
                    <a:lnTo>
                      <a:pt x="38" y="70"/>
                    </a:lnTo>
                    <a:lnTo>
                      <a:pt x="33" y="73"/>
                    </a:lnTo>
                    <a:lnTo>
                      <a:pt x="25" y="73"/>
                    </a:lnTo>
                    <a:lnTo>
                      <a:pt x="20" y="73"/>
                    </a:lnTo>
                    <a:lnTo>
                      <a:pt x="12" y="70"/>
                    </a:lnTo>
                    <a:lnTo>
                      <a:pt x="7" y="65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40"/>
                    </a:lnTo>
                    <a:lnTo>
                      <a:pt x="2" y="27"/>
                    </a:lnTo>
                    <a:lnTo>
                      <a:pt x="5" y="17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5" y="12"/>
                    </a:lnTo>
                    <a:lnTo>
                      <a:pt x="48" y="20"/>
                    </a:lnTo>
                    <a:close/>
                    <a:moveTo>
                      <a:pt x="10" y="50"/>
                    </a:moveTo>
                    <a:lnTo>
                      <a:pt x="10" y="53"/>
                    </a:lnTo>
                    <a:lnTo>
                      <a:pt x="12" y="58"/>
                    </a:lnTo>
                    <a:lnTo>
                      <a:pt x="15" y="60"/>
                    </a:lnTo>
                    <a:lnTo>
                      <a:pt x="17" y="63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8" y="55"/>
                    </a:lnTo>
                    <a:lnTo>
                      <a:pt x="40" y="50"/>
                    </a:lnTo>
                    <a:lnTo>
                      <a:pt x="38" y="43"/>
                    </a:lnTo>
                    <a:lnTo>
                      <a:pt x="35" y="38"/>
                    </a:lnTo>
                    <a:lnTo>
                      <a:pt x="30" y="35"/>
                    </a:lnTo>
                    <a:lnTo>
                      <a:pt x="25" y="35"/>
                    </a:lnTo>
                    <a:lnTo>
                      <a:pt x="20" y="35"/>
                    </a:lnTo>
                    <a:lnTo>
                      <a:pt x="15" y="38"/>
                    </a:lnTo>
                    <a:lnTo>
                      <a:pt x="10" y="43"/>
                    </a:lnTo>
                    <a:lnTo>
                      <a:pt x="1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1" name="Line 1635"/>
              <p:cNvSpPr>
                <a:spLocks noChangeShapeType="1"/>
              </p:cNvSpPr>
              <p:nvPr/>
            </p:nvSpPr>
            <p:spPr bwMode="auto">
              <a:xfrm>
                <a:off x="713" y="1468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2" name="Freeform 1636"/>
              <p:cNvSpPr>
                <a:spLocks noEditPoints="1"/>
              </p:cNvSpPr>
              <p:nvPr/>
            </p:nvSpPr>
            <p:spPr bwMode="auto">
              <a:xfrm>
                <a:off x="547" y="1433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5"/>
                  </a:cxn>
                  <a:cxn ang="0">
                    <a:pos x="2" y="18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3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6"/>
                  </a:cxn>
                  <a:cxn ang="0">
                    <a:pos x="37" y="71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2" y="51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2" y="56"/>
                  </a:cxn>
                  <a:cxn ang="0">
                    <a:pos x="15" y="61"/>
                  </a:cxn>
                  <a:cxn ang="0">
                    <a:pos x="20" y="66"/>
                  </a:cxn>
                  <a:cxn ang="0">
                    <a:pos x="25" y="66"/>
                  </a:cxn>
                  <a:cxn ang="0">
                    <a:pos x="30" y="66"/>
                  </a:cxn>
                  <a:cxn ang="0">
                    <a:pos x="35" y="61"/>
                  </a:cxn>
                  <a:cxn ang="0">
                    <a:pos x="37" y="56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2" y="25"/>
                    </a:lnTo>
                    <a:lnTo>
                      <a:pt x="2" y="18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6"/>
                    </a:lnTo>
                    <a:lnTo>
                      <a:pt x="37" y="71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2" y="51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2" y="56"/>
                    </a:lnTo>
                    <a:lnTo>
                      <a:pt x="15" y="61"/>
                    </a:lnTo>
                    <a:lnTo>
                      <a:pt x="20" y="66"/>
                    </a:lnTo>
                    <a:lnTo>
                      <a:pt x="25" y="66"/>
                    </a:lnTo>
                    <a:lnTo>
                      <a:pt x="30" y="66"/>
                    </a:lnTo>
                    <a:lnTo>
                      <a:pt x="35" y="61"/>
                    </a:lnTo>
                    <a:lnTo>
                      <a:pt x="37" y="56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3" name="Rectangle 1637"/>
              <p:cNvSpPr>
                <a:spLocks noChangeArrowheads="1"/>
              </p:cNvSpPr>
              <p:nvPr/>
            </p:nvSpPr>
            <p:spPr bwMode="auto">
              <a:xfrm>
                <a:off x="610" y="1496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4" name="Freeform 1638"/>
              <p:cNvSpPr>
                <a:spLocks/>
              </p:cNvSpPr>
              <p:nvPr/>
            </p:nvSpPr>
            <p:spPr bwMode="auto">
              <a:xfrm>
                <a:off x="632" y="1436"/>
                <a:ext cx="46" cy="7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7"/>
                  </a:cxn>
                  <a:cxn ang="0">
                    <a:pos x="41" y="15"/>
                  </a:cxn>
                  <a:cxn ang="0">
                    <a:pos x="33" y="25"/>
                  </a:cxn>
                  <a:cxn ang="0">
                    <a:pos x="28" y="37"/>
                  </a:cxn>
                  <a:cxn ang="0">
                    <a:pos x="23" y="50"/>
                  </a:cxn>
                  <a:cxn ang="0">
                    <a:pos x="21" y="60"/>
                  </a:cxn>
                  <a:cxn ang="0">
                    <a:pos x="21" y="70"/>
                  </a:cxn>
                  <a:cxn ang="0">
                    <a:pos x="10" y="70"/>
                  </a:cxn>
                  <a:cxn ang="0">
                    <a:pos x="13" y="60"/>
                  </a:cxn>
                  <a:cxn ang="0">
                    <a:pos x="15" y="50"/>
                  </a:cxn>
                  <a:cxn ang="0">
                    <a:pos x="18" y="37"/>
                  </a:cxn>
                  <a:cxn ang="0">
                    <a:pos x="23" y="27"/>
                  </a:cxn>
                  <a:cxn ang="0">
                    <a:pos x="31" y="17"/>
                  </a:cxn>
                  <a:cxn ang="0">
                    <a:pos x="38" y="7"/>
                  </a:cxn>
                  <a:cxn ang="0">
                    <a:pos x="0" y="7"/>
                  </a:cxn>
                </a:cxnLst>
                <a:rect l="0" t="0" r="r" b="b"/>
                <a:pathLst>
                  <a:path w="46" h="70">
                    <a:moveTo>
                      <a:pt x="0" y="7"/>
                    </a:moveTo>
                    <a:lnTo>
                      <a:pt x="0" y="0"/>
                    </a:lnTo>
                    <a:lnTo>
                      <a:pt x="46" y="0"/>
                    </a:lnTo>
                    <a:lnTo>
                      <a:pt x="46" y="7"/>
                    </a:lnTo>
                    <a:lnTo>
                      <a:pt x="41" y="15"/>
                    </a:lnTo>
                    <a:lnTo>
                      <a:pt x="33" y="25"/>
                    </a:lnTo>
                    <a:lnTo>
                      <a:pt x="28" y="37"/>
                    </a:lnTo>
                    <a:lnTo>
                      <a:pt x="23" y="50"/>
                    </a:lnTo>
                    <a:lnTo>
                      <a:pt x="21" y="60"/>
                    </a:lnTo>
                    <a:lnTo>
                      <a:pt x="21" y="70"/>
                    </a:lnTo>
                    <a:lnTo>
                      <a:pt x="10" y="70"/>
                    </a:lnTo>
                    <a:lnTo>
                      <a:pt x="13" y="60"/>
                    </a:lnTo>
                    <a:lnTo>
                      <a:pt x="15" y="50"/>
                    </a:lnTo>
                    <a:lnTo>
                      <a:pt x="18" y="37"/>
                    </a:lnTo>
                    <a:lnTo>
                      <a:pt x="23" y="27"/>
                    </a:lnTo>
                    <a:lnTo>
                      <a:pt x="31" y="17"/>
                    </a:lnTo>
                    <a:lnTo>
                      <a:pt x="3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5" name="Line 1639"/>
              <p:cNvSpPr>
                <a:spLocks noChangeShapeType="1"/>
              </p:cNvSpPr>
              <p:nvPr/>
            </p:nvSpPr>
            <p:spPr bwMode="auto">
              <a:xfrm>
                <a:off x="713" y="1113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6" name="Freeform 1640"/>
              <p:cNvSpPr>
                <a:spLocks noEditPoints="1"/>
              </p:cNvSpPr>
              <p:nvPr/>
            </p:nvSpPr>
            <p:spPr bwMode="auto">
              <a:xfrm>
                <a:off x="547" y="1077"/>
                <a:ext cx="48" cy="7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6"/>
                  </a:cxn>
                  <a:cxn ang="0">
                    <a:pos x="2" y="18"/>
                  </a:cxn>
                  <a:cxn ang="0">
                    <a:pos x="7" y="11"/>
                  </a:cxn>
                  <a:cxn ang="0">
                    <a:pos x="12" y="5"/>
                  </a:cxn>
                  <a:cxn ang="0">
                    <a:pos x="17" y="3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40" y="5"/>
                  </a:cxn>
                  <a:cxn ang="0">
                    <a:pos x="42" y="11"/>
                  </a:cxn>
                  <a:cxn ang="0">
                    <a:pos x="45" y="16"/>
                  </a:cxn>
                  <a:cxn ang="0">
                    <a:pos x="45" y="21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6"/>
                  </a:cxn>
                  <a:cxn ang="0">
                    <a:pos x="37" y="71"/>
                  </a:cxn>
                  <a:cxn ang="0">
                    <a:pos x="32" y="74"/>
                  </a:cxn>
                  <a:cxn ang="0">
                    <a:pos x="25" y="74"/>
                  </a:cxn>
                  <a:cxn ang="0">
                    <a:pos x="17" y="74"/>
                  </a:cxn>
                  <a:cxn ang="0">
                    <a:pos x="12" y="71"/>
                  </a:cxn>
                  <a:cxn ang="0">
                    <a:pos x="7" y="69"/>
                  </a:cxn>
                  <a:cxn ang="0">
                    <a:pos x="5" y="61"/>
                  </a:cxn>
                  <a:cxn ang="0">
                    <a:pos x="2" y="51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2" y="56"/>
                  </a:cxn>
                  <a:cxn ang="0">
                    <a:pos x="15" y="61"/>
                  </a:cxn>
                  <a:cxn ang="0">
                    <a:pos x="20" y="66"/>
                  </a:cxn>
                  <a:cxn ang="0">
                    <a:pos x="25" y="66"/>
                  </a:cxn>
                  <a:cxn ang="0">
                    <a:pos x="30" y="66"/>
                  </a:cxn>
                  <a:cxn ang="0">
                    <a:pos x="35" y="61"/>
                  </a:cxn>
                  <a:cxn ang="0">
                    <a:pos x="37" y="56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7" y="21"/>
                  </a:cxn>
                  <a:cxn ang="0">
                    <a:pos x="35" y="16"/>
                  </a:cxn>
                  <a:cxn ang="0">
                    <a:pos x="30" y="11"/>
                  </a:cxn>
                  <a:cxn ang="0">
                    <a:pos x="25" y="11"/>
                  </a:cxn>
                  <a:cxn ang="0">
                    <a:pos x="20" y="11"/>
                  </a:cxn>
                  <a:cxn ang="0">
                    <a:pos x="15" y="16"/>
                  </a:cxn>
                  <a:cxn ang="0">
                    <a:pos x="12" y="21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8" h="74">
                    <a:moveTo>
                      <a:pt x="0" y="38"/>
                    </a:moveTo>
                    <a:lnTo>
                      <a:pt x="2" y="26"/>
                    </a:lnTo>
                    <a:lnTo>
                      <a:pt x="2" y="18"/>
                    </a:lnTo>
                    <a:lnTo>
                      <a:pt x="7" y="11"/>
                    </a:lnTo>
                    <a:lnTo>
                      <a:pt x="12" y="5"/>
                    </a:lnTo>
                    <a:lnTo>
                      <a:pt x="17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40" y="5"/>
                    </a:lnTo>
                    <a:lnTo>
                      <a:pt x="42" y="11"/>
                    </a:lnTo>
                    <a:lnTo>
                      <a:pt x="45" y="16"/>
                    </a:lnTo>
                    <a:lnTo>
                      <a:pt x="45" y="21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6"/>
                    </a:lnTo>
                    <a:lnTo>
                      <a:pt x="37" y="71"/>
                    </a:lnTo>
                    <a:lnTo>
                      <a:pt x="32" y="74"/>
                    </a:lnTo>
                    <a:lnTo>
                      <a:pt x="25" y="74"/>
                    </a:lnTo>
                    <a:lnTo>
                      <a:pt x="17" y="74"/>
                    </a:lnTo>
                    <a:lnTo>
                      <a:pt x="12" y="71"/>
                    </a:lnTo>
                    <a:lnTo>
                      <a:pt x="7" y="69"/>
                    </a:lnTo>
                    <a:lnTo>
                      <a:pt x="5" y="61"/>
                    </a:lnTo>
                    <a:lnTo>
                      <a:pt x="2" y="51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2" y="56"/>
                    </a:lnTo>
                    <a:lnTo>
                      <a:pt x="15" y="61"/>
                    </a:lnTo>
                    <a:lnTo>
                      <a:pt x="20" y="66"/>
                    </a:lnTo>
                    <a:lnTo>
                      <a:pt x="25" y="66"/>
                    </a:lnTo>
                    <a:lnTo>
                      <a:pt x="30" y="66"/>
                    </a:lnTo>
                    <a:lnTo>
                      <a:pt x="35" y="61"/>
                    </a:lnTo>
                    <a:lnTo>
                      <a:pt x="37" y="56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7" y="21"/>
                    </a:lnTo>
                    <a:lnTo>
                      <a:pt x="35" y="16"/>
                    </a:lnTo>
                    <a:lnTo>
                      <a:pt x="30" y="11"/>
                    </a:lnTo>
                    <a:lnTo>
                      <a:pt x="25" y="11"/>
                    </a:lnTo>
                    <a:lnTo>
                      <a:pt x="20" y="11"/>
                    </a:lnTo>
                    <a:lnTo>
                      <a:pt x="15" y="16"/>
                    </a:lnTo>
                    <a:lnTo>
                      <a:pt x="12" y="21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7" name="Rectangle 1641"/>
              <p:cNvSpPr>
                <a:spLocks noChangeArrowheads="1"/>
              </p:cNvSpPr>
              <p:nvPr/>
            </p:nvSpPr>
            <p:spPr bwMode="auto">
              <a:xfrm>
                <a:off x="610" y="1140"/>
                <a:ext cx="7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8" name="Freeform 1642"/>
              <p:cNvSpPr>
                <a:spLocks noEditPoints="1"/>
              </p:cNvSpPr>
              <p:nvPr/>
            </p:nvSpPr>
            <p:spPr bwMode="auto">
              <a:xfrm>
                <a:off x="632" y="1077"/>
                <a:ext cx="46" cy="74"/>
              </a:xfrm>
              <a:custGeom>
                <a:avLst/>
                <a:gdLst/>
                <a:ahLst/>
                <a:cxnLst>
                  <a:cxn ang="0">
                    <a:pos x="8" y="31"/>
                  </a:cxn>
                  <a:cxn ang="0">
                    <a:pos x="3" y="23"/>
                  </a:cxn>
                  <a:cxn ang="0">
                    <a:pos x="3" y="13"/>
                  </a:cxn>
                  <a:cxn ang="0">
                    <a:pos x="13" y="3"/>
                  </a:cxn>
                  <a:cxn ang="0">
                    <a:pos x="31" y="3"/>
                  </a:cxn>
                  <a:cxn ang="0">
                    <a:pos x="43" y="13"/>
                  </a:cxn>
                  <a:cxn ang="0">
                    <a:pos x="43" y="23"/>
                  </a:cxn>
                  <a:cxn ang="0">
                    <a:pos x="38" y="31"/>
                  </a:cxn>
                  <a:cxn ang="0">
                    <a:pos x="38" y="36"/>
                  </a:cxn>
                  <a:cxn ang="0">
                    <a:pos x="46" y="46"/>
                  </a:cxn>
                  <a:cxn ang="0">
                    <a:pos x="43" y="61"/>
                  </a:cxn>
                  <a:cxn ang="0">
                    <a:pos x="36" y="71"/>
                  </a:cxn>
                  <a:cxn ang="0">
                    <a:pos x="23" y="74"/>
                  </a:cxn>
                  <a:cxn ang="0">
                    <a:pos x="10" y="71"/>
                  </a:cxn>
                  <a:cxn ang="0">
                    <a:pos x="0" y="61"/>
                  </a:cxn>
                  <a:cxn ang="0">
                    <a:pos x="0" y="46"/>
                  </a:cxn>
                  <a:cxn ang="0">
                    <a:pos x="8" y="36"/>
                  </a:cxn>
                  <a:cxn ang="0">
                    <a:pos x="10" y="18"/>
                  </a:cxn>
                  <a:cxn ang="0">
                    <a:pos x="13" y="26"/>
                  </a:cxn>
                  <a:cxn ang="0">
                    <a:pos x="23" y="28"/>
                  </a:cxn>
                  <a:cxn ang="0">
                    <a:pos x="31" y="26"/>
                  </a:cxn>
                  <a:cxn ang="0">
                    <a:pos x="33" y="21"/>
                  </a:cxn>
                  <a:cxn ang="0">
                    <a:pos x="31" y="13"/>
                  </a:cxn>
                  <a:cxn ang="0">
                    <a:pos x="23" y="11"/>
                  </a:cxn>
                  <a:cxn ang="0">
                    <a:pos x="13" y="13"/>
                  </a:cxn>
                  <a:cxn ang="0">
                    <a:pos x="10" y="18"/>
                  </a:cxn>
                  <a:cxn ang="0">
                    <a:pos x="10" y="56"/>
                  </a:cxn>
                  <a:cxn ang="0">
                    <a:pos x="13" y="61"/>
                  </a:cxn>
                  <a:cxn ang="0">
                    <a:pos x="18" y="66"/>
                  </a:cxn>
                  <a:cxn ang="0">
                    <a:pos x="28" y="66"/>
                  </a:cxn>
                  <a:cxn ang="0">
                    <a:pos x="36" y="58"/>
                  </a:cxn>
                  <a:cxn ang="0">
                    <a:pos x="36" y="46"/>
                  </a:cxn>
                  <a:cxn ang="0">
                    <a:pos x="28" y="38"/>
                  </a:cxn>
                  <a:cxn ang="0">
                    <a:pos x="18" y="38"/>
                  </a:cxn>
                  <a:cxn ang="0">
                    <a:pos x="10" y="46"/>
                  </a:cxn>
                </a:cxnLst>
                <a:rect l="0" t="0" r="r" b="b"/>
                <a:pathLst>
                  <a:path w="46" h="74">
                    <a:moveTo>
                      <a:pt x="13" y="33"/>
                    </a:moveTo>
                    <a:lnTo>
                      <a:pt x="8" y="31"/>
                    </a:lnTo>
                    <a:lnTo>
                      <a:pt x="5" y="28"/>
                    </a:lnTo>
                    <a:lnTo>
                      <a:pt x="3" y="23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23" y="0"/>
                    </a:lnTo>
                    <a:lnTo>
                      <a:pt x="31" y="3"/>
                    </a:lnTo>
                    <a:lnTo>
                      <a:pt x="38" y="5"/>
                    </a:lnTo>
                    <a:lnTo>
                      <a:pt x="43" y="13"/>
                    </a:lnTo>
                    <a:lnTo>
                      <a:pt x="43" y="18"/>
                    </a:lnTo>
                    <a:lnTo>
                      <a:pt x="43" y="23"/>
                    </a:lnTo>
                    <a:lnTo>
                      <a:pt x="41" y="28"/>
                    </a:lnTo>
                    <a:lnTo>
                      <a:pt x="38" y="31"/>
                    </a:lnTo>
                    <a:lnTo>
                      <a:pt x="33" y="33"/>
                    </a:lnTo>
                    <a:lnTo>
                      <a:pt x="38" y="36"/>
                    </a:lnTo>
                    <a:lnTo>
                      <a:pt x="43" y="41"/>
                    </a:lnTo>
                    <a:lnTo>
                      <a:pt x="46" y="46"/>
                    </a:lnTo>
                    <a:lnTo>
                      <a:pt x="46" y="53"/>
                    </a:lnTo>
                    <a:lnTo>
                      <a:pt x="43" y="61"/>
                    </a:lnTo>
                    <a:lnTo>
                      <a:pt x="38" y="69"/>
                    </a:lnTo>
                    <a:lnTo>
                      <a:pt x="36" y="71"/>
                    </a:lnTo>
                    <a:lnTo>
                      <a:pt x="28" y="74"/>
                    </a:lnTo>
                    <a:lnTo>
                      <a:pt x="23" y="74"/>
                    </a:lnTo>
                    <a:lnTo>
                      <a:pt x="15" y="74"/>
                    </a:lnTo>
                    <a:lnTo>
                      <a:pt x="10" y="71"/>
                    </a:lnTo>
                    <a:lnTo>
                      <a:pt x="5" y="69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3" y="41"/>
                    </a:lnTo>
                    <a:lnTo>
                      <a:pt x="8" y="36"/>
                    </a:lnTo>
                    <a:lnTo>
                      <a:pt x="13" y="33"/>
                    </a:lnTo>
                    <a:close/>
                    <a:moveTo>
                      <a:pt x="10" y="18"/>
                    </a:moveTo>
                    <a:lnTo>
                      <a:pt x="13" y="23"/>
                    </a:lnTo>
                    <a:lnTo>
                      <a:pt x="13" y="26"/>
                    </a:lnTo>
                    <a:lnTo>
                      <a:pt x="18" y="28"/>
                    </a:lnTo>
                    <a:lnTo>
                      <a:pt x="23" y="28"/>
                    </a:lnTo>
                    <a:lnTo>
                      <a:pt x="28" y="28"/>
                    </a:lnTo>
                    <a:lnTo>
                      <a:pt x="31" y="26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33" y="16"/>
                    </a:lnTo>
                    <a:lnTo>
                      <a:pt x="31" y="13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8" y="11"/>
                    </a:lnTo>
                    <a:lnTo>
                      <a:pt x="13" y="13"/>
                    </a:lnTo>
                    <a:lnTo>
                      <a:pt x="13" y="16"/>
                    </a:lnTo>
                    <a:lnTo>
                      <a:pt x="10" y="18"/>
                    </a:lnTo>
                    <a:close/>
                    <a:moveTo>
                      <a:pt x="8" y="51"/>
                    </a:moveTo>
                    <a:lnTo>
                      <a:pt x="10" y="56"/>
                    </a:lnTo>
                    <a:lnTo>
                      <a:pt x="10" y="58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18" y="66"/>
                    </a:lnTo>
                    <a:lnTo>
                      <a:pt x="23" y="66"/>
                    </a:lnTo>
                    <a:lnTo>
                      <a:pt x="28" y="66"/>
                    </a:lnTo>
                    <a:lnTo>
                      <a:pt x="33" y="63"/>
                    </a:lnTo>
                    <a:lnTo>
                      <a:pt x="36" y="58"/>
                    </a:lnTo>
                    <a:lnTo>
                      <a:pt x="36" y="53"/>
                    </a:lnTo>
                    <a:lnTo>
                      <a:pt x="36" y="46"/>
                    </a:lnTo>
                    <a:lnTo>
                      <a:pt x="33" y="41"/>
                    </a:lnTo>
                    <a:lnTo>
                      <a:pt x="28" y="38"/>
                    </a:lnTo>
                    <a:lnTo>
                      <a:pt x="23" y="38"/>
                    </a:lnTo>
                    <a:lnTo>
                      <a:pt x="18" y="38"/>
                    </a:lnTo>
                    <a:lnTo>
                      <a:pt x="13" y="41"/>
                    </a:lnTo>
                    <a:lnTo>
                      <a:pt x="10" y="46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59" name="Line 1643"/>
              <p:cNvSpPr>
                <a:spLocks noChangeShapeType="1"/>
              </p:cNvSpPr>
              <p:nvPr/>
            </p:nvSpPr>
            <p:spPr bwMode="auto">
              <a:xfrm>
                <a:off x="713" y="757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0" name="Freeform 1644"/>
              <p:cNvSpPr>
                <a:spLocks noEditPoints="1"/>
              </p:cNvSpPr>
              <p:nvPr/>
            </p:nvSpPr>
            <p:spPr bwMode="auto">
              <a:xfrm>
                <a:off x="547" y="722"/>
                <a:ext cx="48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25"/>
                  </a:cxn>
                  <a:cxn ang="0">
                    <a:pos x="2" y="17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8"/>
                  </a:cxn>
                  <a:cxn ang="0">
                    <a:pos x="48" y="38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2" y="65"/>
                  </a:cxn>
                  <a:cxn ang="0">
                    <a:pos x="37" y="70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2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7" y="55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8" h="73">
                    <a:moveTo>
                      <a:pt x="0" y="38"/>
                    </a:moveTo>
                    <a:lnTo>
                      <a:pt x="2" y="25"/>
                    </a:lnTo>
                    <a:lnTo>
                      <a:pt x="2" y="17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2" y="65"/>
                    </a:lnTo>
                    <a:lnTo>
                      <a:pt x="37" y="70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2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7" y="55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1" name="Rectangle 1645"/>
              <p:cNvSpPr>
                <a:spLocks noChangeArrowheads="1"/>
              </p:cNvSpPr>
              <p:nvPr/>
            </p:nvSpPr>
            <p:spPr bwMode="auto">
              <a:xfrm>
                <a:off x="610" y="785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2" name="Freeform 1646"/>
              <p:cNvSpPr>
                <a:spLocks noEditPoints="1"/>
              </p:cNvSpPr>
              <p:nvPr/>
            </p:nvSpPr>
            <p:spPr bwMode="auto">
              <a:xfrm>
                <a:off x="632" y="722"/>
                <a:ext cx="46" cy="73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0" y="53"/>
                  </a:cxn>
                  <a:cxn ang="0">
                    <a:pos x="10" y="60"/>
                  </a:cxn>
                  <a:cxn ang="0">
                    <a:pos x="13" y="63"/>
                  </a:cxn>
                  <a:cxn ang="0">
                    <a:pos x="18" y="65"/>
                  </a:cxn>
                  <a:cxn ang="0">
                    <a:pos x="21" y="65"/>
                  </a:cxn>
                  <a:cxn ang="0">
                    <a:pos x="26" y="65"/>
                  </a:cxn>
                  <a:cxn ang="0">
                    <a:pos x="28" y="63"/>
                  </a:cxn>
                  <a:cxn ang="0">
                    <a:pos x="31" y="63"/>
                  </a:cxn>
                  <a:cxn ang="0">
                    <a:pos x="33" y="60"/>
                  </a:cxn>
                  <a:cxn ang="0">
                    <a:pos x="36" y="55"/>
                  </a:cxn>
                  <a:cxn ang="0">
                    <a:pos x="36" y="53"/>
                  </a:cxn>
                  <a:cxn ang="0">
                    <a:pos x="38" y="45"/>
                  </a:cxn>
                  <a:cxn ang="0">
                    <a:pos x="38" y="40"/>
                  </a:cxn>
                  <a:cxn ang="0">
                    <a:pos x="38" y="40"/>
                  </a:cxn>
                  <a:cxn ang="0">
                    <a:pos x="38" y="40"/>
                  </a:cxn>
                  <a:cxn ang="0">
                    <a:pos x="33" y="43"/>
                  </a:cxn>
                  <a:cxn ang="0">
                    <a:pos x="31" y="45"/>
                  </a:cxn>
                  <a:cxn ang="0">
                    <a:pos x="26" y="48"/>
                  </a:cxn>
                  <a:cxn ang="0">
                    <a:pos x="21" y="48"/>
                  </a:cxn>
                  <a:cxn ang="0">
                    <a:pos x="13" y="48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3" y="12"/>
                  </a:cxn>
                  <a:cxn ang="0">
                    <a:pos x="5" y="7"/>
                  </a:cxn>
                  <a:cxn ang="0">
                    <a:pos x="13" y="2"/>
                  </a:cxn>
                  <a:cxn ang="0">
                    <a:pos x="23" y="0"/>
                  </a:cxn>
                  <a:cxn ang="0">
                    <a:pos x="28" y="2"/>
                  </a:cxn>
                  <a:cxn ang="0">
                    <a:pos x="36" y="5"/>
                  </a:cxn>
                  <a:cxn ang="0">
                    <a:pos x="41" y="10"/>
                  </a:cxn>
                  <a:cxn ang="0">
                    <a:pos x="43" y="15"/>
                  </a:cxn>
                  <a:cxn ang="0">
                    <a:pos x="46" y="22"/>
                  </a:cxn>
                  <a:cxn ang="0">
                    <a:pos x="46" y="35"/>
                  </a:cxn>
                  <a:cxn ang="0">
                    <a:pos x="46" y="48"/>
                  </a:cxn>
                  <a:cxn ang="0">
                    <a:pos x="43" y="58"/>
                  </a:cxn>
                  <a:cxn ang="0">
                    <a:pos x="41" y="65"/>
                  </a:cxn>
                  <a:cxn ang="0">
                    <a:pos x="36" y="70"/>
                  </a:cxn>
                  <a:cxn ang="0">
                    <a:pos x="28" y="73"/>
                  </a:cxn>
                  <a:cxn ang="0">
                    <a:pos x="21" y="73"/>
                  </a:cxn>
                  <a:cxn ang="0">
                    <a:pos x="13" y="73"/>
                  </a:cxn>
                  <a:cxn ang="0">
                    <a:pos x="8" y="68"/>
                  </a:cxn>
                  <a:cxn ang="0">
                    <a:pos x="3" y="63"/>
                  </a:cxn>
                  <a:cxn ang="0">
                    <a:pos x="0" y="55"/>
                  </a:cxn>
                  <a:cxn ang="0">
                    <a:pos x="38" y="25"/>
                  </a:cxn>
                  <a:cxn ang="0">
                    <a:pos x="36" y="17"/>
                  </a:cxn>
                  <a:cxn ang="0">
                    <a:pos x="33" y="12"/>
                  </a:cxn>
                  <a:cxn ang="0">
                    <a:pos x="28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2"/>
                  </a:cxn>
                  <a:cxn ang="0">
                    <a:pos x="10" y="20"/>
                  </a:cxn>
                  <a:cxn ang="0">
                    <a:pos x="8" y="25"/>
                  </a:cxn>
                  <a:cxn ang="0">
                    <a:pos x="10" y="33"/>
                  </a:cxn>
                  <a:cxn ang="0">
                    <a:pos x="13" y="35"/>
                  </a:cxn>
                  <a:cxn ang="0">
                    <a:pos x="18" y="40"/>
                  </a:cxn>
                  <a:cxn ang="0">
                    <a:pos x="23" y="40"/>
                  </a:cxn>
                  <a:cxn ang="0">
                    <a:pos x="28" y="40"/>
                  </a:cxn>
                  <a:cxn ang="0">
                    <a:pos x="33" y="35"/>
                  </a:cxn>
                  <a:cxn ang="0">
                    <a:pos x="36" y="30"/>
                  </a:cxn>
                  <a:cxn ang="0">
                    <a:pos x="38" y="25"/>
                  </a:cxn>
                </a:cxnLst>
                <a:rect l="0" t="0" r="r" b="b"/>
                <a:pathLst>
                  <a:path w="46" h="73">
                    <a:moveTo>
                      <a:pt x="0" y="55"/>
                    </a:moveTo>
                    <a:lnTo>
                      <a:pt x="10" y="53"/>
                    </a:lnTo>
                    <a:lnTo>
                      <a:pt x="10" y="60"/>
                    </a:lnTo>
                    <a:lnTo>
                      <a:pt x="13" y="63"/>
                    </a:lnTo>
                    <a:lnTo>
                      <a:pt x="18" y="65"/>
                    </a:lnTo>
                    <a:lnTo>
                      <a:pt x="21" y="65"/>
                    </a:lnTo>
                    <a:lnTo>
                      <a:pt x="26" y="65"/>
                    </a:lnTo>
                    <a:lnTo>
                      <a:pt x="28" y="63"/>
                    </a:lnTo>
                    <a:lnTo>
                      <a:pt x="31" y="63"/>
                    </a:lnTo>
                    <a:lnTo>
                      <a:pt x="33" y="60"/>
                    </a:lnTo>
                    <a:lnTo>
                      <a:pt x="36" y="55"/>
                    </a:lnTo>
                    <a:lnTo>
                      <a:pt x="36" y="53"/>
                    </a:lnTo>
                    <a:lnTo>
                      <a:pt x="38" y="45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3" y="43"/>
                    </a:lnTo>
                    <a:lnTo>
                      <a:pt x="31" y="45"/>
                    </a:lnTo>
                    <a:lnTo>
                      <a:pt x="26" y="48"/>
                    </a:lnTo>
                    <a:lnTo>
                      <a:pt x="21" y="48"/>
                    </a:lnTo>
                    <a:lnTo>
                      <a:pt x="13" y="48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3" y="12"/>
                    </a:lnTo>
                    <a:lnTo>
                      <a:pt x="5" y="7"/>
                    </a:lnTo>
                    <a:lnTo>
                      <a:pt x="13" y="2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6" y="5"/>
                    </a:lnTo>
                    <a:lnTo>
                      <a:pt x="41" y="10"/>
                    </a:lnTo>
                    <a:lnTo>
                      <a:pt x="43" y="15"/>
                    </a:lnTo>
                    <a:lnTo>
                      <a:pt x="46" y="22"/>
                    </a:lnTo>
                    <a:lnTo>
                      <a:pt x="46" y="35"/>
                    </a:lnTo>
                    <a:lnTo>
                      <a:pt x="46" y="48"/>
                    </a:lnTo>
                    <a:lnTo>
                      <a:pt x="43" y="58"/>
                    </a:lnTo>
                    <a:lnTo>
                      <a:pt x="41" y="65"/>
                    </a:lnTo>
                    <a:lnTo>
                      <a:pt x="36" y="70"/>
                    </a:lnTo>
                    <a:lnTo>
                      <a:pt x="28" y="73"/>
                    </a:lnTo>
                    <a:lnTo>
                      <a:pt x="21" y="73"/>
                    </a:lnTo>
                    <a:lnTo>
                      <a:pt x="13" y="73"/>
                    </a:lnTo>
                    <a:lnTo>
                      <a:pt x="8" y="68"/>
                    </a:lnTo>
                    <a:lnTo>
                      <a:pt x="3" y="63"/>
                    </a:lnTo>
                    <a:lnTo>
                      <a:pt x="0" y="55"/>
                    </a:lnTo>
                    <a:close/>
                    <a:moveTo>
                      <a:pt x="38" y="25"/>
                    </a:moveTo>
                    <a:lnTo>
                      <a:pt x="36" y="17"/>
                    </a:lnTo>
                    <a:lnTo>
                      <a:pt x="33" y="12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2"/>
                    </a:lnTo>
                    <a:lnTo>
                      <a:pt x="10" y="20"/>
                    </a:lnTo>
                    <a:lnTo>
                      <a:pt x="8" y="25"/>
                    </a:lnTo>
                    <a:lnTo>
                      <a:pt x="10" y="33"/>
                    </a:lnTo>
                    <a:lnTo>
                      <a:pt x="13" y="35"/>
                    </a:lnTo>
                    <a:lnTo>
                      <a:pt x="18" y="40"/>
                    </a:lnTo>
                    <a:lnTo>
                      <a:pt x="23" y="40"/>
                    </a:lnTo>
                    <a:lnTo>
                      <a:pt x="28" y="40"/>
                    </a:lnTo>
                    <a:lnTo>
                      <a:pt x="33" y="35"/>
                    </a:lnTo>
                    <a:lnTo>
                      <a:pt x="36" y="30"/>
                    </a:lnTo>
                    <a:lnTo>
                      <a:pt x="3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3" name="Line 1647"/>
              <p:cNvSpPr>
                <a:spLocks noChangeShapeType="1"/>
              </p:cNvSpPr>
              <p:nvPr/>
            </p:nvSpPr>
            <p:spPr bwMode="auto">
              <a:xfrm>
                <a:off x="713" y="404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4" name="Freeform 1648"/>
              <p:cNvSpPr>
                <a:spLocks/>
              </p:cNvSpPr>
              <p:nvPr/>
            </p:nvSpPr>
            <p:spPr bwMode="auto">
              <a:xfrm>
                <a:off x="637" y="369"/>
                <a:ext cx="28" cy="70"/>
              </a:xfrm>
              <a:custGeom>
                <a:avLst/>
                <a:gdLst/>
                <a:ahLst/>
                <a:cxnLst>
                  <a:cxn ang="0">
                    <a:pos x="28" y="70"/>
                  </a:cxn>
                  <a:cxn ang="0">
                    <a:pos x="18" y="70"/>
                  </a:cxn>
                  <a:cxn ang="0">
                    <a:pos x="18" y="15"/>
                  </a:cxn>
                  <a:cxn ang="0">
                    <a:pos x="13" y="17"/>
                  </a:cxn>
                  <a:cxn ang="0">
                    <a:pos x="10" y="20"/>
                  </a:cxn>
                  <a:cxn ang="0">
                    <a:pos x="5" y="22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8" y="12"/>
                  </a:cxn>
                  <a:cxn ang="0">
                    <a:pos x="13" y="7"/>
                  </a:cxn>
                  <a:cxn ang="0">
                    <a:pos x="18" y="2"/>
                  </a:cxn>
                  <a:cxn ang="0">
                    <a:pos x="21" y="0"/>
                  </a:cxn>
                  <a:cxn ang="0">
                    <a:pos x="28" y="0"/>
                  </a:cxn>
                  <a:cxn ang="0">
                    <a:pos x="28" y="70"/>
                  </a:cxn>
                </a:cxnLst>
                <a:rect l="0" t="0" r="r" b="b"/>
                <a:pathLst>
                  <a:path w="28" h="70">
                    <a:moveTo>
                      <a:pt x="28" y="70"/>
                    </a:moveTo>
                    <a:lnTo>
                      <a:pt x="18" y="70"/>
                    </a:lnTo>
                    <a:lnTo>
                      <a:pt x="18" y="15"/>
                    </a:lnTo>
                    <a:lnTo>
                      <a:pt x="13" y="17"/>
                    </a:lnTo>
                    <a:lnTo>
                      <a:pt x="10" y="20"/>
                    </a:lnTo>
                    <a:lnTo>
                      <a:pt x="5" y="22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8" y="12"/>
                    </a:lnTo>
                    <a:lnTo>
                      <a:pt x="13" y="7"/>
                    </a:lnTo>
                    <a:lnTo>
                      <a:pt x="18" y="2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28" y="7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5" name="Freeform 1649"/>
              <p:cNvSpPr>
                <a:spLocks/>
              </p:cNvSpPr>
              <p:nvPr/>
            </p:nvSpPr>
            <p:spPr bwMode="auto">
              <a:xfrm>
                <a:off x="403" y="2533"/>
                <a:ext cx="70" cy="58"/>
              </a:xfrm>
              <a:custGeom>
                <a:avLst/>
                <a:gdLst/>
                <a:ahLst/>
                <a:cxnLst>
                  <a:cxn ang="0">
                    <a:pos x="70" y="33"/>
                  </a:cxn>
                  <a:cxn ang="0">
                    <a:pos x="7" y="33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25"/>
                  </a:cxn>
                  <a:cxn ang="0">
                    <a:pos x="70" y="25"/>
                  </a:cxn>
                  <a:cxn ang="0">
                    <a:pos x="70" y="33"/>
                  </a:cxn>
                </a:cxnLst>
                <a:rect l="0" t="0" r="r" b="b"/>
                <a:pathLst>
                  <a:path w="70" h="58">
                    <a:moveTo>
                      <a:pt x="70" y="33"/>
                    </a:moveTo>
                    <a:lnTo>
                      <a:pt x="7" y="33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5"/>
                    </a:lnTo>
                    <a:lnTo>
                      <a:pt x="70" y="25"/>
                    </a:lnTo>
                    <a:lnTo>
                      <a:pt x="7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6" name="Freeform 1650"/>
              <p:cNvSpPr>
                <a:spLocks/>
              </p:cNvSpPr>
              <p:nvPr/>
            </p:nvSpPr>
            <p:spPr bwMode="auto">
              <a:xfrm>
                <a:off x="421" y="2495"/>
                <a:ext cx="52" cy="28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2" y="28"/>
                  </a:cxn>
                  <a:cxn ang="0">
                    <a:pos x="2" y="20"/>
                  </a:cxn>
                  <a:cxn ang="0">
                    <a:pos x="7" y="20"/>
                  </a:cxn>
                  <a:cxn ang="0">
                    <a:pos x="5" y="18"/>
                  </a:cxn>
                  <a:cxn ang="0">
                    <a:pos x="2" y="15"/>
                  </a:cxn>
                  <a:cxn ang="0">
                    <a:pos x="0" y="13"/>
                  </a:cxn>
                  <a:cxn ang="0">
                    <a:pos x="0" y="10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10" y="2"/>
                  </a:cxn>
                  <a:cxn ang="0">
                    <a:pos x="10" y="8"/>
                  </a:cxn>
                  <a:cxn ang="0">
                    <a:pos x="7" y="10"/>
                  </a:cxn>
                  <a:cxn ang="0">
                    <a:pos x="10" y="13"/>
                  </a:cxn>
                  <a:cxn ang="0">
                    <a:pos x="10" y="15"/>
                  </a:cxn>
                  <a:cxn ang="0">
                    <a:pos x="12" y="15"/>
                  </a:cxn>
                  <a:cxn ang="0">
                    <a:pos x="15" y="18"/>
                  </a:cxn>
                  <a:cxn ang="0">
                    <a:pos x="20" y="18"/>
                  </a:cxn>
                  <a:cxn ang="0">
                    <a:pos x="25" y="18"/>
                  </a:cxn>
                  <a:cxn ang="0">
                    <a:pos x="52" y="18"/>
                  </a:cxn>
                  <a:cxn ang="0">
                    <a:pos x="52" y="28"/>
                  </a:cxn>
                </a:cxnLst>
                <a:rect l="0" t="0" r="r" b="b"/>
                <a:pathLst>
                  <a:path w="52" h="28">
                    <a:moveTo>
                      <a:pt x="52" y="28"/>
                    </a:moveTo>
                    <a:lnTo>
                      <a:pt x="2" y="28"/>
                    </a:lnTo>
                    <a:lnTo>
                      <a:pt x="2" y="20"/>
                    </a:lnTo>
                    <a:lnTo>
                      <a:pt x="7" y="20"/>
                    </a:lnTo>
                    <a:lnTo>
                      <a:pt x="5" y="18"/>
                    </a:lnTo>
                    <a:lnTo>
                      <a:pt x="2" y="1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10" y="8"/>
                    </a:lnTo>
                    <a:lnTo>
                      <a:pt x="7" y="10"/>
                    </a:lnTo>
                    <a:lnTo>
                      <a:pt x="10" y="13"/>
                    </a:lnTo>
                    <a:lnTo>
                      <a:pt x="10" y="15"/>
                    </a:lnTo>
                    <a:lnTo>
                      <a:pt x="12" y="15"/>
                    </a:lnTo>
                    <a:lnTo>
                      <a:pt x="15" y="18"/>
                    </a:lnTo>
                    <a:lnTo>
                      <a:pt x="20" y="18"/>
                    </a:lnTo>
                    <a:lnTo>
                      <a:pt x="25" y="18"/>
                    </a:lnTo>
                    <a:lnTo>
                      <a:pt x="52" y="18"/>
                    </a:lnTo>
                    <a:lnTo>
                      <a:pt x="52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7" name="Freeform 1651"/>
              <p:cNvSpPr>
                <a:spLocks/>
              </p:cNvSpPr>
              <p:nvPr/>
            </p:nvSpPr>
            <p:spPr bwMode="auto">
              <a:xfrm>
                <a:off x="423" y="2450"/>
                <a:ext cx="53" cy="40"/>
              </a:xfrm>
              <a:custGeom>
                <a:avLst/>
                <a:gdLst/>
                <a:ahLst/>
                <a:cxnLst>
                  <a:cxn ang="0">
                    <a:pos x="50" y="7"/>
                  </a:cxn>
                  <a:cxn ang="0">
                    <a:pos x="43" y="7"/>
                  </a:cxn>
                  <a:cxn ang="0">
                    <a:pos x="48" y="12"/>
                  </a:cxn>
                  <a:cxn ang="0">
                    <a:pos x="50" y="17"/>
                  </a:cxn>
                  <a:cxn ang="0">
                    <a:pos x="53" y="22"/>
                  </a:cxn>
                  <a:cxn ang="0">
                    <a:pos x="53" y="27"/>
                  </a:cxn>
                  <a:cxn ang="0">
                    <a:pos x="50" y="30"/>
                  </a:cxn>
                  <a:cxn ang="0">
                    <a:pos x="48" y="35"/>
                  </a:cxn>
                  <a:cxn ang="0">
                    <a:pos x="45" y="37"/>
                  </a:cxn>
                  <a:cxn ang="0">
                    <a:pos x="43" y="37"/>
                  </a:cxn>
                  <a:cxn ang="0">
                    <a:pos x="40" y="40"/>
                  </a:cxn>
                  <a:cxn ang="0">
                    <a:pos x="35" y="40"/>
                  </a:cxn>
                  <a:cxn ang="0">
                    <a:pos x="30" y="40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28" y="30"/>
                  </a:cxn>
                  <a:cxn ang="0">
                    <a:pos x="33" y="30"/>
                  </a:cxn>
                  <a:cxn ang="0">
                    <a:pos x="35" y="30"/>
                  </a:cxn>
                  <a:cxn ang="0">
                    <a:pos x="40" y="27"/>
                  </a:cxn>
                  <a:cxn ang="0">
                    <a:pos x="43" y="27"/>
                  </a:cxn>
                  <a:cxn ang="0">
                    <a:pos x="43" y="25"/>
                  </a:cxn>
                  <a:cxn ang="0">
                    <a:pos x="43" y="20"/>
                  </a:cxn>
                  <a:cxn ang="0">
                    <a:pos x="43" y="17"/>
                  </a:cxn>
                  <a:cxn ang="0">
                    <a:pos x="43" y="15"/>
                  </a:cxn>
                  <a:cxn ang="0">
                    <a:pos x="40" y="12"/>
                  </a:cxn>
                  <a:cxn ang="0">
                    <a:pos x="35" y="10"/>
                  </a:cxn>
                  <a:cxn ang="0">
                    <a:pos x="33" y="7"/>
                  </a:cxn>
                  <a:cxn ang="0">
                    <a:pos x="25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7"/>
                  </a:cxn>
                </a:cxnLst>
                <a:rect l="0" t="0" r="r" b="b"/>
                <a:pathLst>
                  <a:path w="53" h="40">
                    <a:moveTo>
                      <a:pt x="50" y="7"/>
                    </a:moveTo>
                    <a:lnTo>
                      <a:pt x="43" y="7"/>
                    </a:lnTo>
                    <a:lnTo>
                      <a:pt x="48" y="12"/>
                    </a:lnTo>
                    <a:lnTo>
                      <a:pt x="50" y="17"/>
                    </a:lnTo>
                    <a:lnTo>
                      <a:pt x="53" y="22"/>
                    </a:lnTo>
                    <a:lnTo>
                      <a:pt x="53" y="27"/>
                    </a:lnTo>
                    <a:lnTo>
                      <a:pt x="50" y="30"/>
                    </a:lnTo>
                    <a:lnTo>
                      <a:pt x="48" y="35"/>
                    </a:lnTo>
                    <a:lnTo>
                      <a:pt x="45" y="37"/>
                    </a:lnTo>
                    <a:lnTo>
                      <a:pt x="43" y="37"/>
                    </a:lnTo>
                    <a:lnTo>
                      <a:pt x="40" y="40"/>
                    </a:lnTo>
                    <a:lnTo>
                      <a:pt x="35" y="40"/>
                    </a:lnTo>
                    <a:lnTo>
                      <a:pt x="30" y="40"/>
                    </a:lnTo>
                    <a:lnTo>
                      <a:pt x="0" y="40"/>
                    </a:lnTo>
                    <a:lnTo>
                      <a:pt x="0" y="30"/>
                    </a:lnTo>
                    <a:lnTo>
                      <a:pt x="28" y="30"/>
                    </a:lnTo>
                    <a:lnTo>
                      <a:pt x="33" y="30"/>
                    </a:lnTo>
                    <a:lnTo>
                      <a:pt x="35" y="30"/>
                    </a:lnTo>
                    <a:lnTo>
                      <a:pt x="40" y="27"/>
                    </a:lnTo>
                    <a:lnTo>
                      <a:pt x="43" y="27"/>
                    </a:lnTo>
                    <a:lnTo>
                      <a:pt x="43" y="25"/>
                    </a:lnTo>
                    <a:lnTo>
                      <a:pt x="43" y="20"/>
                    </a:lnTo>
                    <a:lnTo>
                      <a:pt x="43" y="17"/>
                    </a:lnTo>
                    <a:lnTo>
                      <a:pt x="43" y="15"/>
                    </a:lnTo>
                    <a:lnTo>
                      <a:pt x="40" y="12"/>
                    </a:lnTo>
                    <a:lnTo>
                      <a:pt x="35" y="10"/>
                    </a:lnTo>
                    <a:lnTo>
                      <a:pt x="33" y="7"/>
                    </a:lnTo>
                    <a:lnTo>
                      <a:pt x="25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8" name="Freeform 1652"/>
              <p:cNvSpPr>
                <a:spLocks noEditPoints="1"/>
              </p:cNvSpPr>
              <p:nvPr/>
            </p:nvSpPr>
            <p:spPr bwMode="auto">
              <a:xfrm>
                <a:off x="421" y="2389"/>
                <a:ext cx="55" cy="48"/>
              </a:xfrm>
              <a:custGeom>
                <a:avLst/>
                <a:gdLst/>
                <a:ahLst/>
                <a:cxnLst>
                  <a:cxn ang="0">
                    <a:pos x="37" y="10"/>
                  </a:cxn>
                  <a:cxn ang="0">
                    <a:pos x="40" y="0"/>
                  </a:cxn>
                  <a:cxn ang="0">
                    <a:pos x="45" y="5"/>
                  </a:cxn>
                  <a:cxn ang="0">
                    <a:pos x="50" y="10"/>
                  </a:cxn>
                  <a:cxn ang="0">
                    <a:pos x="52" y="15"/>
                  </a:cxn>
                  <a:cxn ang="0">
                    <a:pos x="55" y="25"/>
                  </a:cxn>
                  <a:cxn ang="0">
                    <a:pos x="52" y="30"/>
                  </a:cxn>
                  <a:cxn ang="0">
                    <a:pos x="52" y="38"/>
                  </a:cxn>
                  <a:cxn ang="0">
                    <a:pos x="47" y="43"/>
                  </a:cxn>
                  <a:cxn ang="0">
                    <a:pos x="42" y="45"/>
                  </a:cxn>
                  <a:cxn ang="0">
                    <a:pos x="35" y="48"/>
                  </a:cxn>
                  <a:cxn ang="0">
                    <a:pos x="27" y="48"/>
                  </a:cxn>
                  <a:cxn ang="0">
                    <a:pos x="20" y="48"/>
                  </a:cxn>
                  <a:cxn ang="0">
                    <a:pos x="12" y="45"/>
                  </a:cxn>
                  <a:cxn ang="0">
                    <a:pos x="7" y="43"/>
                  </a:cxn>
                  <a:cxn ang="0">
                    <a:pos x="2" y="38"/>
                  </a:cxn>
                  <a:cxn ang="0">
                    <a:pos x="0" y="30"/>
                  </a:cxn>
                  <a:cxn ang="0">
                    <a:pos x="0" y="25"/>
                  </a:cxn>
                  <a:cxn ang="0">
                    <a:pos x="0" y="18"/>
                  </a:cxn>
                  <a:cxn ang="0">
                    <a:pos x="2" y="13"/>
                  </a:cxn>
                  <a:cxn ang="0">
                    <a:pos x="7" y="8"/>
                  </a:cxn>
                  <a:cxn ang="0">
                    <a:pos x="12" y="3"/>
                  </a:cxn>
                  <a:cxn ang="0">
                    <a:pos x="20" y="3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0" y="40"/>
                  </a:cxn>
                  <a:cxn ang="0">
                    <a:pos x="37" y="38"/>
                  </a:cxn>
                  <a:cxn ang="0">
                    <a:pos x="42" y="35"/>
                  </a:cxn>
                  <a:cxn ang="0">
                    <a:pos x="45" y="30"/>
                  </a:cxn>
                  <a:cxn ang="0">
                    <a:pos x="45" y="23"/>
                  </a:cxn>
                  <a:cxn ang="0">
                    <a:pos x="45" y="20"/>
                  </a:cxn>
                  <a:cxn ang="0">
                    <a:pos x="45" y="15"/>
                  </a:cxn>
                  <a:cxn ang="0">
                    <a:pos x="42" y="13"/>
                  </a:cxn>
                  <a:cxn ang="0">
                    <a:pos x="37" y="10"/>
                  </a:cxn>
                  <a:cxn ang="0">
                    <a:pos x="20" y="40"/>
                  </a:cxn>
                  <a:cxn ang="0">
                    <a:pos x="20" y="10"/>
                  </a:cxn>
                  <a:cxn ang="0">
                    <a:pos x="15" y="10"/>
                  </a:cxn>
                  <a:cxn ang="0">
                    <a:pos x="12" y="13"/>
                  </a:cxn>
                  <a:cxn ang="0">
                    <a:pos x="10" y="18"/>
                  </a:cxn>
                  <a:cxn ang="0">
                    <a:pos x="7" y="25"/>
                  </a:cxn>
                  <a:cxn ang="0">
                    <a:pos x="10" y="30"/>
                  </a:cxn>
                  <a:cxn ang="0">
                    <a:pos x="12" y="35"/>
                  </a:cxn>
                  <a:cxn ang="0">
                    <a:pos x="15" y="38"/>
                  </a:cxn>
                  <a:cxn ang="0">
                    <a:pos x="20" y="40"/>
                  </a:cxn>
                </a:cxnLst>
                <a:rect l="0" t="0" r="r" b="b"/>
                <a:pathLst>
                  <a:path w="55" h="48">
                    <a:moveTo>
                      <a:pt x="37" y="10"/>
                    </a:moveTo>
                    <a:lnTo>
                      <a:pt x="40" y="0"/>
                    </a:lnTo>
                    <a:lnTo>
                      <a:pt x="45" y="5"/>
                    </a:lnTo>
                    <a:lnTo>
                      <a:pt x="50" y="10"/>
                    </a:lnTo>
                    <a:lnTo>
                      <a:pt x="52" y="15"/>
                    </a:lnTo>
                    <a:lnTo>
                      <a:pt x="55" y="25"/>
                    </a:lnTo>
                    <a:lnTo>
                      <a:pt x="52" y="30"/>
                    </a:lnTo>
                    <a:lnTo>
                      <a:pt x="52" y="38"/>
                    </a:lnTo>
                    <a:lnTo>
                      <a:pt x="47" y="43"/>
                    </a:lnTo>
                    <a:lnTo>
                      <a:pt x="42" y="45"/>
                    </a:lnTo>
                    <a:lnTo>
                      <a:pt x="35" y="48"/>
                    </a:lnTo>
                    <a:lnTo>
                      <a:pt x="27" y="48"/>
                    </a:lnTo>
                    <a:lnTo>
                      <a:pt x="20" y="48"/>
                    </a:lnTo>
                    <a:lnTo>
                      <a:pt x="12" y="45"/>
                    </a:lnTo>
                    <a:lnTo>
                      <a:pt x="7" y="43"/>
                    </a:lnTo>
                    <a:lnTo>
                      <a:pt x="2" y="38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2" y="13"/>
                    </a:lnTo>
                    <a:lnTo>
                      <a:pt x="7" y="8"/>
                    </a:lnTo>
                    <a:lnTo>
                      <a:pt x="12" y="3"/>
                    </a:lnTo>
                    <a:lnTo>
                      <a:pt x="20" y="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0" y="40"/>
                    </a:lnTo>
                    <a:lnTo>
                      <a:pt x="37" y="38"/>
                    </a:lnTo>
                    <a:lnTo>
                      <a:pt x="42" y="35"/>
                    </a:lnTo>
                    <a:lnTo>
                      <a:pt x="45" y="30"/>
                    </a:lnTo>
                    <a:lnTo>
                      <a:pt x="45" y="23"/>
                    </a:lnTo>
                    <a:lnTo>
                      <a:pt x="45" y="20"/>
                    </a:lnTo>
                    <a:lnTo>
                      <a:pt x="45" y="15"/>
                    </a:lnTo>
                    <a:lnTo>
                      <a:pt x="42" y="13"/>
                    </a:lnTo>
                    <a:lnTo>
                      <a:pt x="37" y="10"/>
                    </a:lnTo>
                    <a:close/>
                    <a:moveTo>
                      <a:pt x="20" y="40"/>
                    </a:moveTo>
                    <a:lnTo>
                      <a:pt x="20" y="10"/>
                    </a:lnTo>
                    <a:lnTo>
                      <a:pt x="15" y="10"/>
                    </a:lnTo>
                    <a:lnTo>
                      <a:pt x="12" y="13"/>
                    </a:lnTo>
                    <a:lnTo>
                      <a:pt x="10" y="18"/>
                    </a:lnTo>
                    <a:lnTo>
                      <a:pt x="7" y="25"/>
                    </a:lnTo>
                    <a:lnTo>
                      <a:pt x="10" y="30"/>
                    </a:lnTo>
                    <a:lnTo>
                      <a:pt x="12" y="35"/>
                    </a:lnTo>
                    <a:lnTo>
                      <a:pt x="15" y="38"/>
                    </a:lnTo>
                    <a:lnTo>
                      <a:pt x="2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69" name="Freeform 1653"/>
              <p:cNvSpPr>
                <a:spLocks noEditPoints="1"/>
              </p:cNvSpPr>
              <p:nvPr/>
            </p:nvSpPr>
            <p:spPr bwMode="auto">
              <a:xfrm>
                <a:off x="403" y="2296"/>
                <a:ext cx="70" cy="53"/>
              </a:xfrm>
              <a:custGeom>
                <a:avLst/>
                <a:gdLst/>
                <a:ahLst/>
                <a:cxnLst>
                  <a:cxn ang="0">
                    <a:pos x="70" y="53"/>
                  </a:cxn>
                  <a:cxn ang="0">
                    <a:pos x="0" y="53"/>
                  </a:cxn>
                  <a:cxn ang="0">
                    <a:pos x="0" y="25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0" y="10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10" y="2"/>
                  </a:cxn>
                  <a:cxn ang="0">
                    <a:pos x="15" y="0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35" y="5"/>
                  </a:cxn>
                  <a:cxn ang="0">
                    <a:pos x="40" y="10"/>
                  </a:cxn>
                  <a:cxn ang="0">
                    <a:pos x="40" y="17"/>
                  </a:cxn>
                  <a:cxn ang="0">
                    <a:pos x="43" y="25"/>
                  </a:cxn>
                  <a:cxn ang="0">
                    <a:pos x="43" y="43"/>
                  </a:cxn>
                  <a:cxn ang="0">
                    <a:pos x="70" y="43"/>
                  </a:cxn>
                  <a:cxn ang="0">
                    <a:pos x="70" y="53"/>
                  </a:cxn>
                  <a:cxn ang="0">
                    <a:pos x="33" y="43"/>
                  </a:cxn>
                  <a:cxn ang="0">
                    <a:pos x="33" y="25"/>
                  </a:cxn>
                  <a:cxn ang="0">
                    <a:pos x="33" y="17"/>
                  </a:cxn>
                  <a:cxn ang="0">
                    <a:pos x="30" y="12"/>
                  </a:cxn>
                  <a:cxn ang="0">
                    <a:pos x="25" y="10"/>
                  </a:cxn>
                  <a:cxn ang="0">
                    <a:pos x="20" y="7"/>
                  </a:cxn>
                  <a:cxn ang="0">
                    <a:pos x="15" y="10"/>
                  </a:cxn>
                  <a:cxn ang="0">
                    <a:pos x="12" y="10"/>
                  </a:cxn>
                  <a:cxn ang="0">
                    <a:pos x="10" y="12"/>
                  </a:cxn>
                  <a:cxn ang="0">
                    <a:pos x="7" y="17"/>
                  </a:cxn>
                  <a:cxn ang="0">
                    <a:pos x="7" y="20"/>
                  </a:cxn>
                  <a:cxn ang="0">
                    <a:pos x="7" y="25"/>
                  </a:cxn>
                  <a:cxn ang="0">
                    <a:pos x="7" y="43"/>
                  </a:cxn>
                  <a:cxn ang="0">
                    <a:pos x="33" y="43"/>
                  </a:cxn>
                </a:cxnLst>
                <a:rect l="0" t="0" r="r" b="b"/>
                <a:pathLst>
                  <a:path w="70" h="53">
                    <a:moveTo>
                      <a:pt x="70" y="53"/>
                    </a:moveTo>
                    <a:lnTo>
                      <a:pt x="0" y="53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5" y="5"/>
                    </a:lnTo>
                    <a:lnTo>
                      <a:pt x="40" y="10"/>
                    </a:lnTo>
                    <a:lnTo>
                      <a:pt x="40" y="17"/>
                    </a:lnTo>
                    <a:lnTo>
                      <a:pt x="43" y="25"/>
                    </a:lnTo>
                    <a:lnTo>
                      <a:pt x="43" y="43"/>
                    </a:lnTo>
                    <a:lnTo>
                      <a:pt x="70" y="43"/>
                    </a:lnTo>
                    <a:lnTo>
                      <a:pt x="70" y="53"/>
                    </a:lnTo>
                    <a:close/>
                    <a:moveTo>
                      <a:pt x="33" y="43"/>
                    </a:moveTo>
                    <a:lnTo>
                      <a:pt x="33" y="25"/>
                    </a:lnTo>
                    <a:lnTo>
                      <a:pt x="33" y="17"/>
                    </a:lnTo>
                    <a:lnTo>
                      <a:pt x="30" y="12"/>
                    </a:lnTo>
                    <a:lnTo>
                      <a:pt x="25" y="10"/>
                    </a:lnTo>
                    <a:lnTo>
                      <a:pt x="20" y="7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7" y="17"/>
                    </a:lnTo>
                    <a:lnTo>
                      <a:pt x="7" y="20"/>
                    </a:lnTo>
                    <a:lnTo>
                      <a:pt x="7" y="25"/>
                    </a:lnTo>
                    <a:lnTo>
                      <a:pt x="7" y="43"/>
                    </a:lnTo>
                    <a:lnTo>
                      <a:pt x="33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0" name="Freeform 1654"/>
              <p:cNvSpPr>
                <a:spLocks noEditPoints="1"/>
              </p:cNvSpPr>
              <p:nvPr/>
            </p:nvSpPr>
            <p:spPr bwMode="auto">
              <a:xfrm>
                <a:off x="421" y="2238"/>
                <a:ext cx="55" cy="48"/>
              </a:xfrm>
              <a:custGeom>
                <a:avLst/>
                <a:gdLst/>
                <a:ahLst/>
                <a:cxnLst>
                  <a:cxn ang="0">
                    <a:pos x="27" y="48"/>
                  </a:cxn>
                  <a:cxn ang="0">
                    <a:pos x="17" y="48"/>
                  </a:cxn>
                  <a:cxn ang="0">
                    <a:pos x="12" y="45"/>
                  </a:cxn>
                  <a:cxn ang="0">
                    <a:pos x="5" y="40"/>
                  </a:cxn>
                  <a:cxn ang="0">
                    <a:pos x="2" y="32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7" y="7"/>
                  </a:cxn>
                  <a:cxn ang="0">
                    <a:pos x="12" y="2"/>
                  </a:cxn>
                  <a:cxn ang="0">
                    <a:pos x="20" y="2"/>
                  </a:cxn>
                  <a:cxn ang="0">
                    <a:pos x="27" y="0"/>
                  </a:cxn>
                  <a:cxn ang="0">
                    <a:pos x="35" y="2"/>
                  </a:cxn>
                  <a:cxn ang="0">
                    <a:pos x="42" y="2"/>
                  </a:cxn>
                  <a:cxn ang="0">
                    <a:pos x="47" y="7"/>
                  </a:cxn>
                  <a:cxn ang="0">
                    <a:pos x="50" y="12"/>
                  </a:cxn>
                  <a:cxn ang="0">
                    <a:pos x="52" y="17"/>
                  </a:cxn>
                  <a:cxn ang="0">
                    <a:pos x="55" y="25"/>
                  </a:cxn>
                  <a:cxn ang="0">
                    <a:pos x="52" y="30"/>
                  </a:cxn>
                  <a:cxn ang="0">
                    <a:pos x="52" y="38"/>
                  </a:cxn>
                  <a:cxn ang="0">
                    <a:pos x="47" y="40"/>
                  </a:cxn>
                  <a:cxn ang="0">
                    <a:pos x="42" y="45"/>
                  </a:cxn>
                  <a:cxn ang="0">
                    <a:pos x="35" y="48"/>
                  </a:cxn>
                  <a:cxn ang="0">
                    <a:pos x="27" y="48"/>
                  </a:cxn>
                  <a:cxn ang="0">
                    <a:pos x="27" y="38"/>
                  </a:cxn>
                  <a:cxn ang="0">
                    <a:pos x="35" y="38"/>
                  </a:cxn>
                  <a:cxn ang="0">
                    <a:pos x="42" y="35"/>
                  </a:cxn>
                  <a:cxn ang="0">
                    <a:pos x="45" y="30"/>
                  </a:cxn>
                  <a:cxn ang="0">
                    <a:pos x="45" y="25"/>
                  </a:cxn>
                  <a:cxn ang="0">
                    <a:pos x="45" y="17"/>
                  </a:cxn>
                  <a:cxn ang="0">
                    <a:pos x="42" y="15"/>
                  </a:cxn>
                  <a:cxn ang="0">
                    <a:pos x="35" y="10"/>
                  </a:cxn>
                  <a:cxn ang="0">
                    <a:pos x="27" y="10"/>
                  </a:cxn>
                  <a:cxn ang="0">
                    <a:pos x="20" y="10"/>
                  </a:cxn>
                  <a:cxn ang="0">
                    <a:pos x="12" y="15"/>
                  </a:cxn>
                  <a:cxn ang="0">
                    <a:pos x="10" y="17"/>
                  </a:cxn>
                  <a:cxn ang="0">
                    <a:pos x="7" y="25"/>
                  </a:cxn>
                  <a:cxn ang="0">
                    <a:pos x="10" y="30"/>
                  </a:cxn>
                  <a:cxn ang="0">
                    <a:pos x="12" y="35"/>
                  </a:cxn>
                  <a:cxn ang="0">
                    <a:pos x="20" y="38"/>
                  </a:cxn>
                  <a:cxn ang="0">
                    <a:pos x="27" y="38"/>
                  </a:cxn>
                </a:cxnLst>
                <a:rect l="0" t="0" r="r" b="b"/>
                <a:pathLst>
                  <a:path w="55" h="48">
                    <a:moveTo>
                      <a:pt x="27" y="48"/>
                    </a:moveTo>
                    <a:lnTo>
                      <a:pt x="17" y="48"/>
                    </a:lnTo>
                    <a:lnTo>
                      <a:pt x="12" y="45"/>
                    </a:lnTo>
                    <a:lnTo>
                      <a:pt x="5" y="40"/>
                    </a:lnTo>
                    <a:lnTo>
                      <a:pt x="2" y="32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7" y="7"/>
                    </a:lnTo>
                    <a:lnTo>
                      <a:pt x="12" y="2"/>
                    </a:lnTo>
                    <a:lnTo>
                      <a:pt x="20" y="2"/>
                    </a:lnTo>
                    <a:lnTo>
                      <a:pt x="27" y="0"/>
                    </a:lnTo>
                    <a:lnTo>
                      <a:pt x="35" y="2"/>
                    </a:lnTo>
                    <a:lnTo>
                      <a:pt x="42" y="2"/>
                    </a:lnTo>
                    <a:lnTo>
                      <a:pt x="47" y="7"/>
                    </a:lnTo>
                    <a:lnTo>
                      <a:pt x="50" y="12"/>
                    </a:lnTo>
                    <a:lnTo>
                      <a:pt x="52" y="17"/>
                    </a:lnTo>
                    <a:lnTo>
                      <a:pt x="55" y="25"/>
                    </a:lnTo>
                    <a:lnTo>
                      <a:pt x="52" y="30"/>
                    </a:lnTo>
                    <a:lnTo>
                      <a:pt x="52" y="38"/>
                    </a:lnTo>
                    <a:lnTo>
                      <a:pt x="47" y="40"/>
                    </a:lnTo>
                    <a:lnTo>
                      <a:pt x="42" y="45"/>
                    </a:lnTo>
                    <a:lnTo>
                      <a:pt x="35" y="48"/>
                    </a:lnTo>
                    <a:lnTo>
                      <a:pt x="27" y="48"/>
                    </a:lnTo>
                    <a:close/>
                    <a:moveTo>
                      <a:pt x="27" y="38"/>
                    </a:moveTo>
                    <a:lnTo>
                      <a:pt x="35" y="38"/>
                    </a:lnTo>
                    <a:lnTo>
                      <a:pt x="42" y="35"/>
                    </a:lnTo>
                    <a:lnTo>
                      <a:pt x="45" y="30"/>
                    </a:lnTo>
                    <a:lnTo>
                      <a:pt x="45" y="25"/>
                    </a:lnTo>
                    <a:lnTo>
                      <a:pt x="45" y="17"/>
                    </a:lnTo>
                    <a:lnTo>
                      <a:pt x="42" y="15"/>
                    </a:lnTo>
                    <a:lnTo>
                      <a:pt x="35" y="10"/>
                    </a:lnTo>
                    <a:lnTo>
                      <a:pt x="27" y="10"/>
                    </a:lnTo>
                    <a:lnTo>
                      <a:pt x="20" y="10"/>
                    </a:lnTo>
                    <a:lnTo>
                      <a:pt x="12" y="15"/>
                    </a:lnTo>
                    <a:lnTo>
                      <a:pt x="10" y="17"/>
                    </a:lnTo>
                    <a:lnTo>
                      <a:pt x="7" y="25"/>
                    </a:lnTo>
                    <a:lnTo>
                      <a:pt x="10" y="30"/>
                    </a:lnTo>
                    <a:lnTo>
                      <a:pt x="12" y="35"/>
                    </a:lnTo>
                    <a:lnTo>
                      <a:pt x="20" y="38"/>
                    </a:lnTo>
                    <a:lnTo>
                      <a:pt x="27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1" name="Freeform 1655"/>
              <p:cNvSpPr>
                <a:spLocks/>
              </p:cNvSpPr>
              <p:nvPr/>
            </p:nvSpPr>
            <p:spPr bwMode="auto">
              <a:xfrm>
                <a:off x="421" y="2187"/>
                <a:ext cx="55" cy="43"/>
              </a:xfrm>
              <a:custGeom>
                <a:avLst/>
                <a:gdLst/>
                <a:ahLst/>
                <a:cxnLst>
                  <a:cxn ang="0">
                    <a:pos x="37" y="36"/>
                  </a:cxn>
                  <a:cxn ang="0">
                    <a:pos x="42" y="31"/>
                  </a:cxn>
                  <a:cxn ang="0">
                    <a:pos x="45" y="23"/>
                  </a:cxn>
                  <a:cxn ang="0">
                    <a:pos x="45" y="13"/>
                  </a:cxn>
                  <a:cxn ang="0">
                    <a:pos x="37" y="10"/>
                  </a:cxn>
                  <a:cxn ang="0">
                    <a:pos x="35" y="13"/>
                  </a:cxn>
                  <a:cxn ang="0">
                    <a:pos x="32" y="23"/>
                  </a:cxn>
                  <a:cxn ang="0">
                    <a:pos x="27" y="36"/>
                  </a:cxn>
                  <a:cxn ang="0">
                    <a:pos x="22" y="41"/>
                  </a:cxn>
                  <a:cxn ang="0">
                    <a:pos x="15" y="43"/>
                  </a:cxn>
                  <a:cxn ang="0">
                    <a:pos x="10" y="41"/>
                  </a:cxn>
                  <a:cxn ang="0">
                    <a:pos x="5" y="38"/>
                  </a:cxn>
                  <a:cxn ang="0">
                    <a:pos x="2" y="31"/>
                  </a:cxn>
                  <a:cxn ang="0">
                    <a:pos x="0" y="23"/>
                  </a:cxn>
                  <a:cxn ang="0">
                    <a:pos x="2" y="13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12" y="15"/>
                  </a:cxn>
                  <a:cxn ang="0">
                    <a:pos x="10" y="20"/>
                  </a:cxn>
                  <a:cxn ang="0">
                    <a:pos x="10" y="28"/>
                  </a:cxn>
                  <a:cxn ang="0">
                    <a:pos x="12" y="33"/>
                  </a:cxn>
                  <a:cxn ang="0">
                    <a:pos x="15" y="33"/>
                  </a:cxn>
                  <a:cxn ang="0">
                    <a:pos x="17" y="31"/>
                  </a:cxn>
                  <a:cxn ang="0">
                    <a:pos x="20" y="28"/>
                  </a:cxn>
                  <a:cxn ang="0">
                    <a:pos x="22" y="15"/>
                  </a:cxn>
                  <a:cxn ang="0">
                    <a:pos x="27" y="5"/>
                  </a:cxn>
                  <a:cxn ang="0">
                    <a:pos x="32" y="0"/>
                  </a:cxn>
                  <a:cxn ang="0">
                    <a:pos x="42" y="3"/>
                  </a:cxn>
                  <a:cxn ang="0">
                    <a:pos x="50" y="8"/>
                  </a:cxn>
                  <a:cxn ang="0">
                    <a:pos x="55" y="15"/>
                  </a:cxn>
                  <a:cxn ang="0">
                    <a:pos x="52" y="31"/>
                  </a:cxn>
                  <a:cxn ang="0">
                    <a:pos x="45" y="41"/>
                  </a:cxn>
                </a:cxnLst>
                <a:rect l="0" t="0" r="r" b="b"/>
                <a:pathLst>
                  <a:path w="55" h="43">
                    <a:moveTo>
                      <a:pt x="37" y="43"/>
                    </a:moveTo>
                    <a:lnTo>
                      <a:pt x="37" y="36"/>
                    </a:lnTo>
                    <a:lnTo>
                      <a:pt x="40" y="33"/>
                    </a:lnTo>
                    <a:lnTo>
                      <a:pt x="42" y="31"/>
                    </a:lnTo>
                    <a:lnTo>
                      <a:pt x="45" y="28"/>
                    </a:lnTo>
                    <a:lnTo>
                      <a:pt x="45" y="23"/>
                    </a:lnTo>
                    <a:lnTo>
                      <a:pt x="45" y="18"/>
                    </a:lnTo>
                    <a:lnTo>
                      <a:pt x="45" y="13"/>
                    </a:lnTo>
                    <a:lnTo>
                      <a:pt x="42" y="10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5" y="13"/>
                    </a:lnTo>
                    <a:lnTo>
                      <a:pt x="32" y="18"/>
                    </a:lnTo>
                    <a:lnTo>
                      <a:pt x="32" y="23"/>
                    </a:lnTo>
                    <a:lnTo>
                      <a:pt x="30" y="31"/>
                    </a:lnTo>
                    <a:lnTo>
                      <a:pt x="27" y="36"/>
                    </a:lnTo>
                    <a:lnTo>
                      <a:pt x="25" y="38"/>
                    </a:lnTo>
                    <a:lnTo>
                      <a:pt x="22" y="41"/>
                    </a:lnTo>
                    <a:lnTo>
                      <a:pt x="20" y="43"/>
                    </a:lnTo>
                    <a:lnTo>
                      <a:pt x="15" y="43"/>
                    </a:lnTo>
                    <a:lnTo>
                      <a:pt x="12" y="43"/>
                    </a:lnTo>
                    <a:lnTo>
                      <a:pt x="10" y="41"/>
                    </a:lnTo>
                    <a:lnTo>
                      <a:pt x="5" y="41"/>
                    </a:lnTo>
                    <a:lnTo>
                      <a:pt x="5" y="38"/>
                    </a:lnTo>
                    <a:lnTo>
                      <a:pt x="2" y="36"/>
                    </a:lnTo>
                    <a:lnTo>
                      <a:pt x="2" y="31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2" y="13"/>
                    </a:lnTo>
                    <a:lnTo>
                      <a:pt x="5" y="10"/>
                    </a:lnTo>
                    <a:lnTo>
                      <a:pt x="7" y="8"/>
                    </a:lnTo>
                    <a:lnTo>
                      <a:pt x="10" y="5"/>
                    </a:lnTo>
                    <a:lnTo>
                      <a:pt x="15" y="3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10" y="15"/>
                    </a:lnTo>
                    <a:lnTo>
                      <a:pt x="10" y="20"/>
                    </a:lnTo>
                    <a:lnTo>
                      <a:pt x="7" y="23"/>
                    </a:lnTo>
                    <a:lnTo>
                      <a:pt x="10" y="28"/>
                    </a:lnTo>
                    <a:lnTo>
                      <a:pt x="10" y="31"/>
                    </a:lnTo>
                    <a:lnTo>
                      <a:pt x="12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20" y="31"/>
                    </a:lnTo>
                    <a:lnTo>
                      <a:pt x="20" y="28"/>
                    </a:lnTo>
                    <a:lnTo>
                      <a:pt x="22" y="23"/>
                    </a:lnTo>
                    <a:lnTo>
                      <a:pt x="22" y="15"/>
                    </a:lnTo>
                    <a:lnTo>
                      <a:pt x="25" y="10"/>
                    </a:lnTo>
                    <a:lnTo>
                      <a:pt x="27" y="5"/>
                    </a:lnTo>
                    <a:lnTo>
                      <a:pt x="30" y="3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0" y="8"/>
                    </a:lnTo>
                    <a:lnTo>
                      <a:pt x="52" y="10"/>
                    </a:lnTo>
                    <a:lnTo>
                      <a:pt x="55" y="15"/>
                    </a:lnTo>
                    <a:lnTo>
                      <a:pt x="55" y="23"/>
                    </a:lnTo>
                    <a:lnTo>
                      <a:pt x="52" y="31"/>
                    </a:lnTo>
                    <a:lnTo>
                      <a:pt x="50" y="38"/>
                    </a:lnTo>
                    <a:lnTo>
                      <a:pt x="45" y="41"/>
                    </a:lnTo>
                    <a:lnTo>
                      <a:pt x="37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2" name="Freeform 1656"/>
              <p:cNvSpPr>
                <a:spLocks noEditPoints="1"/>
              </p:cNvSpPr>
              <p:nvPr/>
            </p:nvSpPr>
            <p:spPr bwMode="auto">
              <a:xfrm>
                <a:off x="403" y="2167"/>
                <a:ext cx="70" cy="10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0"/>
                  </a:cxn>
                  <a:cxn ang="0">
                    <a:pos x="70" y="10"/>
                  </a:cxn>
                  <a:cxn ang="0">
                    <a:pos x="20" y="10"/>
                  </a:cxn>
                  <a:cxn ang="0">
                    <a:pos x="20" y="0"/>
                  </a:cxn>
                  <a:cxn ang="0">
                    <a:pos x="70" y="0"/>
                  </a:cxn>
                  <a:cxn ang="0">
                    <a:pos x="70" y="10"/>
                  </a:cxn>
                </a:cxnLst>
                <a:rect l="0" t="0" r="r" b="b"/>
                <a:pathLst>
                  <a:path w="70" h="10">
                    <a:moveTo>
                      <a:pt x="7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0"/>
                    </a:lnTo>
                    <a:close/>
                    <a:moveTo>
                      <a:pt x="70" y="10"/>
                    </a:moveTo>
                    <a:lnTo>
                      <a:pt x="20" y="10"/>
                    </a:lnTo>
                    <a:lnTo>
                      <a:pt x="20" y="0"/>
                    </a:lnTo>
                    <a:lnTo>
                      <a:pt x="70" y="0"/>
                    </a:lnTo>
                    <a:lnTo>
                      <a:pt x="7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3" name="Freeform 1657"/>
              <p:cNvSpPr>
                <a:spLocks/>
              </p:cNvSpPr>
              <p:nvPr/>
            </p:nvSpPr>
            <p:spPr bwMode="auto">
              <a:xfrm>
                <a:off x="403" y="2134"/>
                <a:ext cx="73" cy="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70" y="0"/>
                  </a:cxn>
                  <a:cxn ang="0">
                    <a:pos x="73" y="3"/>
                  </a:cxn>
                  <a:cxn ang="0">
                    <a:pos x="73" y="8"/>
                  </a:cxn>
                  <a:cxn ang="0">
                    <a:pos x="73" y="10"/>
                  </a:cxn>
                  <a:cxn ang="0">
                    <a:pos x="70" y="15"/>
                  </a:cxn>
                  <a:cxn ang="0">
                    <a:pos x="68" y="15"/>
                  </a:cxn>
                  <a:cxn ang="0">
                    <a:pos x="68" y="18"/>
                  </a:cxn>
                  <a:cxn ang="0">
                    <a:pos x="63" y="18"/>
                  </a:cxn>
                  <a:cxn ang="0">
                    <a:pos x="58" y="18"/>
                  </a:cxn>
                  <a:cxn ang="0">
                    <a:pos x="28" y="18"/>
                  </a:cxn>
                  <a:cxn ang="0">
                    <a:pos x="28" y="26"/>
                  </a:cxn>
                  <a:cxn ang="0">
                    <a:pos x="20" y="26"/>
                  </a:cxn>
                  <a:cxn ang="0">
                    <a:pos x="20" y="18"/>
                  </a:cxn>
                  <a:cxn ang="0">
                    <a:pos x="5" y="18"/>
                  </a:cxn>
                  <a:cxn ang="0">
                    <a:pos x="0" y="10"/>
                  </a:cxn>
                  <a:cxn ang="0">
                    <a:pos x="20" y="10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28" y="10"/>
                  </a:cxn>
                  <a:cxn ang="0">
                    <a:pos x="58" y="10"/>
                  </a:cxn>
                  <a:cxn ang="0">
                    <a:pos x="60" y="10"/>
                  </a:cxn>
                  <a:cxn ang="0">
                    <a:pos x="63" y="10"/>
                  </a:cxn>
                  <a:cxn ang="0">
                    <a:pos x="63" y="8"/>
                  </a:cxn>
                  <a:cxn ang="0">
                    <a:pos x="63" y="8"/>
                  </a:cxn>
                  <a:cxn ang="0">
                    <a:pos x="63" y="8"/>
                  </a:cxn>
                  <a:cxn ang="0">
                    <a:pos x="63" y="5"/>
                  </a:cxn>
                  <a:cxn ang="0">
                    <a:pos x="63" y="3"/>
                  </a:cxn>
                  <a:cxn ang="0">
                    <a:pos x="63" y="0"/>
                  </a:cxn>
                </a:cxnLst>
                <a:rect l="0" t="0" r="r" b="b"/>
                <a:pathLst>
                  <a:path w="73" h="26">
                    <a:moveTo>
                      <a:pt x="63" y="0"/>
                    </a:moveTo>
                    <a:lnTo>
                      <a:pt x="70" y="0"/>
                    </a:lnTo>
                    <a:lnTo>
                      <a:pt x="73" y="3"/>
                    </a:lnTo>
                    <a:lnTo>
                      <a:pt x="73" y="8"/>
                    </a:lnTo>
                    <a:lnTo>
                      <a:pt x="73" y="10"/>
                    </a:lnTo>
                    <a:lnTo>
                      <a:pt x="70" y="15"/>
                    </a:lnTo>
                    <a:lnTo>
                      <a:pt x="68" y="15"/>
                    </a:lnTo>
                    <a:lnTo>
                      <a:pt x="68" y="18"/>
                    </a:lnTo>
                    <a:lnTo>
                      <a:pt x="63" y="18"/>
                    </a:lnTo>
                    <a:lnTo>
                      <a:pt x="58" y="18"/>
                    </a:lnTo>
                    <a:lnTo>
                      <a:pt x="28" y="18"/>
                    </a:lnTo>
                    <a:lnTo>
                      <a:pt x="28" y="26"/>
                    </a:lnTo>
                    <a:lnTo>
                      <a:pt x="20" y="26"/>
                    </a:lnTo>
                    <a:lnTo>
                      <a:pt x="20" y="18"/>
                    </a:lnTo>
                    <a:lnTo>
                      <a:pt x="5" y="18"/>
                    </a:lnTo>
                    <a:lnTo>
                      <a:pt x="0" y="10"/>
                    </a:lnTo>
                    <a:lnTo>
                      <a:pt x="20" y="10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28" y="10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3" y="10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3" y="5"/>
                    </a:lnTo>
                    <a:lnTo>
                      <a:pt x="63" y="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4" name="Freeform 1658"/>
              <p:cNvSpPr>
                <a:spLocks noEditPoints="1"/>
              </p:cNvSpPr>
              <p:nvPr/>
            </p:nvSpPr>
            <p:spPr bwMode="auto">
              <a:xfrm>
                <a:off x="403" y="2117"/>
                <a:ext cx="70" cy="10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0"/>
                  </a:cxn>
                  <a:cxn ang="0">
                    <a:pos x="70" y="10"/>
                  </a:cxn>
                  <a:cxn ang="0">
                    <a:pos x="20" y="10"/>
                  </a:cxn>
                  <a:cxn ang="0">
                    <a:pos x="20" y="0"/>
                  </a:cxn>
                  <a:cxn ang="0">
                    <a:pos x="70" y="0"/>
                  </a:cxn>
                  <a:cxn ang="0">
                    <a:pos x="70" y="10"/>
                  </a:cxn>
                </a:cxnLst>
                <a:rect l="0" t="0" r="r" b="b"/>
                <a:pathLst>
                  <a:path w="70" h="10">
                    <a:moveTo>
                      <a:pt x="7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0"/>
                    </a:lnTo>
                    <a:close/>
                    <a:moveTo>
                      <a:pt x="70" y="10"/>
                    </a:moveTo>
                    <a:lnTo>
                      <a:pt x="20" y="10"/>
                    </a:lnTo>
                    <a:lnTo>
                      <a:pt x="20" y="0"/>
                    </a:lnTo>
                    <a:lnTo>
                      <a:pt x="70" y="0"/>
                    </a:lnTo>
                    <a:lnTo>
                      <a:pt x="7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5" name="Freeform 1659"/>
              <p:cNvSpPr>
                <a:spLocks/>
              </p:cNvSpPr>
              <p:nvPr/>
            </p:nvSpPr>
            <p:spPr bwMode="auto">
              <a:xfrm>
                <a:off x="423" y="2064"/>
                <a:ext cx="50" cy="45"/>
              </a:xfrm>
              <a:custGeom>
                <a:avLst/>
                <a:gdLst/>
                <a:ahLst/>
                <a:cxnLst>
                  <a:cxn ang="0">
                    <a:pos x="50" y="27"/>
                  </a:cxn>
                  <a:cxn ang="0">
                    <a:pos x="0" y="45"/>
                  </a:cxn>
                  <a:cxn ang="0">
                    <a:pos x="0" y="35"/>
                  </a:cxn>
                  <a:cxn ang="0">
                    <a:pos x="30" y="25"/>
                  </a:cxn>
                  <a:cxn ang="0">
                    <a:pos x="35" y="25"/>
                  </a:cxn>
                  <a:cxn ang="0">
                    <a:pos x="40" y="22"/>
                  </a:cxn>
                  <a:cxn ang="0">
                    <a:pos x="35" y="20"/>
                  </a:cxn>
                  <a:cxn ang="0">
                    <a:pos x="30" y="2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50" y="15"/>
                  </a:cxn>
                  <a:cxn ang="0">
                    <a:pos x="50" y="27"/>
                  </a:cxn>
                </a:cxnLst>
                <a:rect l="0" t="0" r="r" b="b"/>
                <a:pathLst>
                  <a:path w="50" h="45">
                    <a:moveTo>
                      <a:pt x="50" y="27"/>
                    </a:moveTo>
                    <a:lnTo>
                      <a:pt x="0" y="45"/>
                    </a:lnTo>
                    <a:lnTo>
                      <a:pt x="0" y="3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0" y="22"/>
                    </a:lnTo>
                    <a:lnTo>
                      <a:pt x="35" y="20"/>
                    </a:lnTo>
                    <a:lnTo>
                      <a:pt x="30" y="2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50" y="15"/>
                    </a:lnTo>
                    <a:lnTo>
                      <a:pt x="5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6" name="Freeform 1660"/>
              <p:cNvSpPr>
                <a:spLocks noEditPoints="1"/>
              </p:cNvSpPr>
              <p:nvPr/>
            </p:nvSpPr>
            <p:spPr bwMode="auto">
              <a:xfrm>
                <a:off x="421" y="2011"/>
                <a:ext cx="55" cy="48"/>
              </a:xfrm>
              <a:custGeom>
                <a:avLst/>
                <a:gdLst/>
                <a:ahLst/>
                <a:cxnLst>
                  <a:cxn ang="0">
                    <a:pos x="37" y="10"/>
                  </a:cxn>
                  <a:cxn ang="0">
                    <a:pos x="40" y="0"/>
                  </a:cxn>
                  <a:cxn ang="0">
                    <a:pos x="45" y="2"/>
                  </a:cxn>
                  <a:cxn ang="0">
                    <a:pos x="50" y="7"/>
                  </a:cxn>
                  <a:cxn ang="0">
                    <a:pos x="52" y="15"/>
                  </a:cxn>
                  <a:cxn ang="0">
                    <a:pos x="55" y="22"/>
                  </a:cxn>
                  <a:cxn ang="0">
                    <a:pos x="52" y="30"/>
                  </a:cxn>
                  <a:cxn ang="0">
                    <a:pos x="52" y="35"/>
                  </a:cxn>
                  <a:cxn ang="0">
                    <a:pos x="47" y="40"/>
                  </a:cxn>
                  <a:cxn ang="0">
                    <a:pos x="42" y="45"/>
                  </a:cxn>
                  <a:cxn ang="0">
                    <a:pos x="35" y="48"/>
                  </a:cxn>
                  <a:cxn ang="0">
                    <a:pos x="27" y="48"/>
                  </a:cxn>
                  <a:cxn ang="0">
                    <a:pos x="20" y="48"/>
                  </a:cxn>
                  <a:cxn ang="0">
                    <a:pos x="12" y="45"/>
                  </a:cxn>
                  <a:cxn ang="0">
                    <a:pos x="7" y="40"/>
                  </a:cxn>
                  <a:cxn ang="0">
                    <a:pos x="2" y="35"/>
                  </a:cxn>
                  <a:cxn ang="0">
                    <a:pos x="0" y="30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12" y="2"/>
                  </a:cxn>
                  <a:cxn ang="0">
                    <a:pos x="2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0" y="38"/>
                  </a:cxn>
                  <a:cxn ang="0">
                    <a:pos x="37" y="38"/>
                  </a:cxn>
                  <a:cxn ang="0">
                    <a:pos x="42" y="32"/>
                  </a:cxn>
                  <a:cxn ang="0">
                    <a:pos x="45" y="27"/>
                  </a:cxn>
                  <a:cxn ang="0">
                    <a:pos x="45" y="22"/>
                  </a:cxn>
                  <a:cxn ang="0">
                    <a:pos x="45" y="17"/>
                  </a:cxn>
                  <a:cxn ang="0">
                    <a:pos x="45" y="15"/>
                  </a:cxn>
                  <a:cxn ang="0">
                    <a:pos x="42" y="12"/>
                  </a:cxn>
                  <a:cxn ang="0">
                    <a:pos x="37" y="10"/>
                  </a:cxn>
                  <a:cxn ang="0">
                    <a:pos x="20" y="38"/>
                  </a:cxn>
                  <a:cxn ang="0">
                    <a:pos x="20" y="10"/>
                  </a:cxn>
                  <a:cxn ang="0">
                    <a:pos x="15" y="10"/>
                  </a:cxn>
                  <a:cxn ang="0">
                    <a:pos x="12" y="12"/>
                  </a:cxn>
                  <a:cxn ang="0">
                    <a:pos x="10" y="17"/>
                  </a:cxn>
                  <a:cxn ang="0">
                    <a:pos x="7" y="22"/>
                  </a:cxn>
                  <a:cxn ang="0">
                    <a:pos x="10" y="30"/>
                  </a:cxn>
                  <a:cxn ang="0">
                    <a:pos x="12" y="32"/>
                  </a:cxn>
                  <a:cxn ang="0">
                    <a:pos x="15" y="38"/>
                  </a:cxn>
                  <a:cxn ang="0">
                    <a:pos x="20" y="38"/>
                  </a:cxn>
                </a:cxnLst>
                <a:rect l="0" t="0" r="r" b="b"/>
                <a:pathLst>
                  <a:path w="55" h="48">
                    <a:moveTo>
                      <a:pt x="37" y="10"/>
                    </a:moveTo>
                    <a:lnTo>
                      <a:pt x="40" y="0"/>
                    </a:lnTo>
                    <a:lnTo>
                      <a:pt x="45" y="2"/>
                    </a:lnTo>
                    <a:lnTo>
                      <a:pt x="50" y="7"/>
                    </a:lnTo>
                    <a:lnTo>
                      <a:pt x="52" y="15"/>
                    </a:lnTo>
                    <a:lnTo>
                      <a:pt x="55" y="22"/>
                    </a:lnTo>
                    <a:lnTo>
                      <a:pt x="52" y="30"/>
                    </a:lnTo>
                    <a:lnTo>
                      <a:pt x="52" y="35"/>
                    </a:lnTo>
                    <a:lnTo>
                      <a:pt x="47" y="40"/>
                    </a:lnTo>
                    <a:lnTo>
                      <a:pt x="42" y="45"/>
                    </a:lnTo>
                    <a:lnTo>
                      <a:pt x="35" y="48"/>
                    </a:lnTo>
                    <a:lnTo>
                      <a:pt x="27" y="48"/>
                    </a:lnTo>
                    <a:lnTo>
                      <a:pt x="20" y="48"/>
                    </a:lnTo>
                    <a:lnTo>
                      <a:pt x="12" y="45"/>
                    </a:lnTo>
                    <a:lnTo>
                      <a:pt x="7" y="40"/>
                    </a:lnTo>
                    <a:lnTo>
                      <a:pt x="2" y="35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7" y="5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0" y="38"/>
                    </a:lnTo>
                    <a:lnTo>
                      <a:pt x="37" y="38"/>
                    </a:lnTo>
                    <a:lnTo>
                      <a:pt x="42" y="32"/>
                    </a:lnTo>
                    <a:lnTo>
                      <a:pt x="45" y="27"/>
                    </a:lnTo>
                    <a:lnTo>
                      <a:pt x="45" y="22"/>
                    </a:lnTo>
                    <a:lnTo>
                      <a:pt x="45" y="17"/>
                    </a:lnTo>
                    <a:lnTo>
                      <a:pt x="45" y="15"/>
                    </a:lnTo>
                    <a:lnTo>
                      <a:pt x="42" y="12"/>
                    </a:lnTo>
                    <a:lnTo>
                      <a:pt x="37" y="10"/>
                    </a:lnTo>
                    <a:close/>
                    <a:moveTo>
                      <a:pt x="20" y="38"/>
                    </a:moveTo>
                    <a:lnTo>
                      <a:pt x="20" y="10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0" y="17"/>
                    </a:lnTo>
                    <a:lnTo>
                      <a:pt x="7" y="22"/>
                    </a:lnTo>
                    <a:lnTo>
                      <a:pt x="10" y="30"/>
                    </a:lnTo>
                    <a:lnTo>
                      <a:pt x="12" y="32"/>
                    </a:lnTo>
                    <a:lnTo>
                      <a:pt x="15" y="38"/>
                    </a:lnTo>
                    <a:lnTo>
                      <a:pt x="2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7" name="Freeform 1661"/>
              <p:cNvSpPr>
                <a:spLocks noEditPoints="1"/>
              </p:cNvSpPr>
              <p:nvPr/>
            </p:nvSpPr>
            <p:spPr bwMode="auto">
              <a:xfrm>
                <a:off x="403" y="1910"/>
                <a:ext cx="70" cy="60"/>
              </a:xfrm>
              <a:custGeom>
                <a:avLst/>
                <a:gdLst/>
                <a:ahLst/>
                <a:cxnLst>
                  <a:cxn ang="0">
                    <a:pos x="70" y="60"/>
                  </a:cxn>
                  <a:cxn ang="0">
                    <a:pos x="0" y="60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2" y="10"/>
                  </a:cxn>
                  <a:cxn ang="0">
                    <a:pos x="7" y="7"/>
                  </a:cxn>
                  <a:cxn ang="0">
                    <a:pos x="12" y="5"/>
                  </a:cxn>
                  <a:cxn ang="0">
                    <a:pos x="18" y="2"/>
                  </a:cxn>
                  <a:cxn ang="0">
                    <a:pos x="25" y="5"/>
                  </a:cxn>
                  <a:cxn ang="0">
                    <a:pos x="30" y="7"/>
                  </a:cxn>
                  <a:cxn ang="0">
                    <a:pos x="35" y="15"/>
                  </a:cxn>
                  <a:cxn ang="0">
                    <a:pos x="38" y="22"/>
                  </a:cxn>
                  <a:cxn ang="0">
                    <a:pos x="40" y="20"/>
                  </a:cxn>
                  <a:cxn ang="0">
                    <a:pos x="43" y="17"/>
                  </a:cxn>
                  <a:cxn ang="0">
                    <a:pos x="45" y="15"/>
                  </a:cxn>
                  <a:cxn ang="0">
                    <a:pos x="50" y="10"/>
                  </a:cxn>
                  <a:cxn ang="0">
                    <a:pos x="70" y="0"/>
                  </a:cxn>
                  <a:cxn ang="0">
                    <a:pos x="70" y="10"/>
                  </a:cxn>
                  <a:cxn ang="0">
                    <a:pos x="55" y="17"/>
                  </a:cxn>
                  <a:cxn ang="0">
                    <a:pos x="50" y="22"/>
                  </a:cxn>
                  <a:cxn ang="0">
                    <a:pos x="45" y="25"/>
                  </a:cxn>
                  <a:cxn ang="0">
                    <a:pos x="43" y="28"/>
                  </a:cxn>
                  <a:cxn ang="0">
                    <a:pos x="40" y="30"/>
                  </a:cxn>
                  <a:cxn ang="0">
                    <a:pos x="40" y="33"/>
                  </a:cxn>
                  <a:cxn ang="0">
                    <a:pos x="40" y="35"/>
                  </a:cxn>
                  <a:cxn ang="0">
                    <a:pos x="38" y="35"/>
                  </a:cxn>
                  <a:cxn ang="0">
                    <a:pos x="38" y="40"/>
                  </a:cxn>
                  <a:cxn ang="0">
                    <a:pos x="38" y="50"/>
                  </a:cxn>
                  <a:cxn ang="0">
                    <a:pos x="70" y="50"/>
                  </a:cxn>
                  <a:cxn ang="0">
                    <a:pos x="70" y="60"/>
                  </a:cxn>
                  <a:cxn ang="0">
                    <a:pos x="30" y="50"/>
                  </a:cxn>
                  <a:cxn ang="0">
                    <a:pos x="30" y="30"/>
                  </a:cxn>
                  <a:cxn ang="0">
                    <a:pos x="30" y="25"/>
                  </a:cxn>
                  <a:cxn ang="0">
                    <a:pos x="30" y="20"/>
                  </a:cxn>
                  <a:cxn ang="0">
                    <a:pos x="28" y="17"/>
                  </a:cxn>
                  <a:cxn ang="0">
                    <a:pos x="25" y="15"/>
                  </a:cxn>
                  <a:cxn ang="0">
                    <a:pos x="23" y="12"/>
                  </a:cxn>
                  <a:cxn ang="0">
                    <a:pos x="18" y="12"/>
                  </a:cxn>
                  <a:cxn ang="0">
                    <a:pos x="15" y="15"/>
                  </a:cxn>
                  <a:cxn ang="0">
                    <a:pos x="10" y="17"/>
                  </a:cxn>
                  <a:cxn ang="0">
                    <a:pos x="7" y="20"/>
                  </a:cxn>
                  <a:cxn ang="0">
                    <a:pos x="7" y="28"/>
                  </a:cxn>
                  <a:cxn ang="0">
                    <a:pos x="7" y="50"/>
                  </a:cxn>
                  <a:cxn ang="0">
                    <a:pos x="30" y="50"/>
                  </a:cxn>
                </a:cxnLst>
                <a:rect l="0" t="0" r="r" b="b"/>
                <a:pathLst>
                  <a:path w="70" h="60">
                    <a:moveTo>
                      <a:pt x="70" y="60"/>
                    </a:moveTo>
                    <a:lnTo>
                      <a:pt x="0" y="60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7" y="7"/>
                    </a:lnTo>
                    <a:lnTo>
                      <a:pt x="12" y="5"/>
                    </a:lnTo>
                    <a:lnTo>
                      <a:pt x="18" y="2"/>
                    </a:lnTo>
                    <a:lnTo>
                      <a:pt x="25" y="5"/>
                    </a:lnTo>
                    <a:lnTo>
                      <a:pt x="30" y="7"/>
                    </a:lnTo>
                    <a:lnTo>
                      <a:pt x="35" y="15"/>
                    </a:lnTo>
                    <a:lnTo>
                      <a:pt x="38" y="22"/>
                    </a:lnTo>
                    <a:lnTo>
                      <a:pt x="40" y="20"/>
                    </a:lnTo>
                    <a:lnTo>
                      <a:pt x="43" y="17"/>
                    </a:lnTo>
                    <a:lnTo>
                      <a:pt x="45" y="15"/>
                    </a:lnTo>
                    <a:lnTo>
                      <a:pt x="50" y="10"/>
                    </a:lnTo>
                    <a:lnTo>
                      <a:pt x="70" y="0"/>
                    </a:lnTo>
                    <a:lnTo>
                      <a:pt x="70" y="10"/>
                    </a:lnTo>
                    <a:lnTo>
                      <a:pt x="55" y="17"/>
                    </a:lnTo>
                    <a:lnTo>
                      <a:pt x="50" y="22"/>
                    </a:lnTo>
                    <a:lnTo>
                      <a:pt x="45" y="25"/>
                    </a:lnTo>
                    <a:lnTo>
                      <a:pt x="43" y="28"/>
                    </a:lnTo>
                    <a:lnTo>
                      <a:pt x="40" y="30"/>
                    </a:lnTo>
                    <a:lnTo>
                      <a:pt x="40" y="33"/>
                    </a:lnTo>
                    <a:lnTo>
                      <a:pt x="40" y="35"/>
                    </a:lnTo>
                    <a:lnTo>
                      <a:pt x="38" y="35"/>
                    </a:lnTo>
                    <a:lnTo>
                      <a:pt x="38" y="40"/>
                    </a:lnTo>
                    <a:lnTo>
                      <a:pt x="38" y="50"/>
                    </a:lnTo>
                    <a:lnTo>
                      <a:pt x="70" y="50"/>
                    </a:lnTo>
                    <a:lnTo>
                      <a:pt x="70" y="60"/>
                    </a:lnTo>
                    <a:close/>
                    <a:moveTo>
                      <a:pt x="30" y="50"/>
                    </a:moveTo>
                    <a:lnTo>
                      <a:pt x="30" y="30"/>
                    </a:lnTo>
                    <a:lnTo>
                      <a:pt x="30" y="25"/>
                    </a:lnTo>
                    <a:lnTo>
                      <a:pt x="30" y="20"/>
                    </a:lnTo>
                    <a:lnTo>
                      <a:pt x="28" y="17"/>
                    </a:lnTo>
                    <a:lnTo>
                      <a:pt x="25" y="15"/>
                    </a:lnTo>
                    <a:lnTo>
                      <a:pt x="23" y="12"/>
                    </a:lnTo>
                    <a:lnTo>
                      <a:pt x="18" y="12"/>
                    </a:lnTo>
                    <a:lnTo>
                      <a:pt x="15" y="15"/>
                    </a:lnTo>
                    <a:lnTo>
                      <a:pt x="10" y="17"/>
                    </a:lnTo>
                    <a:lnTo>
                      <a:pt x="7" y="20"/>
                    </a:lnTo>
                    <a:lnTo>
                      <a:pt x="7" y="28"/>
                    </a:lnTo>
                    <a:lnTo>
                      <a:pt x="7" y="50"/>
                    </a:lnTo>
                    <a:lnTo>
                      <a:pt x="3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8" name="Freeform 1662"/>
              <p:cNvSpPr>
                <a:spLocks noEditPoints="1"/>
              </p:cNvSpPr>
              <p:nvPr/>
            </p:nvSpPr>
            <p:spPr bwMode="auto">
              <a:xfrm>
                <a:off x="421" y="1854"/>
                <a:ext cx="55" cy="46"/>
              </a:xfrm>
              <a:custGeom>
                <a:avLst/>
                <a:gdLst/>
                <a:ahLst/>
                <a:cxnLst>
                  <a:cxn ang="0">
                    <a:pos x="50" y="18"/>
                  </a:cxn>
                  <a:cxn ang="0">
                    <a:pos x="55" y="26"/>
                  </a:cxn>
                  <a:cxn ang="0">
                    <a:pos x="52" y="38"/>
                  </a:cxn>
                  <a:cxn ang="0">
                    <a:pos x="45" y="46"/>
                  </a:cxn>
                  <a:cxn ang="0">
                    <a:pos x="35" y="46"/>
                  </a:cxn>
                  <a:cxn ang="0">
                    <a:pos x="30" y="43"/>
                  </a:cxn>
                  <a:cxn ang="0">
                    <a:pos x="25" y="38"/>
                  </a:cxn>
                  <a:cxn ang="0">
                    <a:pos x="22" y="33"/>
                  </a:cxn>
                  <a:cxn ang="0">
                    <a:pos x="22" y="20"/>
                  </a:cxn>
                  <a:cxn ang="0">
                    <a:pos x="17" y="13"/>
                  </a:cxn>
                  <a:cxn ang="0">
                    <a:pos x="15" y="13"/>
                  </a:cxn>
                  <a:cxn ang="0">
                    <a:pos x="10" y="20"/>
                  </a:cxn>
                  <a:cxn ang="0">
                    <a:pos x="10" y="28"/>
                  </a:cxn>
                  <a:cxn ang="0">
                    <a:pos x="12" y="36"/>
                  </a:cxn>
                  <a:cxn ang="0">
                    <a:pos x="15" y="46"/>
                  </a:cxn>
                  <a:cxn ang="0">
                    <a:pos x="7" y="43"/>
                  </a:cxn>
                  <a:cxn ang="0">
                    <a:pos x="2" y="36"/>
                  </a:cxn>
                  <a:cxn ang="0">
                    <a:pos x="0" y="23"/>
                  </a:cxn>
                  <a:cxn ang="0">
                    <a:pos x="2" y="13"/>
                  </a:cxn>
                  <a:cxn ang="0">
                    <a:pos x="5" y="5"/>
                  </a:cxn>
                  <a:cxn ang="0">
                    <a:pos x="12" y="3"/>
                  </a:cxn>
                  <a:cxn ang="0">
                    <a:pos x="20" y="3"/>
                  </a:cxn>
                  <a:cxn ang="0">
                    <a:pos x="40" y="3"/>
                  </a:cxn>
                  <a:cxn ang="0">
                    <a:pos x="50" y="0"/>
                  </a:cxn>
                  <a:cxn ang="0">
                    <a:pos x="52" y="8"/>
                  </a:cxn>
                  <a:cxn ang="0">
                    <a:pos x="47" y="13"/>
                  </a:cxn>
                  <a:cxn ang="0">
                    <a:pos x="30" y="18"/>
                  </a:cxn>
                  <a:cxn ang="0">
                    <a:pos x="32" y="31"/>
                  </a:cxn>
                  <a:cxn ang="0">
                    <a:pos x="35" y="36"/>
                  </a:cxn>
                  <a:cxn ang="0">
                    <a:pos x="37" y="38"/>
                  </a:cxn>
                  <a:cxn ang="0">
                    <a:pos x="42" y="38"/>
                  </a:cxn>
                  <a:cxn ang="0">
                    <a:pos x="45" y="33"/>
                  </a:cxn>
                  <a:cxn ang="0">
                    <a:pos x="45" y="23"/>
                  </a:cxn>
                  <a:cxn ang="0">
                    <a:pos x="42" y="18"/>
                  </a:cxn>
                  <a:cxn ang="0">
                    <a:pos x="35" y="13"/>
                  </a:cxn>
                  <a:cxn ang="0">
                    <a:pos x="27" y="13"/>
                  </a:cxn>
                </a:cxnLst>
                <a:rect l="0" t="0" r="r" b="b"/>
                <a:pathLst>
                  <a:path w="55" h="46">
                    <a:moveTo>
                      <a:pt x="47" y="13"/>
                    </a:moveTo>
                    <a:lnTo>
                      <a:pt x="50" y="18"/>
                    </a:lnTo>
                    <a:lnTo>
                      <a:pt x="52" y="20"/>
                    </a:lnTo>
                    <a:lnTo>
                      <a:pt x="55" y="26"/>
                    </a:lnTo>
                    <a:lnTo>
                      <a:pt x="55" y="31"/>
                    </a:lnTo>
                    <a:lnTo>
                      <a:pt x="52" y="38"/>
                    </a:lnTo>
                    <a:lnTo>
                      <a:pt x="50" y="43"/>
                    </a:lnTo>
                    <a:lnTo>
                      <a:pt x="45" y="46"/>
                    </a:lnTo>
                    <a:lnTo>
                      <a:pt x="40" y="46"/>
                    </a:lnTo>
                    <a:lnTo>
                      <a:pt x="35" y="46"/>
                    </a:lnTo>
                    <a:lnTo>
                      <a:pt x="32" y="46"/>
                    </a:lnTo>
                    <a:lnTo>
                      <a:pt x="30" y="43"/>
                    </a:lnTo>
                    <a:lnTo>
                      <a:pt x="27" y="41"/>
                    </a:lnTo>
                    <a:lnTo>
                      <a:pt x="25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22" y="28"/>
                    </a:lnTo>
                    <a:lnTo>
                      <a:pt x="22" y="20"/>
                    </a:lnTo>
                    <a:lnTo>
                      <a:pt x="20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5" y="13"/>
                    </a:lnTo>
                    <a:lnTo>
                      <a:pt x="10" y="15"/>
                    </a:lnTo>
                    <a:lnTo>
                      <a:pt x="10" y="20"/>
                    </a:lnTo>
                    <a:lnTo>
                      <a:pt x="7" y="26"/>
                    </a:lnTo>
                    <a:lnTo>
                      <a:pt x="10" y="28"/>
                    </a:lnTo>
                    <a:lnTo>
                      <a:pt x="10" y="33"/>
                    </a:lnTo>
                    <a:lnTo>
                      <a:pt x="12" y="36"/>
                    </a:lnTo>
                    <a:lnTo>
                      <a:pt x="17" y="36"/>
                    </a:lnTo>
                    <a:lnTo>
                      <a:pt x="15" y="46"/>
                    </a:lnTo>
                    <a:lnTo>
                      <a:pt x="10" y="43"/>
                    </a:lnTo>
                    <a:lnTo>
                      <a:pt x="7" y="43"/>
                    </a:lnTo>
                    <a:lnTo>
                      <a:pt x="5" y="38"/>
                    </a:lnTo>
                    <a:lnTo>
                      <a:pt x="2" y="36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20" y="3"/>
                    </a:lnTo>
                    <a:lnTo>
                      <a:pt x="30" y="3"/>
                    </a:lnTo>
                    <a:lnTo>
                      <a:pt x="40" y="3"/>
                    </a:lnTo>
                    <a:lnTo>
                      <a:pt x="45" y="3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8"/>
                    </a:lnTo>
                    <a:lnTo>
                      <a:pt x="50" y="10"/>
                    </a:lnTo>
                    <a:lnTo>
                      <a:pt x="47" y="13"/>
                    </a:lnTo>
                    <a:close/>
                    <a:moveTo>
                      <a:pt x="27" y="13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32" y="31"/>
                    </a:lnTo>
                    <a:lnTo>
                      <a:pt x="32" y="33"/>
                    </a:lnTo>
                    <a:lnTo>
                      <a:pt x="35" y="36"/>
                    </a:lnTo>
                    <a:lnTo>
                      <a:pt x="35" y="36"/>
                    </a:lnTo>
                    <a:lnTo>
                      <a:pt x="37" y="38"/>
                    </a:lnTo>
                    <a:lnTo>
                      <a:pt x="40" y="38"/>
                    </a:lnTo>
                    <a:lnTo>
                      <a:pt x="42" y="38"/>
                    </a:lnTo>
                    <a:lnTo>
                      <a:pt x="45" y="36"/>
                    </a:lnTo>
                    <a:lnTo>
                      <a:pt x="45" y="33"/>
                    </a:lnTo>
                    <a:lnTo>
                      <a:pt x="45" y="28"/>
                    </a:lnTo>
                    <a:lnTo>
                      <a:pt x="45" y="23"/>
                    </a:lnTo>
                    <a:lnTo>
                      <a:pt x="45" y="20"/>
                    </a:lnTo>
                    <a:lnTo>
                      <a:pt x="42" y="18"/>
                    </a:lnTo>
                    <a:lnTo>
                      <a:pt x="37" y="15"/>
                    </a:lnTo>
                    <a:lnTo>
                      <a:pt x="35" y="13"/>
                    </a:lnTo>
                    <a:lnTo>
                      <a:pt x="30" y="13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79" name="Freeform 1663"/>
              <p:cNvSpPr>
                <a:spLocks/>
              </p:cNvSpPr>
              <p:nvPr/>
            </p:nvSpPr>
            <p:spPr bwMode="auto">
              <a:xfrm>
                <a:off x="403" y="1822"/>
                <a:ext cx="73" cy="25"/>
              </a:xfrm>
              <a:custGeom>
                <a:avLst/>
                <a:gdLst/>
                <a:ahLst/>
                <a:cxnLst>
                  <a:cxn ang="0">
                    <a:pos x="63" y="2"/>
                  </a:cxn>
                  <a:cxn ang="0">
                    <a:pos x="70" y="0"/>
                  </a:cxn>
                  <a:cxn ang="0">
                    <a:pos x="73" y="5"/>
                  </a:cxn>
                  <a:cxn ang="0">
                    <a:pos x="73" y="7"/>
                  </a:cxn>
                  <a:cxn ang="0">
                    <a:pos x="73" y="12"/>
                  </a:cxn>
                  <a:cxn ang="0">
                    <a:pos x="70" y="15"/>
                  </a:cxn>
                  <a:cxn ang="0">
                    <a:pos x="68" y="17"/>
                  </a:cxn>
                  <a:cxn ang="0">
                    <a:pos x="68" y="17"/>
                  </a:cxn>
                  <a:cxn ang="0">
                    <a:pos x="63" y="20"/>
                  </a:cxn>
                  <a:cxn ang="0">
                    <a:pos x="58" y="20"/>
                  </a:cxn>
                  <a:cxn ang="0">
                    <a:pos x="28" y="20"/>
                  </a:cxn>
                  <a:cxn ang="0">
                    <a:pos x="28" y="25"/>
                  </a:cxn>
                  <a:cxn ang="0">
                    <a:pos x="20" y="25"/>
                  </a:cxn>
                  <a:cxn ang="0">
                    <a:pos x="20" y="20"/>
                  </a:cxn>
                  <a:cxn ang="0">
                    <a:pos x="5" y="20"/>
                  </a:cxn>
                  <a:cxn ang="0">
                    <a:pos x="0" y="10"/>
                  </a:cxn>
                  <a:cxn ang="0">
                    <a:pos x="20" y="10"/>
                  </a:cxn>
                  <a:cxn ang="0">
                    <a:pos x="20" y="2"/>
                  </a:cxn>
                  <a:cxn ang="0">
                    <a:pos x="28" y="2"/>
                  </a:cxn>
                  <a:cxn ang="0">
                    <a:pos x="28" y="10"/>
                  </a:cxn>
                  <a:cxn ang="0">
                    <a:pos x="58" y="10"/>
                  </a:cxn>
                  <a:cxn ang="0">
                    <a:pos x="60" y="10"/>
                  </a:cxn>
                  <a:cxn ang="0">
                    <a:pos x="63" y="10"/>
                  </a:cxn>
                  <a:cxn ang="0">
                    <a:pos x="63" y="10"/>
                  </a:cxn>
                  <a:cxn ang="0">
                    <a:pos x="63" y="7"/>
                  </a:cxn>
                  <a:cxn ang="0">
                    <a:pos x="63" y="7"/>
                  </a:cxn>
                  <a:cxn ang="0">
                    <a:pos x="63" y="5"/>
                  </a:cxn>
                  <a:cxn ang="0">
                    <a:pos x="63" y="2"/>
                  </a:cxn>
                  <a:cxn ang="0">
                    <a:pos x="63" y="2"/>
                  </a:cxn>
                </a:cxnLst>
                <a:rect l="0" t="0" r="r" b="b"/>
                <a:pathLst>
                  <a:path w="73" h="25">
                    <a:moveTo>
                      <a:pt x="63" y="2"/>
                    </a:moveTo>
                    <a:lnTo>
                      <a:pt x="70" y="0"/>
                    </a:lnTo>
                    <a:lnTo>
                      <a:pt x="73" y="5"/>
                    </a:lnTo>
                    <a:lnTo>
                      <a:pt x="73" y="7"/>
                    </a:lnTo>
                    <a:lnTo>
                      <a:pt x="73" y="12"/>
                    </a:lnTo>
                    <a:lnTo>
                      <a:pt x="70" y="15"/>
                    </a:lnTo>
                    <a:lnTo>
                      <a:pt x="68" y="17"/>
                    </a:lnTo>
                    <a:lnTo>
                      <a:pt x="68" y="17"/>
                    </a:lnTo>
                    <a:lnTo>
                      <a:pt x="63" y="20"/>
                    </a:lnTo>
                    <a:lnTo>
                      <a:pt x="58" y="20"/>
                    </a:lnTo>
                    <a:lnTo>
                      <a:pt x="28" y="20"/>
                    </a:lnTo>
                    <a:lnTo>
                      <a:pt x="28" y="25"/>
                    </a:lnTo>
                    <a:lnTo>
                      <a:pt x="20" y="25"/>
                    </a:lnTo>
                    <a:lnTo>
                      <a:pt x="20" y="20"/>
                    </a:lnTo>
                    <a:lnTo>
                      <a:pt x="5" y="20"/>
                    </a:lnTo>
                    <a:lnTo>
                      <a:pt x="0" y="10"/>
                    </a:lnTo>
                    <a:lnTo>
                      <a:pt x="20" y="10"/>
                    </a:lnTo>
                    <a:lnTo>
                      <a:pt x="20" y="2"/>
                    </a:lnTo>
                    <a:lnTo>
                      <a:pt x="28" y="2"/>
                    </a:lnTo>
                    <a:lnTo>
                      <a:pt x="28" y="10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3" y="10"/>
                    </a:lnTo>
                    <a:lnTo>
                      <a:pt x="63" y="1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5"/>
                    </a:lnTo>
                    <a:lnTo>
                      <a:pt x="63" y="2"/>
                    </a:lnTo>
                    <a:lnTo>
                      <a:pt x="63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0" name="Freeform 1664"/>
              <p:cNvSpPr>
                <a:spLocks noEditPoints="1"/>
              </p:cNvSpPr>
              <p:nvPr/>
            </p:nvSpPr>
            <p:spPr bwMode="auto">
              <a:xfrm>
                <a:off x="421" y="1769"/>
                <a:ext cx="55" cy="50"/>
              </a:xfrm>
              <a:custGeom>
                <a:avLst/>
                <a:gdLst/>
                <a:ahLst/>
                <a:cxnLst>
                  <a:cxn ang="0">
                    <a:pos x="37" y="10"/>
                  </a:cxn>
                  <a:cxn ang="0">
                    <a:pos x="40" y="2"/>
                  </a:cxn>
                  <a:cxn ang="0">
                    <a:pos x="45" y="5"/>
                  </a:cxn>
                  <a:cxn ang="0">
                    <a:pos x="50" y="10"/>
                  </a:cxn>
                  <a:cxn ang="0">
                    <a:pos x="52" y="15"/>
                  </a:cxn>
                  <a:cxn ang="0">
                    <a:pos x="55" y="25"/>
                  </a:cxn>
                  <a:cxn ang="0">
                    <a:pos x="52" y="32"/>
                  </a:cxn>
                  <a:cxn ang="0">
                    <a:pos x="52" y="37"/>
                  </a:cxn>
                  <a:cxn ang="0">
                    <a:pos x="47" y="42"/>
                  </a:cxn>
                  <a:cxn ang="0">
                    <a:pos x="42" y="45"/>
                  </a:cxn>
                  <a:cxn ang="0">
                    <a:pos x="35" y="47"/>
                  </a:cxn>
                  <a:cxn ang="0">
                    <a:pos x="27" y="50"/>
                  </a:cxn>
                  <a:cxn ang="0">
                    <a:pos x="20" y="47"/>
                  </a:cxn>
                  <a:cxn ang="0">
                    <a:pos x="12" y="45"/>
                  </a:cxn>
                  <a:cxn ang="0">
                    <a:pos x="7" y="42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7" y="7"/>
                  </a:cxn>
                  <a:cxn ang="0">
                    <a:pos x="12" y="5"/>
                  </a:cxn>
                  <a:cxn ang="0">
                    <a:pos x="20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0" y="40"/>
                  </a:cxn>
                  <a:cxn ang="0">
                    <a:pos x="37" y="37"/>
                  </a:cxn>
                  <a:cxn ang="0">
                    <a:pos x="42" y="35"/>
                  </a:cxn>
                  <a:cxn ang="0">
                    <a:pos x="45" y="30"/>
                  </a:cxn>
                  <a:cxn ang="0">
                    <a:pos x="45" y="25"/>
                  </a:cxn>
                  <a:cxn ang="0">
                    <a:pos x="45" y="20"/>
                  </a:cxn>
                  <a:cxn ang="0">
                    <a:pos x="45" y="15"/>
                  </a:cxn>
                  <a:cxn ang="0">
                    <a:pos x="42" y="12"/>
                  </a:cxn>
                  <a:cxn ang="0">
                    <a:pos x="37" y="10"/>
                  </a:cxn>
                  <a:cxn ang="0">
                    <a:pos x="20" y="40"/>
                  </a:cxn>
                  <a:cxn ang="0">
                    <a:pos x="20" y="10"/>
                  </a:cxn>
                  <a:cxn ang="0">
                    <a:pos x="15" y="12"/>
                  </a:cxn>
                  <a:cxn ang="0">
                    <a:pos x="12" y="15"/>
                  </a:cxn>
                  <a:cxn ang="0">
                    <a:pos x="10" y="17"/>
                  </a:cxn>
                  <a:cxn ang="0">
                    <a:pos x="7" y="25"/>
                  </a:cxn>
                  <a:cxn ang="0">
                    <a:pos x="10" y="30"/>
                  </a:cxn>
                  <a:cxn ang="0">
                    <a:pos x="12" y="35"/>
                  </a:cxn>
                  <a:cxn ang="0">
                    <a:pos x="15" y="37"/>
                  </a:cxn>
                  <a:cxn ang="0">
                    <a:pos x="20" y="40"/>
                  </a:cxn>
                </a:cxnLst>
                <a:rect l="0" t="0" r="r" b="b"/>
                <a:pathLst>
                  <a:path w="55" h="50">
                    <a:moveTo>
                      <a:pt x="37" y="10"/>
                    </a:moveTo>
                    <a:lnTo>
                      <a:pt x="40" y="2"/>
                    </a:lnTo>
                    <a:lnTo>
                      <a:pt x="45" y="5"/>
                    </a:lnTo>
                    <a:lnTo>
                      <a:pt x="50" y="10"/>
                    </a:lnTo>
                    <a:lnTo>
                      <a:pt x="52" y="15"/>
                    </a:lnTo>
                    <a:lnTo>
                      <a:pt x="55" y="25"/>
                    </a:lnTo>
                    <a:lnTo>
                      <a:pt x="52" y="32"/>
                    </a:lnTo>
                    <a:lnTo>
                      <a:pt x="52" y="37"/>
                    </a:lnTo>
                    <a:lnTo>
                      <a:pt x="47" y="42"/>
                    </a:lnTo>
                    <a:lnTo>
                      <a:pt x="42" y="45"/>
                    </a:lnTo>
                    <a:lnTo>
                      <a:pt x="35" y="47"/>
                    </a:lnTo>
                    <a:lnTo>
                      <a:pt x="27" y="50"/>
                    </a:lnTo>
                    <a:lnTo>
                      <a:pt x="20" y="47"/>
                    </a:lnTo>
                    <a:lnTo>
                      <a:pt x="12" y="45"/>
                    </a:lnTo>
                    <a:lnTo>
                      <a:pt x="7" y="42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7" y="7"/>
                    </a:lnTo>
                    <a:lnTo>
                      <a:pt x="12" y="5"/>
                    </a:lnTo>
                    <a:lnTo>
                      <a:pt x="20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0" y="40"/>
                    </a:lnTo>
                    <a:lnTo>
                      <a:pt x="37" y="37"/>
                    </a:lnTo>
                    <a:lnTo>
                      <a:pt x="42" y="35"/>
                    </a:lnTo>
                    <a:lnTo>
                      <a:pt x="45" y="30"/>
                    </a:lnTo>
                    <a:lnTo>
                      <a:pt x="45" y="25"/>
                    </a:lnTo>
                    <a:lnTo>
                      <a:pt x="45" y="20"/>
                    </a:lnTo>
                    <a:lnTo>
                      <a:pt x="45" y="15"/>
                    </a:lnTo>
                    <a:lnTo>
                      <a:pt x="42" y="12"/>
                    </a:lnTo>
                    <a:lnTo>
                      <a:pt x="37" y="10"/>
                    </a:lnTo>
                    <a:close/>
                    <a:moveTo>
                      <a:pt x="20" y="40"/>
                    </a:moveTo>
                    <a:lnTo>
                      <a:pt x="20" y="10"/>
                    </a:lnTo>
                    <a:lnTo>
                      <a:pt x="15" y="12"/>
                    </a:lnTo>
                    <a:lnTo>
                      <a:pt x="12" y="15"/>
                    </a:lnTo>
                    <a:lnTo>
                      <a:pt x="10" y="17"/>
                    </a:lnTo>
                    <a:lnTo>
                      <a:pt x="7" y="25"/>
                    </a:lnTo>
                    <a:lnTo>
                      <a:pt x="10" y="30"/>
                    </a:lnTo>
                    <a:lnTo>
                      <a:pt x="12" y="35"/>
                    </a:lnTo>
                    <a:lnTo>
                      <a:pt x="15" y="37"/>
                    </a:lnTo>
                    <a:lnTo>
                      <a:pt x="2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1" name="Freeform 1665"/>
              <p:cNvSpPr>
                <a:spLocks/>
              </p:cNvSpPr>
              <p:nvPr/>
            </p:nvSpPr>
            <p:spPr bwMode="auto">
              <a:xfrm>
                <a:off x="2390" y="4129"/>
                <a:ext cx="56" cy="71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46" y="56"/>
                  </a:cxn>
                  <a:cxn ang="0">
                    <a:pos x="46" y="0"/>
                  </a:cxn>
                  <a:cxn ang="0">
                    <a:pos x="56" y="0"/>
                  </a:cxn>
                  <a:cxn ang="0">
                    <a:pos x="56" y="71"/>
                  </a:cxn>
                  <a:cxn ang="0">
                    <a:pos x="46" y="71"/>
                  </a:cxn>
                  <a:cxn ang="0">
                    <a:pos x="10" y="16"/>
                  </a:cxn>
                  <a:cxn ang="0">
                    <a:pos x="10" y="71"/>
                  </a:cxn>
                  <a:cxn ang="0">
                    <a:pos x="0" y="71"/>
                  </a:cxn>
                </a:cxnLst>
                <a:rect l="0" t="0" r="r" b="b"/>
                <a:pathLst>
                  <a:path w="56" h="71">
                    <a:moveTo>
                      <a:pt x="0" y="71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46" y="56"/>
                    </a:lnTo>
                    <a:lnTo>
                      <a:pt x="46" y="0"/>
                    </a:lnTo>
                    <a:lnTo>
                      <a:pt x="56" y="0"/>
                    </a:lnTo>
                    <a:lnTo>
                      <a:pt x="56" y="71"/>
                    </a:lnTo>
                    <a:lnTo>
                      <a:pt x="46" y="71"/>
                    </a:lnTo>
                    <a:lnTo>
                      <a:pt x="10" y="16"/>
                    </a:lnTo>
                    <a:lnTo>
                      <a:pt x="1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2" name="Freeform 1666"/>
              <p:cNvSpPr>
                <a:spLocks/>
              </p:cNvSpPr>
              <p:nvPr/>
            </p:nvSpPr>
            <p:spPr bwMode="auto">
              <a:xfrm>
                <a:off x="2461" y="4150"/>
                <a:ext cx="43" cy="53"/>
              </a:xfrm>
              <a:custGeom>
                <a:avLst/>
                <a:gdLst/>
                <a:ahLst/>
                <a:cxnLst>
                  <a:cxn ang="0">
                    <a:pos x="33" y="50"/>
                  </a:cxn>
                  <a:cxn ang="0">
                    <a:pos x="33" y="42"/>
                  </a:cxn>
                  <a:cxn ang="0">
                    <a:pos x="27" y="48"/>
                  </a:cxn>
                  <a:cxn ang="0">
                    <a:pos x="22" y="50"/>
                  </a:cxn>
                  <a:cxn ang="0">
                    <a:pos x="17" y="53"/>
                  </a:cxn>
                  <a:cxn ang="0">
                    <a:pos x="12" y="53"/>
                  </a:cxn>
                  <a:cxn ang="0">
                    <a:pos x="10" y="50"/>
                  </a:cxn>
                  <a:cxn ang="0">
                    <a:pos x="5" y="48"/>
                  </a:cxn>
                  <a:cxn ang="0">
                    <a:pos x="5" y="45"/>
                  </a:cxn>
                  <a:cxn ang="0">
                    <a:pos x="2" y="42"/>
                  </a:cxn>
                  <a:cxn ang="0">
                    <a:pos x="2" y="40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7"/>
                  </a:cxn>
                  <a:cxn ang="0">
                    <a:pos x="10" y="32"/>
                  </a:cxn>
                  <a:cxn ang="0">
                    <a:pos x="10" y="35"/>
                  </a:cxn>
                  <a:cxn ang="0">
                    <a:pos x="12" y="40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20" y="42"/>
                  </a:cxn>
                  <a:cxn ang="0">
                    <a:pos x="22" y="42"/>
                  </a:cxn>
                  <a:cxn ang="0">
                    <a:pos x="27" y="42"/>
                  </a:cxn>
                  <a:cxn ang="0">
                    <a:pos x="30" y="40"/>
                  </a:cxn>
                  <a:cxn ang="0">
                    <a:pos x="30" y="35"/>
                  </a:cxn>
                  <a:cxn ang="0">
                    <a:pos x="33" y="32"/>
                  </a:cxn>
                  <a:cxn ang="0">
                    <a:pos x="33" y="25"/>
                  </a:cxn>
                  <a:cxn ang="0">
                    <a:pos x="33" y="0"/>
                  </a:cxn>
                  <a:cxn ang="0">
                    <a:pos x="43" y="0"/>
                  </a:cxn>
                  <a:cxn ang="0">
                    <a:pos x="43" y="50"/>
                  </a:cxn>
                  <a:cxn ang="0">
                    <a:pos x="33" y="50"/>
                  </a:cxn>
                </a:cxnLst>
                <a:rect l="0" t="0" r="r" b="b"/>
                <a:pathLst>
                  <a:path w="43" h="53">
                    <a:moveTo>
                      <a:pt x="33" y="50"/>
                    </a:moveTo>
                    <a:lnTo>
                      <a:pt x="33" y="42"/>
                    </a:lnTo>
                    <a:lnTo>
                      <a:pt x="27" y="48"/>
                    </a:lnTo>
                    <a:lnTo>
                      <a:pt x="22" y="50"/>
                    </a:lnTo>
                    <a:lnTo>
                      <a:pt x="17" y="53"/>
                    </a:lnTo>
                    <a:lnTo>
                      <a:pt x="12" y="53"/>
                    </a:lnTo>
                    <a:lnTo>
                      <a:pt x="10" y="50"/>
                    </a:lnTo>
                    <a:lnTo>
                      <a:pt x="5" y="48"/>
                    </a:lnTo>
                    <a:lnTo>
                      <a:pt x="5" y="45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7"/>
                    </a:lnTo>
                    <a:lnTo>
                      <a:pt x="10" y="32"/>
                    </a:lnTo>
                    <a:lnTo>
                      <a:pt x="10" y="35"/>
                    </a:lnTo>
                    <a:lnTo>
                      <a:pt x="12" y="40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20" y="42"/>
                    </a:lnTo>
                    <a:lnTo>
                      <a:pt x="22" y="42"/>
                    </a:lnTo>
                    <a:lnTo>
                      <a:pt x="27" y="42"/>
                    </a:lnTo>
                    <a:lnTo>
                      <a:pt x="30" y="40"/>
                    </a:lnTo>
                    <a:lnTo>
                      <a:pt x="30" y="35"/>
                    </a:lnTo>
                    <a:lnTo>
                      <a:pt x="33" y="32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43" y="0"/>
                    </a:lnTo>
                    <a:lnTo>
                      <a:pt x="43" y="50"/>
                    </a:lnTo>
                    <a:lnTo>
                      <a:pt x="3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3" name="Freeform 1667"/>
              <p:cNvSpPr>
                <a:spLocks/>
              </p:cNvSpPr>
              <p:nvPr/>
            </p:nvSpPr>
            <p:spPr bwMode="auto">
              <a:xfrm>
                <a:off x="2516" y="4147"/>
                <a:ext cx="73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"/>
                  </a:cxn>
                  <a:cxn ang="0">
                    <a:pos x="10" y="3"/>
                  </a:cxn>
                  <a:cxn ang="0">
                    <a:pos x="10" y="10"/>
                  </a:cxn>
                  <a:cxn ang="0">
                    <a:pos x="13" y="5"/>
                  </a:cxn>
                  <a:cxn ang="0">
                    <a:pos x="15" y="3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1" y="10"/>
                  </a:cxn>
                  <a:cxn ang="0">
                    <a:pos x="46" y="5"/>
                  </a:cxn>
                  <a:cxn ang="0">
                    <a:pos x="51" y="3"/>
                  </a:cxn>
                  <a:cxn ang="0">
                    <a:pos x="56" y="0"/>
                  </a:cxn>
                  <a:cxn ang="0">
                    <a:pos x="63" y="3"/>
                  </a:cxn>
                  <a:cxn ang="0">
                    <a:pos x="68" y="5"/>
                  </a:cxn>
                  <a:cxn ang="0">
                    <a:pos x="71" y="10"/>
                  </a:cxn>
                  <a:cxn ang="0">
                    <a:pos x="73" y="18"/>
                  </a:cxn>
                  <a:cxn ang="0">
                    <a:pos x="73" y="53"/>
                  </a:cxn>
                  <a:cxn ang="0">
                    <a:pos x="63" y="53"/>
                  </a:cxn>
                  <a:cxn ang="0">
                    <a:pos x="63" y="20"/>
                  </a:cxn>
                  <a:cxn ang="0">
                    <a:pos x="63" y="18"/>
                  </a:cxn>
                  <a:cxn ang="0">
                    <a:pos x="63" y="13"/>
                  </a:cxn>
                  <a:cxn ang="0">
                    <a:pos x="61" y="13"/>
                  </a:cxn>
                  <a:cxn ang="0">
                    <a:pos x="58" y="10"/>
                  </a:cxn>
                  <a:cxn ang="0">
                    <a:pos x="56" y="10"/>
                  </a:cxn>
                  <a:cxn ang="0">
                    <a:pos x="53" y="8"/>
                  </a:cxn>
                  <a:cxn ang="0">
                    <a:pos x="48" y="10"/>
                  </a:cxn>
                  <a:cxn ang="0">
                    <a:pos x="46" y="13"/>
                  </a:cxn>
                  <a:cxn ang="0">
                    <a:pos x="43" y="18"/>
                  </a:cxn>
                  <a:cxn ang="0">
                    <a:pos x="41" y="23"/>
                  </a:cxn>
                  <a:cxn ang="0">
                    <a:pos x="41" y="53"/>
                  </a:cxn>
                  <a:cxn ang="0">
                    <a:pos x="33" y="53"/>
                  </a:cxn>
                  <a:cxn ang="0">
                    <a:pos x="33" y="20"/>
                  </a:cxn>
                  <a:cxn ang="0">
                    <a:pos x="30" y="15"/>
                  </a:cxn>
                  <a:cxn ang="0">
                    <a:pos x="30" y="13"/>
                  </a:cxn>
                  <a:cxn ang="0">
                    <a:pos x="28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10" y="15"/>
                  </a:cxn>
                  <a:cxn ang="0">
                    <a:pos x="10" y="20"/>
                  </a:cxn>
                  <a:cxn ang="0">
                    <a:pos x="10" y="28"/>
                  </a:cxn>
                  <a:cxn ang="0">
                    <a:pos x="10" y="53"/>
                  </a:cxn>
                  <a:cxn ang="0">
                    <a:pos x="0" y="53"/>
                  </a:cxn>
                </a:cxnLst>
                <a:rect l="0" t="0" r="r" b="b"/>
                <a:pathLst>
                  <a:path w="73" h="53">
                    <a:moveTo>
                      <a:pt x="0" y="53"/>
                    </a:moveTo>
                    <a:lnTo>
                      <a:pt x="0" y="3"/>
                    </a:lnTo>
                    <a:lnTo>
                      <a:pt x="10" y="3"/>
                    </a:lnTo>
                    <a:lnTo>
                      <a:pt x="10" y="10"/>
                    </a:lnTo>
                    <a:lnTo>
                      <a:pt x="13" y="5"/>
                    </a:lnTo>
                    <a:lnTo>
                      <a:pt x="15" y="3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1" y="10"/>
                    </a:lnTo>
                    <a:lnTo>
                      <a:pt x="46" y="5"/>
                    </a:lnTo>
                    <a:lnTo>
                      <a:pt x="51" y="3"/>
                    </a:lnTo>
                    <a:lnTo>
                      <a:pt x="56" y="0"/>
                    </a:lnTo>
                    <a:lnTo>
                      <a:pt x="63" y="3"/>
                    </a:lnTo>
                    <a:lnTo>
                      <a:pt x="68" y="5"/>
                    </a:lnTo>
                    <a:lnTo>
                      <a:pt x="71" y="10"/>
                    </a:lnTo>
                    <a:lnTo>
                      <a:pt x="73" y="18"/>
                    </a:lnTo>
                    <a:lnTo>
                      <a:pt x="73" y="53"/>
                    </a:lnTo>
                    <a:lnTo>
                      <a:pt x="63" y="53"/>
                    </a:lnTo>
                    <a:lnTo>
                      <a:pt x="63" y="20"/>
                    </a:lnTo>
                    <a:lnTo>
                      <a:pt x="63" y="18"/>
                    </a:lnTo>
                    <a:lnTo>
                      <a:pt x="63" y="13"/>
                    </a:lnTo>
                    <a:lnTo>
                      <a:pt x="61" y="13"/>
                    </a:lnTo>
                    <a:lnTo>
                      <a:pt x="58" y="10"/>
                    </a:lnTo>
                    <a:lnTo>
                      <a:pt x="56" y="10"/>
                    </a:lnTo>
                    <a:lnTo>
                      <a:pt x="53" y="8"/>
                    </a:lnTo>
                    <a:lnTo>
                      <a:pt x="48" y="10"/>
                    </a:lnTo>
                    <a:lnTo>
                      <a:pt x="46" y="13"/>
                    </a:lnTo>
                    <a:lnTo>
                      <a:pt x="43" y="18"/>
                    </a:lnTo>
                    <a:lnTo>
                      <a:pt x="41" y="23"/>
                    </a:lnTo>
                    <a:lnTo>
                      <a:pt x="41" y="53"/>
                    </a:lnTo>
                    <a:lnTo>
                      <a:pt x="33" y="53"/>
                    </a:lnTo>
                    <a:lnTo>
                      <a:pt x="33" y="20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28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5" y="10"/>
                    </a:lnTo>
                    <a:lnTo>
                      <a:pt x="13" y="13"/>
                    </a:lnTo>
                    <a:lnTo>
                      <a:pt x="10" y="15"/>
                    </a:lnTo>
                    <a:lnTo>
                      <a:pt x="10" y="20"/>
                    </a:lnTo>
                    <a:lnTo>
                      <a:pt x="10" y="28"/>
                    </a:lnTo>
                    <a:lnTo>
                      <a:pt x="10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4" name="Freeform 1668"/>
              <p:cNvSpPr>
                <a:spLocks noEditPoints="1"/>
              </p:cNvSpPr>
              <p:nvPr/>
            </p:nvSpPr>
            <p:spPr bwMode="auto">
              <a:xfrm>
                <a:off x="2602" y="4129"/>
                <a:ext cx="45" cy="74"/>
              </a:xfrm>
              <a:custGeom>
                <a:avLst/>
                <a:gdLst/>
                <a:ahLst/>
                <a:cxnLst>
                  <a:cxn ang="0">
                    <a:pos x="10" y="71"/>
                  </a:cxn>
                  <a:cxn ang="0">
                    <a:pos x="0" y="7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6"/>
                  </a:cxn>
                  <a:cxn ang="0">
                    <a:pos x="15" y="23"/>
                  </a:cxn>
                  <a:cxn ang="0">
                    <a:pos x="18" y="18"/>
                  </a:cxn>
                  <a:cxn ang="0">
                    <a:pos x="23" y="18"/>
                  </a:cxn>
                  <a:cxn ang="0">
                    <a:pos x="28" y="18"/>
                  </a:cxn>
                  <a:cxn ang="0">
                    <a:pos x="33" y="21"/>
                  </a:cxn>
                  <a:cxn ang="0">
                    <a:pos x="38" y="23"/>
                  </a:cxn>
                  <a:cxn ang="0">
                    <a:pos x="40" y="26"/>
                  </a:cxn>
                  <a:cxn ang="0">
                    <a:pos x="43" y="31"/>
                  </a:cxn>
                  <a:cxn ang="0">
                    <a:pos x="43" y="33"/>
                  </a:cxn>
                  <a:cxn ang="0">
                    <a:pos x="45" y="38"/>
                  </a:cxn>
                  <a:cxn ang="0">
                    <a:pos x="45" y="46"/>
                  </a:cxn>
                  <a:cxn ang="0">
                    <a:pos x="45" y="53"/>
                  </a:cxn>
                  <a:cxn ang="0">
                    <a:pos x="43" y="61"/>
                  </a:cxn>
                  <a:cxn ang="0">
                    <a:pos x="40" y="66"/>
                  </a:cxn>
                  <a:cxn ang="0">
                    <a:pos x="33" y="71"/>
                  </a:cxn>
                  <a:cxn ang="0">
                    <a:pos x="23" y="74"/>
                  </a:cxn>
                  <a:cxn ang="0">
                    <a:pos x="18" y="71"/>
                  </a:cxn>
                  <a:cxn ang="0">
                    <a:pos x="13" y="69"/>
                  </a:cxn>
                  <a:cxn ang="0">
                    <a:pos x="10" y="63"/>
                  </a:cxn>
                  <a:cxn ang="0">
                    <a:pos x="10" y="71"/>
                  </a:cxn>
                  <a:cxn ang="0">
                    <a:pos x="10" y="46"/>
                  </a:cxn>
                  <a:cxn ang="0">
                    <a:pos x="10" y="53"/>
                  </a:cxn>
                  <a:cxn ang="0">
                    <a:pos x="13" y="58"/>
                  </a:cxn>
                  <a:cxn ang="0">
                    <a:pos x="18" y="63"/>
                  </a:cxn>
                  <a:cxn ang="0">
                    <a:pos x="23" y="63"/>
                  </a:cxn>
                  <a:cxn ang="0">
                    <a:pos x="28" y="63"/>
                  </a:cxn>
                  <a:cxn ang="0">
                    <a:pos x="33" y="61"/>
                  </a:cxn>
                  <a:cxn ang="0">
                    <a:pos x="35" y="53"/>
                  </a:cxn>
                  <a:cxn ang="0">
                    <a:pos x="35" y="46"/>
                  </a:cxn>
                  <a:cxn ang="0">
                    <a:pos x="35" y="38"/>
                  </a:cxn>
                  <a:cxn ang="0">
                    <a:pos x="33" y="31"/>
                  </a:cxn>
                  <a:cxn ang="0">
                    <a:pos x="28" y="28"/>
                  </a:cxn>
                  <a:cxn ang="0">
                    <a:pos x="23" y="26"/>
                  </a:cxn>
                  <a:cxn ang="0">
                    <a:pos x="18" y="28"/>
                  </a:cxn>
                  <a:cxn ang="0">
                    <a:pos x="13" y="31"/>
                  </a:cxn>
                  <a:cxn ang="0">
                    <a:pos x="10" y="38"/>
                  </a:cxn>
                  <a:cxn ang="0">
                    <a:pos x="10" y="46"/>
                  </a:cxn>
                </a:cxnLst>
                <a:rect l="0" t="0" r="r" b="b"/>
                <a:pathLst>
                  <a:path w="45" h="74">
                    <a:moveTo>
                      <a:pt x="10" y="71"/>
                    </a:moveTo>
                    <a:lnTo>
                      <a:pt x="0" y="7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6"/>
                    </a:lnTo>
                    <a:lnTo>
                      <a:pt x="15" y="23"/>
                    </a:lnTo>
                    <a:lnTo>
                      <a:pt x="18" y="18"/>
                    </a:lnTo>
                    <a:lnTo>
                      <a:pt x="23" y="18"/>
                    </a:lnTo>
                    <a:lnTo>
                      <a:pt x="28" y="18"/>
                    </a:lnTo>
                    <a:lnTo>
                      <a:pt x="33" y="21"/>
                    </a:lnTo>
                    <a:lnTo>
                      <a:pt x="38" y="23"/>
                    </a:lnTo>
                    <a:lnTo>
                      <a:pt x="40" y="26"/>
                    </a:lnTo>
                    <a:lnTo>
                      <a:pt x="43" y="31"/>
                    </a:lnTo>
                    <a:lnTo>
                      <a:pt x="43" y="33"/>
                    </a:lnTo>
                    <a:lnTo>
                      <a:pt x="45" y="38"/>
                    </a:lnTo>
                    <a:lnTo>
                      <a:pt x="45" y="46"/>
                    </a:lnTo>
                    <a:lnTo>
                      <a:pt x="45" y="53"/>
                    </a:lnTo>
                    <a:lnTo>
                      <a:pt x="43" y="61"/>
                    </a:lnTo>
                    <a:lnTo>
                      <a:pt x="40" y="66"/>
                    </a:lnTo>
                    <a:lnTo>
                      <a:pt x="33" y="71"/>
                    </a:lnTo>
                    <a:lnTo>
                      <a:pt x="23" y="74"/>
                    </a:lnTo>
                    <a:lnTo>
                      <a:pt x="18" y="71"/>
                    </a:lnTo>
                    <a:lnTo>
                      <a:pt x="13" y="69"/>
                    </a:lnTo>
                    <a:lnTo>
                      <a:pt x="10" y="63"/>
                    </a:lnTo>
                    <a:lnTo>
                      <a:pt x="10" y="71"/>
                    </a:lnTo>
                    <a:close/>
                    <a:moveTo>
                      <a:pt x="10" y="46"/>
                    </a:moveTo>
                    <a:lnTo>
                      <a:pt x="10" y="53"/>
                    </a:lnTo>
                    <a:lnTo>
                      <a:pt x="13" y="58"/>
                    </a:lnTo>
                    <a:lnTo>
                      <a:pt x="18" y="63"/>
                    </a:lnTo>
                    <a:lnTo>
                      <a:pt x="23" y="63"/>
                    </a:lnTo>
                    <a:lnTo>
                      <a:pt x="28" y="63"/>
                    </a:lnTo>
                    <a:lnTo>
                      <a:pt x="33" y="61"/>
                    </a:lnTo>
                    <a:lnTo>
                      <a:pt x="35" y="53"/>
                    </a:lnTo>
                    <a:lnTo>
                      <a:pt x="35" y="46"/>
                    </a:lnTo>
                    <a:lnTo>
                      <a:pt x="35" y="38"/>
                    </a:lnTo>
                    <a:lnTo>
                      <a:pt x="33" y="31"/>
                    </a:lnTo>
                    <a:lnTo>
                      <a:pt x="28" y="28"/>
                    </a:lnTo>
                    <a:lnTo>
                      <a:pt x="23" y="26"/>
                    </a:lnTo>
                    <a:lnTo>
                      <a:pt x="18" y="28"/>
                    </a:lnTo>
                    <a:lnTo>
                      <a:pt x="13" y="31"/>
                    </a:lnTo>
                    <a:lnTo>
                      <a:pt x="10" y="38"/>
                    </a:lnTo>
                    <a:lnTo>
                      <a:pt x="1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5" name="Freeform 1669"/>
              <p:cNvSpPr>
                <a:spLocks noEditPoints="1"/>
              </p:cNvSpPr>
              <p:nvPr/>
            </p:nvSpPr>
            <p:spPr bwMode="auto">
              <a:xfrm>
                <a:off x="2655" y="4147"/>
                <a:ext cx="48" cy="56"/>
              </a:xfrm>
              <a:custGeom>
                <a:avLst/>
                <a:gdLst/>
                <a:ahLst/>
                <a:cxnLst>
                  <a:cxn ang="0">
                    <a:pos x="38" y="38"/>
                  </a:cxn>
                  <a:cxn ang="0">
                    <a:pos x="48" y="40"/>
                  </a:cxn>
                  <a:cxn ang="0">
                    <a:pos x="45" y="45"/>
                  </a:cxn>
                  <a:cxn ang="0">
                    <a:pos x="40" y="51"/>
                  </a:cxn>
                  <a:cxn ang="0">
                    <a:pos x="33" y="53"/>
                  </a:cxn>
                  <a:cxn ang="0">
                    <a:pos x="25" y="56"/>
                  </a:cxn>
                  <a:cxn ang="0">
                    <a:pos x="18" y="53"/>
                  </a:cxn>
                  <a:cxn ang="0">
                    <a:pos x="13" y="53"/>
                  </a:cxn>
                  <a:cxn ang="0">
                    <a:pos x="8" y="48"/>
                  </a:cxn>
                  <a:cxn ang="0">
                    <a:pos x="2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2" y="13"/>
                  </a:cxn>
                  <a:cxn ang="0">
                    <a:pos x="8" y="8"/>
                  </a:cxn>
                  <a:cxn ang="0">
                    <a:pos x="13" y="3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8" y="3"/>
                  </a:cxn>
                  <a:cxn ang="0">
                    <a:pos x="43" y="8"/>
                  </a:cxn>
                  <a:cxn ang="0">
                    <a:pos x="45" y="13"/>
                  </a:cxn>
                  <a:cxn ang="0">
                    <a:pos x="48" y="20"/>
                  </a:cxn>
                  <a:cxn ang="0">
                    <a:pos x="48" y="28"/>
                  </a:cxn>
                  <a:cxn ang="0">
                    <a:pos x="48" y="28"/>
                  </a:cxn>
                  <a:cxn ang="0">
                    <a:pos x="48" y="30"/>
                  </a:cxn>
                  <a:cxn ang="0">
                    <a:pos x="10" y="30"/>
                  </a:cxn>
                  <a:cxn ang="0">
                    <a:pos x="10" y="38"/>
                  </a:cxn>
                  <a:cxn ang="0">
                    <a:pos x="15" y="43"/>
                  </a:cxn>
                  <a:cxn ang="0">
                    <a:pos x="20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3" y="45"/>
                  </a:cxn>
                  <a:cxn ang="0">
                    <a:pos x="35" y="43"/>
                  </a:cxn>
                  <a:cxn ang="0">
                    <a:pos x="38" y="38"/>
                  </a:cxn>
                  <a:cxn ang="0">
                    <a:pos x="10" y="20"/>
                  </a:cxn>
                  <a:cxn ang="0">
                    <a:pos x="38" y="20"/>
                  </a:cxn>
                  <a:cxn ang="0">
                    <a:pos x="38" y="15"/>
                  </a:cxn>
                  <a:cxn ang="0">
                    <a:pos x="35" y="13"/>
                  </a:cxn>
                  <a:cxn ang="0">
                    <a:pos x="30" y="10"/>
                  </a:cxn>
                  <a:cxn ang="0">
                    <a:pos x="25" y="8"/>
                  </a:cxn>
                  <a:cxn ang="0">
                    <a:pos x="18" y="10"/>
                  </a:cxn>
                  <a:cxn ang="0">
                    <a:pos x="15" y="13"/>
                  </a:cxn>
                  <a:cxn ang="0">
                    <a:pos x="10" y="15"/>
                  </a:cxn>
                  <a:cxn ang="0">
                    <a:pos x="10" y="20"/>
                  </a:cxn>
                </a:cxnLst>
                <a:rect l="0" t="0" r="r" b="b"/>
                <a:pathLst>
                  <a:path w="48" h="56">
                    <a:moveTo>
                      <a:pt x="38" y="38"/>
                    </a:moveTo>
                    <a:lnTo>
                      <a:pt x="48" y="40"/>
                    </a:lnTo>
                    <a:lnTo>
                      <a:pt x="45" y="45"/>
                    </a:lnTo>
                    <a:lnTo>
                      <a:pt x="40" y="51"/>
                    </a:lnTo>
                    <a:lnTo>
                      <a:pt x="33" y="53"/>
                    </a:lnTo>
                    <a:lnTo>
                      <a:pt x="25" y="56"/>
                    </a:lnTo>
                    <a:lnTo>
                      <a:pt x="18" y="53"/>
                    </a:lnTo>
                    <a:lnTo>
                      <a:pt x="13" y="53"/>
                    </a:lnTo>
                    <a:lnTo>
                      <a:pt x="8" y="48"/>
                    </a:lnTo>
                    <a:lnTo>
                      <a:pt x="2" y="43"/>
                    </a:lnTo>
                    <a:lnTo>
                      <a:pt x="0" y="35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2" y="13"/>
                    </a:lnTo>
                    <a:lnTo>
                      <a:pt x="8" y="8"/>
                    </a:lnTo>
                    <a:lnTo>
                      <a:pt x="13" y="3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8" y="3"/>
                    </a:lnTo>
                    <a:lnTo>
                      <a:pt x="43" y="8"/>
                    </a:lnTo>
                    <a:lnTo>
                      <a:pt x="45" y="13"/>
                    </a:lnTo>
                    <a:lnTo>
                      <a:pt x="48" y="20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0"/>
                    </a:lnTo>
                    <a:lnTo>
                      <a:pt x="10" y="30"/>
                    </a:lnTo>
                    <a:lnTo>
                      <a:pt x="10" y="38"/>
                    </a:lnTo>
                    <a:lnTo>
                      <a:pt x="15" y="43"/>
                    </a:lnTo>
                    <a:lnTo>
                      <a:pt x="20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3" y="45"/>
                    </a:lnTo>
                    <a:lnTo>
                      <a:pt x="35" y="43"/>
                    </a:lnTo>
                    <a:lnTo>
                      <a:pt x="38" y="38"/>
                    </a:lnTo>
                    <a:close/>
                    <a:moveTo>
                      <a:pt x="10" y="20"/>
                    </a:moveTo>
                    <a:lnTo>
                      <a:pt x="38" y="20"/>
                    </a:lnTo>
                    <a:lnTo>
                      <a:pt x="38" y="15"/>
                    </a:lnTo>
                    <a:lnTo>
                      <a:pt x="35" y="13"/>
                    </a:lnTo>
                    <a:lnTo>
                      <a:pt x="30" y="10"/>
                    </a:lnTo>
                    <a:lnTo>
                      <a:pt x="25" y="8"/>
                    </a:lnTo>
                    <a:lnTo>
                      <a:pt x="18" y="10"/>
                    </a:lnTo>
                    <a:lnTo>
                      <a:pt x="15" y="13"/>
                    </a:lnTo>
                    <a:lnTo>
                      <a:pt x="10" y="15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6" name="Freeform 1670"/>
              <p:cNvSpPr>
                <a:spLocks/>
              </p:cNvSpPr>
              <p:nvPr/>
            </p:nvSpPr>
            <p:spPr bwMode="auto">
              <a:xfrm>
                <a:off x="2715" y="4147"/>
                <a:ext cx="28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"/>
                  </a:cxn>
                  <a:cxn ang="0">
                    <a:pos x="8" y="3"/>
                  </a:cxn>
                  <a:cxn ang="0">
                    <a:pos x="8" y="8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28" y="3"/>
                  </a:cxn>
                  <a:cxn ang="0">
                    <a:pos x="23" y="10"/>
                  </a:cxn>
                  <a:cxn ang="0">
                    <a:pos x="21" y="10"/>
                  </a:cxn>
                  <a:cxn ang="0">
                    <a:pos x="18" y="8"/>
                  </a:cxn>
                  <a:cxn ang="0">
                    <a:pos x="16" y="10"/>
                  </a:cxn>
                  <a:cxn ang="0">
                    <a:pos x="13" y="10"/>
                  </a:cxn>
                  <a:cxn ang="0">
                    <a:pos x="13" y="13"/>
                  </a:cxn>
                  <a:cxn ang="0">
                    <a:pos x="11" y="15"/>
                  </a:cxn>
                  <a:cxn ang="0">
                    <a:pos x="11" y="20"/>
                  </a:cxn>
                  <a:cxn ang="0">
                    <a:pos x="11" y="25"/>
                  </a:cxn>
                  <a:cxn ang="0">
                    <a:pos x="11" y="53"/>
                  </a:cxn>
                  <a:cxn ang="0">
                    <a:pos x="0" y="53"/>
                  </a:cxn>
                </a:cxnLst>
                <a:rect l="0" t="0" r="r" b="b"/>
                <a:pathLst>
                  <a:path w="28" h="53">
                    <a:moveTo>
                      <a:pt x="0" y="53"/>
                    </a:moveTo>
                    <a:lnTo>
                      <a:pt x="0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8" y="3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18" y="8"/>
                    </a:lnTo>
                    <a:lnTo>
                      <a:pt x="16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1" y="15"/>
                    </a:lnTo>
                    <a:lnTo>
                      <a:pt x="11" y="20"/>
                    </a:lnTo>
                    <a:lnTo>
                      <a:pt x="11" y="25"/>
                    </a:lnTo>
                    <a:lnTo>
                      <a:pt x="11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7" name="Freeform 1671"/>
              <p:cNvSpPr>
                <a:spLocks noEditPoints="1"/>
              </p:cNvSpPr>
              <p:nvPr/>
            </p:nvSpPr>
            <p:spPr bwMode="auto">
              <a:xfrm>
                <a:off x="2773" y="4147"/>
                <a:ext cx="48" cy="56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18"/>
                  </a:cxn>
                  <a:cxn ang="0">
                    <a:pos x="3" y="13"/>
                  </a:cxn>
                  <a:cxn ang="0">
                    <a:pos x="8" y="5"/>
                  </a:cxn>
                  <a:cxn ang="0">
                    <a:pos x="16" y="3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6" y="3"/>
                  </a:cxn>
                  <a:cxn ang="0">
                    <a:pos x="41" y="8"/>
                  </a:cxn>
                  <a:cxn ang="0">
                    <a:pos x="46" y="13"/>
                  </a:cxn>
                  <a:cxn ang="0">
                    <a:pos x="48" y="20"/>
                  </a:cxn>
                  <a:cxn ang="0">
                    <a:pos x="48" y="28"/>
                  </a:cxn>
                  <a:cxn ang="0">
                    <a:pos x="48" y="35"/>
                  </a:cxn>
                  <a:cxn ang="0">
                    <a:pos x="46" y="43"/>
                  </a:cxn>
                  <a:cxn ang="0">
                    <a:pos x="41" y="48"/>
                  </a:cxn>
                  <a:cxn ang="0">
                    <a:pos x="36" y="51"/>
                  </a:cxn>
                  <a:cxn ang="0">
                    <a:pos x="31" y="53"/>
                  </a:cxn>
                  <a:cxn ang="0">
                    <a:pos x="23" y="56"/>
                  </a:cxn>
                  <a:cxn ang="0">
                    <a:pos x="18" y="53"/>
                  </a:cxn>
                  <a:cxn ang="0">
                    <a:pos x="13" y="53"/>
                  </a:cxn>
                  <a:cxn ang="0">
                    <a:pos x="8" y="48"/>
                  </a:cxn>
                  <a:cxn ang="0">
                    <a:pos x="3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11" y="28"/>
                  </a:cxn>
                  <a:cxn ang="0">
                    <a:pos x="11" y="35"/>
                  </a:cxn>
                  <a:cxn ang="0">
                    <a:pos x="13" y="43"/>
                  </a:cxn>
                  <a:cxn ang="0">
                    <a:pos x="18" y="45"/>
                  </a:cxn>
                  <a:cxn ang="0">
                    <a:pos x="23" y="45"/>
                  </a:cxn>
                  <a:cxn ang="0">
                    <a:pos x="31" y="45"/>
                  </a:cxn>
                  <a:cxn ang="0">
                    <a:pos x="33" y="43"/>
                  </a:cxn>
                  <a:cxn ang="0">
                    <a:pos x="38" y="35"/>
                  </a:cxn>
                  <a:cxn ang="0">
                    <a:pos x="38" y="28"/>
                  </a:cxn>
                  <a:cxn ang="0">
                    <a:pos x="38" y="20"/>
                  </a:cxn>
                  <a:cxn ang="0">
                    <a:pos x="33" y="13"/>
                  </a:cxn>
                  <a:cxn ang="0">
                    <a:pos x="31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3" y="13"/>
                  </a:cxn>
                  <a:cxn ang="0">
                    <a:pos x="11" y="20"/>
                  </a:cxn>
                  <a:cxn ang="0">
                    <a:pos x="11" y="28"/>
                  </a:cxn>
                </a:cxnLst>
                <a:rect l="0" t="0" r="r" b="b"/>
                <a:pathLst>
                  <a:path w="48" h="56">
                    <a:moveTo>
                      <a:pt x="0" y="28"/>
                    </a:moveTo>
                    <a:lnTo>
                      <a:pt x="0" y="18"/>
                    </a:lnTo>
                    <a:lnTo>
                      <a:pt x="3" y="13"/>
                    </a:lnTo>
                    <a:lnTo>
                      <a:pt x="8" y="5"/>
                    </a:lnTo>
                    <a:lnTo>
                      <a:pt x="16" y="3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6" y="3"/>
                    </a:lnTo>
                    <a:lnTo>
                      <a:pt x="41" y="8"/>
                    </a:lnTo>
                    <a:lnTo>
                      <a:pt x="46" y="13"/>
                    </a:lnTo>
                    <a:lnTo>
                      <a:pt x="48" y="20"/>
                    </a:lnTo>
                    <a:lnTo>
                      <a:pt x="48" y="28"/>
                    </a:lnTo>
                    <a:lnTo>
                      <a:pt x="48" y="35"/>
                    </a:lnTo>
                    <a:lnTo>
                      <a:pt x="46" y="43"/>
                    </a:lnTo>
                    <a:lnTo>
                      <a:pt x="41" y="48"/>
                    </a:lnTo>
                    <a:lnTo>
                      <a:pt x="36" y="51"/>
                    </a:lnTo>
                    <a:lnTo>
                      <a:pt x="31" y="53"/>
                    </a:lnTo>
                    <a:lnTo>
                      <a:pt x="23" y="56"/>
                    </a:lnTo>
                    <a:lnTo>
                      <a:pt x="18" y="53"/>
                    </a:lnTo>
                    <a:lnTo>
                      <a:pt x="13" y="53"/>
                    </a:lnTo>
                    <a:lnTo>
                      <a:pt x="8" y="48"/>
                    </a:lnTo>
                    <a:lnTo>
                      <a:pt x="3" y="43"/>
                    </a:lnTo>
                    <a:lnTo>
                      <a:pt x="0" y="35"/>
                    </a:lnTo>
                    <a:lnTo>
                      <a:pt x="0" y="28"/>
                    </a:lnTo>
                    <a:close/>
                    <a:moveTo>
                      <a:pt x="11" y="28"/>
                    </a:moveTo>
                    <a:lnTo>
                      <a:pt x="11" y="35"/>
                    </a:lnTo>
                    <a:lnTo>
                      <a:pt x="13" y="43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31" y="45"/>
                    </a:lnTo>
                    <a:lnTo>
                      <a:pt x="33" y="43"/>
                    </a:lnTo>
                    <a:lnTo>
                      <a:pt x="38" y="35"/>
                    </a:lnTo>
                    <a:lnTo>
                      <a:pt x="38" y="28"/>
                    </a:lnTo>
                    <a:lnTo>
                      <a:pt x="38" y="20"/>
                    </a:lnTo>
                    <a:lnTo>
                      <a:pt x="33" y="13"/>
                    </a:lnTo>
                    <a:lnTo>
                      <a:pt x="31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1" y="20"/>
                    </a:lnTo>
                    <a:lnTo>
                      <a:pt x="11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8" name="Freeform 1672"/>
              <p:cNvSpPr>
                <a:spLocks/>
              </p:cNvSpPr>
              <p:nvPr/>
            </p:nvSpPr>
            <p:spPr bwMode="auto">
              <a:xfrm>
                <a:off x="2826" y="4127"/>
                <a:ext cx="33" cy="73"/>
              </a:xfrm>
              <a:custGeom>
                <a:avLst/>
                <a:gdLst/>
                <a:ahLst/>
                <a:cxnLst>
                  <a:cxn ang="0">
                    <a:pos x="8" y="73"/>
                  </a:cxn>
                  <a:cxn ang="0">
                    <a:pos x="8" y="30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8" y="15"/>
                  </a:cxn>
                  <a:cxn ang="0">
                    <a:pos x="8" y="10"/>
                  </a:cxn>
                  <a:cxn ang="0">
                    <a:pos x="11" y="7"/>
                  </a:cxn>
                  <a:cxn ang="0">
                    <a:pos x="11" y="5"/>
                  </a:cxn>
                  <a:cxn ang="0">
                    <a:pos x="16" y="2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3" y="2"/>
                  </a:cxn>
                  <a:cxn ang="0">
                    <a:pos x="31" y="10"/>
                  </a:cxn>
                  <a:cxn ang="0">
                    <a:pos x="28" y="10"/>
                  </a:cxn>
                  <a:cxn ang="0">
                    <a:pos x="26" y="10"/>
                  </a:cxn>
                  <a:cxn ang="0">
                    <a:pos x="23" y="10"/>
                  </a:cxn>
                  <a:cxn ang="0">
                    <a:pos x="21" y="10"/>
                  </a:cxn>
                  <a:cxn ang="0">
                    <a:pos x="18" y="12"/>
                  </a:cxn>
                  <a:cxn ang="0">
                    <a:pos x="18" y="18"/>
                  </a:cxn>
                  <a:cxn ang="0">
                    <a:pos x="18" y="23"/>
                  </a:cxn>
                  <a:cxn ang="0">
                    <a:pos x="28" y="23"/>
                  </a:cxn>
                  <a:cxn ang="0">
                    <a:pos x="28" y="30"/>
                  </a:cxn>
                  <a:cxn ang="0">
                    <a:pos x="18" y="30"/>
                  </a:cxn>
                  <a:cxn ang="0">
                    <a:pos x="18" y="73"/>
                  </a:cxn>
                  <a:cxn ang="0">
                    <a:pos x="8" y="73"/>
                  </a:cxn>
                </a:cxnLst>
                <a:rect l="0" t="0" r="r" b="b"/>
                <a:pathLst>
                  <a:path w="33" h="73">
                    <a:moveTo>
                      <a:pt x="8" y="73"/>
                    </a:moveTo>
                    <a:lnTo>
                      <a:pt x="8" y="30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6" y="2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1" y="10"/>
                    </a:lnTo>
                    <a:lnTo>
                      <a:pt x="28" y="10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8" y="23"/>
                    </a:lnTo>
                    <a:lnTo>
                      <a:pt x="28" y="23"/>
                    </a:lnTo>
                    <a:lnTo>
                      <a:pt x="28" y="30"/>
                    </a:lnTo>
                    <a:lnTo>
                      <a:pt x="18" y="30"/>
                    </a:lnTo>
                    <a:lnTo>
                      <a:pt x="18" y="73"/>
                    </a:lnTo>
                    <a:lnTo>
                      <a:pt x="8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89" name="Freeform 1673"/>
              <p:cNvSpPr>
                <a:spLocks/>
              </p:cNvSpPr>
              <p:nvPr/>
            </p:nvSpPr>
            <p:spPr bwMode="auto">
              <a:xfrm>
                <a:off x="2892" y="4129"/>
                <a:ext cx="48" cy="71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8"/>
                  </a:cxn>
                  <a:cxn ang="0">
                    <a:pos x="10" y="8"/>
                  </a:cxn>
                  <a:cxn ang="0">
                    <a:pos x="10" y="31"/>
                  </a:cxn>
                  <a:cxn ang="0">
                    <a:pos x="40" y="31"/>
                  </a:cxn>
                  <a:cxn ang="0">
                    <a:pos x="40" y="38"/>
                  </a:cxn>
                  <a:cxn ang="0">
                    <a:pos x="10" y="38"/>
                  </a:cxn>
                  <a:cxn ang="0">
                    <a:pos x="10" y="71"/>
                  </a:cxn>
                  <a:cxn ang="0">
                    <a:pos x="0" y="71"/>
                  </a:cxn>
                </a:cxnLst>
                <a:rect l="0" t="0" r="r" b="b"/>
                <a:pathLst>
                  <a:path w="48" h="71">
                    <a:moveTo>
                      <a:pt x="0" y="71"/>
                    </a:moveTo>
                    <a:lnTo>
                      <a:pt x="0" y="0"/>
                    </a:lnTo>
                    <a:lnTo>
                      <a:pt x="48" y="0"/>
                    </a:lnTo>
                    <a:lnTo>
                      <a:pt x="48" y="8"/>
                    </a:lnTo>
                    <a:lnTo>
                      <a:pt x="10" y="8"/>
                    </a:lnTo>
                    <a:lnTo>
                      <a:pt x="10" y="31"/>
                    </a:lnTo>
                    <a:lnTo>
                      <a:pt x="40" y="31"/>
                    </a:lnTo>
                    <a:lnTo>
                      <a:pt x="40" y="38"/>
                    </a:lnTo>
                    <a:lnTo>
                      <a:pt x="10" y="38"/>
                    </a:lnTo>
                    <a:lnTo>
                      <a:pt x="1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0" name="Freeform 1674"/>
              <p:cNvSpPr>
                <a:spLocks noEditPoints="1"/>
              </p:cNvSpPr>
              <p:nvPr/>
            </p:nvSpPr>
            <p:spPr bwMode="auto">
              <a:xfrm>
                <a:off x="2950" y="4147"/>
                <a:ext cx="45" cy="56"/>
              </a:xfrm>
              <a:custGeom>
                <a:avLst/>
                <a:gdLst/>
                <a:ahLst/>
                <a:cxnLst>
                  <a:cxn ang="0">
                    <a:pos x="30" y="51"/>
                  </a:cxn>
                  <a:cxn ang="0">
                    <a:pos x="20" y="56"/>
                  </a:cxn>
                  <a:cxn ang="0">
                    <a:pos x="8" y="53"/>
                  </a:cxn>
                  <a:cxn ang="0">
                    <a:pos x="0" y="45"/>
                  </a:cxn>
                  <a:cxn ang="0">
                    <a:pos x="0" y="35"/>
                  </a:cxn>
                  <a:cxn ang="0">
                    <a:pos x="3" y="30"/>
                  </a:cxn>
                  <a:cxn ang="0">
                    <a:pos x="8" y="25"/>
                  </a:cxn>
                  <a:cxn ang="0">
                    <a:pos x="15" y="23"/>
                  </a:cxn>
                  <a:cxn ang="0">
                    <a:pos x="28" y="23"/>
                  </a:cxn>
                  <a:cxn ang="0">
                    <a:pos x="33" y="18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18" y="10"/>
                  </a:cxn>
                  <a:cxn ang="0">
                    <a:pos x="10" y="13"/>
                  </a:cxn>
                  <a:cxn ang="0">
                    <a:pos x="0" y="15"/>
                  </a:cxn>
                  <a:cxn ang="0">
                    <a:pos x="5" y="8"/>
                  </a:cxn>
                  <a:cxn ang="0">
                    <a:pos x="13" y="3"/>
                  </a:cxn>
                  <a:cxn ang="0">
                    <a:pos x="23" y="0"/>
                  </a:cxn>
                  <a:cxn ang="0">
                    <a:pos x="35" y="3"/>
                  </a:cxn>
                  <a:cxn ang="0">
                    <a:pos x="40" y="5"/>
                  </a:cxn>
                  <a:cxn ang="0">
                    <a:pos x="43" y="13"/>
                  </a:cxn>
                  <a:cxn ang="0">
                    <a:pos x="43" y="20"/>
                  </a:cxn>
                  <a:cxn ang="0">
                    <a:pos x="43" y="40"/>
                  </a:cxn>
                  <a:cxn ang="0">
                    <a:pos x="45" y="51"/>
                  </a:cxn>
                  <a:cxn ang="0">
                    <a:pos x="38" y="53"/>
                  </a:cxn>
                  <a:cxn ang="0">
                    <a:pos x="33" y="48"/>
                  </a:cxn>
                  <a:cxn ang="0">
                    <a:pos x="28" y="30"/>
                  </a:cxn>
                  <a:cxn ang="0">
                    <a:pos x="15" y="33"/>
                  </a:cxn>
                  <a:cxn ang="0">
                    <a:pos x="10" y="35"/>
                  </a:cxn>
                  <a:cxn ang="0">
                    <a:pos x="10" y="38"/>
                  </a:cxn>
                  <a:cxn ang="0">
                    <a:pos x="10" y="43"/>
                  </a:cxn>
                  <a:cxn ang="0">
                    <a:pos x="15" y="45"/>
                  </a:cxn>
                  <a:cxn ang="0">
                    <a:pos x="23" y="45"/>
                  </a:cxn>
                  <a:cxn ang="0">
                    <a:pos x="30" y="43"/>
                  </a:cxn>
                  <a:cxn ang="0">
                    <a:pos x="33" y="35"/>
                  </a:cxn>
                  <a:cxn ang="0">
                    <a:pos x="33" y="28"/>
                  </a:cxn>
                </a:cxnLst>
                <a:rect l="0" t="0" r="r" b="b"/>
                <a:pathLst>
                  <a:path w="45" h="56">
                    <a:moveTo>
                      <a:pt x="33" y="48"/>
                    </a:moveTo>
                    <a:lnTo>
                      <a:pt x="30" y="51"/>
                    </a:lnTo>
                    <a:lnTo>
                      <a:pt x="25" y="53"/>
                    </a:lnTo>
                    <a:lnTo>
                      <a:pt x="20" y="56"/>
                    </a:lnTo>
                    <a:lnTo>
                      <a:pt x="15" y="56"/>
                    </a:lnTo>
                    <a:lnTo>
                      <a:pt x="8" y="53"/>
                    </a:lnTo>
                    <a:lnTo>
                      <a:pt x="3" y="51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3" y="30"/>
                    </a:lnTo>
                    <a:lnTo>
                      <a:pt x="5" y="28"/>
                    </a:lnTo>
                    <a:lnTo>
                      <a:pt x="8" y="25"/>
                    </a:lnTo>
                    <a:lnTo>
                      <a:pt x="10" y="25"/>
                    </a:lnTo>
                    <a:lnTo>
                      <a:pt x="15" y="23"/>
                    </a:lnTo>
                    <a:lnTo>
                      <a:pt x="18" y="23"/>
                    </a:lnTo>
                    <a:lnTo>
                      <a:pt x="28" y="23"/>
                    </a:lnTo>
                    <a:lnTo>
                      <a:pt x="33" y="20"/>
                    </a:lnTo>
                    <a:lnTo>
                      <a:pt x="33" y="18"/>
                    </a:lnTo>
                    <a:lnTo>
                      <a:pt x="33" y="18"/>
                    </a:lnTo>
                    <a:lnTo>
                      <a:pt x="33" y="15"/>
                    </a:lnTo>
                    <a:lnTo>
                      <a:pt x="30" y="10"/>
                    </a:lnTo>
                    <a:lnTo>
                      <a:pt x="28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0"/>
                    </a:lnTo>
                    <a:lnTo>
                      <a:pt x="10" y="13"/>
                    </a:lnTo>
                    <a:lnTo>
                      <a:pt x="10" y="18"/>
                    </a:lnTo>
                    <a:lnTo>
                      <a:pt x="0" y="15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8" y="3"/>
                    </a:lnTo>
                    <a:lnTo>
                      <a:pt x="40" y="5"/>
                    </a:lnTo>
                    <a:lnTo>
                      <a:pt x="43" y="8"/>
                    </a:lnTo>
                    <a:lnTo>
                      <a:pt x="43" y="13"/>
                    </a:lnTo>
                    <a:lnTo>
                      <a:pt x="43" y="15"/>
                    </a:lnTo>
                    <a:lnTo>
                      <a:pt x="43" y="20"/>
                    </a:lnTo>
                    <a:lnTo>
                      <a:pt x="43" y="30"/>
                    </a:lnTo>
                    <a:lnTo>
                      <a:pt x="43" y="40"/>
                    </a:lnTo>
                    <a:lnTo>
                      <a:pt x="43" y="45"/>
                    </a:lnTo>
                    <a:lnTo>
                      <a:pt x="45" y="51"/>
                    </a:lnTo>
                    <a:lnTo>
                      <a:pt x="45" y="53"/>
                    </a:lnTo>
                    <a:lnTo>
                      <a:pt x="38" y="53"/>
                    </a:lnTo>
                    <a:lnTo>
                      <a:pt x="35" y="51"/>
                    </a:lnTo>
                    <a:lnTo>
                      <a:pt x="33" y="48"/>
                    </a:lnTo>
                    <a:close/>
                    <a:moveTo>
                      <a:pt x="33" y="28"/>
                    </a:moveTo>
                    <a:lnTo>
                      <a:pt x="28" y="30"/>
                    </a:lnTo>
                    <a:lnTo>
                      <a:pt x="20" y="30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0" y="38"/>
                    </a:lnTo>
                    <a:lnTo>
                      <a:pt x="8" y="40"/>
                    </a:lnTo>
                    <a:lnTo>
                      <a:pt x="10" y="43"/>
                    </a:lnTo>
                    <a:lnTo>
                      <a:pt x="10" y="45"/>
                    </a:lnTo>
                    <a:lnTo>
                      <a:pt x="15" y="45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5" y="45"/>
                    </a:lnTo>
                    <a:lnTo>
                      <a:pt x="30" y="43"/>
                    </a:lnTo>
                    <a:lnTo>
                      <a:pt x="30" y="38"/>
                    </a:lnTo>
                    <a:lnTo>
                      <a:pt x="33" y="35"/>
                    </a:lnTo>
                    <a:lnTo>
                      <a:pt x="33" y="30"/>
                    </a:lnTo>
                    <a:lnTo>
                      <a:pt x="33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1" name="Rectangle 1675"/>
              <p:cNvSpPr>
                <a:spLocks noChangeArrowheads="1"/>
              </p:cNvSpPr>
              <p:nvPr/>
            </p:nvSpPr>
            <p:spPr bwMode="auto">
              <a:xfrm>
                <a:off x="3008" y="4129"/>
                <a:ext cx="10" cy="7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2" name="Freeform 1676"/>
              <p:cNvSpPr>
                <a:spLocks/>
              </p:cNvSpPr>
              <p:nvPr/>
            </p:nvSpPr>
            <p:spPr bwMode="auto">
              <a:xfrm>
                <a:off x="3026" y="4147"/>
                <a:ext cx="43" cy="56"/>
              </a:xfrm>
              <a:custGeom>
                <a:avLst/>
                <a:gdLst/>
                <a:ahLst/>
                <a:cxnLst>
                  <a:cxn ang="0">
                    <a:pos x="10" y="38"/>
                  </a:cxn>
                  <a:cxn ang="0">
                    <a:pos x="12" y="43"/>
                  </a:cxn>
                  <a:cxn ang="0">
                    <a:pos x="22" y="45"/>
                  </a:cxn>
                  <a:cxn ang="0">
                    <a:pos x="30" y="45"/>
                  </a:cxn>
                  <a:cxn ang="0">
                    <a:pos x="32" y="38"/>
                  </a:cxn>
                  <a:cxn ang="0">
                    <a:pos x="30" y="35"/>
                  </a:cxn>
                  <a:cxn ang="0">
                    <a:pos x="22" y="33"/>
                  </a:cxn>
                  <a:cxn ang="0">
                    <a:pos x="10" y="28"/>
                  </a:cxn>
                  <a:cxn ang="0">
                    <a:pos x="2" y="23"/>
                  </a:cxn>
                  <a:cxn ang="0">
                    <a:pos x="2" y="15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12" y="3"/>
                  </a:cxn>
                  <a:cxn ang="0">
                    <a:pos x="20" y="0"/>
                  </a:cxn>
                  <a:cxn ang="0">
                    <a:pos x="30" y="3"/>
                  </a:cxn>
                  <a:cxn ang="0">
                    <a:pos x="37" y="8"/>
                  </a:cxn>
                  <a:cxn ang="0">
                    <a:pos x="40" y="15"/>
                  </a:cxn>
                  <a:cxn ang="0">
                    <a:pos x="30" y="13"/>
                  </a:cxn>
                  <a:cxn ang="0">
                    <a:pos x="25" y="10"/>
                  </a:cxn>
                  <a:cxn ang="0">
                    <a:pos x="15" y="10"/>
                  </a:cxn>
                  <a:cxn ang="0">
                    <a:pos x="10" y="13"/>
                  </a:cxn>
                  <a:cxn ang="0">
                    <a:pos x="10" y="15"/>
                  </a:cxn>
                  <a:cxn ang="0">
                    <a:pos x="12" y="18"/>
                  </a:cxn>
                  <a:cxn ang="0">
                    <a:pos x="17" y="20"/>
                  </a:cxn>
                  <a:cxn ang="0">
                    <a:pos x="27" y="23"/>
                  </a:cxn>
                  <a:cxn ang="0">
                    <a:pos x="37" y="28"/>
                  </a:cxn>
                  <a:cxn ang="0">
                    <a:pos x="43" y="33"/>
                  </a:cxn>
                  <a:cxn ang="0">
                    <a:pos x="43" y="43"/>
                  </a:cxn>
                  <a:cxn ang="0">
                    <a:pos x="37" y="51"/>
                  </a:cxn>
                  <a:cxn ang="0">
                    <a:pos x="27" y="56"/>
                  </a:cxn>
                  <a:cxn ang="0">
                    <a:pos x="12" y="53"/>
                  </a:cxn>
                  <a:cxn ang="0">
                    <a:pos x="2" y="45"/>
                  </a:cxn>
                </a:cxnLst>
                <a:rect l="0" t="0" r="r" b="b"/>
                <a:pathLst>
                  <a:path w="43" h="56">
                    <a:moveTo>
                      <a:pt x="0" y="38"/>
                    </a:moveTo>
                    <a:lnTo>
                      <a:pt x="10" y="38"/>
                    </a:lnTo>
                    <a:lnTo>
                      <a:pt x="10" y="40"/>
                    </a:lnTo>
                    <a:lnTo>
                      <a:pt x="12" y="43"/>
                    </a:lnTo>
                    <a:lnTo>
                      <a:pt x="17" y="45"/>
                    </a:lnTo>
                    <a:lnTo>
                      <a:pt x="22" y="45"/>
                    </a:lnTo>
                    <a:lnTo>
                      <a:pt x="27" y="45"/>
                    </a:lnTo>
                    <a:lnTo>
                      <a:pt x="30" y="45"/>
                    </a:lnTo>
                    <a:lnTo>
                      <a:pt x="32" y="43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0" y="35"/>
                    </a:lnTo>
                    <a:lnTo>
                      <a:pt x="27" y="33"/>
                    </a:lnTo>
                    <a:lnTo>
                      <a:pt x="22" y="33"/>
                    </a:lnTo>
                    <a:lnTo>
                      <a:pt x="15" y="30"/>
                    </a:lnTo>
                    <a:lnTo>
                      <a:pt x="10" y="28"/>
                    </a:lnTo>
                    <a:lnTo>
                      <a:pt x="5" y="25"/>
                    </a:lnTo>
                    <a:lnTo>
                      <a:pt x="2" y="23"/>
                    </a:lnTo>
                    <a:lnTo>
                      <a:pt x="2" y="20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0" y="3"/>
                    </a:lnTo>
                    <a:lnTo>
                      <a:pt x="35" y="5"/>
                    </a:lnTo>
                    <a:lnTo>
                      <a:pt x="37" y="8"/>
                    </a:lnTo>
                    <a:lnTo>
                      <a:pt x="37" y="10"/>
                    </a:lnTo>
                    <a:lnTo>
                      <a:pt x="40" y="15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27" y="10"/>
                    </a:lnTo>
                    <a:lnTo>
                      <a:pt x="25" y="10"/>
                    </a:lnTo>
                    <a:lnTo>
                      <a:pt x="20" y="8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0" y="13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5" y="20"/>
                    </a:lnTo>
                    <a:lnTo>
                      <a:pt x="17" y="20"/>
                    </a:lnTo>
                    <a:lnTo>
                      <a:pt x="22" y="23"/>
                    </a:lnTo>
                    <a:lnTo>
                      <a:pt x="27" y="23"/>
                    </a:lnTo>
                    <a:lnTo>
                      <a:pt x="35" y="25"/>
                    </a:lnTo>
                    <a:lnTo>
                      <a:pt x="37" y="28"/>
                    </a:lnTo>
                    <a:lnTo>
                      <a:pt x="40" y="30"/>
                    </a:lnTo>
                    <a:lnTo>
                      <a:pt x="43" y="33"/>
                    </a:lnTo>
                    <a:lnTo>
                      <a:pt x="43" y="38"/>
                    </a:lnTo>
                    <a:lnTo>
                      <a:pt x="43" y="43"/>
                    </a:lnTo>
                    <a:lnTo>
                      <a:pt x="40" y="45"/>
                    </a:lnTo>
                    <a:lnTo>
                      <a:pt x="37" y="51"/>
                    </a:lnTo>
                    <a:lnTo>
                      <a:pt x="32" y="53"/>
                    </a:lnTo>
                    <a:lnTo>
                      <a:pt x="27" y="56"/>
                    </a:lnTo>
                    <a:lnTo>
                      <a:pt x="22" y="56"/>
                    </a:lnTo>
                    <a:lnTo>
                      <a:pt x="12" y="53"/>
                    </a:lnTo>
                    <a:lnTo>
                      <a:pt x="7" y="51"/>
                    </a:lnTo>
                    <a:lnTo>
                      <a:pt x="2" y="45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3" name="Freeform 1677"/>
              <p:cNvSpPr>
                <a:spLocks noEditPoints="1"/>
              </p:cNvSpPr>
              <p:nvPr/>
            </p:nvSpPr>
            <p:spPr bwMode="auto">
              <a:xfrm>
                <a:off x="3076" y="4147"/>
                <a:ext cx="48" cy="56"/>
              </a:xfrm>
              <a:custGeom>
                <a:avLst/>
                <a:gdLst/>
                <a:ahLst/>
                <a:cxnLst>
                  <a:cxn ang="0">
                    <a:pos x="38" y="38"/>
                  </a:cxn>
                  <a:cxn ang="0">
                    <a:pos x="48" y="40"/>
                  </a:cxn>
                  <a:cxn ang="0">
                    <a:pos x="45" y="45"/>
                  </a:cxn>
                  <a:cxn ang="0">
                    <a:pos x="40" y="51"/>
                  </a:cxn>
                  <a:cxn ang="0">
                    <a:pos x="33" y="53"/>
                  </a:cxn>
                  <a:cxn ang="0">
                    <a:pos x="25" y="56"/>
                  </a:cxn>
                  <a:cxn ang="0">
                    <a:pos x="18" y="53"/>
                  </a:cxn>
                  <a:cxn ang="0">
                    <a:pos x="13" y="53"/>
                  </a:cxn>
                  <a:cxn ang="0">
                    <a:pos x="8" y="48"/>
                  </a:cxn>
                  <a:cxn ang="0">
                    <a:pos x="3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3" y="13"/>
                  </a:cxn>
                  <a:cxn ang="0">
                    <a:pos x="8" y="8"/>
                  </a:cxn>
                  <a:cxn ang="0">
                    <a:pos x="13" y="3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8" y="3"/>
                  </a:cxn>
                  <a:cxn ang="0">
                    <a:pos x="43" y="8"/>
                  </a:cxn>
                  <a:cxn ang="0">
                    <a:pos x="45" y="13"/>
                  </a:cxn>
                  <a:cxn ang="0">
                    <a:pos x="48" y="20"/>
                  </a:cxn>
                  <a:cxn ang="0">
                    <a:pos x="48" y="28"/>
                  </a:cxn>
                  <a:cxn ang="0">
                    <a:pos x="48" y="28"/>
                  </a:cxn>
                  <a:cxn ang="0">
                    <a:pos x="48" y="30"/>
                  </a:cxn>
                  <a:cxn ang="0">
                    <a:pos x="10" y="30"/>
                  </a:cxn>
                  <a:cxn ang="0">
                    <a:pos x="10" y="38"/>
                  </a:cxn>
                  <a:cxn ang="0">
                    <a:pos x="15" y="43"/>
                  </a:cxn>
                  <a:cxn ang="0">
                    <a:pos x="20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3" y="45"/>
                  </a:cxn>
                  <a:cxn ang="0">
                    <a:pos x="38" y="43"/>
                  </a:cxn>
                  <a:cxn ang="0">
                    <a:pos x="38" y="38"/>
                  </a:cxn>
                  <a:cxn ang="0">
                    <a:pos x="10" y="20"/>
                  </a:cxn>
                  <a:cxn ang="0">
                    <a:pos x="40" y="20"/>
                  </a:cxn>
                  <a:cxn ang="0">
                    <a:pos x="38" y="15"/>
                  </a:cxn>
                  <a:cxn ang="0">
                    <a:pos x="35" y="13"/>
                  </a:cxn>
                  <a:cxn ang="0">
                    <a:pos x="30" y="10"/>
                  </a:cxn>
                  <a:cxn ang="0">
                    <a:pos x="25" y="8"/>
                  </a:cxn>
                  <a:cxn ang="0">
                    <a:pos x="20" y="10"/>
                  </a:cxn>
                  <a:cxn ang="0">
                    <a:pos x="15" y="13"/>
                  </a:cxn>
                  <a:cxn ang="0">
                    <a:pos x="10" y="15"/>
                  </a:cxn>
                  <a:cxn ang="0">
                    <a:pos x="10" y="20"/>
                  </a:cxn>
                </a:cxnLst>
                <a:rect l="0" t="0" r="r" b="b"/>
                <a:pathLst>
                  <a:path w="48" h="56">
                    <a:moveTo>
                      <a:pt x="38" y="38"/>
                    </a:moveTo>
                    <a:lnTo>
                      <a:pt x="48" y="40"/>
                    </a:lnTo>
                    <a:lnTo>
                      <a:pt x="45" y="45"/>
                    </a:lnTo>
                    <a:lnTo>
                      <a:pt x="40" y="51"/>
                    </a:lnTo>
                    <a:lnTo>
                      <a:pt x="33" y="53"/>
                    </a:lnTo>
                    <a:lnTo>
                      <a:pt x="25" y="56"/>
                    </a:lnTo>
                    <a:lnTo>
                      <a:pt x="18" y="53"/>
                    </a:lnTo>
                    <a:lnTo>
                      <a:pt x="13" y="53"/>
                    </a:lnTo>
                    <a:lnTo>
                      <a:pt x="8" y="48"/>
                    </a:lnTo>
                    <a:lnTo>
                      <a:pt x="3" y="43"/>
                    </a:lnTo>
                    <a:lnTo>
                      <a:pt x="0" y="35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3" y="13"/>
                    </a:lnTo>
                    <a:lnTo>
                      <a:pt x="8" y="8"/>
                    </a:lnTo>
                    <a:lnTo>
                      <a:pt x="13" y="3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8" y="3"/>
                    </a:lnTo>
                    <a:lnTo>
                      <a:pt x="43" y="8"/>
                    </a:lnTo>
                    <a:lnTo>
                      <a:pt x="45" y="13"/>
                    </a:lnTo>
                    <a:lnTo>
                      <a:pt x="48" y="20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0"/>
                    </a:lnTo>
                    <a:lnTo>
                      <a:pt x="10" y="30"/>
                    </a:lnTo>
                    <a:lnTo>
                      <a:pt x="10" y="38"/>
                    </a:lnTo>
                    <a:lnTo>
                      <a:pt x="15" y="43"/>
                    </a:lnTo>
                    <a:lnTo>
                      <a:pt x="20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3" y="45"/>
                    </a:lnTo>
                    <a:lnTo>
                      <a:pt x="38" y="43"/>
                    </a:lnTo>
                    <a:lnTo>
                      <a:pt x="38" y="38"/>
                    </a:lnTo>
                    <a:close/>
                    <a:moveTo>
                      <a:pt x="10" y="20"/>
                    </a:moveTo>
                    <a:lnTo>
                      <a:pt x="40" y="20"/>
                    </a:lnTo>
                    <a:lnTo>
                      <a:pt x="38" y="15"/>
                    </a:lnTo>
                    <a:lnTo>
                      <a:pt x="35" y="13"/>
                    </a:lnTo>
                    <a:lnTo>
                      <a:pt x="30" y="10"/>
                    </a:lnTo>
                    <a:lnTo>
                      <a:pt x="25" y="8"/>
                    </a:lnTo>
                    <a:lnTo>
                      <a:pt x="20" y="10"/>
                    </a:lnTo>
                    <a:lnTo>
                      <a:pt x="15" y="13"/>
                    </a:lnTo>
                    <a:lnTo>
                      <a:pt x="10" y="15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4" name="Freeform 1678"/>
              <p:cNvSpPr>
                <a:spLocks noEditPoints="1"/>
              </p:cNvSpPr>
              <p:nvPr/>
            </p:nvSpPr>
            <p:spPr bwMode="auto">
              <a:xfrm>
                <a:off x="3167" y="4129"/>
                <a:ext cx="53" cy="71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0"/>
                  </a:cxn>
                  <a:cxn ang="0">
                    <a:pos x="40" y="0"/>
                  </a:cxn>
                  <a:cxn ang="0">
                    <a:pos x="45" y="3"/>
                  </a:cxn>
                  <a:cxn ang="0">
                    <a:pos x="48" y="5"/>
                  </a:cxn>
                  <a:cxn ang="0">
                    <a:pos x="50" y="10"/>
                  </a:cxn>
                  <a:cxn ang="0">
                    <a:pos x="53" y="16"/>
                  </a:cxn>
                  <a:cxn ang="0">
                    <a:pos x="53" y="21"/>
                  </a:cxn>
                  <a:cxn ang="0">
                    <a:pos x="50" y="28"/>
                  </a:cxn>
                  <a:cxn ang="0">
                    <a:pos x="45" y="36"/>
                  </a:cxn>
                  <a:cxn ang="0">
                    <a:pos x="43" y="41"/>
                  </a:cxn>
                  <a:cxn ang="0">
                    <a:pos x="35" y="41"/>
                  </a:cxn>
                  <a:cxn ang="0">
                    <a:pos x="25" y="43"/>
                  </a:cxn>
                  <a:cxn ang="0">
                    <a:pos x="7" y="43"/>
                  </a:cxn>
                  <a:cxn ang="0">
                    <a:pos x="7" y="71"/>
                  </a:cxn>
                  <a:cxn ang="0">
                    <a:pos x="0" y="71"/>
                  </a:cxn>
                  <a:cxn ang="0">
                    <a:pos x="7" y="33"/>
                  </a:cxn>
                  <a:cxn ang="0">
                    <a:pos x="25" y="33"/>
                  </a:cxn>
                  <a:cxn ang="0">
                    <a:pos x="33" y="33"/>
                  </a:cxn>
                  <a:cxn ang="0">
                    <a:pos x="40" y="31"/>
                  </a:cxn>
                  <a:cxn ang="0">
                    <a:pos x="43" y="26"/>
                  </a:cxn>
                  <a:cxn ang="0">
                    <a:pos x="43" y="21"/>
                  </a:cxn>
                  <a:cxn ang="0">
                    <a:pos x="43" y="16"/>
                  </a:cxn>
                  <a:cxn ang="0">
                    <a:pos x="40" y="13"/>
                  </a:cxn>
                  <a:cxn ang="0">
                    <a:pos x="38" y="10"/>
                  </a:cxn>
                  <a:cxn ang="0">
                    <a:pos x="35" y="8"/>
                  </a:cxn>
                  <a:cxn ang="0">
                    <a:pos x="30" y="8"/>
                  </a:cxn>
                  <a:cxn ang="0">
                    <a:pos x="25" y="8"/>
                  </a:cxn>
                  <a:cxn ang="0">
                    <a:pos x="7" y="8"/>
                  </a:cxn>
                  <a:cxn ang="0">
                    <a:pos x="7" y="33"/>
                  </a:cxn>
                </a:cxnLst>
                <a:rect l="0" t="0" r="r" b="b"/>
                <a:pathLst>
                  <a:path w="53" h="71">
                    <a:moveTo>
                      <a:pt x="0" y="71"/>
                    </a:moveTo>
                    <a:lnTo>
                      <a:pt x="0" y="0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0" y="0"/>
                    </a:lnTo>
                    <a:lnTo>
                      <a:pt x="45" y="3"/>
                    </a:lnTo>
                    <a:lnTo>
                      <a:pt x="48" y="5"/>
                    </a:lnTo>
                    <a:lnTo>
                      <a:pt x="50" y="10"/>
                    </a:lnTo>
                    <a:lnTo>
                      <a:pt x="53" y="16"/>
                    </a:lnTo>
                    <a:lnTo>
                      <a:pt x="53" y="21"/>
                    </a:lnTo>
                    <a:lnTo>
                      <a:pt x="50" y="28"/>
                    </a:lnTo>
                    <a:lnTo>
                      <a:pt x="45" y="36"/>
                    </a:lnTo>
                    <a:lnTo>
                      <a:pt x="43" y="41"/>
                    </a:lnTo>
                    <a:lnTo>
                      <a:pt x="35" y="41"/>
                    </a:lnTo>
                    <a:lnTo>
                      <a:pt x="25" y="43"/>
                    </a:lnTo>
                    <a:lnTo>
                      <a:pt x="7" y="43"/>
                    </a:lnTo>
                    <a:lnTo>
                      <a:pt x="7" y="71"/>
                    </a:lnTo>
                    <a:lnTo>
                      <a:pt x="0" y="71"/>
                    </a:lnTo>
                    <a:close/>
                    <a:moveTo>
                      <a:pt x="7" y="33"/>
                    </a:moveTo>
                    <a:lnTo>
                      <a:pt x="25" y="33"/>
                    </a:lnTo>
                    <a:lnTo>
                      <a:pt x="33" y="33"/>
                    </a:lnTo>
                    <a:lnTo>
                      <a:pt x="40" y="31"/>
                    </a:lnTo>
                    <a:lnTo>
                      <a:pt x="43" y="2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0" y="13"/>
                    </a:lnTo>
                    <a:lnTo>
                      <a:pt x="38" y="10"/>
                    </a:lnTo>
                    <a:lnTo>
                      <a:pt x="35" y="8"/>
                    </a:lnTo>
                    <a:lnTo>
                      <a:pt x="30" y="8"/>
                    </a:lnTo>
                    <a:lnTo>
                      <a:pt x="25" y="8"/>
                    </a:lnTo>
                    <a:lnTo>
                      <a:pt x="7" y="8"/>
                    </a:lnTo>
                    <a:lnTo>
                      <a:pt x="7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5" name="Freeform 1679"/>
              <p:cNvSpPr>
                <a:spLocks noEditPoints="1"/>
              </p:cNvSpPr>
              <p:nvPr/>
            </p:nvSpPr>
            <p:spPr bwMode="auto">
              <a:xfrm>
                <a:off x="3230" y="4147"/>
                <a:ext cx="45" cy="56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18"/>
                  </a:cxn>
                  <a:cxn ang="0">
                    <a:pos x="2" y="13"/>
                  </a:cxn>
                  <a:cxn ang="0">
                    <a:pos x="8" y="5"/>
                  </a:cxn>
                  <a:cxn ang="0">
                    <a:pos x="13" y="3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5" y="3"/>
                  </a:cxn>
                  <a:cxn ang="0">
                    <a:pos x="40" y="8"/>
                  </a:cxn>
                  <a:cxn ang="0">
                    <a:pos x="43" y="13"/>
                  </a:cxn>
                  <a:cxn ang="0">
                    <a:pos x="45" y="20"/>
                  </a:cxn>
                  <a:cxn ang="0">
                    <a:pos x="45" y="28"/>
                  </a:cxn>
                  <a:cxn ang="0">
                    <a:pos x="45" y="35"/>
                  </a:cxn>
                  <a:cxn ang="0">
                    <a:pos x="43" y="43"/>
                  </a:cxn>
                  <a:cxn ang="0">
                    <a:pos x="40" y="48"/>
                  </a:cxn>
                  <a:cxn ang="0">
                    <a:pos x="35" y="51"/>
                  </a:cxn>
                  <a:cxn ang="0">
                    <a:pos x="28" y="53"/>
                  </a:cxn>
                  <a:cxn ang="0">
                    <a:pos x="23" y="56"/>
                  </a:cxn>
                  <a:cxn ang="0">
                    <a:pos x="15" y="53"/>
                  </a:cxn>
                  <a:cxn ang="0">
                    <a:pos x="10" y="53"/>
                  </a:cxn>
                  <a:cxn ang="0">
                    <a:pos x="5" y="48"/>
                  </a:cxn>
                  <a:cxn ang="0">
                    <a:pos x="2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10" y="35"/>
                  </a:cxn>
                  <a:cxn ang="0">
                    <a:pos x="13" y="43"/>
                  </a:cxn>
                  <a:cxn ang="0">
                    <a:pos x="18" y="45"/>
                  </a:cxn>
                  <a:cxn ang="0">
                    <a:pos x="23" y="45"/>
                  </a:cxn>
                  <a:cxn ang="0">
                    <a:pos x="28" y="45"/>
                  </a:cxn>
                  <a:cxn ang="0">
                    <a:pos x="33" y="43"/>
                  </a:cxn>
                  <a:cxn ang="0">
                    <a:pos x="35" y="35"/>
                  </a:cxn>
                  <a:cxn ang="0">
                    <a:pos x="38" y="28"/>
                  </a:cxn>
                  <a:cxn ang="0">
                    <a:pos x="35" y="20"/>
                  </a:cxn>
                  <a:cxn ang="0">
                    <a:pos x="33" y="13"/>
                  </a:cxn>
                  <a:cxn ang="0">
                    <a:pos x="28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3" y="13"/>
                  </a:cxn>
                  <a:cxn ang="0">
                    <a:pos x="10" y="20"/>
                  </a:cxn>
                  <a:cxn ang="0">
                    <a:pos x="8" y="28"/>
                  </a:cxn>
                </a:cxnLst>
                <a:rect l="0" t="0" r="r" b="b"/>
                <a:pathLst>
                  <a:path w="45" h="56">
                    <a:moveTo>
                      <a:pt x="0" y="28"/>
                    </a:moveTo>
                    <a:lnTo>
                      <a:pt x="0" y="18"/>
                    </a:lnTo>
                    <a:lnTo>
                      <a:pt x="2" y="13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5" y="3"/>
                    </a:lnTo>
                    <a:lnTo>
                      <a:pt x="40" y="8"/>
                    </a:lnTo>
                    <a:lnTo>
                      <a:pt x="43" y="13"/>
                    </a:lnTo>
                    <a:lnTo>
                      <a:pt x="45" y="20"/>
                    </a:lnTo>
                    <a:lnTo>
                      <a:pt x="45" y="28"/>
                    </a:lnTo>
                    <a:lnTo>
                      <a:pt x="45" y="35"/>
                    </a:lnTo>
                    <a:lnTo>
                      <a:pt x="43" y="43"/>
                    </a:lnTo>
                    <a:lnTo>
                      <a:pt x="40" y="48"/>
                    </a:lnTo>
                    <a:lnTo>
                      <a:pt x="35" y="51"/>
                    </a:lnTo>
                    <a:lnTo>
                      <a:pt x="28" y="53"/>
                    </a:lnTo>
                    <a:lnTo>
                      <a:pt x="23" y="56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5" y="48"/>
                    </a:lnTo>
                    <a:lnTo>
                      <a:pt x="2" y="43"/>
                    </a:lnTo>
                    <a:lnTo>
                      <a:pt x="0" y="35"/>
                    </a:lnTo>
                    <a:lnTo>
                      <a:pt x="0" y="28"/>
                    </a:lnTo>
                    <a:close/>
                    <a:moveTo>
                      <a:pt x="8" y="28"/>
                    </a:moveTo>
                    <a:lnTo>
                      <a:pt x="10" y="35"/>
                    </a:lnTo>
                    <a:lnTo>
                      <a:pt x="13" y="43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3" y="43"/>
                    </a:lnTo>
                    <a:lnTo>
                      <a:pt x="35" y="35"/>
                    </a:lnTo>
                    <a:lnTo>
                      <a:pt x="38" y="28"/>
                    </a:lnTo>
                    <a:lnTo>
                      <a:pt x="35" y="20"/>
                    </a:lnTo>
                    <a:lnTo>
                      <a:pt x="33" y="13"/>
                    </a:lnTo>
                    <a:lnTo>
                      <a:pt x="28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0" y="2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6" name="Freeform 1680"/>
              <p:cNvSpPr>
                <a:spLocks/>
              </p:cNvSpPr>
              <p:nvPr/>
            </p:nvSpPr>
            <p:spPr bwMode="auto">
              <a:xfrm>
                <a:off x="3283" y="4147"/>
                <a:ext cx="43" cy="56"/>
              </a:xfrm>
              <a:custGeom>
                <a:avLst/>
                <a:gdLst/>
                <a:ahLst/>
                <a:cxnLst>
                  <a:cxn ang="0">
                    <a:pos x="10" y="38"/>
                  </a:cxn>
                  <a:cxn ang="0">
                    <a:pos x="13" y="43"/>
                  </a:cxn>
                  <a:cxn ang="0">
                    <a:pos x="23" y="45"/>
                  </a:cxn>
                  <a:cxn ang="0">
                    <a:pos x="30" y="45"/>
                  </a:cxn>
                  <a:cxn ang="0">
                    <a:pos x="35" y="38"/>
                  </a:cxn>
                  <a:cxn ang="0">
                    <a:pos x="30" y="35"/>
                  </a:cxn>
                  <a:cxn ang="0">
                    <a:pos x="23" y="33"/>
                  </a:cxn>
                  <a:cxn ang="0">
                    <a:pos x="10" y="28"/>
                  </a:cxn>
                  <a:cxn ang="0">
                    <a:pos x="2" y="23"/>
                  </a:cxn>
                  <a:cxn ang="0">
                    <a:pos x="2" y="15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13" y="3"/>
                  </a:cxn>
                  <a:cxn ang="0">
                    <a:pos x="20" y="0"/>
                  </a:cxn>
                  <a:cxn ang="0">
                    <a:pos x="30" y="3"/>
                  </a:cxn>
                  <a:cxn ang="0">
                    <a:pos x="38" y="8"/>
                  </a:cxn>
                  <a:cxn ang="0">
                    <a:pos x="40" y="15"/>
                  </a:cxn>
                  <a:cxn ang="0">
                    <a:pos x="30" y="13"/>
                  </a:cxn>
                  <a:cxn ang="0">
                    <a:pos x="25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10" y="15"/>
                  </a:cxn>
                  <a:cxn ang="0">
                    <a:pos x="13" y="18"/>
                  </a:cxn>
                  <a:cxn ang="0">
                    <a:pos x="18" y="20"/>
                  </a:cxn>
                  <a:cxn ang="0">
                    <a:pos x="30" y="23"/>
                  </a:cxn>
                  <a:cxn ang="0">
                    <a:pos x="38" y="28"/>
                  </a:cxn>
                  <a:cxn ang="0">
                    <a:pos x="43" y="33"/>
                  </a:cxn>
                  <a:cxn ang="0">
                    <a:pos x="43" y="43"/>
                  </a:cxn>
                  <a:cxn ang="0">
                    <a:pos x="38" y="51"/>
                  </a:cxn>
                  <a:cxn ang="0">
                    <a:pos x="28" y="56"/>
                  </a:cxn>
                  <a:cxn ang="0">
                    <a:pos x="13" y="53"/>
                  </a:cxn>
                  <a:cxn ang="0">
                    <a:pos x="2" y="45"/>
                  </a:cxn>
                </a:cxnLst>
                <a:rect l="0" t="0" r="r" b="b"/>
                <a:pathLst>
                  <a:path w="43" h="56">
                    <a:moveTo>
                      <a:pt x="0" y="38"/>
                    </a:moveTo>
                    <a:lnTo>
                      <a:pt x="10" y="38"/>
                    </a:lnTo>
                    <a:lnTo>
                      <a:pt x="10" y="40"/>
                    </a:lnTo>
                    <a:lnTo>
                      <a:pt x="13" y="43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0" y="45"/>
                    </a:lnTo>
                    <a:lnTo>
                      <a:pt x="33" y="43"/>
                    </a:lnTo>
                    <a:lnTo>
                      <a:pt x="35" y="38"/>
                    </a:lnTo>
                    <a:lnTo>
                      <a:pt x="33" y="38"/>
                    </a:lnTo>
                    <a:lnTo>
                      <a:pt x="30" y="35"/>
                    </a:lnTo>
                    <a:lnTo>
                      <a:pt x="28" y="33"/>
                    </a:lnTo>
                    <a:lnTo>
                      <a:pt x="23" y="33"/>
                    </a:lnTo>
                    <a:lnTo>
                      <a:pt x="15" y="30"/>
                    </a:lnTo>
                    <a:lnTo>
                      <a:pt x="10" y="28"/>
                    </a:lnTo>
                    <a:lnTo>
                      <a:pt x="5" y="25"/>
                    </a:lnTo>
                    <a:lnTo>
                      <a:pt x="2" y="23"/>
                    </a:lnTo>
                    <a:lnTo>
                      <a:pt x="2" y="20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0" y="3"/>
                    </a:lnTo>
                    <a:lnTo>
                      <a:pt x="35" y="5"/>
                    </a:lnTo>
                    <a:lnTo>
                      <a:pt x="38" y="8"/>
                    </a:lnTo>
                    <a:lnTo>
                      <a:pt x="40" y="10"/>
                    </a:lnTo>
                    <a:lnTo>
                      <a:pt x="40" y="15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28" y="10"/>
                    </a:lnTo>
                    <a:lnTo>
                      <a:pt x="25" y="10"/>
                    </a:lnTo>
                    <a:lnTo>
                      <a:pt x="20" y="8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5" y="20"/>
                    </a:lnTo>
                    <a:lnTo>
                      <a:pt x="18" y="20"/>
                    </a:lnTo>
                    <a:lnTo>
                      <a:pt x="23" y="23"/>
                    </a:lnTo>
                    <a:lnTo>
                      <a:pt x="30" y="23"/>
                    </a:lnTo>
                    <a:lnTo>
                      <a:pt x="35" y="25"/>
                    </a:lnTo>
                    <a:lnTo>
                      <a:pt x="38" y="28"/>
                    </a:lnTo>
                    <a:lnTo>
                      <a:pt x="40" y="30"/>
                    </a:lnTo>
                    <a:lnTo>
                      <a:pt x="43" y="33"/>
                    </a:lnTo>
                    <a:lnTo>
                      <a:pt x="43" y="38"/>
                    </a:lnTo>
                    <a:lnTo>
                      <a:pt x="43" y="43"/>
                    </a:lnTo>
                    <a:lnTo>
                      <a:pt x="40" y="45"/>
                    </a:lnTo>
                    <a:lnTo>
                      <a:pt x="38" y="51"/>
                    </a:lnTo>
                    <a:lnTo>
                      <a:pt x="33" y="53"/>
                    </a:lnTo>
                    <a:lnTo>
                      <a:pt x="28" y="56"/>
                    </a:lnTo>
                    <a:lnTo>
                      <a:pt x="23" y="56"/>
                    </a:lnTo>
                    <a:lnTo>
                      <a:pt x="13" y="53"/>
                    </a:lnTo>
                    <a:lnTo>
                      <a:pt x="7" y="51"/>
                    </a:lnTo>
                    <a:lnTo>
                      <a:pt x="2" y="45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7" name="Freeform 1681"/>
              <p:cNvSpPr>
                <a:spLocks noEditPoints="1"/>
              </p:cNvSpPr>
              <p:nvPr/>
            </p:nvSpPr>
            <p:spPr bwMode="auto">
              <a:xfrm>
                <a:off x="3338" y="4129"/>
                <a:ext cx="10" cy="7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8"/>
                  </a:cxn>
                  <a:cxn ang="0">
                    <a:pos x="0" y="8"/>
                  </a:cxn>
                  <a:cxn ang="0">
                    <a:pos x="0" y="71"/>
                  </a:cxn>
                  <a:cxn ang="0">
                    <a:pos x="0" y="21"/>
                  </a:cxn>
                  <a:cxn ang="0">
                    <a:pos x="10" y="21"/>
                  </a:cxn>
                  <a:cxn ang="0">
                    <a:pos x="10" y="71"/>
                  </a:cxn>
                  <a:cxn ang="0">
                    <a:pos x="0" y="71"/>
                  </a:cxn>
                </a:cxnLst>
                <a:rect l="0" t="0" r="r" b="b"/>
                <a:pathLst>
                  <a:path w="10" h="71">
                    <a:moveTo>
                      <a:pt x="0" y="8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8"/>
                    </a:lnTo>
                    <a:lnTo>
                      <a:pt x="0" y="8"/>
                    </a:lnTo>
                    <a:close/>
                    <a:moveTo>
                      <a:pt x="0" y="71"/>
                    </a:moveTo>
                    <a:lnTo>
                      <a:pt x="0" y="21"/>
                    </a:lnTo>
                    <a:lnTo>
                      <a:pt x="10" y="21"/>
                    </a:lnTo>
                    <a:lnTo>
                      <a:pt x="1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8" name="Freeform 1682"/>
              <p:cNvSpPr>
                <a:spLocks/>
              </p:cNvSpPr>
              <p:nvPr/>
            </p:nvSpPr>
            <p:spPr bwMode="auto">
              <a:xfrm>
                <a:off x="3356" y="4129"/>
                <a:ext cx="25" cy="74"/>
              </a:xfrm>
              <a:custGeom>
                <a:avLst/>
                <a:gdLst/>
                <a:ahLst/>
                <a:cxnLst>
                  <a:cxn ang="0">
                    <a:pos x="23" y="63"/>
                  </a:cxn>
                  <a:cxn ang="0">
                    <a:pos x="25" y="71"/>
                  </a:cxn>
                  <a:cxn ang="0">
                    <a:pos x="20" y="74"/>
                  </a:cxn>
                  <a:cxn ang="0">
                    <a:pos x="18" y="74"/>
                  </a:cxn>
                  <a:cxn ang="0">
                    <a:pos x="13" y="74"/>
                  </a:cxn>
                  <a:cxn ang="0">
                    <a:pos x="10" y="71"/>
                  </a:cxn>
                  <a:cxn ang="0">
                    <a:pos x="8" y="69"/>
                  </a:cxn>
                  <a:cxn ang="0">
                    <a:pos x="5" y="69"/>
                  </a:cxn>
                  <a:cxn ang="0">
                    <a:pos x="5" y="63"/>
                  </a:cxn>
                  <a:cxn ang="0">
                    <a:pos x="5" y="58"/>
                  </a:cxn>
                  <a:cxn ang="0">
                    <a:pos x="5" y="28"/>
                  </a:cxn>
                  <a:cxn ang="0">
                    <a:pos x="0" y="28"/>
                  </a:cxn>
                  <a:cxn ang="0">
                    <a:pos x="0" y="21"/>
                  </a:cxn>
                  <a:cxn ang="0">
                    <a:pos x="5" y="21"/>
                  </a:cxn>
                  <a:cxn ang="0">
                    <a:pos x="5" y="5"/>
                  </a:cxn>
                  <a:cxn ang="0">
                    <a:pos x="15" y="0"/>
                  </a:cxn>
                  <a:cxn ang="0">
                    <a:pos x="15" y="21"/>
                  </a:cxn>
                  <a:cxn ang="0">
                    <a:pos x="23" y="21"/>
                  </a:cxn>
                  <a:cxn ang="0">
                    <a:pos x="23" y="28"/>
                  </a:cxn>
                  <a:cxn ang="0">
                    <a:pos x="15" y="28"/>
                  </a:cxn>
                  <a:cxn ang="0">
                    <a:pos x="15" y="58"/>
                  </a:cxn>
                  <a:cxn ang="0">
                    <a:pos x="15" y="61"/>
                  </a:cxn>
                  <a:cxn ang="0">
                    <a:pos x="15" y="63"/>
                  </a:cxn>
                  <a:cxn ang="0">
                    <a:pos x="15" y="63"/>
                  </a:cxn>
                  <a:cxn ang="0">
                    <a:pos x="15" y="63"/>
                  </a:cxn>
                  <a:cxn ang="0">
                    <a:pos x="18" y="63"/>
                  </a:cxn>
                  <a:cxn ang="0">
                    <a:pos x="20" y="63"/>
                  </a:cxn>
                  <a:cxn ang="0">
                    <a:pos x="20" y="63"/>
                  </a:cxn>
                  <a:cxn ang="0">
                    <a:pos x="23" y="63"/>
                  </a:cxn>
                </a:cxnLst>
                <a:rect l="0" t="0" r="r" b="b"/>
                <a:pathLst>
                  <a:path w="25" h="74">
                    <a:moveTo>
                      <a:pt x="23" y="63"/>
                    </a:moveTo>
                    <a:lnTo>
                      <a:pt x="25" y="71"/>
                    </a:lnTo>
                    <a:lnTo>
                      <a:pt x="20" y="74"/>
                    </a:lnTo>
                    <a:lnTo>
                      <a:pt x="18" y="74"/>
                    </a:lnTo>
                    <a:lnTo>
                      <a:pt x="13" y="74"/>
                    </a:lnTo>
                    <a:lnTo>
                      <a:pt x="10" y="71"/>
                    </a:lnTo>
                    <a:lnTo>
                      <a:pt x="8" y="69"/>
                    </a:lnTo>
                    <a:lnTo>
                      <a:pt x="5" y="69"/>
                    </a:lnTo>
                    <a:lnTo>
                      <a:pt x="5" y="63"/>
                    </a:lnTo>
                    <a:lnTo>
                      <a:pt x="5" y="58"/>
                    </a:lnTo>
                    <a:lnTo>
                      <a:pt x="5" y="28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5" y="21"/>
                    </a:lnTo>
                    <a:lnTo>
                      <a:pt x="5" y="5"/>
                    </a:lnTo>
                    <a:lnTo>
                      <a:pt x="15" y="0"/>
                    </a:lnTo>
                    <a:lnTo>
                      <a:pt x="15" y="21"/>
                    </a:lnTo>
                    <a:lnTo>
                      <a:pt x="23" y="21"/>
                    </a:lnTo>
                    <a:lnTo>
                      <a:pt x="23" y="28"/>
                    </a:lnTo>
                    <a:lnTo>
                      <a:pt x="15" y="28"/>
                    </a:lnTo>
                    <a:lnTo>
                      <a:pt x="15" y="58"/>
                    </a:lnTo>
                    <a:lnTo>
                      <a:pt x="15" y="61"/>
                    </a:lnTo>
                    <a:lnTo>
                      <a:pt x="15" y="63"/>
                    </a:lnTo>
                    <a:lnTo>
                      <a:pt x="15" y="63"/>
                    </a:lnTo>
                    <a:lnTo>
                      <a:pt x="15" y="63"/>
                    </a:lnTo>
                    <a:lnTo>
                      <a:pt x="18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499" name="Freeform 1683"/>
              <p:cNvSpPr>
                <a:spLocks noEditPoints="1"/>
              </p:cNvSpPr>
              <p:nvPr/>
            </p:nvSpPr>
            <p:spPr bwMode="auto">
              <a:xfrm>
                <a:off x="3389" y="4129"/>
                <a:ext cx="10" cy="7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8"/>
                  </a:cxn>
                  <a:cxn ang="0">
                    <a:pos x="0" y="8"/>
                  </a:cxn>
                  <a:cxn ang="0">
                    <a:pos x="0" y="71"/>
                  </a:cxn>
                  <a:cxn ang="0">
                    <a:pos x="0" y="21"/>
                  </a:cxn>
                  <a:cxn ang="0">
                    <a:pos x="10" y="21"/>
                  </a:cxn>
                  <a:cxn ang="0">
                    <a:pos x="10" y="71"/>
                  </a:cxn>
                  <a:cxn ang="0">
                    <a:pos x="0" y="71"/>
                  </a:cxn>
                </a:cxnLst>
                <a:rect l="0" t="0" r="r" b="b"/>
                <a:pathLst>
                  <a:path w="10" h="71">
                    <a:moveTo>
                      <a:pt x="0" y="8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8"/>
                    </a:lnTo>
                    <a:lnTo>
                      <a:pt x="0" y="8"/>
                    </a:lnTo>
                    <a:close/>
                    <a:moveTo>
                      <a:pt x="0" y="71"/>
                    </a:moveTo>
                    <a:lnTo>
                      <a:pt x="0" y="21"/>
                    </a:lnTo>
                    <a:lnTo>
                      <a:pt x="10" y="21"/>
                    </a:lnTo>
                    <a:lnTo>
                      <a:pt x="1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0" name="Freeform 1684"/>
              <p:cNvSpPr>
                <a:spLocks/>
              </p:cNvSpPr>
              <p:nvPr/>
            </p:nvSpPr>
            <p:spPr bwMode="auto">
              <a:xfrm>
                <a:off x="3404" y="4150"/>
                <a:ext cx="48" cy="50"/>
              </a:xfrm>
              <a:custGeom>
                <a:avLst/>
                <a:gdLst/>
                <a:ahLst/>
                <a:cxnLst>
                  <a:cxn ang="0">
                    <a:pos x="18" y="5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0" y="30"/>
                  </a:cxn>
                  <a:cxn ang="0">
                    <a:pos x="23" y="35"/>
                  </a:cxn>
                  <a:cxn ang="0">
                    <a:pos x="23" y="40"/>
                  </a:cxn>
                  <a:cxn ang="0">
                    <a:pos x="25" y="35"/>
                  </a:cxn>
                  <a:cxn ang="0">
                    <a:pos x="28" y="30"/>
                  </a:cxn>
                  <a:cxn ang="0">
                    <a:pos x="38" y="0"/>
                  </a:cxn>
                  <a:cxn ang="0">
                    <a:pos x="48" y="0"/>
                  </a:cxn>
                  <a:cxn ang="0">
                    <a:pos x="30" y="50"/>
                  </a:cxn>
                  <a:cxn ang="0">
                    <a:pos x="18" y="50"/>
                  </a:cxn>
                </a:cxnLst>
                <a:rect l="0" t="0" r="r" b="b"/>
                <a:pathLst>
                  <a:path w="48" h="50">
                    <a:moveTo>
                      <a:pt x="18" y="5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30"/>
                    </a:lnTo>
                    <a:lnTo>
                      <a:pt x="23" y="35"/>
                    </a:lnTo>
                    <a:lnTo>
                      <a:pt x="23" y="40"/>
                    </a:lnTo>
                    <a:lnTo>
                      <a:pt x="25" y="35"/>
                    </a:lnTo>
                    <a:lnTo>
                      <a:pt x="28" y="3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30" y="50"/>
                    </a:lnTo>
                    <a:lnTo>
                      <a:pt x="18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1" name="Freeform 1685"/>
              <p:cNvSpPr>
                <a:spLocks noEditPoints="1"/>
              </p:cNvSpPr>
              <p:nvPr/>
            </p:nvSpPr>
            <p:spPr bwMode="auto">
              <a:xfrm>
                <a:off x="3457" y="4147"/>
                <a:ext cx="48" cy="56"/>
              </a:xfrm>
              <a:custGeom>
                <a:avLst/>
                <a:gdLst/>
                <a:ahLst/>
                <a:cxnLst>
                  <a:cxn ang="0">
                    <a:pos x="38" y="38"/>
                  </a:cxn>
                  <a:cxn ang="0">
                    <a:pos x="48" y="40"/>
                  </a:cxn>
                  <a:cxn ang="0">
                    <a:pos x="43" y="45"/>
                  </a:cxn>
                  <a:cxn ang="0">
                    <a:pos x="38" y="51"/>
                  </a:cxn>
                  <a:cxn ang="0">
                    <a:pos x="33" y="53"/>
                  </a:cxn>
                  <a:cxn ang="0">
                    <a:pos x="23" y="56"/>
                  </a:cxn>
                  <a:cxn ang="0">
                    <a:pos x="18" y="53"/>
                  </a:cxn>
                  <a:cxn ang="0">
                    <a:pos x="10" y="53"/>
                  </a:cxn>
                  <a:cxn ang="0">
                    <a:pos x="5" y="48"/>
                  </a:cxn>
                  <a:cxn ang="0">
                    <a:pos x="2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2" y="13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40" y="8"/>
                  </a:cxn>
                  <a:cxn ang="0">
                    <a:pos x="43" y="13"/>
                  </a:cxn>
                  <a:cxn ang="0">
                    <a:pos x="45" y="20"/>
                  </a:cxn>
                  <a:cxn ang="0">
                    <a:pos x="48" y="28"/>
                  </a:cxn>
                  <a:cxn ang="0">
                    <a:pos x="48" y="28"/>
                  </a:cxn>
                  <a:cxn ang="0">
                    <a:pos x="48" y="30"/>
                  </a:cxn>
                  <a:cxn ang="0">
                    <a:pos x="7" y="30"/>
                  </a:cxn>
                  <a:cxn ang="0">
                    <a:pos x="10" y="38"/>
                  </a:cxn>
                  <a:cxn ang="0">
                    <a:pos x="13" y="43"/>
                  </a:cxn>
                  <a:cxn ang="0">
                    <a:pos x="18" y="45"/>
                  </a:cxn>
                  <a:cxn ang="0">
                    <a:pos x="23" y="45"/>
                  </a:cxn>
                  <a:cxn ang="0">
                    <a:pos x="28" y="45"/>
                  </a:cxn>
                  <a:cxn ang="0">
                    <a:pos x="33" y="45"/>
                  </a:cxn>
                  <a:cxn ang="0">
                    <a:pos x="35" y="43"/>
                  </a:cxn>
                  <a:cxn ang="0">
                    <a:pos x="38" y="38"/>
                  </a:cxn>
                  <a:cxn ang="0">
                    <a:pos x="7" y="20"/>
                  </a:cxn>
                  <a:cxn ang="0">
                    <a:pos x="38" y="20"/>
                  </a:cxn>
                  <a:cxn ang="0">
                    <a:pos x="35" y="15"/>
                  </a:cxn>
                  <a:cxn ang="0">
                    <a:pos x="35" y="13"/>
                  </a:cxn>
                  <a:cxn ang="0">
                    <a:pos x="30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3" y="13"/>
                  </a:cxn>
                  <a:cxn ang="0">
                    <a:pos x="10" y="15"/>
                  </a:cxn>
                  <a:cxn ang="0">
                    <a:pos x="7" y="20"/>
                  </a:cxn>
                </a:cxnLst>
                <a:rect l="0" t="0" r="r" b="b"/>
                <a:pathLst>
                  <a:path w="48" h="56">
                    <a:moveTo>
                      <a:pt x="38" y="38"/>
                    </a:moveTo>
                    <a:lnTo>
                      <a:pt x="48" y="40"/>
                    </a:lnTo>
                    <a:lnTo>
                      <a:pt x="43" y="45"/>
                    </a:lnTo>
                    <a:lnTo>
                      <a:pt x="38" y="51"/>
                    </a:lnTo>
                    <a:lnTo>
                      <a:pt x="33" y="53"/>
                    </a:lnTo>
                    <a:lnTo>
                      <a:pt x="23" y="56"/>
                    </a:lnTo>
                    <a:lnTo>
                      <a:pt x="18" y="53"/>
                    </a:lnTo>
                    <a:lnTo>
                      <a:pt x="10" y="53"/>
                    </a:lnTo>
                    <a:lnTo>
                      <a:pt x="5" y="48"/>
                    </a:lnTo>
                    <a:lnTo>
                      <a:pt x="2" y="43"/>
                    </a:lnTo>
                    <a:lnTo>
                      <a:pt x="0" y="35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2" y="13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40" y="8"/>
                    </a:lnTo>
                    <a:lnTo>
                      <a:pt x="43" y="13"/>
                    </a:lnTo>
                    <a:lnTo>
                      <a:pt x="45" y="20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0"/>
                    </a:lnTo>
                    <a:lnTo>
                      <a:pt x="7" y="30"/>
                    </a:lnTo>
                    <a:lnTo>
                      <a:pt x="10" y="38"/>
                    </a:lnTo>
                    <a:lnTo>
                      <a:pt x="13" y="43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3" y="45"/>
                    </a:lnTo>
                    <a:lnTo>
                      <a:pt x="35" y="43"/>
                    </a:lnTo>
                    <a:lnTo>
                      <a:pt x="38" y="38"/>
                    </a:lnTo>
                    <a:close/>
                    <a:moveTo>
                      <a:pt x="7" y="20"/>
                    </a:moveTo>
                    <a:lnTo>
                      <a:pt x="38" y="20"/>
                    </a:lnTo>
                    <a:lnTo>
                      <a:pt x="35" y="15"/>
                    </a:lnTo>
                    <a:lnTo>
                      <a:pt x="35" y="13"/>
                    </a:lnTo>
                    <a:lnTo>
                      <a:pt x="30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0" y="15"/>
                    </a:lnTo>
                    <a:lnTo>
                      <a:pt x="7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2" name="Freeform 1686"/>
              <p:cNvSpPr>
                <a:spLocks/>
              </p:cNvSpPr>
              <p:nvPr/>
            </p:nvSpPr>
            <p:spPr bwMode="auto">
              <a:xfrm>
                <a:off x="3512" y="4147"/>
                <a:ext cx="43" cy="56"/>
              </a:xfrm>
              <a:custGeom>
                <a:avLst/>
                <a:gdLst/>
                <a:ahLst/>
                <a:cxnLst>
                  <a:cxn ang="0">
                    <a:pos x="8" y="38"/>
                  </a:cxn>
                  <a:cxn ang="0">
                    <a:pos x="13" y="43"/>
                  </a:cxn>
                  <a:cxn ang="0">
                    <a:pos x="21" y="45"/>
                  </a:cxn>
                  <a:cxn ang="0">
                    <a:pos x="31" y="45"/>
                  </a:cxn>
                  <a:cxn ang="0">
                    <a:pos x="33" y="38"/>
                  </a:cxn>
                  <a:cxn ang="0">
                    <a:pos x="31" y="35"/>
                  </a:cxn>
                  <a:cxn ang="0">
                    <a:pos x="21" y="33"/>
                  </a:cxn>
                  <a:cxn ang="0">
                    <a:pos x="8" y="28"/>
                  </a:cxn>
                  <a:cxn ang="0">
                    <a:pos x="3" y="23"/>
                  </a:cxn>
                  <a:cxn ang="0">
                    <a:pos x="0" y="15"/>
                  </a:cxn>
                  <a:cxn ang="0">
                    <a:pos x="3" y="10"/>
                  </a:cxn>
                  <a:cxn ang="0">
                    <a:pos x="5" y="5"/>
                  </a:cxn>
                  <a:cxn ang="0">
                    <a:pos x="10" y="3"/>
                  </a:cxn>
                  <a:cxn ang="0">
                    <a:pos x="18" y="0"/>
                  </a:cxn>
                  <a:cxn ang="0">
                    <a:pos x="31" y="3"/>
                  </a:cxn>
                  <a:cxn ang="0">
                    <a:pos x="36" y="8"/>
                  </a:cxn>
                  <a:cxn ang="0">
                    <a:pos x="38" y="15"/>
                  </a:cxn>
                  <a:cxn ang="0">
                    <a:pos x="28" y="13"/>
                  </a:cxn>
                  <a:cxn ang="0">
                    <a:pos x="23" y="10"/>
                  </a:cxn>
                  <a:cxn ang="0">
                    <a:pos x="16" y="10"/>
                  </a:cxn>
                  <a:cxn ang="0">
                    <a:pos x="10" y="13"/>
                  </a:cxn>
                  <a:cxn ang="0">
                    <a:pos x="10" y="15"/>
                  </a:cxn>
                  <a:cxn ang="0">
                    <a:pos x="13" y="18"/>
                  </a:cxn>
                  <a:cxn ang="0">
                    <a:pos x="16" y="20"/>
                  </a:cxn>
                  <a:cxn ang="0">
                    <a:pos x="28" y="23"/>
                  </a:cxn>
                  <a:cxn ang="0">
                    <a:pos x="38" y="28"/>
                  </a:cxn>
                  <a:cxn ang="0">
                    <a:pos x="41" y="33"/>
                  </a:cxn>
                  <a:cxn ang="0">
                    <a:pos x="41" y="43"/>
                  </a:cxn>
                  <a:cxn ang="0">
                    <a:pos x="36" y="51"/>
                  </a:cxn>
                  <a:cxn ang="0">
                    <a:pos x="28" y="56"/>
                  </a:cxn>
                  <a:cxn ang="0">
                    <a:pos x="13" y="53"/>
                  </a:cxn>
                  <a:cxn ang="0">
                    <a:pos x="3" y="45"/>
                  </a:cxn>
                </a:cxnLst>
                <a:rect l="0" t="0" r="r" b="b"/>
                <a:pathLst>
                  <a:path w="43" h="56">
                    <a:moveTo>
                      <a:pt x="0" y="38"/>
                    </a:moveTo>
                    <a:lnTo>
                      <a:pt x="8" y="38"/>
                    </a:lnTo>
                    <a:lnTo>
                      <a:pt x="10" y="40"/>
                    </a:lnTo>
                    <a:lnTo>
                      <a:pt x="13" y="43"/>
                    </a:lnTo>
                    <a:lnTo>
                      <a:pt x="16" y="45"/>
                    </a:lnTo>
                    <a:lnTo>
                      <a:pt x="21" y="45"/>
                    </a:lnTo>
                    <a:lnTo>
                      <a:pt x="26" y="45"/>
                    </a:lnTo>
                    <a:lnTo>
                      <a:pt x="31" y="45"/>
                    </a:lnTo>
                    <a:lnTo>
                      <a:pt x="33" y="43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1" y="35"/>
                    </a:lnTo>
                    <a:lnTo>
                      <a:pt x="26" y="33"/>
                    </a:lnTo>
                    <a:lnTo>
                      <a:pt x="21" y="33"/>
                    </a:lnTo>
                    <a:lnTo>
                      <a:pt x="13" y="30"/>
                    </a:lnTo>
                    <a:lnTo>
                      <a:pt x="8" y="28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3" y="10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31" y="3"/>
                    </a:lnTo>
                    <a:lnTo>
                      <a:pt x="33" y="5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28" y="13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21" y="8"/>
                    </a:lnTo>
                    <a:lnTo>
                      <a:pt x="16" y="10"/>
                    </a:lnTo>
                    <a:lnTo>
                      <a:pt x="13" y="10"/>
                    </a:lnTo>
                    <a:lnTo>
                      <a:pt x="10" y="13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8"/>
                    </a:lnTo>
                    <a:lnTo>
                      <a:pt x="13" y="18"/>
                    </a:lnTo>
                    <a:lnTo>
                      <a:pt x="13" y="20"/>
                    </a:lnTo>
                    <a:lnTo>
                      <a:pt x="16" y="20"/>
                    </a:lnTo>
                    <a:lnTo>
                      <a:pt x="21" y="23"/>
                    </a:lnTo>
                    <a:lnTo>
                      <a:pt x="28" y="23"/>
                    </a:lnTo>
                    <a:lnTo>
                      <a:pt x="33" y="25"/>
                    </a:lnTo>
                    <a:lnTo>
                      <a:pt x="38" y="28"/>
                    </a:lnTo>
                    <a:lnTo>
                      <a:pt x="41" y="30"/>
                    </a:lnTo>
                    <a:lnTo>
                      <a:pt x="41" y="33"/>
                    </a:lnTo>
                    <a:lnTo>
                      <a:pt x="43" y="38"/>
                    </a:lnTo>
                    <a:lnTo>
                      <a:pt x="41" y="43"/>
                    </a:lnTo>
                    <a:lnTo>
                      <a:pt x="41" y="45"/>
                    </a:lnTo>
                    <a:lnTo>
                      <a:pt x="36" y="51"/>
                    </a:lnTo>
                    <a:lnTo>
                      <a:pt x="33" y="53"/>
                    </a:lnTo>
                    <a:lnTo>
                      <a:pt x="28" y="56"/>
                    </a:lnTo>
                    <a:lnTo>
                      <a:pt x="21" y="56"/>
                    </a:lnTo>
                    <a:lnTo>
                      <a:pt x="13" y="53"/>
                    </a:lnTo>
                    <a:lnTo>
                      <a:pt x="5" y="51"/>
                    </a:lnTo>
                    <a:lnTo>
                      <a:pt x="3" y="45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3" name="Rectangle 1687"/>
              <p:cNvSpPr>
                <a:spLocks noChangeArrowheads="1"/>
              </p:cNvSpPr>
              <p:nvPr/>
            </p:nvSpPr>
            <p:spPr bwMode="auto">
              <a:xfrm>
                <a:off x="713" y="404"/>
                <a:ext cx="4507" cy="3549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4" name="Rectangle 1688"/>
              <p:cNvSpPr>
                <a:spLocks noChangeArrowheads="1"/>
              </p:cNvSpPr>
              <p:nvPr/>
            </p:nvSpPr>
            <p:spPr bwMode="auto">
              <a:xfrm>
                <a:off x="713" y="404"/>
                <a:ext cx="4507" cy="3549"/>
              </a:xfrm>
              <a:prstGeom prst="rect">
                <a:avLst/>
              </a:prstGeom>
              <a:noFill/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5" name="Line 1689"/>
              <p:cNvSpPr>
                <a:spLocks noChangeShapeType="1"/>
              </p:cNvSpPr>
              <p:nvPr/>
            </p:nvSpPr>
            <p:spPr bwMode="auto">
              <a:xfrm>
                <a:off x="713" y="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6" name="Line 1690"/>
              <p:cNvSpPr>
                <a:spLocks noChangeShapeType="1"/>
              </p:cNvSpPr>
              <p:nvPr/>
            </p:nvSpPr>
            <p:spPr bwMode="auto">
              <a:xfrm>
                <a:off x="713" y="4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7" name="Line 1691"/>
              <p:cNvSpPr>
                <a:spLocks noChangeShapeType="1"/>
              </p:cNvSpPr>
              <p:nvPr/>
            </p:nvSpPr>
            <p:spPr bwMode="auto">
              <a:xfrm>
                <a:off x="713" y="4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8" name="Line 1692"/>
              <p:cNvSpPr>
                <a:spLocks noChangeShapeType="1"/>
              </p:cNvSpPr>
              <p:nvPr/>
            </p:nvSpPr>
            <p:spPr bwMode="auto">
              <a:xfrm>
                <a:off x="713" y="5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09" name="Line 1693"/>
              <p:cNvSpPr>
                <a:spLocks noChangeShapeType="1"/>
              </p:cNvSpPr>
              <p:nvPr/>
            </p:nvSpPr>
            <p:spPr bwMode="auto">
              <a:xfrm>
                <a:off x="713" y="5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0" name="Line 1694"/>
              <p:cNvSpPr>
                <a:spLocks noChangeShapeType="1"/>
              </p:cNvSpPr>
              <p:nvPr/>
            </p:nvSpPr>
            <p:spPr bwMode="auto">
              <a:xfrm>
                <a:off x="713" y="6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1" name="Line 1695"/>
              <p:cNvSpPr>
                <a:spLocks noChangeShapeType="1"/>
              </p:cNvSpPr>
              <p:nvPr/>
            </p:nvSpPr>
            <p:spPr bwMode="auto">
              <a:xfrm>
                <a:off x="713" y="6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2" name="Line 1696"/>
              <p:cNvSpPr>
                <a:spLocks noChangeShapeType="1"/>
              </p:cNvSpPr>
              <p:nvPr/>
            </p:nvSpPr>
            <p:spPr bwMode="auto">
              <a:xfrm>
                <a:off x="713" y="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3" name="Line 1697"/>
              <p:cNvSpPr>
                <a:spLocks noChangeShapeType="1"/>
              </p:cNvSpPr>
              <p:nvPr/>
            </p:nvSpPr>
            <p:spPr bwMode="auto">
              <a:xfrm>
                <a:off x="713" y="7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4" name="Line 1698"/>
              <p:cNvSpPr>
                <a:spLocks noChangeShapeType="1"/>
              </p:cNvSpPr>
              <p:nvPr/>
            </p:nvSpPr>
            <p:spPr bwMode="auto">
              <a:xfrm>
                <a:off x="713" y="81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5" name="Line 1699"/>
              <p:cNvSpPr>
                <a:spLocks noChangeShapeType="1"/>
              </p:cNvSpPr>
              <p:nvPr/>
            </p:nvSpPr>
            <p:spPr bwMode="auto">
              <a:xfrm>
                <a:off x="713" y="85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6" name="Line 1700"/>
              <p:cNvSpPr>
                <a:spLocks noChangeShapeType="1"/>
              </p:cNvSpPr>
              <p:nvPr/>
            </p:nvSpPr>
            <p:spPr bwMode="auto">
              <a:xfrm>
                <a:off x="713" y="9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7" name="Line 1701"/>
              <p:cNvSpPr>
                <a:spLocks noChangeShapeType="1"/>
              </p:cNvSpPr>
              <p:nvPr/>
            </p:nvSpPr>
            <p:spPr bwMode="auto">
              <a:xfrm>
                <a:off x="713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8" name="Line 1702"/>
              <p:cNvSpPr>
                <a:spLocks noChangeShapeType="1"/>
              </p:cNvSpPr>
              <p:nvPr/>
            </p:nvSpPr>
            <p:spPr bwMode="auto">
              <a:xfrm>
                <a:off x="713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19" name="Line 1703"/>
              <p:cNvSpPr>
                <a:spLocks noChangeShapeType="1"/>
              </p:cNvSpPr>
              <p:nvPr/>
            </p:nvSpPr>
            <p:spPr bwMode="auto">
              <a:xfrm>
                <a:off x="713" y="10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0" name="Line 1704"/>
              <p:cNvSpPr>
                <a:spLocks noChangeShapeType="1"/>
              </p:cNvSpPr>
              <p:nvPr/>
            </p:nvSpPr>
            <p:spPr bwMode="auto">
              <a:xfrm>
                <a:off x="713" y="10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1" name="Line 1705"/>
              <p:cNvSpPr>
                <a:spLocks noChangeShapeType="1"/>
              </p:cNvSpPr>
              <p:nvPr/>
            </p:nvSpPr>
            <p:spPr bwMode="auto">
              <a:xfrm>
                <a:off x="713" y="11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2" name="Line 1706"/>
              <p:cNvSpPr>
                <a:spLocks noChangeShapeType="1"/>
              </p:cNvSpPr>
              <p:nvPr/>
            </p:nvSpPr>
            <p:spPr bwMode="auto">
              <a:xfrm>
                <a:off x="713" y="11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3" name="Line 1707"/>
              <p:cNvSpPr>
                <a:spLocks noChangeShapeType="1"/>
              </p:cNvSpPr>
              <p:nvPr/>
            </p:nvSpPr>
            <p:spPr bwMode="auto">
              <a:xfrm>
                <a:off x="713" y="12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4" name="Line 1708"/>
              <p:cNvSpPr>
                <a:spLocks noChangeShapeType="1"/>
              </p:cNvSpPr>
              <p:nvPr/>
            </p:nvSpPr>
            <p:spPr bwMode="auto">
              <a:xfrm>
                <a:off x="713" y="12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5" name="Line 1709"/>
              <p:cNvSpPr>
                <a:spLocks noChangeShapeType="1"/>
              </p:cNvSpPr>
              <p:nvPr/>
            </p:nvSpPr>
            <p:spPr bwMode="auto">
              <a:xfrm>
                <a:off x="713" y="1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6" name="Line 1710"/>
              <p:cNvSpPr>
                <a:spLocks noChangeShapeType="1"/>
              </p:cNvSpPr>
              <p:nvPr/>
            </p:nvSpPr>
            <p:spPr bwMode="auto">
              <a:xfrm>
                <a:off x="713" y="13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7" name="Line 1711"/>
              <p:cNvSpPr>
                <a:spLocks noChangeShapeType="1"/>
              </p:cNvSpPr>
              <p:nvPr/>
            </p:nvSpPr>
            <p:spPr bwMode="auto">
              <a:xfrm>
                <a:off x="713" y="14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8" name="Line 1712"/>
              <p:cNvSpPr>
                <a:spLocks noChangeShapeType="1"/>
              </p:cNvSpPr>
              <p:nvPr/>
            </p:nvSpPr>
            <p:spPr bwMode="auto">
              <a:xfrm>
                <a:off x="713" y="14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29" name="Line 1713"/>
              <p:cNvSpPr>
                <a:spLocks noChangeShapeType="1"/>
              </p:cNvSpPr>
              <p:nvPr/>
            </p:nvSpPr>
            <p:spPr bwMode="auto">
              <a:xfrm>
                <a:off x="713" y="14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0" name="Line 1714"/>
              <p:cNvSpPr>
                <a:spLocks noChangeShapeType="1"/>
              </p:cNvSpPr>
              <p:nvPr/>
            </p:nvSpPr>
            <p:spPr bwMode="auto">
              <a:xfrm>
                <a:off x="713" y="15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1" name="Line 1715"/>
              <p:cNvSpPr>
                <a:spLocks noChangeShapeType="1"/>
              </p:cNvSpPr>
              <p:nvPr/>
            </p:nvSpPr>
            <p:spPr bwMode="auto">
              <a:xfrm>
                <a:off x="713" y="15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2" name="Line 1716"/>
              <p:cNvSpPr>
                <a:spLocks noChangeShapeType="1"/>
              </p:cNvSpPr>
              <p:nvPr/>
            </p:nvSpPr>
            <p:spPr bwMode="auto">
              <a:xfrm>
                <a:off x="713" y="16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3" name="Line 1717"/>
              <p:cNvSpPr>
                <a:spLocks noChangeShapeType="1"/>
              </p:cNvSpPr>
              <p:nvPr/>
            </p:nvSpPr>
            <p:spPr bwMode="auto">
              <a:xfrm>
                <a:off x="713" y="16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4" name="Line 1718"/>
              <p:cNvSpPr>
                <a:spLocks noChangeShapeType="1"/>
              </p:cNvSpPr>
              <p:nvPr/>
            </p:nvSpPr>
            <p:spPr bwMode="auto">
              <a:xfrm>
                <a:off x="713" y="17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5" name="Line 1719"/>
              <p:cNvSpPr>
                <a:spLocks noChangeShapeType="1"/>
              </p:cNvSpPr>
              <p:nvPr/>
            </p:nvSpPr>
            <p:spPr bwMode="auto">
              <a:xfrm>
                <a:off x="713" y="1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6" name="Line 1720"/>
              <p:cNvSpPr>
                <a:spLocks noChangeShapeType="1"/>
              </p:cNvSpPr>
              <p:nvPr/>
            </p:nvSpPr>
            <p:spPr bwMode="auto">
              <a:xfrm>
                <a:off x="713" y="18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7" name="Line 1721"/>
              <p:cNvSpPr>
                <a:spLocks noChangeShapeType="1"/>
              </p:cNvSpPr>
              <p:nvPr/>
            </p:nvSpPr>
            <p:spPr bwMode="auto">
              <a:xfrm>
                <a:off x="713" y="18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8" name="Line 1722"/>
              <p:cNvSpPr>
                <a:spLocks noChangeShapeType="1"/>
              </p:cNvSpPr>
              <p:nvPr/>
            </p:nvSpPr>
            <p:spPr bwMode="auto">
              <a:xfrm>
                <a:off x="713" y="1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39" name="Line 1723"/>
              <p:cNvSpPr>
                <a:spLocks noChangeShapeType="1"/>
              </p:cNvSpPr>
              <p:nvPr/>
            </p:nvSpPr>
            <p:spPr bwMode="auto">
              <a:xfrm>
                <a:off x="713" y="1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0" name="Line 1724"/>
              <p:cNvSpPr>
                <a:spLocks noChangeShapeType="1"/>
              </p:cNvSpPr>
              <p:nvPr/>
            </p:nvSpPr>
            <p:spPr bwMode="auto">
              <a:xfrm>
                <a:off x="713" y="19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1" name="Line 1725"/>
              <p:cNvSpPr>
                <a:spLocks noChangeShapeType="1"/>
              </p:cNvSpPr>
              <p:nvPr/>
            </p:nvSpPr>
            <p:spPr bwMode="auto">
              <a:xfrm>
                <a:off x="713" y="20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2" name="Line 1726"/>
              <p:cNvSpPr>
                <a:spLocks noChangeShapeType="1"/>
              </p:cNvSpPr>
              <p:nvPr/>
            </p:nvSpPr>
            <p:spPr bwMode="auto">
              <a:xfrm>
                <a:off x="713" y="20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3" name="Line 1727"/>
              <p:cNvSpPr>
                <a:spLocks noChangeShapeType="1"/>
              </p:cNvSpPr>
              <p:nvPr/>
            </p:nvSpPr>
            <p:spPr bwMode="auto">
              <a:xfrm>
                <a:off x="713" y="21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4" name="Line 1728"/>
              <p:cNvSpPr>
                <a:spLocks noChangeShapeType="1"/>
              </p:cNvSpPr>
              <p:nvPr/>
            </p:nvSpPr>
            <p:spPr bwMode="auto">
              <a:xfrm>
                <a:off x="713" y="21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5" name="Line 1729"/>
              <p:cNvSpPr>
                <a:spLocks noChangeShapeType="1"/>
              </p:cNvSpPr>
              <p:nvPr/>
            </p:nvSpPr>
            <p:spPr bwMode="auto">
              <a:xfrm>
                <a:off x="713" y="22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6" name="Line 1730"/>
              <p:cNvSpPr>
                <a:spLocks noChangeShapeType="1"/>
              </p:cNvSpPr>
              <p:nvPr/>
            </p:nvSpPr>
            <p:spPr bwMode="auto">
              <a:xfrm>
                <a:off x="713" y="22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7" name="Line 1731"/>
              <p:cNvSpPr>
                <a:spLocks noChangeShapeType="1"/>
              </p:cNvSpPr>
              <p:nvPr/>
            </p:nvSpPr>
            <p:spPr bwMode="auto">
              <a:xfrm>
                <a:off x="713" y="23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8" name="Line 1732"/>
              <p:cNvSpPr>
                <a:spLocks noChangeShapeType="1"/>
              </p:cNvSpPr>
              <p:nvPr/>
            </p:nvSpPr>
            <p:spPr bwMode="auto">
              <a:xfrm>
                <a:off x="713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49" name="Line 1733"/>
              <p:cNvSpPr>
                <a:spLocks noChangeShapeType="1"/>
              </p:cNvSpPr>
              <p:nvPr/>
            </p:nvSpPr>
            <p:spPr bwMode="auto">
              <a:xfrm>
                <a:off x="713" y="24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0" name="Line 1734"/>
              <p:cNvSpPr>
                <a:spLocks noChangeShapeType="1"/>
              </p:cNvSpPr>
              <p:nvPr/>
            </p:nvSpPr>
            <p:spPr bwMode="auto">
              <a:xfrm>
                <a:off x="713" y="24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1" name="Line 1735"/>
              <p:cNvSpPr>
                <a:spLocks noChangeShapeType="1"/>
              </p:cNvSpPr>
              <p:nvPr/>
            </p:nvSpPr>
            <p:spPr bwMode="auto">
              <a:xfrm>
                <a:off x="713" y="24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2" name="Line 1736"/>
              <p:cNvSpPr>
                <a:spLocks noChangeShapeType="1"/>
              </p:cNvSpPr>
              <p:nvPr/>
            </p:nvSpPr>
            <p:spPr bwMode="auto">
              <a:xfrm>
                <a:off x="713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3" name="Line 1737"/>
              <p:cNvSpPr>
                <a:spLocks noChangeShapeType="1"/>
              </p:cNvSpPr>
              <p:nvPr/>
            </p:nvSpPr>
            <p:spPr bwMode="auto">
              <a:xfrm>
                <a:off x="713" y="2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4" name="Line 1738"/>
              <p:cNvSpPr>
                <a:spLocks noChangeShapeType="1"/>
              </p:cNvSpPr>
              <p:nvPr/>
            </p:nvSpPr>
            <p:spPr bwMode="auto">
              <a:xfrm>
                <a:off x="713" y="26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5" name="Line 1739"/>
              <p:cNvSpPr>
                <a:spLocks noChangeShapeType="1"/>
              </p:cNvSpPr>
              <p:nvPr/>
            </p:nvSpPr>
            <p:spPr bwMode="auto">
              <a:xfrm>
                <a:off x="713" y="26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6" name="Line 1740"/>
              <p:cNvSpPr>
                <a:spLocks noChangeShapeType="1"/>
              </p:cNvSpPr>
              <p:nvPr/>
            </p:nvSpPr>
            <p:spPr bwMode="auto">
              <a:xfrm>
                <a:off x="713" y="27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7" name="Line 1741"/>
              <p:cNvSpPr>
                <a:spLocks noChangeShapeType="1"/>
              </p:cNvSpPr>
              <p:nvPr/>
            </p:nvSpPr>
            <p:spPr bwMode="auto">
              <a:xfrm>
                <a:off x="713" y="27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8" name="Line 1742"/>
              <p:cNvSpPr>
                <a:spLocks noChangeShapeType="1"/>
              </p:cNvSpPr>
              <p:nvPr/>
            </p:nvSpPr>
            <p:spPr bwMode="auto">
              <a:xfrm>
                <a:off x="713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59" name="Line 1743"/>
              <p:cNvSpPr>
                <a:spLocks noChangeShapeType="1"/>
              </p:cNvSpPr>
              <p:nvPr/>
            </p:nvSpPr>
            <p:spPr bwMode="auto">
              <a:xfrm>
                <a:off x="713" y="28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0" name="Line 1744"/>
              <p:cNvSpPr>
                <a:spLocks noChangeShapeType="1"/>
              </p:cNvSpPr>
              <p:nvPr/>
            </p:nvSpPr>
            <p:spPr bwMode="auto">
              <a:xfrm>
                <a:off x="713" y="29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1" name="Line 1745"/>
              <p:cNvSpPr>
                <a:spLocks noChangeShapeType="1"/>
              </p:cNvSpPr>
              <p:nvPr/>
            </p:nvSpPr>
            <p:spPr bwMode="auto">
              <a:xfrm>
                <a:off x="713" y="29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2" name="Line 1746"/>
              <p:cNvSpPr>
                <a:spLocks noChangeShapeType="1"/>
              </p:cNvSpPr>
              <p:nvPr/>
            </p:nvSpPr>
            <p:spPr bwMode="auto">
              <a:xfrm>
                <a:off x="713" y="29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3" name="Line 1747"/>
              <p:cNvSpPr>
                <a:spLocks noChangeShapeType="1"/>
              </p:cNvSpPr>
              <p:nvPr/>
            </p:nvSpPr>
            <p:spPr bwMode="auto">
              <a:xfrm>
                <a:off x="713" y="30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4" name="Line 1748"/>
              <p:cNvSpPr>
                <a:spLocks noChangeShapeType="1"/>
              </p:cNvSpPr>
              <p:nvPr/>
            </p:nvSpPr>
            <p:spPr bwMode="auto">
              <a:xfrm>
                <a:off x="713" y="3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5" name="Line 1749"/>
              <p:cNvSpPr>
                <a:spLocks noChangeShapeType="1"/>
              </p:cNvSpPr>
              <p:nvPr/>
            </p:nvSpPr>
            <p:spPr bwMode="auto">
              <a:xfrm>
                <a:off x="713" y="31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6" name="Line 1750"/>
              <p:cNvSpPr>
                <a:spLocks noChangeShapeType="1"/>
              </p:cNvSpPr>
              <p:nvPr/>
            </p:nvSpPr>
            <p:spPr bwMode="auto">
              <a:xfrm>
                <a:off x="713" y="31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7" name="Line 1751"/>
              <p:cNvSpPr>
                <a:spLocks noChangeShapeType="1"/>
              </p:cNvSpPr>
              <p:nvPr/>
            </p:nvSpPr>
            <p:spPr bwMode="auto">
              <a:xfrm>
                <a:off x="713" y="32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8" name="Line 1752"/>
              <p:cNvSpPr>
                <a:spLocks noChangeShapeType="1"/>
              </p:cNvSpPr>
              <p:nvPr/>
            </p:nvSpPr>
            <p:spPr bwMode="auto">
              <a:xfrm>
                <a:off x="713" y="32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69" name="Line 1753"/>
              <p:cNvSpPr>
                <a:spLocks noChangeShapeType="1"/>
              </p:cNvSpPr>
              <p:nvPr/>
            </p:nvSpPr>
            <p:spPr bwMode="auto">
              <a:xfrm>
                <a:off x="713" y="33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0" name="Line 1754"/>
              <p:cNvSpPr>
                <a:spLocks noChangeShapeType="1"/>
              </p:cNvSpPr>
              <p:nvPr/>
            </p:nvSpPr>
            <p:spPr bwMode="auto">
              <a:xfrm>
                <a:off x="713" y="33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1" name="Line 1755"/>
              <p:cNvSpPr>
                <a:spLocks noChangeShapeType="1"/>
              </p:cNvSpPr>
              <p:nvPr/>
            </p:nvSpPr>
            <p:spPr bwMode="auto">
              <a:xfrm>
                <a:off x="713" y="34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2" name="Line 1756"/>
              <p:cNvSpPr>
                <a:spLocks noChangeShapeType="1"/>
              </p:cNvSpPr>
              <p:nvPr/>
            </p:nvSpPr>
            <p:spPr bwMode="auto">
              <a:xfrm>
                <a:off x="713" y="34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3" name="Line 1757"/>
              <p:cNvSpPr>
                <a:spLocks noChangeShapeType="1"/>
              </p:cNvSpPr>
              <p:nvPr/>
            </p:nvSpPr>
            <p:spPr bwMode="auto">
              <a:xfrm>
                <a:off x="713" y="34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4" name="Line 1758"/>
              <p:cNvSpPr>
                <a:spLocks noChangeShapeType="1"/>
              </p:cNvSpPr>
              <p:nvPr/>
            </p:nvSpPr>
            <p:spPr bwMode="auto">
              <a:xfrm>
                <a:off x="713" y="35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5" name="Line 1759"/>
              <p:cNvSpPr>
                <a:spLocks noChangeShapeType="1"/>
              </p:cNvSpPr>
              <p:nvPr/>
            </p:nvSpPr>
            <p:spPr bwMode="auto">
              <a:xfrm>
                <a:off x="713" y="35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6" name="Line 1760"/>
              <p:cNvSpPr>
                <a:spLocks noChangeShapeType="1"/>
              </p:cNvSpPr>
              <p:nvPr/>
            </p:nvSpPr>
            <p:spPr bwMode="auto">
              <a:xfrm>
                <a:off x="713" y="36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7" name="Line 1761"/>
              <p:cNvSpPr>
                <a:spLocks noChangeShapeType="1"/>
              </p:cNvSpPr>
              <p:nvPr/>
            </p:nvSpPr>
            <p:spPr bwMode="auto">
              <a:xfrm>
                <a:off x="713" y="36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8" name="Line 1762"/>
              <p:cNvSpPr>
                <a:spLocks noChangeShapeType="1"/>
              </p:cNvSpPr>
              <p:nvPr/>
            </p:nvSpPr>
            <p:spPr bwMode="auto">
              <a:xfrm>
                <a:off x="713" y="37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79" name="Line 1763"/>
              <p:cNvSpPr>
                <a:spLocks noChangeShapeType="1"/>
              </p:cNvSpPr>
              <p:nvPr/>
            </p:nvSpPr>
            <p:spPr bwMode="auto">
              <a:xfrm>
                <a:off x="713" y="37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0" name="Line 1764"/>
              <p:cNvSpPr>
                <a:spLocks noChangeShapeType="1"/>
              </p:cNvSpPr>
              <p:nvPr/>
            </p:nvSpPr>
            <p:spPr bwMode="auto">
              <a:xfrm>
                <a:off x="713" y="38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1" name="Line 1765"/>
              <p:cNvSpPr>
                <a:spLocks noChangeShapeType="1"/>
              </p:cNvSpPr>
              <p:nvPr/>
            </p:nvSpPr>
            <p:spPr bwMode="auto">
              <a:xfrm>
                <a:off x="713" y="3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2" name="Line 1766"/>
              <p:cNvSpPr>
                <a:spLocks noChangeShapeType="1"/>
              </p:cNvSpPr>
              <p:nvPr/>
            </p:nvSpPr>
            <p:spPr bwMode="auto">
              <a:xfrm>
                <a:off x="713" y="3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3" name="Line 1767"/>
              <p:cNvSpPr>
                <a:spLocks noChangeShapeType="1"/>
              </p:cNvSpPr>
              <p:nvPr/>
            </p:nvSpPr>
            <p:spPr bwMode="auto">
              <a:xfrm>
                <a:off x="713" y="39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4" name="Line 1768"/>
              <p:cNvSpPr>
                <a:spLocks noChangeShapeType="1"/>
              </p:cNvSpPr>
              <p:nvPr/>
            </p:nvSpPr>
            <p:spPr bwMode="auto">
              <a:xfrm>
                <a:off x="1306" y="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5" name="Line 1769"/>
              <p:cNvSpPr>
                <a:spLocks noChangeShapeType="1"/>
              </p:cNvSpPr>
              <p:nvPr/>
            </p:nvSpPr>
            <p:spPr bwMode="auto">
              <a:xfrm>
                <a:off x="1306" y="4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6" name="Line 1770"/>
              <p:cNvSpPr>
                <a:spLocks noChangeShapeType="1"/>
              </p:cNvSpPr>
              <p:nvPr/>
            </p:nvSpPr>
            <p:spPr bwMode="auto">
              <a:xfrm>
                <a:off x="1306" y="4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7" name="Line 1771"/>
              <p:cNvSpPr>
                <a:spLocks noChangeShapeType="1"/>
              </p:cNvSpPr>
              <p:nvPr/>
            </p:nvSpPr>
            <p:spPr bwMode="auto">
              <a:xfrm>
                <a:off x="1306" y="5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8" name="Line 1772"/>
              <p:cNvSpPr>
                <a:spLocks noChangeShapeType="1"/>
              </p:cNvSpPr>
              <p:nvPr/>
            </p:nvSpPr>
            <p:spPr bwMode="auto">
              <a:xfrm>
                <a:off x="1306" y="5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89" name="Line 1773"/>
              <p:cNvSpPr>
                <a:spLocks noChangeShapeType="1"/>
              </p:cNvSpPr>
              <p:nvPr/>
            </p:nvSpPr>
            <p:spPr bwMode="auto">
              <a:xfrm>
                <a:off x="1306" y="6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0" name="Line 1774"/>
              <p:cNvSpPr>
                <a:spLocks noChangeShapeType="1"/>
              </p:cNvSpPr>
              <p:nvPr/>
            </p:nvSpPr>
            <p:spPr bwMode="auto">
              <a:xfrm>
                <a:off x="1306" y="6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1" name="Line 1775"/>
              <p:cNvSpPr>
                <a:spLocks noChangeShapeType="1"/>
              </p:cNvSpPr>
              <p:nvPr/>
            </p:nvSpPr>
            <p:spPr bwMode="auto">
              <a:xfrm>
                <a:off x="1306" y="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2" name="Line 1776"/>
              <p:cNvSpPr>
                <a:spLocks noChangeShapeType="1"/>
              </p:cNvSpPr>
              <p:nvPr/>
            </p:nvSpPr>
            <p:spPr bwMode="auto">
              <a:xfrm>
                <a:off x="1306" y="7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3" name="Line 1777"/>
              <p:cNvSpPr>
                <a:spLocks noChangeShapeType="1"/>
              </p:cNvSpPr>
              <p:nvPr/>
            </p:nvSpPr>
            <p:spPr bwMode="auto">
              <a:xfrm>
                <a:off x="1306" y="81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4" name="Line 1778"/>
              <p:cNvSpPr>
                <a:spLocks noChangeShapeType="1"/>
              </p:cNvSpPr>
              <p:nvPr/>
            </p:nvSpPr>
            <p:spPr bwMode="auto">
              <a:xfrm>
                <a:off x="1306" y="85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5" name="Line 1779"/>
              <p:cNvSpPr>
                <a:spLocks noChangeShapeType="1"/>
              </p:cNvSpPr>
              <p:nvPr/>
            </p:nvSpPr>
            <p:spPr bwMode="auto">
              <a:xfrm>
                <a:off x="1306" y="9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6" name="Line 1780"/>
              <p:cNvSpPr>
                <a:spLocks noChangeShapeType="1"/>
              </p:cNvSpPr>
              <p:nvPr/>
            </p:nvSpPr>
            <p:spPr bwMode="auto">
              <a:xfrm>
                <a:off x="1306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7" name="Line 1781"/>
              <p:cNvSpPr>
                <a:spLocks noChangeShapeType="1"/>
              </p:cNvSpPr>
              <p:nvPr/>
            </p:nvSpPr>
            <p:spPr bwMode="auto">
              <a:xfrm>
                <a:off x="1306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8" name="Line 1782"/>
              <p:cNvSpPr>
                <a:spLocks noChangeShapeType="1"/>
              </p:cNvSpPr>
              <p:nvPr/>
            </p:nvSpPr>
            <p:spPr bwMode="auto">
              <a:xfrm>
                <a:off x="1306" y="10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599" name="Line 1783"/>
              <p:cNvSpPr>
                <a:spLocks noChangeShapeType="1"/>
              </p:cNvSpPr>
              <p:nvPr/>
            </p:nvSpPr>
            <p:spPr bwMode="auto">
              <a:xfrm>
                <a:off x="1306" y="10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0" name="Line 1784"/>
              <p:cNvSpPr>
                <a:spLocks noChangeShapeType="1"/>
              </p:cNvSpPr>
              <p:nvPr/>
            </p:nvSpPr>
            <p:spPr bwMode="auto">
              <a:xfrm>
                <a:off x="1306" y="11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1" name="Line 1785"/>
              <p:cNvSpPr>
                <a:spLocks noChangeShapeType="1"/>
              </p:cNvSpPr>
              <p:nvPr/>
            </p:nvSpPr>
            <p:spPr bwMode="auto">
              <a:xfrm>
                <a:off x="1306" y="11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2" name="Line 1786"/>
              <p:cNvSpPr>
                <a:spLocks noChangeShapeType="1"/>
              </p:cNvSpPr>
              <p:nvPr/>
            </p:nvSpPr>
            <p:spPr bwMode="auto">
              <a:xfrm>
                <a:off x="1306" y="12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3" name="Line 1787"/>
              <p:cNvSpPr>
                <a:spLocks noChangeShapeType="1"/>
              </p:cNvSpPr>
              <p:nvPr/>
            </p:nvSpPr>
            <p:spPr bwMode="auto">
              <a:xfrm>
                <a:off x="1306" y="12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4" name="Line 1788"/>
              <p:cNvSpPr>
                <a:spLocks noChangeShapeType="1"/>
              </p:cNvSpPr>
              <p:nvPr/>
            </p:nvSpPr>
            <p:spPr bwMode="auto">
              <a:xfrm>
                <a:off x="1306" y="1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5" name="Line 1789"/>
              <p:cNvSpPr>
                <a:spLocks noChangeShapeType="1"/>
              </p:cNvSpPr>
              <p:nvPr/>
            </p:nvSpPr>
            <p:spPr bwMode="auto">
              <a:xfrm>
                <a:off x="1306" y="13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6" name="Line 1790"/>
              <p:cNvSpPr>
                <a:spLocks noChangeShapeType="1"/>
              </p:cNvSpPr>
              <p:nvPr/>
            </p:nvSpPr>
            <p:spPr bwMode="auto">
              <a:xfrm>
                <a:off x="1306" y="14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7" name="Line 1791"/>
              <p:cNvSpPr>
                <a:spLocks noChangeShapeType="1"/>
              </p:cNvSpPr>
              <p:nvPr/>
            </p:nvSpPr>
            <p:spPr bwMode="auto">
              <a:xfrm>
                <a:off x="1306" y="14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8" name="Line 1792"/>
              <p:cNvSpPr>
                <a:spLocks noChangeShapeType="1"/>
              </p:cNvSpPr>
              <p:nvPr/>
            </p:nvSpPr>
            <p:spPr bwMode="auto">
              <a:xfrm>
                <a:off x="1306" y="14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09" name="Line 1793"/>
              <p:cNvSpPr>
                <a:spLocks noChangeShapeType="1"/>
              </p:cNvSpPr>
              <p:nvPr/>
            </p:nvSpPr>
            <p:spPr bwMode="auto">
              <a:xfrm>
                <a:off x="1306" y="15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0" name="Line 1794"/>
              <p:cNvSpPr>
                <a:spLocks noChangeShapeType="1"/>
              </p:cNvSpPr>
              <p:nvPr/>
            </p:nvSpPr>
            <p:spPr bwMode="auto">
              <a:xfrm>
                <a:off x="1306" y="15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1" name="Line 1795"/>
              <p:cNvSpPr>
                <a:spLocks noChangeShapeType="1"/>
              </p:cNvSpPr>
              <p:nvPr/>
            </p:nvSpPr>
            <p:spPr bwMode="auto">
              <a:xfrm>
                <a:off x="1306" y="16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2" name="Line 1796"/>
              <p:cNvSpPr>
                <a:spLocks noChangeShapeType="1"/>
              </p:cNvSpPr>
              <p:nvPr/>
            </p:nvSpPr>
            <p:spPr bwMode="auto">
              <a:xfrm>
                <a:off x="1306" y="16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3" name="Line 1797"/>
              <p:cNvSpPr>
                <a:spLocks noChangeShapeType="1"/>
              </p:cNvSpPr>
              <p:nvPr/>
            </p:nvSpPr>
            <p:spPr bwMode="auto">
              <a:xfrm>
                <a:off x="1306" y="17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4" name="Line 1798"/>
              <p:cNvSpPr>
                <a:spLocks noChangeShapeType="1"/>
              </p:cNvSpPr>
              <p:nvPr/>
            </p:nvSpPr>
            <p:spPr bwMode="auto">
              <a:xfrm>
                <a:off x="1306" y="1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5" name="Line 1799"/>
              <p:cNvSpPr>
                <a:spLocks noChangeShapeType="1"/>
              </p:cNvSpPr>
              <p:nvPr/>
            </p:nvSpPr>
            <p:spPr bwMode="auto">
              <a:xfrm>
                <a:off x="1306" y="18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6" name="Line 1800"/>
              <p:cNvSpPr>
                <a:spLocks noChangeShapeType="1"/>
              </p:cNvSpPr>
              <p:nvPr/>
            </p:nvSpPr>
            <p:spPr bwMode="auto">
              <a:xfrm>
                <a:off x="1306" y="18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7" name="Line 1801"/>
              <p:cNvSpPr>
                <a:spLocks noChangeShapeType="1"/>
              </p:cNvSpPr>
              <p:nvPr/>
            </p:nvSpPr>
            <p:spPr bwMode="auto">
              <a:xfrm>
                <a:off x="1306" y="1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8" name="Line 1802"/>
              <p:cNvSpPr>
                <a:spLocks noChangeShapeType="1"/>
              </p:cNvSpPr>
              <p:nvPr/>
            </p:nvSpPr>
            <p:spPr bwMode="auto">
              <a:xfrm>
                <a:off x="1306" y="1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19" name="Line 1803"/>
              <p:cNvSpPr>
                <a:spLocks noChangeShapeType="1"/>
              </p:cNvSpPr>
              <p:nvPr/>
            </p:nvSpPr>
            <p:spPr bwMode="auto">
              <a:xfrm>
                <a:off x="1306" y="19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0" name="Line 1804"/>
              <p:cNvSpPr>
                <a:spLocks noChangeShapeType="1"/>
              </p:cNvSpPr>
              <p:nvPr/>
            </p:nvSpPr>
            <p:spPr bwMode="auto">
              <a:xfrm>
                <a:off x="1306" y="20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1" name="Line 1805"/>
              <p:cNvSpPr>
                <a:spLocks noChangeShapeType="1"/>
              </p:cNvSpPr>
              <p:nvPr/>
            </p:nvSpPr>
            <p:spPr bwMode="auto">
              <a:xfrm>
                <a:off x="1306" y="20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2" name="Line 1806"/>
              <p:cNvSpPr>
                <a:spLocks noChangeShapeType="1"/>
              </p:cNvSpPr>
              <p:nvPr/>
            </p:nvSpPr>
            <p:spPr bwMode="auto">
              <a:xfrm>
                <a:off x="1306" y="21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3" name="Line 1807"/>
              <p:cNvSpPr>
                <a:spLocks noChangeShapeType="1"/>
              </p:cNvSpPr>
              <p:nvPr/>
            </p:nvSpPr>
            <p:spPr bwMode="auto">
              <a:xfrm>
                <a:off x="1306" y="21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4" name="Line 1808"/>
              <p:cNvSpPr>
                <a:spLocks noChangeShapeType="1"/>
              </p:cNvSpPr>
              <p:nvPr/>
            </p:nvSpPr>
            <p:spPr bwMode="auto">
              <a:xfrm>
                <a:off x="1306" y="22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5" name="Line 1809"/>
              <p:cNvSpPr>
                <a:spLocks noChangeShapeType="1"/>
              </p:cNvSpPr>
              <p:nvPr/>
            </p:nvSpPr>
            <p:spPr bwMode="auto">
              <a:xfrm>
                <a:off x="1306" y="22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6" name="Line 1810"/>
              <p:cNvSpPr>
                <a:spLocks noChangeShapeType="1"/>
              </p:cNvSpPr>
              <p:nvPr/>
            </p:nvSpPr>
            <p:spPr bwMode="auto">
              <a:xfrm>
                <a:off x="1306" y="23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7" name="Line 1811"/>
              <p:cNvSpPr>
                <a:spLocks noChangeShapeType="1"/>
              </p:cNvSpPr>
              <p:nvPr/>
            </p:nvSpPr>
            <p:spPr bwMode="auto">
              <a:xfrm>
                <a:off x="1306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28" name="Line 1812"/>
              <p:cNvSpPr>
                <a:spLocks noChangeShapeType="1"/>
              </p:cNvSpPr>
              <p:nvPr/>
            </p:nvSpPr>
            <p:spPr bwMode="auto">
              <a:xfrm>
                <a:off x="1306" y="24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306" y="404"/>
              <a:ext cx="1786" cy="3546"/>
              <a:chOff x="1306" y="404"/>
              <a:chExt cx="1786" cy="3546"/>
            </a:xfrm>
          </p:grpSpPr>
          <p:sp>
            <p:nvSpPr>
              <p:cNvPr id="548630" name="Line 1814"/>
              <p:cNvSpPr>
                <a:spLocks noChangeShapeType="1"/>
              </p:cNvSpPr>
              <p:nvPr/>
            </p:nvSpPr>
            <p:spPr bwMode="auto">
              <a:xfrm>
                <a:off x="1306" y="24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1" name="Line 1815"/>
              <p:cNvSpPr>
                <a:spLocks noChangeShapeType="1"/>
              </p:cNvSpPr>
              <p:nvPr/>
            </p:nvSpPr>
            <p:spPr bwMode="auto">
              <a:xfrm>
                <a:off x="1306" y="24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2" name="Line 1816"/>
              <p:cNvSpPr>
                <a:spLocks noChangeShapeType="1"/>
              </p:cNvSpPr>
              <p:nvPr/>
            </p:nvSpPr>
            <p:spPr bwMode="auto">
              <a:xfrm>
                <a:off x="1306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3" name="Line 1817"/>
              <p:cNvSpPr>
                <a:spLocks noChangeShapeType="1"/>
              </p:cNvSpPr>
              <p:nvPr/>
            </p:nvSpPr>
            <p:spPr bwMode="auto">
              <a:xfrm>
                <a:off x="1306" y="2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4" name="Line 1818"/>
              <p:cNvSpPr>
                <a:spLocks noChangeShapeType="1"/>
              </p:cNvSpPr>
              <p:nvPr/>
            </p:nvSpPr>
            <p:spPr bwMode="auto">
              <a:xfrm>
                <a:off x="1306" y="26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5" name="Line 1819"/>
              <p:cNvSpPr>
                <a:spLocks noChangeShapeType="1"/>
              </p:cNvSpPr>
              <p:nvPr/>
            </p:nvSpPr>
            <p:spPr bwMode="auto">
              <a:xfrm>
                <a:off x="1306" y="26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6" name="Line 1820"/>
              <p:cNvSpPr>
                <a:spLocks noChangeShapeType="1"/>
              </p:cNvSpPr>
              <p:nvPr/>
            </p:nvSpPr>
            <p:spPr bwMode="auto">
              <a:xfrm>
                <a:off x="1306" y="27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7" name="Line 1821"/>
              <p:cNvSpPr>
                <a:spLocks noChangeShapeType="1"/>
              </p:cNvSpPr>
              <p:nvPr/>
            </p:nvSpPr>
            <p:spPr bwMode="auto">
              <a:xfrm>
                <a:off x="1306" y="27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8" name="Line 1822"/>
              <p:cNvSpPr>
                <a:spLocks noChangeShapeType="1"/>
              </p:cNvSpPr>
              <p:nvPr/>
            </p:nvSpPr>
            <p:spPr bwMode="auto">
              <a:xfrm>
                <a:off x="1306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39" name="Line 1823"/>
              <p:cNvSpPr>
                <a:spLocks noChangeShapeType="1"/>
              </p:cNvSpPr>
              <p:nvPr/>
            </p:nvSpPr>
            <p:spPr bwMode="auto">
              <a:xfrm>
                <a:off x="1306" y="28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0" name="Line 1824"/>
              <p:cNvSpPr>
                <a:spLocks noChangeShapeType="1"/>
              </p:cNvSpPr>
              <p:nvPr/>
            </p:nvSpPr>
            <p:spPr bwMode="auto">
              <a:xfrm>
                <a:off x="1306" y="29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1" name="Line 1825"/>
              <p:cNvSpPr>
                <a:spLocks noChangeShapeType="1"/>
              </p:cNvSpPr>
              <p:nvPr/>
            </p:nvSpPr>
            <p:spPr bwMode="auto">
              <a:xfrm>
                <a:off x="1306" y="29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2" name="Line 1826"/>
              <p:cNvSpPr>
                <a:spLocks noChangeShapeType="1"/>
              </p:cNvSpPr>
              <p:nvPr/>
            </p:nvSpPr>
            <p:spPr bwMode="auto">
              <a:xfrm>
                <a:off x="1306" y="29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3" name="Line 1827"/>
              <p:cNvSpPr>
                <a:spLocks noChangeShapeType="1"/>
              </p:cNvSpPr>
              <p:nvPr/>
            </p:nvSpPr>
            <p:spPr bwMode="auto">
              <a:xfrm>
                <a:off x="1306" y="30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4" name="Line 1828"/>
              <p:cNvSpPr>
                <a:spLocks noChangeShapeType="1"/>
              </p:cNvSpPr>
              <p:nvPr/>
            </p:nvSpPr>
            <p:spPr bwMode="auto">
              <a:xfrm>
                <a:off x="1306" y="3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5" name="Line 1829"/>
              <p:cNvSpPr>
                <a:spLocks noChangeShapeType="1"/>
              </p:cNvSpPr>
              <p:nvPr/>
            </p:nvSpPr>
            <p:spPr bwMode="auto">
              <a:xfrm>
                <a:off x="1306" y="31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6" name="Line 1830"/>
              <p:cNvSpPr>
                <a:spLocks noChangeShapeType="1"/>
              </p:cNvSpPr>
              <p:nvPr/>
            </p:nvSpPr>
            <p:spPr bwMode="auto">
              <a:xfrm>
                <a:off x="1306" y="31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7" name="Line 1831"/>
              <p:cNvSpPr>
                <a:spLocks noChangeShapeType="1"/>
              </p:cNvSpPr>
              <p:nvPr/>
            </p:nvSpPr>
            <p:spPr bwMode="auto">
              <a:xfrm>
                <a:off x="1306" y="32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8" name="Line 1832"/>
              <p:cNvSpPr>
                <a:spLocks noChangeShapeType="1"/>
              </p:cNvSpPr>
              <p:nvPr/>
            </p:nvSpPr>
            <p:spPr bwMode="auto">
              <a:xfrm>
                <a:off x="1306" y="32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49" name="Line 1833"/>
              <p:cNvSpPr>
                <a:spLocks noChangeShapeType="1"/>
              </p:cNvSpPr>
              <p:nvPr/>
            </p:nvSpPr>
            <p:spPr bwMode="auto">
              <a:xfrm>
                <a:off x="1306" y="33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0" name="Line 1834"/>
              <p:cNvSpPr>
                <a:spLocks noChangeShapeType="1"/>
              </p:cNvSpPr>
              <p:nvPr/>
            </p:nvSpPr>
            <p:spPr bwMode="auto">
              <a:xfrm>
                <a:off x="1306" y="33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1" name="Line 1835"/>
              <p:cNvSpPr>
                <a:spLocks noChangeShapeType="1"/>
              </p:cNvSpPr>
              <p:nvPr/>
            </p:nvSpPr>
            <p:spPr bwMode="auto">
              <a:xfrm>
                <a:off x="1306" y="34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2" name="Line 1836"/>
              <p:cNvSpPr>
                <a:spLocks noChangeShapeType="1"/>
              </p:cNvSpPr>
              <p:nvPr/>
            </p:nvSpPr>
            <p:spPr bwMode="auto">
              <a:xfrm>
                <a:off x="1306" y="34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3" name="Line 1837"/>
              <p:cNvSpPr>
                <a:spLocks noChangeShapeType="1"/>
              </p:cNvSpPr>
              <p:nvPr/>
            </p:nvSpPr>
            <p:spPr bwMode="auto">
              <a:xfrm>
                <a:off x="1306" y="34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4" name="Line 1838"/>
              <p:cNvSpPr>
                <a:spLocks noChangeShapeType="1"/>
              </p:cNvSpPr>
              <p:nvPr/>
            </p:nvSpPr>
            <p:spPr bwMode="auto">
              <a:xfrm>
                <a:off x="1306" y="35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5" name="Line 1839"/>
              <p:cNvSpPr>
                <a:spLocks noChangeShapeType="1"/>
              </p:cNvSpPr>
              <p:nvPr/>
            </p:nvSpPr>
            <p:spPr bwMode="auto">
              <a:xfrm>
                <a:off x="1306" y="35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6" name="Line 1840"/>
              <p:cNvSpPr>
                <a:spLocks noChangeShapeType="1"/>
              </p:cNvSpPr>
              <p:nvPr/>
            </p:nvSpPr>
            <p:spPr bwMode="auto">
              <a:xfrm>
                <a:off x="1306" y="36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7" name="Line 1841"/>
              <p:cNvSpPr>
                <a:spLocks noChangeShapeType="1"/>
              </p:cNvSpPr>
              <p:nvPr/>
            </p:nvSpPr>
            <p:spPr bwMode="auto">
              <a:xfrm>
                <a:off x="1306" y="36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8" name="Line 1842"/>
              <p:cNvSpPr>
                <a:spLocks noChangeShapeType="1"/>
              </p:cNvSpPr>
              <p:nvPr/>
            </p:nvSpPr>
            <p:spPr bwMode="auto">
              <a:xfrm>
                <a:off x="1306" y="37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59" name="Line 1843"/>
              <p:cNvSpPr>
                <a:spLocks noChangeShapeType="1"/>
              </p:cNvSpPr>
              <p:nvPr/>
            </p:nvSpPr>
            <p:spPr bwMode="auto">
              <a:xfrm>
                <a:off x="1306" y="37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0" name="Line 1844"/>
              <p:cNvSpPr>
                <a:spLocks noChangeShapeType="1"/>
              </p:cNvSpPr>
              <p:nvPr/>
            </p:nvSpPr>
            <p:spPr bwMode="auto">
              <a:xfrm>
                <a:off x="1306" y="38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1" name="Line 1845"/>
              <p:cNvSpPr>
                <a:spLocks noChangeShapeType="1"/>
              </p:cNvSpPr>
              <p:nvPr/>
            </p:nvSpPr>
            <p:spPr bwMode="auto">
              <a:xfrm>
                <a:off x="1306" y="3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2" name="Line 1846"/>
              <p:cNvSpPr>
                <a:spLocks noChangeShapeType="1"/>
              </p:cNvSpPr>
              <p:nvPr/>
            </p:nvSpPr>
            <p:spPr bwMode="auto">
              <a:xfrm>
                <a:off x="1306" y="3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3" name="Line 1847"/>
              <p:cNvSpPr>
                <a:spLocks noChangeShapeType="1"/>
              </p:cNvSpPr>
              <p:nvPr/>
            </p:nvSpPr>
            <p:spPr bwMode="auto">
              <a:xfrm>
                <a:off x="1306" y="39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4" name="Line 1848"/>
              <p:cNvSpPr>
                <a:spLocks noChangeShapeType="1"/>
              </p:cNvSpPr>
              <p:nvPr/>
            </p:nvSpPr>
            <p:spPr bwMode="auto">
              <a:xfrm>
                <a:off x="1901" y="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5" name="Line 1849"/>
              <p:cNvSpPr>
                <a:spLocks noChangeShapeType="1"/>
              </p:cNvSpPr>
              <p:nvPr/>
            </p:nvSpPr>
            <p:spPr bwMode="auto">
              <a:xfrm>
                <a:off x="1901" y="4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6" name="Line 1850"/>
              <p:cNvSpPr>
                <a:spLocks noChangeShapeType="1"/>
              </p:cNvSpPr>
              <p:nvPr/>
            </p:nvSpPr>
            <p:spPr bwMode="auto">
              <a:xfrm>
                <a:off x="1901" y="4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7" name="Line 1851"/>
              <p:cNvSpPr>
                <a:spLocks noChangeShapeType="1"/>
              </p:cNvSpPr>
              <p:nvPr/>
            </p:nvSpPr>
            <p:spPr bwMode="auto">
              <a:xfrm>
                <a:off x="1901" y="5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8" name="Line 1852"/>
              <p:cNvSpPr>
                <a:spLocks noChangeShapeType="1"/>
              </p:cNvSpPr>
              <p:nvPr/>
            </p:nvSpPr>
            <p:spPr bwMode="auto">
              <a:xfrm>
                <a:off x="1901" y="5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69" name="Line 1853"/>
              <p:cNvSpPr>
                <a:spLocks noChangeShapeType="1"/>
              </p:cNvSpPr>
              <p:nvPr/>
            </p:nvSpPr>
            <p:spPr bwMode="auto">
              <a:xfrm>
                <a:off x="1901" y="6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0" name="Line 1854"/>
              <p:cNvSpPr>
                <a:spLocks noChangeShapeType="1"/>
              </p:cNvSpPr>
              <p:nvPr/>
            </p:nvSpPr>
            <p:spPr bwMode="auto">
              <a:xfrm>
                <a:off x="1901" y="6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1" name="Line 1855"/>
              <p:cNvSpPr>
                <a:spLocks noChangeShapeType="1"/>
              </p:cNvSpPr>
              <p:nvPr/>
            </p:nvSpPr>
            <p:spPr bwMode="auto">
              <a:xfrm>
                <a:off x="1901" y="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2" name="Line 1856"/>
              <p:cNvSpPr>
                <a:spLocks noChangeShapeType="1"/>
              </p:cNvSpPr>
              <p:nvPr/>
            </p:nvSpPr>
            <p:spPr bwMode="auto">
              <a:xfrm>
                <a:off x="1901" y="7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3" name="Line 1857"/>
              <p:cNvSpPr>
                <a:spLocks noChangeShapeType="1"/>
              </p:cNvSpPr>
              <p:nvPr/>
            </p:nvSpPr>
            <p:spPr bwMode="auto">
              <a:xfrm>
                <a:off x="1901" y="81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4" name="Line 1858"/>
              <p:cNvSpPr>
                <a:spLocks noChangeShapeType="1"/>
              </p:cNvSpPr>
              <p:nvPr/>
            </p:nvSpPr>
            <p:spPr bwMode="auto">
              <a:xfrm>
                <a:off x="1901" y="85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5" name="Line 1859"/>
              <p:cNvSpPr>
                <a:spLocks noChangeShapeType="1"/>
              </p:cNvSpPr>
              <p:nvPr/>
            </p:nvSpPr>
            <p:spPr bwMode="auto">
              <a:xfrm>
                <a:off x="1901" y="9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6" name="Line 1860"/>
              <p:cNvSpPr>
                <a:spLocks noChangeShapeType="1"/>
              </p:cNvSpPr>
              <p:nvPr/>
            </p:nvSpPr>
            <p:spPr bwMode="auto">
              <a:xfrm>
                <a:off x="1901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7" name="Line 1861"/>
              <p:cNvSpPr>
                <a:spLocks noChangeShapeType="1"/>
              </p:cNvSpPr>
              <p:nvPr/>
            </p:nvSpPr>
            <p:spPr bwMode="auto">
              <a:xfrm>
                <a:off x="1901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8" name="Line 1862"/>
              <p:cNvSpPr>
                <a:spLocks noChangeShapeType="1"/>
              </p:cNvSpPr>
              <p:nvPr/>
            </p:nvSpPr>
            <p:spPr bwMode="auto">
              <a:xfrm>
                <a:off x="1901" y="10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79" name="Line 1863"/>
              <p:cNvSpPr>
                <a:spLocks noChangeShapeType="1"/>
              </p:cNvSpPr>
              <p:nvPr/>
            </p:nvSpPr>
            <p:spPr bwMode="auto">
              <a:xfrm>
                <a:off x="1901" y="10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0" name="Line 1864"/>
              <p:cNvSpPr>
                <a:spLocks noChangeShapeType="1"/>
              </p:cNvSpPr>
              <p:nvPr/>
            </p:nvSpPr>
            <p:spPr bwMode="auto">
              <a:xfrm>
                <a:off x="1901" y="11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1" name="Line 1865"/>
              <p:cNvSpPr>
                <a:spLocks noChangeShapeType="1"/>
              </p:cNvSpPr>
              <p:nvPr/>
            </p:nvSpPr>
            <p:spPr bwMode="auto">
              <a:xfrm>
                <a:off x="1901" y="11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2" name="Line 1866"/>
              <p:cNvSpPr>
                <a:spLocks noChangeShapeType="1"/>
              </p:cNvSpPr>
              <p:nvPr/>
            </p:nvSpPr>
            <p:spPr bwMode="auto">
              <a:xfrm>
                <a:off x="1901" y="12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3" name="Line 1867"/>
              <p:cNvSpPr>
                <a:spLocks noChangeShapeType="1"/>
              </p:cNvSpPr>
              <p:nvPr/>
            </p:nvSpPr>
            <p:spPr bwMode="auto">
              <a:xfrm>
                <a:off x="1901" y="12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4" name="Line 1868"/>
              <p:cNvSpPr>
                <a:spLocks noChangeShapeType="1"/>
              </p:cNvSpPr>
              <p:nvPr/>
            </p:nvSpPr>
            <p:spPr bwMode="auto">
              <a:xfrm>
                <a:off x="1901" y="1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5" name="Line 1869"/>
              <p:cNvSpPr>
                <a:spLocks noChangeShapeType="1"/>
              </p:cNvSpPr>
              <p:nvPr/>
            </p:nvSpPr>
            <p:spPr bwMode="auto">
              <a:xfrm>
                <a:off x="1901" y="13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6" name="Line 1870"/>
              <p:cNvSpPr>
                <a:spLocks noChangeShapeType="1"/>
              </p:cNvSpPr>
              <p:nvPr/>
            </p:nvSpPr>
            <p:spPr bwMode="auto">
              <a:xfrm>
                <a:off x="1901" y="14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7" name="Line 1871"/>
              <p:cNvSpPr>
                <a:spLocks noChangeShapeType="1"/>
              </p:cNvSpPr>
              <p:nvPr/>
            </p:nvSpPr>
            <p:spPr bwMode="auto">
              <a:xfrm>
                <a:off x="1901" y="14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8" name="Line 1872"/>
              <p:cNvSpPr>
                <a:spLocks noChangeShapeType="1"/>
              </p:cNvSpPr>
              <p:nvPr/>
            </p:nvSpPr>
            <p:spPr bwMode="auto">
              <a:xfrm>
                <a:off x="1901" y="14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89" name="Line 1873"/>
              <p:cNvSpPr>
                <a:spLocks noChangeShapeType="1"/>
              </p:cNvSpPr>
              <p:nvPr/>
            </p:nvSpPr>
            <p:spPr bwMode="auto">
              <a:xfrm>
                <a:off x="1901" y="15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0" name="Line 1874"/>
              <p:cNvSpPr>
                <a:spLocks noChangeShapeType="1"/>
              </p:cNvSpPr>
              <p:nvPr/>
            </p:nvSpPr>
            <p:spPr bwMode="auto">
              <a:xfrm>
                <a:off x="1901" y="15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1" name="Line 1875"/>
              <p:cNvSpPr>
                <a:spLocks noChangeShapeType="1"/>
              </p:cNvSpPr>
              <p:nvPr/>
            </p:nvSpPr>
            <p:spPr bwMode="auto">
              <a:xfrm>
                <a:off x="1901" y="16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2" name="Line 1876"/>
              <p:cNvSpPr>
                <a:spLocks noChangeShapeType="1"/>
              </p:cNvSpPr>
              <p:nvPr/>
            </p:nvSpPr>
            <p:spPr bwMode="auto">
              <a:xfrm>
                <a:off x="1901" y="16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3" name="Line 1877"/>
              <p:cNvSpPr>
                <a:spLocks noChangeShapeType="1"/>
              </p:cNvSpPr>
              <p:nvPr/>
            </p:nvSpPr>
            <p:spPr bwMode="auto">
              <a:xfrm>
                <a:off x="1901" y="17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4" name="Line 1878"/>
              <p:cNvSpPr>
                <a:spLocks noChangeShapeType="1"/>
              </p:cNvSpPr>
              <p:nvPr/>
            </p:nvSpPr>
            <p:spPr bwMode="auto">
              <a:xfrm>
                <a:off x="1901" y="1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5" name="Line 1879"/>
              <p:cNvSpPr>
                <a:spLocks noChangeShapeType="1"/>
              </p:cNvSpPr>
              <p:nvPr/>
            </p:nvSpPr>
            <p:spPr bwMode="auto">
              <a:xfrm>
                <a:off x="1901" y="18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6" name="Line 1880"/>
              <p:cNvSpPr>
                <a:spLocks noChangeShapeType="1"/>
              </p:cNvSpPr>
              <p:nvPr/>
            </p:nvSpPr>
            <p:spPr bwMode="auto">
              <a:xfrm>
                <a:off x="1901" y="18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7" name="Line 1881"/>
              <p:cNvSpPr>
                <a:spLocks noChangeShapeType="1"/>
              </p:cNvSpPr>
              <p:nvPr/>
            </p:nvSpPr>
            <p:spPr bwMode="auto">
              <a:xfrm>
                <a:off x="1901" y="1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8" name="Line 1882"/>
              <p:cNvSpPr>
                <a:spLocks noChangeShapeType="1"/>
              </p:cNvSpPr>
              <p:nvPr/>
            </p:nvSpPr>
            <p:spPr bwMode="auto">
              <a:xfrm>
                <a:off x="1901" y="1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699" name="Line 1883"/>
              <p:cNvSpPr>
                <a:spLocks noChangeShapeType="1"/>
              </p:cNvSpPr>
              <p:nvPr/>
            </p:nvSpPr>
            <p:spPr bwMode="auto">
              <a:xfrm>
                <a:off x="1901" y="19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0" name="Line 1884"/>
              <p:cNvSpPr>
                <a:spLocks noChangeShapeType="1"/>
              </p:cNvSpPr>
              <p:nvPr/>
            </p:nvSpPr>
            <p:spPr bwMode="auto">
              <a:xfrm>
                <a:off x="1901" y="20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1" name="Line 1885"/>
              <p:cNvSpPr>
                <a:spLocks noChangeShapeType="1"/>
              </p:cNvSpPr>
              <p:nvPr/>
            </p:nvSpPr>
            <p:spPr bwMode="auto">
              <a:xfrm>
                <a:off x="1901" y="20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2" name="Line 1886"/>
              <p:cNvSpPr>
                <a:spLocks noChangeShapeType="1"/>
              </p:cNvSpPr>
              <p:nvPr/>
            </p:nvSpPr>
            <p:spPr bwMode="auto">
              <a:xfrm>
                <a:off x="1901" y="21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3" name="Line 1887"/>
              <p:cNvSpPr>
                <a:spLocks noChangeShapeType="1"/>
              </p:cNvSpPr>
              <p:nvPr/>
            </p:nvSpPr>
            <p:spPr bwMode="auto">
              <a:xfrm>
                <a:off x="1901" y="21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4" name="Line 1888"/>
              <p:cNvSpPr>
                <a:spLocks noChangeShapeType="1"/>
              </p:cNvSpPr>
              <p:nvPr/>
            </p:nvSpPr>
            <p:spPr bwMode="auto">
              <a:xfrm>
                <a:off x="1901" y="22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5" name="Line 1889"/>
              <p:cNvSpPr>
                <a:spLocks noChangeShapeType="1"/>
              </p:cNvSpPr>
              <p:nvPr/>
            </p:nvSpPr>
            <p:spPr bwMode="auto">
              <a:xfrm>
                <a:off x="1901" y="22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6" name="Line 1890"/>
              <p:cNvSpPr>
                <a:spLocks noChangeShapeType="1"/>
              </p:cNvSpPr>
              <p:nvPr/>
            </p:nvSpPr>
            <p:spPr bwMode="auto">
              <a:xfrm>
                <a:off x="1901" y="23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7" name="Line 1891"/>
              <p:cNvSpPr>
                <a:spLocks noChangeShapeType="1"/>
              </p:cNvSpPr>
              <p:nvPr/>
            </p:nvSpPr>
            <p:spPr bwMode="auto">
              <a:xfrm>
                <a:off x="1901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8" name="Line 1892"/>
              <p:cNvSpPr>
                <a:spLocks noChangeShapeType="1"/>
              </p:cNvSpPr>
              <p:nvPr/>
            </p:nvSpPr>
            <p:spPr bwMode="auto">
              <a:xfrm>
                <a:off x="1901" y="24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09" name="Line 1893"/>
              <p:cNvSpPr>
                <a:spLocks noChangeShapeType="1"/>
              </p:cNvSpPr>
              <p:nvPr/>
            </p:nvSpPr>
            <p:spPr bwMode="auto">
              <a:xfrm>
                <a:off x="1901" y="24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0" name="Line 1894"/>
              <p:cNvSpPr>
                <a:spLocks noChangeShapeType="1"/>
              </p:cNvSpPr>
              <p:nvPr/>
            </p:nvSpPr>
            <p:spPr bwMode="auto">
              <a:xfrm>
                <a:off x="1901" y="24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1" name="Line 1895"/>
              <p:cNvSpPr>
                <a:spLocks noChangeShapeType="1"/>
              </p:cNvSpPr>
              <p:nvPr/>
            </p:nvSpPr>
            <p:spPr bwMode="auto">
              <a:xfrm>
                <a:off x="1901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2" name="Line 1896"/>
              <p:cNvSpPr>
                <a:spLocks noChangeShapeType="1"/>
              </p:cNvSpPr>
              <p:nvPr/>
            </p:nvSpPr>
            <p:spPr bwMode="auto">
              <a:xfrm>
                <a:off x="1901" y="2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3" name="Line 1897"/>
              <p:cNvSpPr>
                <a:spLocks noChangeShapeType="1"/>
              </p:cNvSpPr>
              <p:nvPr/>
            </p:nvSpPr>
            <p:spPr bwMode="auto">
              <a:xfrm>
                <a:off x="1901" y="26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4" name="Line 1898"/>
              <p:cNvSpPr>
                <a:spLocks noChangeShapeType="1"/>
              </p:cNvSpPr>
              <p:nvPr/>
            </p:nvSpPr>
            <p:spPr bwMode="auto">
              <a:xfrm>
                <a:off x="1901" y="26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5" name="Line 1899"/>
              <p:cNvSpPr>
                <a:spLocks noChangeShapeType="1"/>
              </p:cNvSpPr>
              <p:nvPr/>
            </p:nvSpPr>
            <p:spPr bwMode="auto">
              <a:xfrm>
                <a:off x="1901" y="27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6" name="Line 1900"/>
              <p:cNvSpPr>
                <a:spLocks noChangeShapeType="1"/>
              </p:cNvSpPr>
              <p:nvPr/>
            </p:nvSpPr>
            <p:spPr bwMode="auto">
              <a:xfrm>
                <a:off x="1901" y="27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7" name="Line 1901"/>
              <p:cNvSpPr>
                <a:spLocks noChangeShapeType="1"/>
              </p:cNvSpPr>
              <p:nvPr/>
            </p:nvSpPr>
            <p:spPr bwMode="auto">
              <a:xfrm>
                <a:off x="1901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8" name="Line 1902"/>
              <p:cNvSpPr>
                <a:spLocks noChangeShapeType="1"/>
              </p:cNvSpPr>
              <p:nvPr/>
            </p:nvSpPr>
            <p:spPr bwMode="auto">
              <a:xfrm>
                <a:off x="1901" y="28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19" name="Line 1903"/>
              <p:cNvSpPr>
                <a:spLocks noChangeShapeType="1"/>
              </p:cNvSpPr>
              <p:nvPr/>
            </p:nvSpPr>
            <p:spPr bwMode="auto">
              <a:xfrm>
                <a:off x="1901" y="29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0" name="Line 1904"/>
              <p:cNvSpPr>
                <a:spLocks noChangeShapeType="1"/>
              </p:cNvSpPr>
              <p:nvPr/>
            </p:nvSpPr>
            <p:spPr bwMode="auto">
              <a:xfrm>
                <a:off x="1901" y="29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1" name="Line 1905"/>
              <p:cNvSpPr>
                <a:spLocks noChangeShapeType="1"/>
              </p:cNvSpPr>
              <p:nvPr/>
            </p:nvSpPr>
            <p:spPr bwMode="auto">
              <a:xfrm>
                <a:off x="1901" y="29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2" name="Line 1906"/>
              <p:cNvSpPr>
                <a:spLocks noChangeShapeType="1"/>
              </p:cNvSpPr>
              <p:nvPr/>
            </p:nvSpPr>
            <p:spPr bwMode="auto">
              <a:xfrm>
                <a:off x="1901" y="30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3" name="Line 1907"/>
              <p:cNvSpPr>
                <a:spLocks noChangeShapeType="1"/>
              </p:cNvSpPr>
              <p:nvPr/>
            </p:nvSpPr>
            <p:spPr bwMode="auto">
              <a:xfrm>
                <a:off x="1901" y="3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4" name="Line 1908"/>
              <p:cNvSpPr>
                <a:spLocks noChangeShapeType="1"/>
              </p:cNvSpPr>
              <p:nvPr/>
            </p:nvSpPr>
            <p:spPr bwMode="auto">
              <a:xfrm>
                <a:off x="1901" y="31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5" name="Line 1909"/>
              <p:cNvSpPr>
                <a:spLocks noChangeShapeType="1"/>
              </p:cNvSpPr>
              <p:nvPr/>
            </p:nvSpPr>
            <p:spPr bwMode="auto">
              <a:xfrm>
                <a:off x="1901" y="31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6" name="Line 1910"/>
              <p:cNvSpPr>
                <a:spLocks noChangeShapeType="1"/>
              </p:cNvSpPr>
              <p:nvPr/>
            </p:nvSpPr>
            <p:spPr bwMode="auto">
              <a:xfrm>
                <a:off x="1901" y="32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7" name="Line 1911"/>
              <p:cNvSpPr>
                <a:spLocks noChangeShapeType="1"/>
              </p:cNvSpPr>
              <p:nvPr/>
            </p:nvSpPr>
            <p:spPr bwMode="auto">
              <a:xfrm>
                <a:off x="1901" y="32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8" name="Line 1912"/>
              <p:cNvSpPr>
                <a:spLocks noChangeShapeType="1"/>
              </p:cNvSpPr>
              <p:nvPr/>
            </p:nvSpPr>
            <p:spPr bwMode="auto">
              <a:xfrm>
                <a:off x="1901" y="33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29" name="Line 1913"/>
              <p:cNvSpPr>
                <a:spLocks noChangeShapeType="1"/>
              </p:cNvSpPr>
              <p:nvPr/>
            </p:nvSpPr>
            <p:spPr bwMode="auto">
              <a:xfrm>
                <a:off x="1901" y="33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0" name="Line 1914"/>
              <p:cNvSpPr>
                <a:spLocks noChangeShapeType="1"/>
              </p:cNvSpPr>
              <p:nvPr/>
            </p:nvSpPr>
            <p:spPr bwMode="auto">
              <a:xfrm>
                <a:off x="1901" y="34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1" name="Line 1915"/>
              <p:cNvSpPr>
                <a:spLocks noChangeShapeType="1"/>
              </p:cNvSpPr>
              <p:nvPr/>
            </p:nvSpPr>
            <p:spPr bwMode="auto">
              <a:xfrm>
                <a:off x="1901" y="34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2" name="Line 1916"/>
              <p:cNvSpPr>
                <a:spLocks noChangeShapeType="1"/>
              </p:cNvSpPr>
              <p:nvPr/>
            </p:nvSpPr>
            <p:spPr bwMode="auto">
              <a:xfrm>
                <a:off x="1901" y="34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3" name="Line 1917"/>
              <p:cNvSpPr>
                <a:spLocks noChangeShapeType="1"/>
              </p:cNvSpPr>
              <p:nvPr/>
            </p:nvSpPr>
            <p:spPr bwMode="auto">
              <a:xfrm>
                <a:off x="1901" y="35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4" name="Line 1918"/>
              <p:cNvSpPr>
                <a:spLocks noChangeShapeType="1"/>
              </p:cNvSpPr>
              <p:nvPr/>
            </p:nvSpPr>
            <p:spPr bwMode="auto">
              <a:xfrm>
                <a:off x="1901" y="35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5" name="Line 1919"/>
              <p:cNvSpPr>
                <a:spLocks noChangeShapeType="1"/>
              </p:cNvSpPr>
              <p:nvPr/>
            </p:nvSpPr>
            <p:spPr bwMode="auto">
              <a:xfrm>
                <a:off x="1901" y="36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6" name="Line 1920"/>
              <p:cNvSpPr>
                <a:spLocks noChangeShapeType="1"/>
              </p:cNvSpPr>
              <p:nvPr/>
            </p:nvSpPr>
            <p:spPr bwMode="auto">
              <a:xfrm>
                <a:off x="1901" y="36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7" name="Line 1921"/>
              <p:cNvSpPr>
                <a:spLocks noChangeShapeType="1"/>
              </p:cNvSpPr>
              <p:nvPr/>
            </p:nvSpPr>
            <p:spPr bwMode="auto">
              <a:xfrm>
                <a:off x="1901" y="37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8" name="Line 1922"/>
              <p:cNvSpPr>
                <a:spLocks noChangeShapeType="1"/>
              </p:cNvSpPr>
              <p:nvPr/>
            </p:nvSpPr>
            <p:spPr bwMode="auto">
              <a:xfrm>
                <a:off x="1901" y="37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39" name="Line 1923"/>
              <p:cNvSpPr>
                <a:spLocks noChangeShapeType="1"/>
              </p:cNvSpPr>
              <p:nvPr/>
            </p:nvSpPr>
            <p:spPr bwMode="auto">
              <a:xfrm>
                <a:off x="1901" y="38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0" name="Line 1924"/>
              <p:cNvSpPr>
                <a:spLocks noChangeShapeType="1"/>
              </p:cNvSpPr>
              <p:nvPr/>
            </p:nvSpPr>
            <p:spPr bwMode="auto">
              <a:xfrm>
                <a:off x="1901" y="3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1" name="Line 1925"/>
              <p:cNvSpPr>
                <a:spLocks noChangeShapeType="1"/>
              </p:cNvSpPr>
              <p:nvPr/>
            </p:nvSpPr>
            <p:spPr bwMode="auto">
              <a:xfrm>
                <a:off x="1901" y="3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2" name="Line 1926"/>
              <p:cNvSpPr>
                <a:spLocks noChangeShapeType="1"/>
              </p:cNvSpPr>
              <p:nvPr/>
            </p:nvSpPr>
            <p:spPr bwMode="auto">
              <a:xfrm>
                <a:off x="1901" y="39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3" name="Line 1927"/>
              <p:cNvSpPr>
                <a:spLocks noChangeShapeType="1"/>
              </p:cNvSpPr>
              <p:nvPr/>
            </p:nvSpPr>
            <p:spPr bwMode="auto">
              <a:xfrm>
                <a:off x="2496" y="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4" name="Line 1928"/>
              <p:cNvSpPr>
                <a:spLocks noChangeShapeType="1"/>
              </p:cNvSpPr>
              <p:nvPr/>
            </p:nvSpPr>
            <p:spPr bwMode="auto">
              <a:xfrm>
                <a:off x="2496" y="4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5" name="Line 1929"/>
              <p:cNvSpPr>
                <a:spLocks noChangeShapeType="1"/>
              </p:cNvSpPr>
              <p:nvPr/>
            </p:nvSpPr>
            <p:spPr bwMode="auto">
              <a:xfrm>
                <a:off x="2496" y="4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6" name="Line 1930"/>
              <p:cNvSpPr>
                <a:spLocks noChangeShapeType="1"/>
              </p:cNvSpPr>
              <p:nvPr/>
            </p:nvSpPr>
            <p:spPr bwMode="auto">
              <a:xfrm>
                <a:off x="2496" y="5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7" name="Line 1931"/>
              <p:cNvSpPr>
                <a:spLocks noChangeShapeType="1"/>
              </p:cNvSpPr>
              <p:nvPr/>
            </p:nvSpPr>
            <p:spPr bwMode="auto">
              <a:xfrm>
                <a:off x="2496" y="5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8" name="Line 1932"/>
              <p:cNvSpPr>
                <a:spLocks noChangeShapeType="1"/>
              </p:cNvSpPr>
              <p:nvPr/>
            </p:nvSpPr>
            <p:spPr bwMode="auto">
              <a:xfrm>
                <a:off x="2496" y="6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49" name="Line 1933"/>
              <p:cNvSpPr>
                <a:spLocks noChangeShapeType="1"/>
              </p:cNvSpPr>
              <p:nvPr/>
            </p:nvSpPr>
            <p:spPr bwMode="auto">
              <a:xfrm>
                <a:off x="2496" y="6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0" name="Line 1934"/>
              <p:cNvSpPr>
                <a:spLocks noChangeShapeType="1"/>
              </p:cNvSpPr>
              <p:nvPr/>
            </p:nvSpPr>
            <p:spPr bwMode="auto">
              <a:xfrm>
                <a:off x="2496" y="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1" name="Line 1935"/>
              <p:cNvSpPr>
                <a:spLocks noChangeShapeType="1"/>
              </p:cNvSpPr>
              <p:nvPr/>
            </p:nvSpPr>
            <p:spPr bwMode="auto">
              <a:xfrm>
                <a:off x="2496" y="7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2" name="Line 1936"/>
              <p:cNvSpPr>
                <a:spLocks noChangeShapeType="1"/>
              </p:cNvSpPr>
              <p:nvPr/>
            </p:nvSpPr>
            <p:spPr bwMode="auto">
              <a:xfrm>
                <a:off x="2496" y="81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3" name="Line 1937"/>
              <p:cNvSpPr>
                <a:spLocks noChangeShapeType="1"/>
              </p:cNvSpPr>
              <p:nvPr/>
            </p:nvSpPr>
            <p:spPr bwMode="auto">
              <a:xfrm>
                <a:off x="2496" y="85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4" name="Line 1938"/>
              <p:cNvSpPr>
                <a:spLocks noChangeShapeType="1"/>
              </p:cNvSpPr>
              <p:nvPr/>
            </p:nvSpPr>
            <p:spPr bwMode="auto">
              <a:xfrm>
                <a:off x="2496" y="9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5" name="Line 1939"/>
              <p:cNvSpPr>
                <a:spLocks noChangeShapeType="1"/>
              </p:cNvSpPr>
              <p:nvPr/>
            </p:nvSpPr>
            <p:spPr bwMode="auto">
              <a:xfrm>
                <a:off x="2496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6" name="Line 1940"/>
              <p:cNvSpPr>
                <a:spLocks noChangeShapeType="1"/>
              </p:cNvSpPr>
              <p:nvPr/>
            </p:nvSpPr>
            <p:spPr bwMode="auto">
              <a:xfrm>
                <a:off x="2496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7" name="Line 1941"/>
              <p:cNvSpPr>
                <a:spLocks noChangeShapeType="1"/>
              </p:cNvSpPr>
              <p:nvPr/>
            </p:nvSpPr>
            <p:spPr bwMode="auto">
              <a:xfrm>
                <a:off x="2496" y="10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8" name="Line 1942"/>
              <p:cNvSpPr>
                <a:spLocks noChangeShapeType="1"/>
              </p:cNvSpPr>
              <p:nvPr/>
            </p:nvSpPr>
            <p:spPr bwMode="auto">
              <a:xfrm>
                <a:off x="2496" y="10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59" name="Line 1943"/>
              <p:cNvSpPr>
                <a:spLocks noChangeShapeType="1"/>
              </p:cNvSpPr>
              <p:nvPr/>
            </p:nvSpPr>
            <p:spPr bwMode="auto">
              <a:xfrm>
                <a:off x="2496" y="11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0" name="Line 1944"/>
              <p:cNvSpPr>
                <a:spLocks noChangeShapeType="1"/>
              </p:cNvSpPr>
              <p:nvPr/>
            </p:nvSpPr>
            <p:spPr bwMode="auto">
              <a:xfrm>
                <a:off x="2496" y="11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1" name="Line 1945"/>
              <p:cNvSpPr>
                <a:spLocks noChangeShapeType="1"/>
              </p:cNvSpPr>
              <p:nvPr/>
            </p:nvSpPr>
            <p:spPr bwMode="auto">
              <a:xfrm>
                <a:off x="2496" y="12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2" name="Line 1946"/>
              <p:cNvSpPr>
                <a:spLocks noChangeShapeType="1"/>
              </p:cNvSpPr>
              <p:nvPr/>
            </p:nvSpPr>
            <p:spPr bwMode="auto">
              <a:xfrm>
                <a:off x="2496" y="12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3" name="Line 1947"/>
              <p:cNvSpPr>
                <a:spLocks noChangeShapeType="1"/>
              </p:cNvSpPr>
              <p:nvPr/>
            </p:nvSpPr>
            <p:spPr bwMode="auto">
              <a:xfrm>
                <a:off x="2496" y="1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4" name="Line 1948"/>
              <p:cNvSpPr>
                <a:spLocks noChangeShapeType="1"/>
              </p:cNvSpPr>
              <p:nvPr/>
            </p:nvSpPr>
            <p:spPr bwMode="auto">
              <a:xfrm>
                <a:off x="2496" y="13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5" name="Line 1949"/>
              <p:cNvSpPr>
                <a:spLocks noChangeShapeType="1"/>
              </p:cNvSpPr>
              <p:nvPr/>
            </p:nvSpPr>
            <p:spPr bwMode="auto">
              <a:xfrm>
                <a:off x="2496" y="14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6" name="Line 1950"/>
              <p:cNvSpPr>
                <a:spLocks noChangeShapeType="1"/>
              </p:cNvSpPr>
              <p:nvPr/>
            </p:nvSpPr>
            <p:spPr bwMode="auto">
              <a:xfrm>
                <a:off x="2496" y="14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7" name="Line 1951"/>
              <p:cNvSpPr>
                <a:spLocks noChangeShapeType="1"/>
              </p:cNvSpPr>
              <p:nvPr/>
            </p:nvSpPr>
            <p:spPr bwMode="auto">
              <a:xfrm>
                <a:off x="2496" y="14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8" name="Line 1952"/>
              <p:cNvSpPr>
                <a:spLocks noChangeShapeType="1"/>
              </p:cNvSpPr>
              <p:nvPr/>
            </p:nvSpPr>
            <p:spPr bwMode="auto">
              <a:xfrm>
                <a:off x="2496" y="15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69" name="Line 1953"/>
              <p:cNvSpPr>
                <a:spLocks noChangeShapeType="1"/>
              </p:cNvSpPr>
              <p:nvPr/>
            </p:nvSpPr>
            <p:spPr bwMode="auto">
              <a:xfrm>
                <a:off x="2496" y="15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0" name="Line 1954"/>
              <p:cNvSpPr>
                <a:spLocks noChangeShapeType="1"/>
              </p:cNvSpPr>
              <p:nvPr/>
            </p:nvSpPr>
            <p:spPr bwMode="auto">
              <a:xfrm>
                <a:off x="2496" y="16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1" name="Line 1955"/>
              <p:cNvSpPr>
                <a:spLocks noChangeShapeType="1"/>
              </p:cNvSpPr>
              <p:nvPr/>
            </p:nvSpPr>
            <p:spPr bwMode="auto">
              <a:xfrm>
                <a:off x="2496" y="16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2" name="Line 1956"/>
              <p:cNvSpPr>
                <a:spLocks noChangeShapeType="1"/>
              </p:cNvSpPr>
              <p:nvPr/>
            </p:nvSpPr>
            <p:spPr bwMode="auto">
              <a:xfrm>
                <a:off x="2496" y="17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3" name="Line 1957"/>
              <p:cNvSpPr>
                <a:spLocks noChangeShapeType="1"/>
              </p:cNvSpPr>
              <p:nvPr/>
            </p:nvSpPr>
            <p:spPr bwMode="auto">
              <a:xfrm>
                <a:off x="2496" y="1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4" name="Line 1958"/>
              <p:cNvSpPr>
                <a:spLocks noChangeShapeType="1"/>
              </p:cNvSpPr>
              <p:nvPr/>
            </p:nvSpPr>
            <p:spPr bwMode="auto">
              <a:xfrm>
                <a:off x="2496" y="18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5" name="Line 1959"/>
              <p:cNvSpPr>
                <a:spLocks noChangeShapeType="1"/>
              </p:cNvSpPr>
              <p:nvPr/>
            </p:nvSpPr>
            <p:spPr bwMode="auto">
              <a:xfrm>
                <a:off x="2496" y="18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6" name="Line 1960"/>
              <p:cNvSpPr>
                <a:spLocks noChangeShapeType="1"/>
              </p:cNvSpPr>
              <p:nvPr/>
            </p:nvSpPr>
            <p:spPr bwMode="auto">
              <a:xfrm>
                <a:off x="2496" y="1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7" name="Line 1961"/>
              <p:cNvSpPr>
                <a:spLocks noChangeShapeType="1"/>
              </p:cNvSpPr>
              <p:nvPr/>
            </p:nvSpPr>
            <p:spPr bwMode="auto">
              <a:xfrm>
                <a:off x="2496" y="1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8" name="Line 1962"/>
              <p:cNvSpPr>
                <a:spLocks noChangeShapeType="1"/>
              </p:cNvSpPr>
              <p:nvPr/>
            </p:nvSpPr>
            <p:spPr bwMode="auto">
              <a:xfrm>
                <a:off x="2496" y="19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79" name="Line 1963"/>
              <p:cNvSpPr>
                <a:spLocks noChangeShapeType="1"/>
              </p:cNvSpPr>
              <p:nvPr/>
            </p:nvSpPr>
            <p:spPr bwMode="auto">
              <a:xfrm>
                <a:off x="2496" y="20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0" name="Line 1964"/>
              <p:cNvSpPr>
                <a:spLocks noChangeShapeType="1"/>
              </p:cNvSpPr>
              <p:nvPr/>
            </p:nvSpPr>
            <p:spPr bwMode="auto">
              <a:xfrm>
                <a:off x="2496" y="20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1" name="Line 1965"/>
              <p:cNvSpPr>
                <a:spLocks noChangeShapeType="1"/>
              </p:cNvSpPr>
              <p:nvPr/>
            </p:nvSpPr>
            <p:spPr bwMode="auto">
              <a:xfrm>
                <a:off x="2496" y="21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2" name="Line 1966"/>
              <p:cNvSpPr>
                <a:spLocks noChangeShapeType="1"/>
              </p:cNvSpPr>
              <p:nvPr/>
            </p:nvSpPr>
            <p:spPr bwMode="auto">
              <a:xfrm>
                <a:off x="2496" y="21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3" name="Line 1967"/>
              <p:cNvSpPr>
                <a:spLocks noChangeShapeType="1"/>
              </p:cNvSpPr>
              <p:nvPr/>
            </p:nvSpPr>
            <p:spPr bwMode="auto">
              <a:xfrm>
                <a:off x="2496" y="22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4" name="Line 1968"/>
              <p:cNvSpPr>
                <a:spLocks noChangeShapeType="1"/>
              </p:cNvSpPr>
              <p:nvPr/>
            </p:nvSpPr>
            <p:spPr bwMode="auto">
              <a:xfrm>
                <a:off x="2496" y="22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5" name="Line 1969"/>
              <p:cNvSpPr>
                <a:spLocks noChangeShapeType="1"/>
              </p:cNvSpPr>
              <p:nvPr/>
            </p:nvSpPr>
            <p:spPr bwMode="auto">
              <a:xfrm>
                <a:off x="2496" y="23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6" name="Line 1970"/>
              <p:cNvSpPr>
                <a:spLocks noChangeShapeType="1"/>
              </p:cNvSpPr>
              <p:nvPr/>
            </p:nvSpPr>
            <p:spPr bwMode="auto">
              <a:xfrm>
                <a:off x="2496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7" name="Line 1971"/>
              <p:cNvSpPr>
                <a:spLocks noChangeShapeType="1"/>
              </p:cNvSpPr>
              <p:nvPr/>
            </p:nvSpPr>
            <p:spPr bwMode="auto">
              <a:xfrm>
                <a:off x="2496" y="24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8" name="Line 1972"/>
              <p:cNvSpPr>
                <a:spLocks noChangeShapeType="1"/>
              </p:cNvSpPr>
              <p:nvPr/>
            </p:nvSpPr>
            <p:spPr bwMode="auto">
              <a:xfrm>
                <a:off x="2496" y="24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89" name="Line 1973"/>
              <p:cNvSpPr>
                <a:spLocks noChangeShapeType="1"/>
              </p:cNvSpPr>
              <p:nvPr/>
            </p:nvSpPr>
            <p:spPr bwMode="auto">
              <a:xfrm>
                <a:off x="2496" y="24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0" name="Line 1974"/>
              <p:cNvSpPr>
                <a:spLocks noChangeShapeType="1"/>
              </p:cNvSpPr>
              <p:nvPr/>
            </p:nvSpPr>
            <p:spPr bwMode="auto">
              <a:xfrm>
                <a:off x="2496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1" name="Line 1975"/>
              <p:cNvSpPr>
                <a:spLocks noChangeShapeType="1"/>
              </p:cNvSpPr>
              <p:nvPr/>
            </p:nvSpPr>
            <p:spPr bwMode="auto">
              <a:xfrm>
                <a:off x="2496" y="2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2" name="Line 1976"/>
              <p:cNvSpPr>
                <a:spLocks noChangeShapeType="1"/>
              </p:cNvSpPr>
              <p:nvPr/>
            </p:nvSpPr>
            <p:spPr bwMode="auto">
              <a:xfrm>
                <a:off x="2496" y="26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3" name="Line 1977"/>
              <p:cNvSpPr>
                <a:spLocks noChangeShapeType="1"/>
              </p:cNvSpPr>
              <p:nvPr/>
            </p:nvSpPr>
            <p:spPr bwMode="auto">
              <a:xfrm>
                <a:off x="2496" y="26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4" name="Line 1978"/>
              <p:cNvSpPr>
                <a:spLocks noChangeShapeType="1"/>
              </p:cNvSpPr>
              <p:nvPr/>
            </p:nvSpPr>
            <p:spPr bwMode="auto">
              <a:xfrm>
                <a:off x="2496" y="27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5" name="Line 1979"/>
              <p:cNvSpPr>
                <a:spLocks noChangeShapeType="1"/>
              </p:cNvSpPr>
              <p:nvPr/>
            </p:nvSpPr>
            <p:spPr bwMode="auto">
              <a:xfrm>
                <a:off x="2496" y="27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6" name="Line 1980"/>
              <p:cNvSpPr>
                <a:spLocks noChangeShapeType="1"/>
              </p:cNvSpPr>
              <p:nvPr/>
            </p:nvSpPr>
            <p:spPr bwMode="auto">
              <a:xfrm>
                <a:off x="2496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7" name="Line 1981"/>
              <p:cNvSpPr>
                <a:spLocks noChangeShapeType="1"/>
              </p:cNvSpPr>
              <p:nvPr/>
            </p:nvSpPr>
            <p:spPr bwMode="auto">
              <a:xfrm>
                <a:off x="2496" y="28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8" name="Line 1982"/>
              <p:cNvSpPr>
                <a:spLocks noChangeShapeType="1"/>
              </p:cNvSpPr>
              <p:nvPr/>
            </p:nvSpPr>
            <p:spPr bwMode="auto">
              <a:xfrm>
                <a:off x="2496" y="29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799" name="Line 1983"/>
              <p:cNvSpPr>
                <a:spLocks noChangeShapeType="1"/>
              </p:cNvSpPr>
              <p:nvPr/>
            </p:nvSpPr>
            <p:spPr bwMode="auto">
              <a:xfrm>
                <a:off x="2496" y="29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0" name="Line 1984"/>
              <p:cNvSpPr>
                <a:spLocks noChangeShapeType="1"/>
              </p:cNvSpPr>
              <p:nvPr/>
            </p:nvSpPr>
            <p:spPr bwMode="auto">
              <a:xfrm>
                <a:off x="2496" y="29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1" name="Line 1985"/>
              <p:cNvSpPr>
                <a:spLocks noChangeShapeType="1"/>
              </p:cNvSpPr>
              <p:nvPr/>
            </p:nvSpPr>
            <p:spPr bwMode="auto">
              <a:xfrm>
                <a:off x="2496" y="30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2" name="Line 1986"/>
              <p:cNvSpPr>
                <a:spLocks noChangeShapeType="1"/>
              </p:cNvSpPr>
              <p:nvPr/>
            </p:nvSpPr>
            <p:spPr bwMode="auto">
              <a:xfrm>
                <a:off x="2496" y="3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3" name="Line 1987"/>
              <p:cNvSpPr>
                <a:spLocks noChangeShapeType="1"/>
              </p:cNvSpPr>
              <p:nvPr/>
            </p:nvSpPr>
            <p:spPr bwMode="auto">
              <a:xfrm>
                <a:off x="2496" y="31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4" name="Line 1988"/>
              <p:cNvSpPr>
                <a:spLocks noChangeShapeType="1"/>
              </p:cNvSpPr>
              <p:nvPr/>
            </p:nvSpPr>
            <p:spPr bwMode="auto">
              <a:xfrm>
                <a:off x="2496" y="31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5" name="Line 1989"/>
              <p:cNvSpPr>
                <a:spLocks noChangeShapeType="1"/>
              </p:cNvSpPr>
              <p:nvPr/>
            </p:nvSpPr>
            <p:spPr bwMode="auto">
              <a:xfrm>
                <a:off x="2496" y="32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6" name="Line 1990"/>
              <p:cNvSpPr>
                <a:spLocks noChangeShapeType="1"/>
              </p:cNvSpPr>
              <p:nvPr/>
            </p:nvSpPr>
            <p:spPr bwMode="auto">
              <a:xfrm>
                <a:off x="2496" y="32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7" name="Line 1991"/>
              <p:cNvSpPr>
                <a:spLocks noChangeShapeType="1"/>
              </p:cNvSpPr>
              <p:nvPr/>
            </p:nvSpPr>
            <p:spPr bwMode="auto">
              <a:xfrm>
                <a:off x="2496" y="33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8" name="Line 1992"/>
              <p:cNvSpPr>
                <a:spLocks noChangeShapeType="1"/>
              </p:cNvSpPr>
              <p:nvPr/>
            </p:nvSpPr>
            <p:spPr bwMode="auto">
              <a:xfrm>
                <a:off x="2496" y="33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09" name="Line 1993"/>
              <p:cNvSpPr>
                <a:spLocks noChangeShapeType="1"/>
              </p:cNvSpPr>
              <p:nvPr/>
            </p:nvSpPr>
            <p:spPr bwMode="auto">
              <a:xfrm>
                <a:off x="2496" y="34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0" name="Line 1994"/>
              <p:cNvSpPr>
                <a:spLocks noChangeShapeType="1"/>
              </p:cNvSpPr>
              <p:nvPr/>
            </p:nvSpPr>
            <p:spPr bwMode="auto">
              <a:xfrm>
                <a:off x="2496" y="34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1" name="Line 1995"/>
              <p:cNvSpPr>
                <a:spLocks noChangeShapeType="1"/>
              </p:cNvSpPr>
              <p:nvPr/>
            </p:nvSpPr>
            <p:spPr bwMode="auto">
              <a:xfrm>
                <a:off x="2496" y="34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2" name="Line 1996"/>
              <p:cNvSpPr>
                <a:spLocks noChangeShapeType="1"/>
              </p:cNvSpPr>
              <p:nvPr/>
            </p:nvSpPr>
            <p:spPr bwMode="auto">
              <a:xfrm>
                <a:off x="2496" y="35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3" name="Line 1997"/>
              <p:cNvSpPr>
                <a:spLocks noChangeShapeType="1"/>
              </p:cNvSpPr>
              <p:nvPr/>
            </p:nvSpPr>
            <p:spPr bwMode="auto">
              <a:xfrm>
                <a:off x="2496" y="35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4" name="Line 1998"/>
              <p:cNvSpPr>
                <a:spLocks noChangeShapeType="1"/>
              </p:cNvSpPr>
              <p:nvPr/>
            </p:nvSpPr>
            <p:spPr bwMode="auto">
              <a:xfrm>
                <a:off x="2496" y="36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5" name="Line 1999"/>
              <p:cNvSpPr>
                <a:spLocks noChangeShapeType="1"/>
              </p:cNvSpPr>
              <p:nvPr/>
            </p:nvSpPr>
            <p:spPr bwMode="auto">
              <a:xfrm>
                <a:off x="2496" y="36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6" name="Line 2000"/>
              <p:cNvSpPr>
                <a:spLocks noChangeShapeType="1"/>
              </p:cNvSpPr>
              <p:nvPr/>
            </p:nvSpPr>
            <p:spPr bwMode="auto">
              <a:xfrm>
                <a:off x="2496" y="37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7" name="Line 2001"/>
              <p:cNvSpPr>
                <a:spLocks noChangeShapeType="1"/>
              </p:cNvSpPr>
              <p:nvPr/>
            </p:nvSpPr>
            <p:spPr bwMode="auto">
              <a:xfrm>
                <a:off x="2496" y="37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8" name="Line 2002"/>
              <p:cNvSpPr>
                <a:spLocks noChangeShapeType="1"/>
              </p:cNvSpPr>
              <p:nvPr/>
            </p:nvSpPr>
            <p:spPr bwMode="auto">
              <a:xfrm>
                <a:off x="2496" y="38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19" name="Line 2003"/>
              <p:cNvSpPr>
                <a:spLocks noChangeShapeType="1"/>
              </p:cNvSpPr>
              <p:nvPr/>
            </p:nvSpPr>
            <p:spPr bwMode="auto">
              <a:xfrm>
                <a:off x="2496" y="3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0" name="Line 2004"/>
              <p:cNvSpPr>
                <a:spLocks noChangeShapeType="1"/>
              </p:cNvSpPr>
              <p:nvPr/>
            </p:nvSpPr>
            <p:spPr bwMode="auto">
              <a:xfrm>
                <a:off x="2496" y="3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1" name="Line 2005"/>
              <p:cNvSpPr>
                <a:spLocks noChangeShapeType="1"/>
              </p:cNvSpPr>
              <p:nvPr/>
            </p:nvSpPr>
            <p:spPr bwMode="auto">
              <a:xfrm>
                <a:off x="2496" y="39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2" name="Line 2006"/>
              <p:cNvSpPr>
                <a:spLocks noChangeShapeType="1"/>
              </p:cNvSpPr>
              <p:nvPr/>
            </p:nvSpPr>
            <p:spPr bwMode="auto">
              <a:xfrm>
                <a:off x="3091" y="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3" name="Line 2007"/>
              <p:cNvSpPr>
                <a:spLocks noChangeShapeType="1"/>
              </p:cNvSpPr>
              <p:nvPr/>
            </p:nvSpPr>
            <p:spPr bwMode="auto">
              <a:xfrm>
                <a:off x="3091" y="4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4" name="Line 2008"/>
              <p:cNvSpPr>
                <a:spLocks noChangeShapeType="1"/>
              </p:cNvSpPr>
              <p:nvPr/>
            </p:nvSpPr>
            <p:spPr bwMode="auto">
              <a:xfrm>
                <a:off x="3091" y="4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5" name="Line 2009"/>
              <p:cNvSpPr>
                <a:spLocks noChangeShapeType="1"/>
              </p:cNvSpPr>
              <p:nvPr/>
            </p:nvSpPr>
            <p:spPr bwMode="auto">
              <a:xfrm>
                <a:off x="3091" y="5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6" name="Line 2010"/>
              <p:cNvSpPr>
                <a:spLocks noChangeShapeType="1"/>
              </p:cNvSpPr>
              <p:nvPr/>
            </p:nvSpPr>
            <p:spPr bwMode="auto">
              <a:xfrm>
                <a:off x="3091" y="5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7" name="Line 2011"/>
              <p:cNvSpPr>
                <a:spLocks noChangeShapeType="1"/>
              </p:cNvSpPr>
              <p:nvPr/>
            </p:nvSpPr>
            <p:spPr bwMode="auto">
              <a:xfrm>
                <a:off x="3091" y="6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8" name="Line 2012"/>
              <p:cNvSpPr>
                <a:spLocks noChangeShapeType="1"/>
              </p:cNvSpPr>
              <p:nvPr/>
            </p:nvSpPr>
            <p:spPr bwMode="auto">
              <a:xfrm>
                <a:off x="3091" y="6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29" name="Line 2013"/>
              <p:cNvSpPr>
                <a:spLocks noChangeShapeType="1"/>
              </p:cNvSpPr>
              <p:nvPr/>
            </p:nvSpPr>
            <p:spPr bwMode="auto">
              <a:xfrm>
                <a:off x="3091" y="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3091" y="404"/>
              <a:ext cx="1192" cy="3546"/>
              <a:chOff x="3091" y="404"/>
              <a:chExt cx="1192" cy="3546"/>
            </a:xfrm>
          </p:grpSpPr>
          <p:sp>
            <p:nvSpPr>
              <p:cNvPr id="548831" name="Line 2015"/>
              <p:cNvSpPr>
                <a:spLocks noChangeShapeType="1"/>
              </p:cNvSpPr>
              <p:nvPr/>
            </p:nvSpPr>
            <p:spPr bwMode="auto">
              <a:xfrm>
                <a:off x="3091" y="7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32" name="Line 2016"/>
              <p:cNvSpPr>
                <a:spLocks noChangeShapeType="1"/>
              </p:cNvSpPr>
              <p:nvPr/>
            </p:nvSpPr>
            <p:spPr bwMode="auto">
              <a:xfrm>
                <a:off x="3091" y="81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33" name="Line 2017"/>
              <p:cNvSpPr>
                <a:spLocks noChangeShapeType="1"/>
              </p:cNvSpPr>
              <p:nvPr/>
            </p:nvSpPr>
            <p:spPr bwMode="auto">
              <a:xfrm>
                <a:off x="3091" y="85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34" name="Line 2018"/>
              <p:cNvSpPr>
                <a:spLocks noChangeShapeType="1"/>
              </p:cNvSpPr>
              <p:nvPr/>
            </p:nvSpPr>
            <p:spPr bwMode="auto">
              <a:xfrm>
                <a:off x="3091" y="9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35" name="Line 2019"/>
              <p:cNvSpPr>
                <a:spLocks noChangeShapeType="1"/>
              </p:cNvSpPr>
              <p:nvPr/>
            </p:nvSpPr>
            <p:spPr bwMode="auto">
              <a:xfrm>
                <a:off x="3091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36" name="Line 2020"/>
              <p:cNvSpPr>
                <a:spLocks noChangeShapeType="1"/>
              </p:cNvSpPr>
              <p:nvPr/>
            </p:nvSpPr>
            <p:spPr bwMode="auto">
              <a:xfrm>
                <a:off x="3091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37" name="Line 2021"/>
              <p:cNvSpPr>
                <a:spLocks noChangeShapeType="1"/>
              </p:cNvSpPr>
              <p:nvPr/>
            </p:nvSpPr>
            <p:spPr bwMode="auto">
              <a:xfrm>
                <a:off x="3091" y="10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38" name="Line 2022"/>
              <p:cNvSpPr>
                <a:spLocks noChangeShapeType="1"/>
              </p:cNvSpPr>
              <p:nvPr/>
            </p:nvSpPr>
            <p:spPr bwMode="auto">
              <a:xfrm>
                <a:off x="3091" y="10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39" name="Line 2023"/>
              <p:cNvSpPr>
                <a:spLocks noChangeShapeType="1"/>
              </p:cNvSpPr>
              <p:nvPr/>
            </p:nvSpPr>
            <p:spPr bwMode="auto">
              <a:xfrm>
                <a:off x="3091" y="11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0" name="Line 2024"/>
              <p:cNvSpPr>
                <a:spLocks noChangeShapeType="1"/>
              </p:cNvSpPr>
              <p:nvPr/>
            </p:nvSpPr>
            <p:spPr bwMode="auto">
              <a:xfrm>
                <a:off x="3091" y="11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1" name="Line 2025"/>
              <p:cNvSpPr>
                <a:spLocks noChangeShapeType="1"/>
              </p:cNvSpPr>
              <p:nvPr/>
            </p:nvSpPr>
            <p:spPr bwMode="auto">
              <a:xfrm>
                <a:off x="3091" y="12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2" name="Line 2026"/>
              <p:cNvSpPr>
                <a:spLocks noChangeShapeType="1"/>
              </p:cNvSpPr>
              <p:nvPr/>
            </p:nvSpPr>
            <p:spPr bwMode="auto">
              <a:xfrm>
                <a:off x="3091" y="12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3" name="Line 2027"/>
              <p:cNvSpPr>
                <a:spLocks noChangeShapeType="1"/>
              </p:cNvSpPr>
              <p:nvPr/>
            </p:nvSpPr>
            <p:spPr bwMode="auto">
              <a:xfrm>
                <a:off x="3091" y="1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4" name="Line 2028"/>
              <p:cNvSpPr>
                <a:spLocks noChangeShapeType="1"/>
              </p:cNvSpPr>
              <p:nvPr/>
            </p:nvSpPr>
            <p:spPr bwMode="auto">
              <a:xfrm>
                <a:off x="3091" y="13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5" name="Line 2029"/>
              <p:cNvSpPr>
                <a:spLocks noChangeShapeType="1"/>
              </p:cNvSpPr>
              <p:nvPr/>
            </p:nvSpPr>
            <p:spPr bwMode="auto">
              <a:xfrm>
                <a:off x="3091" y="14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6" name="Line 2030"/>
              <p:cNvSpPr>
                <a:spLocks noChangeShapeType="1"/>
              </p:cNvSpPr>
              <p:nvPr/>
            </p:nvSpPr>
            <p:spPr bwMode="auto">
              <a:xfrm>
                <a:off x="3091" y="14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7" name="Line 2031"/>
              <p:cNvSpPr>
                <a:spLocks noChangeShapeType="1"/>
              </p:cNvSpPr>
              <p:nvPr/>
            </p:nvSpPr>
            <p:spPr bwMode="auto">
              <a:xfrm>
                <a:off x="3091" y="14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8" name="Line 2032"/>
              <p:cNvSpPr>
                <a:spLocks noChangeShapeType="1"/>
              </p:cNvSpPr>
              <p:nvPr/>
            </p:nvSpPr>
            <p:spPr bwMode="auto">
              <a:xfrm>
                <a:off x="3091" y="15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49" name="Line 2033"/>
              <p:cNvSpPr>
                <a:spLocks noChangeShapeType="1"/>
              </p:cNvSpPr>
              <p:nvPr/>
            </p:nvSpPr>
            <p:spPr bwMode="auto">
              <a:xfrm>
                <a:off x="3091" y="15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0" name="Line 2034"/>
              <p:cNvSpPr>
                <a:spLocks noChangeShapeType="1"/>
              </p:cNvSpPr>
              <p:nvPr/>
            </p:nvSpPr>
            <p:spPr bwMode="auto">
              <a:xfrm>
                <a:off x="3091" y="16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1" name="Line 2035"/>
              <p:cNvSpPr>
                <a:spLocks noChangeShapeType="1"/>
              </p:cNvSpPr>
              <p:nvPr/>
            </p:nvSpPr>
            <p:spPr bwMode="auto">
              <a:xfrm>
                <a:off x="3091" y="16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2" name="Line 2036"/>
              <p:cNvSpPr>
                <a:spLocks noChangeShapeType="1"/>
              </p:cNvSpPr>
              <p:nvPr/>
            </p:nvSpPr>
            <p:spPr bwMode="auto">
              <a:xfrm>
                <a:off x="3091" y="17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3" name="Line 2037"/>
              <p:cNvSpPr>
                <a:spLocks noChangeShapeType="1"/>
              </p:cNvSpPr>
              <p:nvPr/>
            </p:nvSpPr>
            <p:spPr bwMode="auto">
              <a:xfrm>
                <a:off x="3091" y="1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4" name="Line 2038"/>
              <p:cNvSpPr>
                <a:spLocks noChangeShapeType="1"/>
              </p:cNvSpPr>
              <p:nvPr/>
            </p:nvSpPr>
            <p:spPr bwMode="auto">
              <a:xfrm>
                <a:off x="3091" y="18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5" name="Line 2039"/>
              <p:cNvSpPr>
                <a:spLocks noChangeShapeType="1"/>
              </p:cNvSpPr>
              <p:nvPr/>
            </p:nvSpPr>
            <p:spPr bwMode="auto">
              <a:xfrm>
                <a:off x="3091" y="18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6" name="Line 2040"/>
              <p:cNvSpPr>
                <a:spLocks noChangeShapeType="1"/>
              </p:cNvSpPr>
              <p:nvPr/>
            </p:nvSpPr>
            <p:spPr bwMode="auto">
              <a:xfrm>
                <a:off x="3091" y="1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7" name="Line 2041"/>
              <p:cNvSpPr>
                <a:spLocks noChangeShapeType="1"/>
              </p:cNvSpPr>
              <p:nvPr/>
            </p:nvSpPr>
            <p:spPr bwMode="auto">
              <a:xfrm>
                <a:off x="3091" y="1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8" name="Line 2042"/>
              <p:cNvSpPr>
                <a:spLocks noChangeShapeType="1"/>
              </p:cNvSpPr>
              <p:nvPr/>
            </p:nvSpPr>
            <p:spPr bwMode="auto">
              <a:xfrm>
                <a:off x="3091" y="19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59" name="Line 2043"/>
              <p:cNvSpPr>
                <a:spLocks noChangeShapeType="1"/>
              </p:cNvSpPr>
              <p:nvPr/>
            </p:nvSpPr>
            <p:spPr bwMode="auto">
              <a:xfrm>
                <a:off x="3091" y="20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0" name="Line 2044"/>
              <p:cNvSpPr>
                <a:spLocks noChangeShapeType="1"/>
              </p:cNvSpPr>
              <p:nvPr/>
            </p:nvSpPr>
            <p:spPr bwMode="auto">
              <a:xfrm>
                <a:off x="3091" y="20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1" name="Line 2045"/>
              <p:cNvSpPr>
                <a:spLocks noChangeShapeType="1"/>
              </p:cNvSpPr>
              <p:nvPr/>
            </p:nvSpPr>
            <p:spPr bwMode="auto">
              <a:xfrm>
                <a:off x="3091" y="21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2" name="Line 2046"/>
              <p:cNvSpPr>
                <a:spLocks noChangeShapeType="1"/>
              </p:cNvSpPr>
              <p:nvPr/>
            </p:nvSpPr>
            <p:spPr bwMode="auto">
              <a:xfrm>
                <a:off x="3091" y="21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3" name="Line 2047"/>
              <p:cNvSpPr>
                <a:spLocks noChangeShapeType="1"/>
              </p:cNvSpPr>
              <p:nvPr/>
            </p:nvSpPr>
            <p:spPr bwMode="auto">
              <a:xfrm>
                <a:off x="3091" y="22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4" name="Line 2048"/>
              <p:cNvSpPr>
                <a:spLocks noChangeShapeType="1"/>
              </p:cNvSpPr>
              <p:nvPr/>
            </p:nvSpPr>
            <p:spPr bwMode="auto">
              <a:xfrm>
                <a:off x="3091" y="22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5" name="Line 2049"/>
              <p:cNvSpPr>
                <a:spLocks noChangeShapeType="1"/>
              </p:cNvSpPr>
              <p:nvPr/>
            </p:nvSpPr>
            <p:spPr bwMode="auto">
              <a:xfrm>
                <a:off x="3091" y="23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6" name="Line 2050"/>
              <p:cNvSpPr>
                <a:spLocks noChangeShapeType="1"/>
              </p:cNvSpPr>
              <p:nvPr/>
            </p:nvSpPr>
            <p:spPr bwMode="auto">
              <a:xfrm>
                <a:off x="3091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7" name="Line 2051"/>
              <p:cNvSpPr>
                <a:spLocks noChangeShapeType="1"/>
              </p:cNvSpPr>
              <p:nvPr/>
            </p:nvSpPr>
            <p:spPr bwMode="auto">
              <a:xfrm>
                <a:off x="3091" y="24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8" name="Line 2052"/>
              <p:cNvSpPr>
                <a:spLocks noChangeShapeType="1"/>
              </p:cNvSpPr>
              <p:nvPr/>
            </p:nvSpPr>
            <p:spPr bwMode="auto">
              <a:xfrm>
                <a:off x="3091" y="24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69" name="Line 2053"/>
              <p:cNvSpPr>
                <a:spLocks noChangeShapeType="1"/>
              </p:cNvSpPr>
              <p:nvPr/>
            </p:nvSpPr>
            <p:spPr bwMode="auto">
              <a:xfrm>
                <a:off x="3091" y="24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0" name="Line 2054"/>
              <p:cNvSpPr>
                <a:spLocks noChangeShapeType="1"/>
              </p:cNvSpPr>
              <p:nvPr/>
            </p:nvSpPr>
            <p:spPr bwMode="auto">
              <a:xfrm>
                <a:off x="3091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1" name="Line 2055"/>
              <p:cNvSpPr>
                <a:spLocks noChangeShapeType="1"/>
              </p:cNvSpPr>
              <p:nvPr/>
            </p:nvSpPr>
            <p:spPr bwMode="auto">
              <a:xfrm>
                <a:off x="3091" y="2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2" name="Line 2056"/>
              <p:cNvSpPr>
                <a:spLocks noChangeShapeType="1"/>
              </p:cNvSpPr>
              <p:nvPr/>
            </p:nvSpPr>
            <p:spPr bwMode="auto">
              <a:xfrm>
                <a:off x="3091" y="26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3" name="Line 2057"/>
              <p:cNvSpPr>
                <a:spLocks noChangeShapeType="1"/>
              </p:cNvSpPr>
              <p:nvPr/>
            </p:nvSpPr>
            <p:spPr bwMode="auto">
              <a:xfrm>
                <a:off x="3091" y="26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4" name="Line 2058"/>
              <p:cNvSpPr>
                <a:spLocks noChangeShapeType="1"/>
              </p:cNvSpPr>
              <p:nvPr/>
            </p:nvSpPr>
            <p:spPr bwMode="auto">
              <a:xfrm>
                <a:off x="3091" y="27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5" name="Line 2059"/>
              <p:cNvSpPr>
                <a:spLocks noChangeShapeType="1"/>
              </p:cNvSpPr>
              <p:nvPr/>
            </p:nvSpPr>
            <p:spPr bwMode="auto">
              <a:xfrm>
                <a:off x="3091" y="27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6" name="Line 2060"/>
              <p:cNvSpPr>
                <a:spLocks noChangeShapeType="1"/>
              </p:cNvSpPr>
              <p:nvPr/>
            </p:nvSpPr>
            <p:spPr bwMode="auto">
              <a:xfrm>
                <a:off x="3091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7" name="Line 2061"/>
              <p:cNvSpPr>
                <a:spLocks noChangeShapeType="1"/>
              </p:cNvSpPr>
              <p:nvPr/>
            </p:nvSpPr>
            <p:spPr bwMode="auto">
              <a:xfrm>
                <a:off x="3091" y="28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8" name="Line 2062"/>
              <p:cNvSpPr>
                <a:spLocks noChangeShapeType="1"/>
              </p:cNvSpPr>
              <p:nvPr/>
            </p:nvSpPr>
            <p:spPr bwMode="auto">
              <a:xfrm>
                <a:off x="3091" y="29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79" name="Line 2063"/>
              <p:cNvSpPr>
                <a:spLocks noChangeShapeType="1"/>
              </p:cNvSpPr>
              <p:nvPr/>
            </p:nvSpPr>
            <p:spPr bwMode="auto">
              <a:xfrm>
                <a:off x="3091" y="29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0" name="Line 2064"/>
              <p:cNvSpPr>
                <a:spLocks noChangeShapeType="1"/>
              </p:cNvSpPr>
              <p:nvPr/>
            </p:nvSpPr>
            <p:spPr bwMode="auto">
              <a:xfrm>
                <a:off x="3091" y="29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1" name="Line 2065"/>
              <p:cNvSpPr>
                <a:spLocks noChangeShapeType="1"/>
              </p:cNvSpPr>
              <p:nvPr/>
            </p:nvSpPr>
            <p:spPr bwMode="auto">
              <a:xfrm>
                <a:off x="3091" y="30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2" name="Line 2066"/>
              <p:cNvSpPr>
                <a:spLocks noChangeShapeType="1"/>
              </p:cNvSpPr>
              <p:nvPr/>
            </p:nvSpPr>
            <p:spPr bwMode="auto">
              <a:xfrm>
                <a:off x="3091" y="3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3" name="Line 2067"/>
              <p:cNvSpPr>
                <a:spLocks noChangeShapeType="1"/>
              </p:cNvSpPr>
              <p:nvPr/>
            </p:nvSpPr>
            <p:spPr bwMode="auto">
              <a:xfrm>
                <a:off x="3091" y="31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4" name="Line 2068"/>
              <p:cNvSpPr>
                <a:spLocks noChangeShapeType="1"/>
              </p:cNvSpPr>
              <p:nvPr/>
            </p:nvSpPr>
            <p:spPr bwMode="auto">
              <a:xfrm>
                <a:off x="3091" y="31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5" name="Line 2069"/>
              <p:cNvSpPr>
                <a:spLocks noChangeShapeType="1"/>
              </p:cNvSpPr>
              <p:nvPr/>
            </p:nvSpPr>
            <p:spPr bwMode="auto">
              <a:xfrm>
                <a:off x="3091" y="32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6" name="Line 2070"/>
              <p:cNvSpPr>
                <a:spLocks noChangeShapeType="1"/>
              </p:cNvSpPr>
              <p:nvPr/>
            </p:nvSpPr>
            <p:spPr bwMode="auto">
              <a:xfrm>
                <a:off x="3091" y="32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7" name="Line 2071"/>
              <p:cNvSpPr>
                <a:spLocks noChangeShapeType="1"/>
              </p:cNvSpPr>
              <p:nvPr/>
            </p:nvSpPr>
            <p:spPr bwMode="auto">
              <a:xfrm>
                <a:off x="3091" y="33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8" name="Line 2072"/>
              <p:cNvSpPr>
                <a:spLocks noChangeShapeType="1"/>
              </p:cNvSpPr>
              <p:nvPr/>
            </p:nvSpPr>
            <p:spPr bwMode="auto">
              <a:xfrm>
                <a:off x="3091" y="33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89" name="Line 2073"/>
              <p:cNvSpPr>
                <a:spLocks noChangeShapeType="1"/>
              </p:cNvSpPr>
              <p:nvPr/>
            </p:nvSpPr>
            <p:spPr bwMode="auto">
              <a:xfrm>
                <a:off x="3091" y="34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0" name="Line 2074"/>
              <p:cNvSpPr>
                <a:spLocks noChangeShapeType="1"/>
              </p:cNvSpPr>
              <p:nvPr/>
            </p:nvSpPr>
            <p:spPr bwMode="auto">
              <a:xfrm>
                <a:off x="3091" y="34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1" name="Line 2075"/>
              <p:cNvSpPr>
                <a:spLocks noChangeShapeType="1"/>
              </p:cNvSpPr>
              <p:nvPr/>
            </p:nvSpPr>
            <p:spPr bwMode="auto">
              <a:xfrm>
                <a:off x="3091" y="34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2" name="Line 2076"/>
              <p:cNvSpPr>
                <a:spLocks noChangeShapeType="1"/>
              </p:cNvSpPr>
              <p:nvPr/>
            </p:nvSpPr>
            <p:spPr bwMode="auto">
              <a:xfrm>
                <a:off x="3091" y="35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3" name="Line 2077"/>
              <p:cNvSpPr>
                <a:spLocks noChangeShapeType="1"/>
              </p:cNvSpPr>
              <p:nvPr/>
            </p:nvSpPr>
            <p:spPr bwMode="auto">
              <a:xfrm>
                <a:off x="3091" y="35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4" name="Line 2078"/>
              <p:cNvSpPr>
                <a:spLocks noChangeShapeType="1"/>
              </p:cNvSpPr>
              <p:nvPr/>
            </p:nvSpPr>
            <p:spPr bwMode="auto">
              <a:xfrm>
                <a:off x="3091" y="36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5" name="Line 2079"/>
              <p:cNvSpPr>
                <a:spLocks noChangeShapeType="1"/>
              </p:cNvSpPr>
              <p:nvPr/>
            </p:nvSpPr>
            <p:spPr bwMode="auto">
              <a:xfrm>
                <a:off x="3091" y="36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6" name="Line 2080"/>
              <p:cNvSpPr>
                <a:spLocks noChangeShapeType="1"/>
              </p:cNvSpPr>
              <p:nvPr/>
            </p:nvSpPr>
            <p:spPr bwMode="auto">
              <a:xfrm>
                <a:off x="3091" y="37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7" name="Line 2081"/>
              <p:cNvSpPr>
                <a:spLocks noChangeShapeType="1"/>
              </p:cNvSpPr>
              <p:nvPr/>
            </p:nvSpPr>
            <p:spPr bwMode="auto">
              <a:xfrm>
                <a:off x="3091" y="37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8" name="Line 2082"/>
              <p:cNvSpPr>
                <a:spLocks noChangeShapeType="1"/>
              </p:cNvSpPr>
              <p:nvPr/>
            </p:nvSpPr>
            <p:spPr bwMode="auto">
              <a:xfrm>
                <a:off x="3091" y="38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899" name="Line 2083"/>
              <p:cNvSpPr>
                <a:spLocks noChangeShapeType="1"/>
              </p:cNvSpPr>
              <p:nvPr/>
            </p:nvSpPr>
            <p:spPr bwMode="auto">
              <a:xfrm>
                <a:off x="3091" y="3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0" name="Line 2084"/>
              <p:cNvSpPr>
                <a:spLocks noChangeShapeType="1"/>
              </p:cNvSpPr>
              <p:nvPr/>
            </p:nvSpPr>
            <p:spPr bwMode="auto">
              <a:xfrm>
                <a:off x="3091" y="3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1" name="Line 2085"/>
              <p:cNvSpPr>
                <a:spLocks noChangeShapeType="1"/>
              </p:cNvSpPr>
              <p:nvPr/>
            </p:nvSpPr>
            <p:spPr bwMode="auto">
              <a:xfrm>
                <a:off x="3091" y="39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2" name="Line 2086"/>
              <p:cNvSpPr>
                <a:spLocks noChangeShapeType="1"/>
              </p:cNvSpPr>
              <p:nvPr/>
            </p:nvSpPr>
            <p:spPr bwMode="auto">
              <a:xfrm>
                <a:off x="3686" y="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3" name="Line 2087"/>
              <p:cNvSpPr>
                <a:spLocks noChangeShapeType="1"/>
              </p:cNvSpPr>
              <p:nvPr/>
            </p:nvSpPr>
            <p:spPr bwMode="auto">
              <a:xfrm>
                <a:off x="3686" y="4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4" name="Line 2088"/>
              <p:cNvSpPr>
                <a:spLocks noChangeShapeType="1"/>
              </p:cNvSpPr>
              <p:nvPr/>
            </p:nvSpPr>
            <p:spPr bwMode="auto">
              <a:xfrm>
                <a:off x="3686" y="4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5" name="Line 2089"/>
              <p:cNvSpPr>
                <a:spLocks noChangeShapeType="1"/>
              </p:cNvSpPr>
              <p:nvPr/>
            </p:nvSpPr>
            <p:spPr bwMode="auto">
              <a:xfrm>
                <a:off x="3686" y="5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6" name="Line 2090"/>
              <p:cNvSpPr>
                <a:spLocks noChangeShapeType="1"/>
              </p:cNvSpPr>
              <p:nvPr/>
            </p:nvSpPr>
            <p:spPr bwMode="auto">
              <a:xfrm>
                <a:off x="3686" y="5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7" name="Line 2091"/>
              <p:cNvSpPr>
                <a:spLocks noChangeShapeType="1"/>
              </p:cNvSpPr>
              <p:nvPr/>
            </p:nvSpPr>
            <p:spPr bwMode="auto">
              <a:xfrm>
                <a:off x="3686" y="6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8" name="Line 2092"/>
              <p:cNvSpPr>
                <a:spLocks noChangeShapeType="1"/>
              </p:cNvSpPr>
              <p:nvPr/>
            </p:nvSpPr>
            <p:spPr bwMode="auto">
              <a:xfrm>
                <a:off x="3686" y="6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09" name="Line 2093"/>
              <p:cNvSpPr>
                <a:spLocks noChangeShapeType="1"/>
              </p:cNvSpPr>
              <p:nvPr/>
            </p:nvSpPr>
            <p:spPr bwMode="auto">
              <a:xfrm>
                <a:off x="3686" y="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0" name="Line 2094"/>
              <p:cNvSpPr>
                <a:spLocks noChangeShapeType="1"/>
              </p:cNvSpPr>
              <p:nvPr/>
            </p:nvSpPr>
            <p:spPr bwMode="auto">
              <a:xfrm>
                <a:off x="3686" y="7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1" name="Line 2095"/>
              <p:cNvSpPr>
                <a:spLocks noChangeShapeType="1"/>
              </p:cNvSpPr>
              <p:nvPr/>
            </p:nvSpPr>
            <p:spPr bwMode="auto">
              <a:xfrm>
                <a:off x="3686" y="81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2" name="Line 2096"/>
              <p:cNvSpPr>
                <a:spLocks noChangeShapeType="1"/>
              </p:cNvSpPr>
              <p:nvPr/>
            </p:nvSpPr>
            <p:spPr bwMode="auto">
              <a:xfrm>
                <a:off x="3686" y="85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3" name="Line 2097"/>
              <p:cNvSpPr>
                <a:spLocks noChangeShapeType="1"/>
              </p:cNvSpPr>
              <p:nvPr/>
            </p:nvSpPr>
            <p:spPr bwMode="auto">
              <a:xfrm>
                <a:off x="3686" y="9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4" name="Line 2098"/>
              <p:cNvSpPr>
                <a:spLocks noChangeShapeType="1"/>
              </p:cNvSpPr>
              <p:nvPr/>
            </p:nvSpPr>
            <p:spPr bwMode="auto">
              <a:xfrm>
                <a:off x="3686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5" name="Line 2099"/>
              <p:cNvSpPr>
                <a:spLocks noChangeShapeType="1"/>
              </p:cNvSpPr>
              <p:nvPr/>
            </p:nvSpPr>
            <p:spPr bwMode="auto">
              <a:xfrm>
                <a:off x="3686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6" name="Line 2100"/>
              <p:cNvSpPr>
                <a:spLocks noChangeShapeType="1"/>
              </p:cNvSpPr>
              <p:nvPr/>
            </p:nvSpPr>
            <p:spPr bwMode="auto">
              <a:xfrm>
                <a:off x="3686" y="10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7" name="Line 2101"/>
              <p:cNvSpPr>
                <a:spLocks noChangeShapeType="1"/>
              </p:cNvSpPr>
              <p:nvPr/>
            </p:nvSpPr>
            <p:spPr bwMode="auto">
              <a:xfrm>
                <a:off x="3686" y="10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8" name="Line 2102"/>
              <p:cNvSpPr>
                <a:spLocks noChangeShapeType="1"/>
              </p:cNvSpPr>
              <p:nvPr/>
            </p:nvSpPr>
            <p:spPr bwMode="auto">
              <a:xfrm>
                <a:off x="3686" y="11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19" name="Line 2103"/>
              <p:cNvSpPr>
                <a:spLocks noChangeShapeType="1"/>
              </p:cNvSpPr>
              <p:nvPr/>
            </p:nvSpPr>
            <p:spPr bwMode="auto">
              <a:xfrm>
                <a:off x="3686" y="11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0" name="Line 2104"/>
              <p:cNvSpPr>
                <a:spLocks noChangeShapeType="1"/>
              </p:cNvSpPr>
              <p:nvPr/>
            </p:nvSpPr>
            <p:spPr bwMode="auto">
              <a:xfrm>
                <a:off x="3686" y="12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1" name="Line 2105"/>
              <p:cNvSpPr>
                <a:spLocks noChangeShapeType="1"/>
              </p:cNvSpPr>
              <p:nvPr/>
            </p:nvSpPr>
            <p:spPr bwMode="auto">
              <a:xfrm>
                <a:off x="3686" y="12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2" name="Line 2106"/>
              <p:cNvSpPr>
                <a:spLocks noChangeShapeType="1"/>
              </p:cNvSpPr>
              <p:nvPr/>
            </p:nvSpPr>
            <p:spPr bwMode="auto">
              <a:xfrm>
                <a:off x="3686" y="1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3" name="Line 2107"/>
              <p:cNvSpPr>
                <a:spLocks noChangeShapeType="1"/>
              </p:cNvSpPr>
              <p:nvPr/>
            </p:nvSpPr>
            <p:spPr bwMode="auto">
              <a:xfrm>
                <a:off x="3686" y="13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4" name="Line 2108"/>
              <p:cNvSpPr>
                <a:spLocks noChangeShapeType="1"/>
              </p:cNvSpPr>
              <p:nvPr/>
            </p:nvSpPr>
            <p:spPr bwMode="auto">
              <a:xfrm>
                <a:off x="3686" y="14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5" name="Line 2109"/>
              <p:cNvSpPr>
                <a:spLocks noChangeShapeType="1"/>
              </p:cNvSpPr>
              <p:nvPr/>
            </p:nvSpPr>
            <p:spPr bwMode="auto">
              <a:xfrm>
                <a:off x="3686" y="14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6" name="Line 2110"/>
              <p:cNvSpPr>
                <a:spLocks noChangeShapeType="1"/>
              </p:cNvSpPr>
              <p:nvPr/>
            </p:nvSpPr>
            <p:spPr bwMode="auto">
              <a:xfrm>
                <a:off x="3686" y="14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7" name="Line 2111"/>
              <p:cNvSpPr>
                <a:spLocks noChangeShapeType="1"/>
              </p:cNvSpPr>
              <p:nvPr/>
            </p:nvSpPr>
            <p:spPr bwMode="auto">
              <a:xfrm>
                <a:off x="3686" y="15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8" name="Line 2112"/>
              <p:cNvSpPr>
                <a:spLocks noChangeShapeType="1"/>
              </p:cNvSpPr>
              <p:nvPr/>
            </p:nvSpPr>
            <p:spPr bwMode="auto">
              <a:xfrm>
                <a:off x="3686" y="15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29" name="Line 2113"/>
              <p:cNvSpPr>
                <a:spLocks noChangeShapeType="1"/>
              </p:cNvSpPr>
              <p:nvPr/>
            </p:nvSpPr>
            <p:spPr bwMode="auto">
              <a:xfrm>
                <a:off x="3686" y="16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0" name="Line 2114"/>
              <p:cNvSpPr>
                <a:spLocks noChangeShapeType="1"/>
              </p:cNvSpPr>
              <p:nvPr/>
            </p:nvSpPr>
            <p:spPr bwMode="auto">
              <a:xfrm>
                <a:off x="3686" y="16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1" name="Line 2115"/>
              <p:cNvSpPr>
                <a:spLocks noChangeShapeType="1"/>
              </p:cNvSpPr>
              <p:nvPr/>
            </p:nvSpPr>
            <p:spPr bwMode="auto">
              <a:xfrm>
                <a:off x="3686" y="17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2" name="Line 2116"/>
              <p:cNvSpPr>
                <a:spLocks noChangeShapeType="1"/>
              </p:cNvSpPr>
              <p:nvPr/>
            </p:nvSpPr>
            <p:spPr bwMode="auto">
              <a:xfrm>
                <a:off x="3686" y="1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3" name="Line 2117"/>
              <p:cNvSpPr>
                <a:spLocks noChangeShapeType="1"/>
              </p:cNvSpPr>
              <p:nvPr/>
            </p:nvSpPr>
            <p:spPr bwMode="auto">
              <a:xfrm>
                <a:off x="3686" y="18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4" name="Line 2118"/>
              <p:cNvSpPr>
                <a:spLocks noChangeShapeType="1"/>
              </p:cNvSpPr>
              <p:nvPr/>
            </p:nvSpPr>
            <p:spPr bwMode="auto">
              <a:xfrm>
                <a:off x="3686" y="18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5" name="Line 2119"/>
              <p:cNvSpPr>
                <a:spLocks noChangeShapeType="1"/>
              </p:cNvSpPr>
              <p:nvPr/>
            </p:nvSpPr>
            <p:spPr bwMode="auto">
              <a:xfrm>
                <a:off x="3686" y="1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6" name="Line 2120"/>
              <p:cNvSpPr>
                <a:spLocks noChangeShapeType="1"/>
              </p:cNvSpPr>
              <p:nvPr/>
            </p:nvSpPr>
            <p:spPr bwMode="auto">
              <a:xfrm>
                <a:off x="3686" y="1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7" name="Line 2121"/>
              <p:cNvSpPr>
                <a:spLocks noChangeShapeType="1"/>
              </p:cNvSpPr>
              <p:nvPr/>
            </p:nvSpPr>
            <p:spPr bwMode="auto">
              <a:xfrm>
                <a:off x="3686" y="19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8" name="Line 2122"/>
              <p:cNvSpPr>
                <a:spLocks noChangeShapeType="1"/>
              </p:cNvSpPr>
              <p:nvPr/>
            </p:nvSpPr>
            <p:spPr bwMode="auto">
              <a:xfrm>
                <a:off x="3686" y="20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39" name="Line 2123"/>
              <p:cNvSpPr>
                <a:spLocks noChangeShapeType="1"/>
              </p:cNvSpPr>
              <p:nvPr/>
            </p:nvSpPr>
            <p:spPr bwMode="auto">
              <a:xfrm>
                <a:off x="3686" y="20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0" name="Line 2124"/>
              <p:cNvSpPr>
                <a:spLocks noChangeShapeType="1"/>
              </p:cNvSpPr>
              <p:nvPr/>
            </p:nvSpPr>
            <p:spPr bwMode="auto">
              <a:xfrm>
                <a:off x="3686" y="21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1" name="Line 2125"/>
              <p:cNvSpPr>
                <a:spLocks noChangeShapeType="1"/>
              </p:cNvSpPr>
              <p:nvPr/>
            </p:nvSpPr>
            <p:spPr bwMode="auto">
              <a:xfrm>
                <a:off x="3686" y="21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2" name="Line 2126"/>
              <p:cNvSpPr>
                <a:spLocks noChangeShapeType="1"/>
              </p:cNvSpPr>
              <p:nvPr/>
            </p:nvSpPr>
            <p:spPr bwMode="auto">
              <a:xfrm>
                <a:off x="3686" y="22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3" name="Line 2127"/>
              <p:cNvSpPr>
                <a:spLocks noChangeShapeType="1"/>
              </p:cNvSpPr>
              <p:nvPr/>
            </p:nvSpPr>
            <p:spPr bwMode="auto">
              <a:xfrm>
                <a:off x="3686" y="22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4" name="Line 2128"/>
              <p:cNvSpPr>
                <a:spLocks noChangeShapeType="1"/>
              </p:cNvSpPr>
              <p:nvPr/>
            </p:nvSpPr>
            <p:spPr bwMode="auto">
              <a:xfrm>
                <a:off x="3686" y="23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5" name="Line 2129"/>
              <p:cNvSpPr>
                <a:spLocks noChangeShapeType="1"/>
              </p:cNvSpPr>
              <p:nvPr/>
            </p:nvSpPr>
            <p:spPr bwMode="auto">
              <a:xfrm>
                <a:off x="3686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6" name="Line 2130"/>
              <p:cNvSpPr>
                <a:spLocks noChangeShapeType="1"/>
              </p:cNvSpPr>
              <p:nvPr/>
            </p:nvSpPr>
            <p:spPr bwMode="auto">
              <a:xfrm>
                <a:off x="3686" y="24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7" name="Line 2131"/>
              <p:cNvSpPr>
                <a:spLocks noChangeShapeType="1"/>
              </p:cNvSpPr>
              <p:nvPr/>
            </p:nvSpPr>
            <p:spPr bwMode="auto">
              <a:xfrm>
                <a:off x="3686" y="24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8" name="Line 2132"/>
              <p:cNvSpPr>
                <a:spLocks noChangeShapeType="1"/>
              </p:cNvSpPr>
              <p:nvPr/>
            </p:nvSpPr>
            <p:spPr bwMode="auto">
              <a:xfrm>
                <a:off x="3686" y="24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49" name="Line 2133"/>
              <p:cNvSpPr>
                <a:spLocks noChangeShapeType="1"/>
              </p:cNvSpPr>
              <p:nvPr/>
            </p:nvSpPr>
            <p:spPr bwMode="auto">
              <a:xfrm>
                <a:off x="3686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0" name="Line 2134"/>
              <p:cNvSpPr>
                <a:spLocks noChangeShapeType="1"/>
              </p:cNvSpPr>
              <p:nvPr/>
            </p:nvSpPr>
            <p:spPr bwMode="auto">
              <a:xfrm>
                <a:off x="3686" y="2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1" name="Line 2135"/>
              <p:cNvSpPr>
                <a:spLocks noChangeShapeType="1"/>
              </p:cNvSpPr>
              <p:nvPr/>
            </p:nvSpPr>
            <p:spPr bwMode="auto">
              <a:xfrm>
                <a:off x="3686" y="26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2" name="Line 2136"/>
              <p:cNvSpPr>
                <a:spLocks noChangeShapeType="1"/>
              </p:cNvSpPr>
              <p:nvPr/>
            </p:nvSpPr>
            <p:spPr bwMode="auto">
              <a:xfrm>
                <a:off x="3686" y="26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3" name="Line 2137"/>
              <p:cNvSpPr>
                <a:spLocks noChangeShapeType="1"/>
              </p:cNvSpPr>
              <p:nvPr/>
            </p:nvSpPr>
            <p:spPr bwMode="auto">
              <a:xfrm>
                <a:off x="3686" y="27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4" name="Line 2138"/>
              <p:cNvSpPr>
                <a:spLocks noChangeShapeType="1"/>
              </p:cNvSpPr>
              <p:nvPr/>
            </p:nvSpPr>
            <p:spPr bwMode="auto">
              <a:xfrm>
                <a:off x="3686" y="27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5" name="Line 2139"/>
              <p:cNvSpPr>
                <a:spLocks noChangeShapeType="1"/>
              </p:cNvSpPr>
              <p:nvPr/>
            </p:nvSpPr>
            <p:spPr bwMode="auto">
              <a:xfrm>
                <a:off x="3686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6" name="Line 2140"/>
              <p:cNvSpPr>
                <a:spLocks noChangeShapeType="1"/>
              </p:cNvSpPr>
              <p:nvPr/>
            </p:nvSpPr>
            <p:spPr bwMode="auto">
              <a:xfrm>
                <a:off x="3686" y="28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7" name="Line 2141"/>
              <p:cNvSpPr>
                <a:spLocks noChangeShapeType="1"/>
              </p:cNvSpPr>
              <p:nvPr/>
            </p:nvSpPr>
            <p:spPr bwMode="auto">
              <a:xfrm>
                <a:off x="3686" y="29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8" name="Line 2142"/>
              <p:cNvSpPr>
                <a:spLocks noChangeShapeType="1"/>
              </p:cNvSpPr>
              <p:nvPr/>
            </p:nvSpPr>
            <p:spPr bwMode="auto">
              <a:xfrm>
                <a:off x="3686" y="29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59" name="Line 2143"/>
              <p:cNvSpPr>
                <a:spLocks noChangeShapeType="1"/>
              </p:cNvSpPr>
              <p:nvPr/>
            </p:nvSpPr>
            <p:spPr bwMode="auto">
              <a:xfrm>
                <a:off x="3686" y="29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0" name="Line 2144"/>
              <p:cNvSpPr>
                <a:spLocks noChangeShapeType="1"/>
              </p:cNvSpPr>
              <p:nvPr/>
            </p:nvSpPr>
            <p:spPr bwMode="auto">
              <a:xfrm>
                <a:off x="3686" y="30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1" name="Line 2145"/>
              <p:cNvSpPr>
                <a:spLocks noChangeShapeType="1"/>
              </p:cNvSpPr>
              <p:nvPr/>
            </p:nvSpPr>
            <p:spPr bwMode="auto">
              <a:xfrm>
                <a:off x="3686" y="3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2" name="Line 2146"/>
              <p:cNvSpPr>
                <a:spLocks noChangeShapeType="1"/>
              </p:cNvSpPr>
              <p:nvPr/>
            </p:nvSpPr>
            <p:spPr bwMode="auto">
              <a:xfrm>
                <a:off x="3686" y="31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3" name="Line 2147"/>
              <p:cNvSpPr>
                <a:spLocks noChangeShapeType="1"/>
              </p:cNvSpPr>
              <p:nvPr/>
            </p:nvSpPr>
            <p:spPr bwMode="auto">
              <a:xfrm>
                <a:off x="3686" y="31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4" name="Line 2148"/>
              <p:cNvSpPr>
                <a:spLocks noChangeShapeType="1"/>
              </p:cNvSpPr>
              <p:nvPr/>
            </p:nvSpPr>
            <p:spPr bwMode="auto">
              <a:xfrm>
                <a:off x="3686" y="32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5" name="Line 2149"/>
              <p:cNvSpPr>
                <a:spLocks noChangeShapeType="1"/>
              </p:cNvSpPr>
              <p:nvPr/>
            </p:nvSpPr>
            <p:spPr bwMode="auto">
              <a:xfrm>
                <a:off x="3686" y="32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6" name="Line 2150"/>
              <p:cNvSpPr>
                <a:spLocks noChangeShapeType="1"/>
              </p:cNvSpPr>
              <p:nvPr/>
            </p:nvSpPr>
            <p:spPr bwMode="auto">
              <a:xfrm>
                <a:off x="3686" y="33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7" name="Line 2151"/>
              <p:cNvSpPr>
                <a:spLocks noChangeShapeType="1"/>
              </p:cNvSpPr>
              <p:nvPr/>
            </p:nvSpPr>
            <p:spPr bwMode="auto">
              <a:xfrm>
                <a:off x="3686" y="33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8" name="Line 2152"/>
              <p:cNvSpPr>
                <a:spLocks noChangeShapeType="1"/>
              </p:cNvSpPr>
              <p:nvPr/>
            </p:nvSpPr>
            <p:spPr bwMode="auto">
              <a:xfrm>
                <a:off x="3686" y="34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69" name="Line 2153"/>
              <p:cNvSpPr>
                <a:spLocks noChangeShapeType="1"/>
              </p:cNvSpPr>
              <p:nvPr/>
            </p:nvSpPr>
            <p:spPr bwMode="auto">
              <a:xfrm>
                <a:off x="3686" y="34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0" name="Line 2154"/>
              <p:cNvSpPr>
                <a:spLocks noChangeShapeType="1"/>
              </p:cNvSpPr>
              <p:nvPr/>
            </p:nvSpPr>
            <p:spPr bwMode="auto">
              <a:xfrm>
                <a:off x="3686" y="34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1" name="Line 2155"/>
              <p:cNvSpPr>
                <a:spLocks noChangeShapeType="1"/>
              </p:cNvSpPr>
              <p:nvPr/>
            </p:nvSpPr>
            <p:spPr bwMode="auto">
              <a:xfrm>
                <a:off x="3686" y="35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2" name="Line 2156"/>
              <p:cNvSpPr>
                <a:spLocks noChangeShapeType="1"/>
              </p:cNvSpPr>
              <p:nvPr/>
            </p:nvSpPr>
            <p:spPr bwMode="auto">
              <a:xfrm>
                <a:off x="3686" y="35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3" name="Line 2157"/>
              <p:cNvSpPr>
                <a:spLocks noChangeShapeType="1"/>
              </p:cNvSpPr>
              <p:nvPr/>
            </p:nvSpPr>
            <p:spPr bwMode="auto">
              <a:xfrm>
                <a:off x="3686" y="36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4" name="Line 2158"/>
              <p:cNvSpPr>
                <a:spLocks noChangeShapeType="1"/>
              </p:cNvSpPr>
              <p:nvPr/>
            </p:nvSpPr>
            <p:spPr bwMode="auto">
              <a:xfrm>
                <a:off x="3686" y="36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5" name="Line 2159"/>
              <p:cNvSpPr>
                <a:spLocks noChangeShapeType="1"/>
              </p:cNvSpPr>
              <p:nvPr/>
            </p:nvSpPr>
            <p:spPr bwMode="auto">
              <a:xfrm>
                <a:off x="3686" y="37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6" name="Line 2160"/>
              <p:cNvSpPr>
                <a:spLocks noChangeShapeType="1"/>
              </p:cNvSpPr>
              <p:nvPr/>
            </p:nvSpPr>
            <p:spPr bwMode="auto">
              <a:xfrm>
                <a:off x="3686" y="37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7" name="Line 2161"/>
              <p:cNvSpPr>
                <a:spLocks noChangeShapeType="1"/>
              </p:cNvSpPr>
              <p:nvPr/>
            </p:nvSpPr>
            <p:spPr bwMode="auto">
              <a:xfrm>
                <a:off x="3686" y="38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8" name="Line 2162"/>
              <p:cNvSpPr>
                <a:spLocks noChangeShapeType="1"/>
              </p:cNvSpPr>
              <p:nvPr/>
            </p:nvSpPr>
            <p:spPr bwMode="auto">
              <a:xfrm>
                <a:off x="3686" y="3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79" name="Line 2163"/>
              <p:cNvSpPr>
                <a:spLocks noChangeShapeType="1"/>
              </p:cNvSpPr>
              <p:nvPr/>
            </p:nvSpPr>
            <p:spPr bwMode="auto">
              <a:xfrm>
                <a:off x="3686" y="3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0" name="Line 2164"/>
              <p:cNvSpPr>
                <a:spLocks noChangeShapeType="1"/>
              </p:cNvSpPr>
              <p:nvPr/>
            </p:nvSpPr>
            <p:spPr bwMode="auto">
              <a:xfrm>
                <a:off x="3686" y="39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1" name="Line 2165"/>
              <p:cNvSpPr>
                <a:spLocks noChangeShapeType="1"/>
              </p:cNvSpPr>
              <p:nvPr/>
            </p:nvSpPr>
            <p:spPr bwMode="auto">
              <a:xfrm>
                <a:off x="4282" y="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2" name="Line 2166"/>
              <p:cNvSpPr>
                <a:spLocks noChangeShapeType="1"/>
              </p:cNvSpPr>
              <p:nvPr/>
            </p:nvSpPr>
            <p:spPr bwMode="auto">
              <a:xfrm>
                <a:off x="4282" y="4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3" name="Line 2167"/>
              <p:cNvSpPr>
                <a:spLocks noChangeShapeType="1"/>
              </p:cNvSpPr>
              <p:nvPr/>
            </p:nvSpPr>
            <p:spPr bwMode="auto">
              <a:xfrm>
                <a:off x="4282" y="4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4" name="Line 2168"/>
              <p:cNvSpPr>
                <a:spLocks noChangeShapeType="1"/>
              </p:cNvSpPr>
              <p:nvPr/>
            </p:nvSpPr>
            <p:spPr bwMode="auto">
              <a:xfrm>
                <a:off x="4282" y="5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5" name="Line 2169"/>
              <p:cNvSpPr>
                <a:spLocks noChangeShapeType="1"/>
              </p:cNvSpPr>
              <p:nvPr/>
            </p:nvSpPr>
            <p:spPr bwMode="auto">
              <a:xfrm>
                <a:off x="4282" y="5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6" name="Line 2170"/>
              <p:cNvSpPr>
                <a:spLocks noChangeShapeType="1"/>
              </p:cNvSpPr>
              <p:nvPr/>
            </p:nvSpPr>
            <p:spPr bwMode="auto">
              <a:xfrm>
                <a:off x="4282" y="6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7" name="Line 2171"/>
              <p:cNvSpPr>
                <a:spLocks noChangeShapeType="1"/>
              </p:cNvSpPr>
              <p:nvPr/>
            </p:nvSpPr>
            <p:spPr bwMode="auto">
              <a:xfrm>
                <a:off x="4282" y="6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8" name="Line 2172"/>
              <p:cNvSpPr>
                <a:spLocks noChangeShapeType="1"/>
              </p:cNvSpPr>
              <p:nvPr/>
            </p:nvSpPr>
            <p:spPr bwMode="auto">
              <a:xfrm>
                <a:off x="4282" y="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89" name="Line 2173"/>
              <p:cNvSpPr>
                <a:spLocks noChangeShapeType="1"/>
              </p:cNvSpPr>
              <p:nvPr/>
            </p:nvSpPr>
            <p:spPr bwMode="auto">
              <a:xfrm>
                <a:off x="4282" y="7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0" name="Line 2174"/>
              <p:cNvSpPr>
                <a:spLocks noChangeShapeType="1"/>
              </p:cNvSpPr>
              <p:nvPr/>
            </p:nvSpPr>
            <p:spPr bwMode="auto">
              <a:xfrm>
                <a:off x="4282" y="81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1" name="Line 2175"/>
              <p:cNvSpPr>
                <a:spLocks noChangeShapeType="1"/>
              </p:cNvSpPr>
              <p:nvPr/>
            </p:nvSpPr>
            <p:spPr bwMode="auto">
              <a:xfrm>
                <a:off x="4282" y="85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2" name="Line 2176"/>
              <p:cNvSpPr>
                <a:spLocks noChangeShapeType="1"/>
              </p:cNvSpPr>
              <p:nvPr/>
            </p:nvSpPr>
            <p:spPr bwMode="auto">
              <a:xfrm>
                <a:off x="4282" y="9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3" name="Line 2177"/>
              <p:cNvSpPr>
                <a:spLocks noChangeShapeType="1"/>
              </p:cNvSpPr>
              <p:nvPr/>
            </p:nvSpPr>
            <p:spPr bwMode="auto">
              <a:xfrm>
                <a:off x="4282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4" name="Line 2178"/>
              <p:cNvSpPr>
                <a:spLocks noChangeShapeType="1"/>
              </p:cNvSpPr>
              <p:nvPr/>
            </p:nvSpPr>
            <p:spPr bwMode="auto">
              <a:xfrm>
                <a:off x="4282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5" name="Line 2179"/>
              <p:cNvSpPr>
                <a:spLocks noChangeShapeType="1"/>
              </p:cNvSpPr>
              <p:nvPr/>
            </p:nvSpPr>
            <p:spPr bwMode="auto">
              <a:xfrm>
                <a:off x="4282" y="10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6" name="Line 2180"/>
              <p:cNvSpPr>
                <a:spLocks noChangeShapeType="1"/>
              </p:cNvSpPr>
              <p:nvPr/>
            </p:nvSpPr>
            <p:spPr bwMode="auto">
              <a:xfrm>
                <a:off x="4282" y="10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7" name="Line 2181"/>
              <p:cNvSpPr>
                <a:spLocks noChangeShapeType="1"/>
              </p:cNvSpPr>
              <p:nvPr/>
            </p:nvSpPr>
            <p:spPr bwMode="auto">
              <a:xfrm>
                <a:off x="4282" y="11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8" name="Line 2182"/>
              <p:cNvSpPr>
                <a:spLocks noChangeShapeType="1"/>
              </p:cNvSpPr>
              <p:nvPr/>
            </p:nvSpPr>
            <p:spPr bwMode="auto">
              <a:xfrm>
                <a:off x="4282" y="11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999" name="Line 2183"/>
              <p:cNvSpPr>
                <a:spLocks noChangeShapeType="1"/>
              </p:cNvSpPr>
              <p:nvPr/>
            </p:nvSpPr>
            <p:spPr bwMode="auto">
              <a:xfrm>
                <a:off x="4282" y="12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0" name="Line 2184"/>
              <p:cNvSpPr>
                <a:spLocks noChangeShapeType="1"/>
              </p:cNvSpPr>
              <p:nvPr/>
            </p:nvSpPr>
            <p:spPr bwMode="auto">
              <a:xfrm>
                <a:off x="4282" y="12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1" name="Line 2185"/>
              <p:cNvSpPr>
                <a:spLocks noChangeShapeType="1"/>
              </p:cNvSpPr>
              <p:nvPr/>
            </p:nvSpPr>
            <p:spPr bwMode="auto">
              <a:xfrm>
                <a:off x="4282" y="1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2" name="Line 2186"/>
              <p:cNvSpPr>
                <a:spLocks noChangeShapeType="1"/>
              </p:cNvSpPr>
              <p:nvPr/>
            </p:nvSpPr>
            <p:spPr bwMode="auto">
              <a:xfrm>
                <a:off x="4282" y="13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3" name="Line 2187"/>
              <p:cNvSpPr>
                <a:spLocks noChangeShapeType="1"/>
              </p:cNvSpPr>
              <p:nvPr/>
            </p:nvSpPr>
            <p:spPr bwMode="auto">
              <a:xfrm>
                <a:off x="4282" y="14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4" name="Line 2188"/>
              <p:cNvSpPr>
                <a:spLocks noChangeShapeType="1"/>
              </p:cNvSpPr>
              <p:nvPr/>
            </p:nvSpPr>
            <p:spPr bwMode="auto">
              <a:xfrm>
                <a:off x="4282" y="14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5" name="Line 2189"/>
              <p:cNvSpPr>
                <a:spLocks noChangeShapeType="1"/>
              </p:cNvSpPr>
              <p:nvPr/>
            </p:nvSpPr>
            <p:spPr bwMode="auto">
              <a:xfrm>
                <a:off x="4282" y="14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6" name="Line 2190"/>
              <p:cNvSpPr>
                <a:spLocks noChangeShapeType="1"/>
              </p:cNvSpPr>
              <p:nvPr/>
            </p:nvSpPr>
            <p:spPr bwMode="auto">
              <a:xfrm>
                <a:off x="4282" y="15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7" name="Line 2191"/>
              <p:cNvSpPr>
                <a:spLocks noChangeShapeType="1"/>
              </p:cNvSpPr>
              <p:nvPr/>
            </p:nvSpPr>
            <p:spPr bwMode="auto">
              <a:xfrm>
                <a:off x="4282" y="15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8" name="Line 2192"/>
              <p:cNvSpPr>
                <a:spLocks noChangeShapeType="1"/>
              </p:cNvSpPr>
              <p:nvPr/>
            </p:nvSpPr>
            <p:spPr bwMode="auto">
              <a:xfrm>
                <a:off x="4282" y="16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09" name="Line 2193"/>
              <p:cNvSpPr>
                <a:spLocks noChangeShapeType="1"/>
              </p:cNvSpPr>
              <p:nvPr/>
            </p:nvSpPr>
            <p:spPr bwMode="auto">
              <a:xfrm>
                <a:off x="4282" y="16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0" name="Line 2194"/>
              <p:cNvSpPr>
                <a:spLocks noChangeShapeType="1"/>
              </p:cNvSpPr>
              <p:nvPr/>
            </p:nvSpPr>
            <p:spPr bwMode="auto">
              <a:xfrm>
                <a:off x="4282" y="17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1" name="Line 2195"/>
              <p:cNvSpPr>
                <a:spLocks noChangeShapeType="1"/>
              </p:cNvSpPr>
              <p:nvPr/>
            </p:nvSpPr>
            <p:spPr bwMode="auto">
              <a:xfrm>
                <a:off x="4282" y="1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2" name="Line 2196"/>
              <p:cNvSpPr>
                <a:spLocks noChangeShapeType="1"/>
              </p:cNvSpPr>
              <p:nvPr/>
            </p:nvSpPr>
            <p:spPr bwMode="auto">
              <a:xfrm>
                <a:off x="4282" y="18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3" name="Line 2197"/>
              <p:cNvSpPr>
                <a:spLocks noChangeShapeType="1"/>
              </p:cNvSpPr>
              <p:nvPr/>
            </p:nvSpPr>
            <p:spPr bwMode="auto">
              <a:xfrm>
                <a:off x="4282" y="18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4" name="Line 2198"/>
              <p:cNvSpPr>
                <a:spLocks noChangeShapeType="1"/>
              </p:cNvSpPr>
              <p:nvPr/>
            </p:nvSpPr>
            <p:spPr bwMode="auto">
              <a:xfrm>
                <a:off x="4282" y="1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5" name="Line 2199"/>
              <p:cNvSpPr>
                <a:spLocks noChangeShapeType="1"/>
              </p:cNvSpPr>
              <p:nvPr/>
            </p:nvSpPr>
            <p:spPr bwMode="auto">
              <a:xfrm>
                <a:off x="4282" y="1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6" name="Line 2200"/>
              <p:cNvSpPr>
                <a:spLocks noChangeShapeType="1"/>
              </p:cNvSpPr>
              <p:nvPr/>
            </p:nvSpPr>
            <p:spPr bwMode="auto">
              <a:xfrm>
                <a:off x="4282" y="19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7" name="Line 2201"/>
              <p:cNvSpPr>
                <a:spLocks noChangeShapeType="1"/>
              </p:cNvSpPr>
              <p:nvPr/>
            </p:nvSpPr>
            <p:spPr bwMode="auto">
              <a:xfrm>
                <a:off x="4282" y="20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8" name="Line 2202"/>
              <p:cNvSpPr>
                <a:spLocks noChangeShapeType="1"/>
              </p:cNvSpPr>
              <p:nvPr/>
            </p:nvSpPr>
            <p:spPr bwMode="auto">
              <a:xfrm>
                <a:off x="4282" y="20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19" name="Line 2203"/>
              <p:cNvSpPr>
                <a:spLocks noChangeShapeType="1"/>
              </p:cNvSpPr>
              <p:nvPr/>
            </p:nvSpPr>
            <p:spPr bwMode="auto">
              <a:xfrm>
                <a:off x="4282" y="21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0" name="Line 2204"/>
              <p:cNvSpPr>
                <a:spLocks noChangeShapeType="1"/>
              </p:cNvSpPr>
              <p:nvPr/>
            </p:nvSpPr>
            <p:spPr bwMode="auto">
              <a:xfrm>
                <a:off x="4282" y="21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1" name="Line 2205"/>
              <p:cNvSpPr>
                <a:spLocks noChangeShapeType="1"/>
              </p:cNvSpPr>
              <p:nvPr/>
            </p:nvSpPr>
            <p:spPr bwMode="auto">
              <a:xfrm>
                <a:off x="4282" y="22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2" name="Line 2206"/>
              <p:cNvSpPr>
                <a:spLocks noChangeShapeType="1"/>
              </p:cNvSpPr>
              <p:nvPr/>
            </p:nvSpPr>
            <p:spPr bwMode="auto">
              <a:xfrm>
                <a:off x="4282" y="22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3" name="Line 2207"/>
              <p:cNvSpPr>
                <a:spLocks noChangeShapeType="1"/>
              </p:cNvSpPr>
              <p:nvPr/>
            </p:nvSpPr>
            <p:spPr bwMode="auto">
              <a:xfrm>
                <a:off x="4282" y="23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4" name="Line 2208"/>
              <p:cNvSpPr>
                <a:spLocks noChangeShapeType="1"/>
              </p:cNvSpPr>
              <p:nvPr/>
            </p:nvSpPr>
            <p:spPr bwMode="auto">
              <a:xfrm>
                <a:off x="4282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5" name="Line 2209"/>
              <p:cNvSpPr>
                <a:spLocks noChangeShapeType="1"/>
              </p:cNvSpPr>
              <p:nvPr/>
            </p:nvSpPr>
            <p:spPr bwMode="auto">
              <a:xfrm>
                <a:off x="4282" y="24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6" name="Line 2210"/>
              <p:cNvSpPr>
                <a:spLocks noChangeShapeType="1"/>
              </p:cNvSpPr>
              <p:nvPr/>
            </p:nvSpPr>
            <p:spPr bwMode="auto">
              <a:xfrm>
                <a:off x="4282" y="24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7" name="Line 2211"/>
              <p:cNvSpPr>
                <a:spLocks noChangeShapeType="1"/>
              </p:cNvSpPr>
              <p:nvPr/>
            </p:nvSpPr>
            <p:spPr bwMode="auto">
              <a:xfrm>
                <a:off x="4282" y="24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8" name="Line 2212"/>
              <p:cNvSpPr>
                <a:spLocks noChangeShapeType="1"/>
              </p:cNvSpPr>
              <p:nvPr/>
            </p:nvSpPr>
            <p:spPr bwMode="auto">
              <a:xfrm>
                <a:off x="4282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29" name="Line 2213"/>
              <p:cNvSpPr>
                <a:spLocks noChangeShapeType="1"/>
              </p:cNvSpPr>
              <p:nvPr/>
            </p:nvSpPr>
            <p:spPr bwMode="auto">
              <a:xfrm>
                <a:off x="4282" y="2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30" name="Line 2214"/>
              <p:cNvSpPr>
                <a:spLocks noChangeShapeType="1"/>
              </p:cNvSpPr>
              <p:nvPr/>
            </p:nvSpPr>
            <p:spPr bwMode="auto">
              <a:xfrm>
                <a:off x="4282" y="26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084" y="404"/>
              <a:ext cx="4136" cy="3550"/>
              <a:chOff x="1084" y="404"/>
              <a:chExt cx="4136" cy="3550"/>
            </a:xfrm>
          </p:grpSpPr>
          <p:sp>
            <p:nvSpPr>
              <p:cNvPr id="549032" name="Line 2216"/>
              <p:cNvSpPr>
                <a:spLocks noChangeShapeType="1"/>
              </p:cNvSpPr>
              <p:nvPr/>
            </p:nvSpPr>
            <p:spPr bwMode="auto">
              <a:xfrm>
                <a:off x="4282" y="26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33" name="Line 2217"/>
              <p:cNvSpPr>
                <a:spLocks noChangeShapeType="1"/>
              </p:cNvSpPr>
              <p:nvPr/>
            </p:nvSpPr>
            <p:spPr bwMode="auto">
              <a:xfrm>
                <a:off x="4282" y="27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34" name="Line 2218"/>
              <p:cNvSpPr>
                <a:spLocks noChangeShapeType="1"/>
              </p:cNvSpPr>
              <p:nvPr/>
            </p:nvSpPr>
            <p:spPr bwMode="auto">
              <a:xfrm>
                <a:off x="4282" y="27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35" name="Line 2219"/>
              <p:cNvSpPr>
                <a:spLocks noChangeShapeType="1"/>
              </p:cNvSpPr>
              <p:nvPr/>
            </p:nvSpPr>
            <p:spPr bwMode="auto">
              <a:xfrm>
                <a:off x="4282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36" name="Line 2220"/>
              <p:cNvSpPr>
                <a:spLocks noChangeShapeType="1"/>
              </p:cNvSpPr>
              <p:nvPr/>
            </p:nvSpPr>
            <p:spPr bwMode="auto">
              <a:xfrm>
                <a:off x="4282" y="28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37" name="Line 2221"/>
              <p:cNvSpPr>
                <a:spLocks noChangeShapeType="1"/>
              </p:cNvSpPr>
              <p:nvPr/>
            </p:nvSpPr>
            <p:spPr bwMode="auto">
              <a:xfrm>
                <a:off x="4282" y="29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38" name="Line 2222"/>
              <p:cNvSpPr>
                <a:spLocks noChangeShapeType="1"/>
              </p:cNvSpPr>
              <p:nvPr/>
            </p:nvSpPr>
            <p:spPr bwMode="auto">
              <a:xfrm>
                <a:off x="4282" y="29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39" name="Line 2223"/>
              <p:cNvSpPr>
                <a:spLocks noChangeShapeType="1"/>
              </p:cNvSpPr>
              <p:nvPr/>
            </p:nvSpPr>
            <p:spPr bwMode="auto">
              <a:xfrm>
                <a:off x="4282" y="29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0" name="Line 2224"/>
              <p:cNvSpPr>
                <a:spLocks noChangeShapeType="1"/>
              </p:cNvSpPr>
              <p:nvPr/>
            </p:nvSpPr>
            <p:spPr bwMode="auto">
              <a:xfrm>
                <a:off x="4282" y="30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1" name="Line 2225"/>
              <p:cNvSpPr>
                <a:spLocks noChangeShapeType="1"/>
              </p:cNvSpPr>
              <p:nvPr/>
            </p:nvSpPr>
            <p:spPr bwMode="auto">
              <a:xfrm>
                <a:off x="4282" y="3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2" name="Line 2226"/>
              <p:cNvSpPr>
                <a:spLocks noChangeShapeType="1"/>
              </p:cNvSpPr>
              <p:nvPr/>
            </p:nvSpPr>
            <p:spPr bwMode="auto">
              <a:xfrm>
                <a:off x="4282" y="31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3" name="Line 2227"/>
              <p:cNvSpPr>
                <a:spLocks noChangeShapeType="1"/>
              </p:cNvSpPr>
              <p:nvPr/>
            </p:nvSpPr>
            <p:spPr bwMode="auto">
              <a:xfrm>
                <a:off x="4282" y="31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4" name="Line 2228"/>
              <p:cNvSpPr>
                <a:spLocks noChangeShapeType="1"/>
              </p:cNvSpPr>
              <p:nvPr/>
            </p:nvSpPr>
            <p:spPr bwMode="auto">
              <a:xfrm>
                <a:off x="4282" y="32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5" name="Line 2229"/>
              <p:cNvSpPr>
                <a:spLocks noChangeShapeType="1"/>
              </p:cNvSpPr>
              <p:nvPr/>
            </p:nvSpPr>
            <p:spPr bwMode="auto">
              <a:xfrm>
                <a:off x="4282" y="32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6" name="Line 2230"/>
              <p:cNvSpPr>
                <a:spLocks noChangeShapeType="1"/>
              </p:cNvSpPr>
              <p:nvPr/>
            </p:nvSpPr>
            <p:spPr bwMode="auto">
              <a:xfrm>
                <a:off x="4282" y="33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7" name="Line 2231"/>
              <p:cNvSpPr>
                <a:spLocks noChangeShapeType="1"/>
              </p:cNvSpPr>
              <p:nvPr/>
            </p:nvSpPr>
            <p:spPr bwMode="auto">
              <a:xfrm>
                <a:off x="4282" y="33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8" name="Line 2232"/>
              <p:cNvSpPr>
                <a:spLocks noChangeShapeType="1"/>
              </p:cNvSpPr>
              <p:nvPr/>
            </p:nvSpPr>
            <p:spPr bwMode="auto">
              <a:xfrm>
                <a:off x="4282" y="34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49" name="Line 2233"/>
              <p:cNvSpPr>
                <a:spLocks noChangeShapeType="1"/>
              </p:cNvSpPr>
              <p:nvPr/>
            </p:nvSpPr>
            <p:spPr bwMode="auto">
              <a:xfrm>
                <a:off x="4282" y="34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0" name="Line 2234"/>
              <p:cNvSpPr>
                <a:spLocks noChangeShapeType="1"/>
              </p:cNvSpPr>
              <p:nvPr/>
            </p:nvSpPr>
            <p:spPr bwMode="auto">
              <a:xfrm>
                <a:off x="4282" y="34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1" name="Line 2235"/>
              <p:cNvSpPr>
                <a:spLocks noChangeShapeType="1"/>
              </p:cNvSpPr>
              <p:nvPr/>
            </p:nvSpPr>
            <p:spPr bwMode="auto">
              <a:xfrm>
                <a:off x="4282" y="35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2" name="Line 2236"/>
              <p:cNvSpPr>
                <a:spLocks noChangeShapeType="1"/>
              </p:cNvSpPr>
              <p:nvPr/>
            </p:nvSpPr>
            <p:spPr bwMode="auto">
              <a:xfrm>
                <a:off x="4282" y="35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3" name="Line 2237"/>
              <p:cNvSpPr>
                <a:spLocks noChangeShapeType="1"/>
              </p:cNvSpPr>
              <p:nvPr/>
            </p:nvSpPr>
            <p:spPr bwMode="auto">
              <a:xfrm>
                <a:off x="4282" y="36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4" name="Line 2238"/>
              <p:cNvSpPr>
                <a:spLocks noChangeShapeType="1"/>
              </p:cNvSpPr>
              <p:nvPr/>
            </p:nvSpPr>
            <p:spPr bwMode="auto">
              <a:xfrm>
                <a:off x="4282" y="36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5" name="Line 2239"/>
              <p:cNvSpPr>
                <a:spLocks noChangeShapeType="1"/>
              </p:cNvSpPr>
              <p:nvPr/>
            </p:nvSpPr>
            <p:spPr bwMode="auto">
              <a:xfrm>
                <a:off x="4282" y="37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6" name="Line 2240"/>
              <p:cNvSpPr>
                <a:spLocks noChangeShapeType="1"/>
              </p:cNvSpPr>
              <p:nvPr/>
            </p:nvSpPr>
            <p:spPr bwMode="auto">
              <a:xfrm>
                <a:off x="4282" y="37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7" name="Line 2241"/>
              <p:cNvSpPr>
                <a:spLocks noChangeShapeType="1"/>
              </p:cNvSpPr>
              <p:nvPr/>
            </p:nvSpPr>
            <p:spPr bwMode="auto">
              <a:xfrm>
                <a:off x="4282" y="38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8" name="Line 2242"/>
              <p:cNvSpPr>
                <a:spLocks noChangeShapeType="1"/>
              </p:cNvSpPr>
              <p:nvPr/>
            </p:nvSpPr>
            <p:spPr bwMode="auto">
              <a:xfrm>
                <a:off x="4282" y="3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59" name="Line 2243"/>
              <p:cNvSpPr>
                <a:spLocks noChangeShapeType="1"/>
              </p:cNvSpPr>
              <p:nvPr/>
            </p:nvSpPr>
            <p:spPr bwMode="auto">
              <a:xfrm>
                <a:off x="4282" y="3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0" name="Line 2244"/>
              <p:cNvSpPr>
                <a:spLocks noChangeShapeType="1"/>
              </p:cNvSpPr>
              <p:nvPr/>
            </p:nvSpPr>
            <p:spPr bwMode="auto">
              <a:xfrm>
                <a:off x="4282" y="39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1" name="Line 2245"/>
              <p:cNvSpPr>
                <a:spLocks noChangeShapeType="1"/>
              </p:cNvSpPr>
              <p:nvPr/>
            </p:nvSpPr>
            <p:spPr bwMode="auto">
              <a:xfrm>
                <a:off x="4877" y="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2" name="Line 2246"/>
              <p:cNvSpPr>
                <a:spLocks noChangeShapeType="1"/>
              </p:cNvSpPr>
              <p:nvPr/>
            </p:nvSpPr>
            <p:spPr bwMode="auto">
              <a:xfrm>
                <a:off x="4877" y="4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3" name="Line 2247"/>
              <p:cNvSpPr>
                <a:spLocks noChangeShapeType="1"/>
              </p:cNvSpPr>
              <p:nvPr/>
            </p:nvSpPr>
            <p:spPr bwMode="auto">
              <a:xfrm>
                <a:off x="4877" y="4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4" name="Line 2248"/>
              <p:cNvSpPr>
                <a:spLocks noChangeShapeType="1"/>
              </p:cNvSpPr>
              <p:nvPr/>
            </p:nvSpPr>
            <p:spPr bwMode="auto">
              <a:xfrm>
                <a:off x="4877" y="5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5" name="Line 2249"/>
              <p:cNvSpPr>
                <a:spLocks noChangeShapeType="1"/>
              </p:cNvSpPr>
              <p:nvPr/>
            </p:nvSpPr>
            <p:spPr bwMode="auto">
              <a:xfrm>
                <a:off x="4877" y="5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6" name="Line 2250"/>
              <p:cNvSpPr>
                <a:spLocks noChangeShapeType="1"/>
              </p:cNvSpPr>
              <p:nvPr/>
            </p:nvSpPr>
            <p:spPr bwMode="auto">
              <a:xfrm>
                <a:off x="4877" y="6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7" name="Line 2251"/>
              <p:cNvSpPr>
                <a:spLocks noChangeShapeType="1"/>
              </p:cNvSpPr>
              <p:nvPr/>
            </p:nvSpPr>
            <p:spPr bwMode="auto">
              <a:xfrm>
                <a:off x="4877" y="6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8" name="Line 2252"/>
              <p:cNvSpPr>
                <a:spLocks noChangeShapeType="1"/>
              </p:cNvSpPr>
              <p:nvPr/>
            </p:nvSpPr>
            <p:spPr bwMode="auto">
              <a:xfrm>
                <a:off x="4877" y="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69" name="Line 2253"/>
              <p:cNvSpPr>
                <a:spLocks noChangeShapeType="1"/>
              </p:cNvSpPr>
              <p:nvPr/>
            </p:nvSpPr>
            <p:spPr bwMode="auto">
              <a:xfrm>
                <a:off x="4877" y="7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0" name="Line 2254"/>
              <p:cNvSpPr>
                <a:spLocks noChangeShapeType="1"/>
              </p:cNvSpPr>
              <p:nvPr/>
            </p:nvSpPr>
            <p:spPr bwMode="auto">
              <a:xfrm>
                <a:off x="4877" y="81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1" name="Line 2255"/>
              <p:cNvSpPr>
                <a:spLocks noChangeShapeType="1"/>
              </p:cNvSpPr>
              <p:nvPr/>
            </p:nvSpPr>
            <p:spPr bwMode="auto">
              <a:xfrm>
                <a:off x="4877" y="85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2" name="Line 2256"/>
              <p:cNvSpPr>
                <a:spLocks noChangeShapeType="1"/>
              </p:cNvSpPr>
              <p:nvPr/>
            </p:nvSpPr>
            <p:spPr bwMode="auto">
              <a:xfrm>
                <a:off x="4877" y="9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3" name="Line 2257"/>
              <p:cNvSpPr>
                <a:spLocks noChangeShapeType="1"/>
              </p:cNvSpPr>
              <p:nvPr/>
            </p:nvSpPr>
            <p:spPr bwMode="auto">
              <a:xfrm>
                <a:off x="4877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4" name="Line 2258"/>
              <p:cNvSpPr>
                <a:spLocks noChangeShapeType="1"/>
              </p:cNvSpPr>
              <p:nvPr/>
            </p:nvSpPr>
            <p:spPr bwMode="auto">
              <a:xfrm>
                <a:off x="4877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5" name="Line 2259"/>
              <p:cNvSpPr>
                <a:spLocks noChangeShapeType="1"/>
              </p:cNvSpPr>
              <p:nvPr/>
            </p:nvSpPr>
            <p:spPr bwMode="auto">
              <a:xfrm>
                <a:off x="4877" y="10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6" name="Line 2260"/>
              <p:cNvSpPr>
                <a:spLocks noChangeShapeType="1"/>
              </p:cNvSpPr>
              <p:nvPr/>
            </p:nvSpPr>
            <p:spPr bwMode="auto">
              <a:xfrm>
                <a:off x="4877" y="10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7" name="Line 2261"/>
              <p:cNvSpPr>
                <a:spLocks noChangeShapeType="1"/>
              </p:cNvSpPr>
              <p:nvPr/>
            </p:nvSpPr>
            <p:spPr bwMode="auto">
              <a:xfrm>
                <a:off x="4877" y="11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8" name="Line 2262"/>
              <p:cNvSpPr>
                <a:spLocks noChangeShapeType="1"/>
              </p:cNvSpPr>
              <p:nvPr/>
            </p:nvSpPr>
            <p:spPr bwMode="auto">
              <a:xfrm>
                <a:off x="4877" y="11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79" name="Line 2263"/>
              <p:cNvSpPr>
                <a:spLocks noChangeShapeType="1"/>
              </p:cNvSpPr>
              <p:nvPr/>
            </p:nvSpPr>
            <p:spPr bwMode="auto">
              <a:xfrm>
                <a:off x="4877" y="12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0" name="Line 2264"/>
              <p:cNvSpPr>
                <a:spLocks noChangeShapeType="1"/>
              </p:cNvSpPr>
              <p:nvPr/>
            </p:nvSpPr>
            <p:spPr bwMode="auto">
              <a:xfrm>
                <a:off x="4877" y="12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1" name="Line 2265"/>
              <p:cNvSpPr>
                <a:spLocks noChangeShapeType="1"/>
              </p:cNvSpPr>
              <p:nvPr/>
            </p:nvSpPr>
            <p:spPr bwMode="auto">
              <a:xfrm>
                <a:off x="4877" y="1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2" name="Line 2266"/>
              <p:cNvSpPr>
                <a:spLocks noChangeShapeType="1"/>
              </p:cNvSpPr>
              <p:nvPr/>
            </p:nvSpPr>
            <p:spPr bwMode="auto">
              <a:xfrm>
                <a:off x="4877" y="13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3" name="Line 2267"/>
              <p:cNvSpPr>
                <a:spLocks noChangeShapeType="1"/>
              </p:cNvSpPr>
              <p:nvPr/>
            </p:nvSpPr>
            <p:spPr bwMode="auto">
              <a:xfrm>
                <a:off x="4877" y="14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4" name="Line 2268"/>
              <p:cNvSpPr>
                <a:spLocks noChangeShapeType="1"/>
              </p:cNvSpPr>
              <p:nvPr/>
            </p:nvSpPr>
            <p:spPr bwMode="auto">
              <a:xfrm>
                <a:off x="4877" y="14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5" name="Line 2269"/>
              <p:cNvSpPr>
                <a:spLocks noChangeShapeType="1"/>
              </p:cNvSpPr>
              <p:nvPr/>
            </p:nvSpPr>
            <p:spPr bwMode="auto">
              <a:xfrm>
                <a:off x="4877" y="14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6" name="Line 2270"/>
              <p:cNvSpPr>
                <a:spLocks noChangeShapeType="1"/>
              </p:cNvSpPr>
              <p:nvPr/>
            </p:nvSpPr>
            <p:spPr bwMode="auto">
              <a:xfrm>
                <a:off x="4877" y="15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7" name="Line 2271"/>
              <p:cNvSpPr>
                <a:spLocks noChangeShapeType="1"/>
              </p:cNvSpPr>
              <p:nvPr/>
            </p:nvSpPr>
            <p:spPr bwMode="auto">
              <a:xfrm>
                <a:off x="4877" y="15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8" name="Line 2272"/>
              <p:cNvSpPr>
                <a:spLocks noChangeShapeType="1"/>
              </p:cNvSpPr>
              <p:nvPr/>
            </p:nvSpPr>
            <p:spPr bwMode="auto">
              <a:xfrm>
                <a:off x="4877" y="16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89" name="Line 2273"/>
              <p:cNvSpPr>
                <a:spLocks noChangeShapeType="1"/>
              </p:cNvSpPr>
              <p:nvPr/>
            </p:nvSpPr>
            <p:spPr bwMode="auto">
              <a:xfrm>
                <a:off x="4877" y="16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0" name="Line 2274"/>
              <p:cNvSpPr>
                <a:spLocks noChangeShapeType="1"/>
              </p:cNvSpPr>
              <p:nvPr/>
            </p:nvSpPr>
            <p:spPr bwMode="auto">
              <a:xfrm>
                <a:off x="4877" y="17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1" name="Line 2275"/>
              <p:cNvSpPr>
                <a:spLocks noChangeShapeType="1"/>
              </p:cNvSpPr>
              <p:nvPr/>
            </p:nvSpPr>
            <p:spPr bwMode="auto">
              <a:xfrm>
                <a:off x="4877" y="1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2" name="Line 2276"/>
              <p:cNvSpPr>
                <a:spLocks noChangeShapeType="1"/>
              </p:cNvSpPr>
              <p:nvPr/>
            </p:nvSpPr>
            <p:spPr bwMode="auto">
              <a:xfrm>
                <a:off x="4877" y="18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3" name="Line 2277"/>
              <p:cNvSpPr>
                <a:spLocks noChangeShapeType="1"/>
              </p:cNvSpPr>
              <p:nvPr/>
            </p:nvSpPr>
            <p:spPr bwMode="auto">
              <a:xfrm>
                <a:off x="4877" y="18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4" name="Line 2278"/>
              <p:cNvSpPr>
                <a:spLocks noChangeShapeType="1"/>
              </p:cNvSpPr>
              <p:nvPr/>
            </p:nvSpPr>
            <p:spPr bwMode="auto">
              <a:xfrm>
                <a:off x="4877" y="1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5" name="Line 2279"/>
              <p:cNvSpPr>
                <a:spLocks noChangeShapeType="1"/>
              </p:cNvSpPr>
              <p:nvPr/>
            </p:nvSpPr>
            <p:spPr bwMode="auto">
              <a:xfrm>
                <a:off x="4877" y="1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6" name="Line 2280"/>
              <p:cNvSpPr>
                <a:spLocks noChangeShapeType="1"/>
              </p:cNvSpPr>
              <p:nvPr/>
            </p:nvSpPr>
            <p:spPr bwMode="auto">
              <a:xfrm>
                <a:off x="4877" y="19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7" name="Line 2281"/>
              <p:cNvSpPr>
                <a:spLocks noChangeShapeType="1"/>
              </p:cNvSpPr>
              <p:nvPr/>
            </p:nvSpPr>
            <p:spPr bwMode="auto">
              <a:xfrm>
                <a:off x="4877" y="20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8" name="Line 2282"/>
              <p:cNvSpPr>
                <a:spLocks noChangeShapeType="1"/>
              </p:cNvSpPr>
              <p:nvPr/>
            </p:nvSpPr>
            <p:spPr bwMode="auto">
              <a:xfrm>
                <a:off x="4877" y="20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099" name="Line 2283"/>
              <p:cNvSpPr>
                <a:spLocks noChangeShapeType="1"/>
              </p:cNvSpPr>
              <p:nvPr/>
            </p:nvSpPr>
            <p:spPr bwMode="auto">
              <a:xfrm>
                <a:off x="4877" y="21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0" name="Line 2284"/>
              <p:cNvSpPr>
                <a:spLocks noChangeShapeType="1"/>
              </p:cNvSpPr>
              <p:nvPr/>
            </p:nvSpPr>
            <p:spPr bwMode="auto">
              <a:xfrm>
                <a:off x="4877" y="21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1" name="Line 2285"/>
              <p:cNvSpPr>
                <a:spLocks noChangeShapeType="1"/>
              </p:cNvSpPr>
              <p:nvPr/>
            </p:nvSpPr>
            <p:spPr bwMode="auto">
              <a:xfrm>
                <a:off x="4877" y="22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2" name="Line 2286"/>
              <p:cNvSpPr>
                <a:spLocks noChangeShapeType="1"/>
              </p:cNvSpPr>
              <p:nvPr/>
            </p:nvSpPr>
            <p:spPr bwMode="auto">
              <a:xfrm>
                <a:off x="4877" y="22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3" name="Line 2287"/>
              <p:cNvSpPr>
                <a:spLocks noChangeShapeType="1"/>
              </p:cNvSpPr>
              <p:nvPr/>
            </p:nvSpPr>
            <p:spPr bwMode="auto">
              <a:xfrm>
                <a:off x="4877" y="23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4" name="Line 2288"/>
              <p:cNvSpPr>
                <a:spLocks noChangeShapeType="1"/>
              </p:cNvSpPr>
              <p:nvPr/>
            </p:nvSpPr>
            <p:spPr bwMode="auto">
              <a:xfrm>
                <a:off x="4877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5" name="Line 2289"/>
              <p:cNvSpPr>
                <a:spLocks noChangeShapeType="1"/>
              </p:cNvSpPr>
              <p:nvPr/>
            </p:nvSpPr>
            <p:spPr bwMode="auto">
              <a:xfrm>
                <a:off x="4877" y="24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6" name="Line 2290"/>
              <p:cNvSpPr>
                <a:spLocks noChangeShapeType="1"/>
              </p:cNvSpPr>
              <p:nvPr/>
            </p:nvSpPr>
            <p:spPr bwMode="auto">
              <a:xfrm>
                <a:off x="4877" y="244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7" name="Line 2291"/>
              <p:cNvSpPr>
                <a:spLocks noChangeShapeType="1"/>
              </p:cNvSpPr>
              <p:nvPr/>
            </p:nvSpPr>
            <p:spPr bwMode="auto">
              <a:xfrm>
                <a:off x="4877" y="24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8" name="Line 2292"/>
              <p:cNvSpPr>
                <a:spLocks noChangeShapeType="1"/>
              </p:cNvSpPr>
              <p:nvPr/>
            </p:nvSpPr>
            <p:spPr bwMode="auto">
              <a:xfrm>
                <a:off x="4877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09" name="Line 2293"/>
              <p:cNvSpPr>
                <a:spLocks noChangeShapeType="1"/>
              </p:cNvSpPr>
              <p:nvPr/>
            </p:nvSpPr>
            <p:spPr bwMode="auto">
              <a:xfrm>
                <a:off x="4877" y="2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0" name="Line 2294"/>
              <p:cNvSpPr>
                <a:spLocks noChangeShapeType="1"/>
              </p:cNvSpPr>
              <p:nvPr/>
            </p:nvSpPr>
            <p:spPr bwMode="auto">
              <a:xfrm>
                <a:off x="4877" y="262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1" name="Line 2295"/>
              <p:cNvSpPr>
                <a:spLocks noChangeShapeType="1"/>
              </p:cNvSpPr>
              <p:nvPr/>
            </p:nvSpPr>
            <p:spPr bwMode="auto">
              <a:xfrm>
                <a:off x="4877" y="267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2" name="Line 2296"/>
              <p:cNvSpPr>
                <a:spLocks noChangeShapeType="1"/>
              </p:cNvSpPr>
              <p:nvPr/>
            </p:nvSpPr>
            <p:spPr bwMode="auto">
              <a:xfrm>
                <a:off x="4877" y="27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3" name="Line 2297"/>
              <p:cNvSpPr>
                <a:spLocks noChangeShapeType="1"/>
              </p:cNvSpPr>
              <p:nvPr/>
            </p:nvSpPr>
            <p:spPr bwMode="auto">
              <a:xfrm>
                <a:off x="4877" y="27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4" name="Line 2298"/>
              <p:cNvSpPr>
                <a:spLocks noChangeShapeType="1"/>
              </p:cNvSpPr>
              <p:nvPr/>
            </p:nvSpPr>
            <p:spPr bwMode="auto">
              <a:xfrm>
                <a:off x="4877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5" name="Line 2299"/>
              <p:cNvSpPr>
                <a:spLocks noChangeShapeType="1"/>
              </p:cNvSpPr>
              <p:nvPr/>
            </p:nvSpPr>
            <p:spPr bwMode="auto">
              <a:xfrm>
                <a:off x="4877" y="28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6" name="Line 2300"/>
              <p:cNvSpPr>
                <a:spLocks noChangeShapeType="1"/>
              </p:cNvSpPr>
              <p:nvPr/>
            </p:nvSpPr>
            <p:spPr bwMode="auto">
              <a:xfrm>
                <a:off x="4877" y="29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7" name="Line 2301"/>
              <p:cNvSpPr>
                <a:spLocks noChangeShapeType="1"/>
              </p:cNvSpPr>
              <p:nvPr/>
            </p:nvSpPr>
            <p:spPr bwMode="auto">
              <a:xfrm>
                <a:off x="4877" y="29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8" name="Line 2302"/>
              <p:cNvSpPr>
                <a:spLocks noChangeShapeType="1"/>
              </p:cNvSpPr>
              <p:nvPr/>
            </p:nvSpPr>
            <p:spPr bwMode="auto">
              <a:xfrm>
                <a:off x="4877" y="29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19" name="Line 2303"/>
              <p:cNvSpPr>
                <a:spLocks noChangeShapeType="1"/>
              </p:cNvSpPr>
              <p:nvPr/>
            </p:nvSpPr>
            <p:spPr bwMode="auto">
              <a:xfrm>
                <a:off x="4877" y="30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0" name="Line 2304"/>
              <p:cNvSpPr>
                <a:spLocks noChangeShapeType="1"/>
              </p:cNvSpPr>
              <p:nvPr/>
            </p:nvSpPr>
            <p:spPr bwMode="auto">
              <a:xfrm>
                <a:off x="4877" y="3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1" name="Line 2305"/>
              <p:cNvSpPr>
                <a:spLocks noChangeShapeType="1"/>
              </p:cNvSpPr>
              <p:nvPr/>
            </p:nvSpPr>
            <p:spPr bwMode="auto">
              <a:xfrm>
                <a:off x="4877" y="31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2" name="Line 2306"/>
              <p:cNvSpPr>
                <a:spLocks noChangeShapeType="1"/>
              </p:cNvSpPr>
              <p:nvPr/>
            </p:nvSpPr>
            <p:spPr bwMode="auto">
              <a:xfrm>
                <a:off x="4877" y="31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3" name="Line 2307"/>
              <p:cNvSpPr>
                <a:spLocks noChangeShapeType="1"/>
              </p:cNvSpPr>
              <p:nvPr/>
            </p:nvSpPr>
            <p:spPr bwMode="auto">
              <a:xfrm>
                <a:off x="4877" y="32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4" name="Line 2308"/>
              <p:cNvSpPr>
                <a:spLocks noChangeShapeType="1"/>
              </p:cNvSpPr>
              <p:nvPr/>
            </p:nvSpPr>
            <p:spPr bwMode="auto">
              <a:xfrm>
                <a:off x="4877" y="32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5" name="Line 2309"/>
              <p:cNvSpPr>
                <a:spLocks noChangeShapeType="1"/>
              </p:cNvSpPr>
              <p:nvPr/>
            </p:nvSpPr>
            <p:spPr bwMode="auto">
              <a:xfrm>
                <a:off x="4877" y="33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6" name="Line 2310"/>
              <p:cNvSpPr>
                <a:spLocks noChangeShapeType="1"/>
              </p:cNvSpPr>
              <p:nvPr/>
            </p:nvSpPr>
            <p:spPr bwMode="auto">
              <a:xfrm>
                <a:off x="4877" y="335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7" name="Line 2311"/>
              <p:cNvSpPr>
                <a:spLocks noChangeShapeType="1"/>
              </p:cNvSpPr>
              <p:nvPr/>
            </p:nvSpPr>
            <p:spPr bwMode="auto">
              <a:xfrm>
                <a:off x="4877" y="34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8" name="Line 2312"/>
              <p:cNvSpPr>
                <a:spLocks noChangeShapeType="1"/>
              </p:cNvSpPr>
              <p:nvPr/>
            </p:nvSpPr>
            <p:spPr bwMode="auto">
              <a:xfrm>
                <a:off x="4877" y="344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29" name="Line 2313"/>
              <p:cNvSpPr>
                <a:spLocks noChangeShapeType="1"/>
              </p:cNvSpPr>
              <p:nvPr/>
            </p:nvSpPr>
            <p:spPr bwMode="auto">
              <a:xfrm>
                <a:off x="4877" y="34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0" name="Line 2314"/>
              <p:cNvSpPr>
                <a:spLocks noChangeShapeType="1"/>
              </p:cNvSpPr>
              <p:nvPr/>
            </p:nvSpPr>
            <p:spPr bwMode="auto">
              <a:xfrm>
                <a:off x="4877" y="353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1" name="Line 2315"/>
              <p:cNvSpPr>
                <a:spLocks noChangeShapeType="1"/>
              </p:cNvSpPr>
              <p:nvPr/>
            </p:nvSpPr>
            <p:spPr bwMode="auto">
              <a:xfrm>
                <a:off x="4877" y="35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2" name="Line 2316"/>
              <p:cNvSpPr>
                <a:spLocks noChangeShapeType="1"/>
              </p:cNvSpPr>
              <p:nvPr/>
            </p:nvSpPr>
            <p:spPr bwMode="auto">
              <a:xfrm>
                <a:off x="4877" y="36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3" name="Line 2317"/>
              <p:cNvSpPr>
                <a:spLocks noChangeShapeType="1"/>
              </p:cNvSpPr>
              <p:nvPr/>
            </p:nvSpPr>
            <p:spPr bwMode="auto">
              <a:xfrm>
                <a:off x="4877" y="36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4" name="Line 2318"/>
              <p:cNvSpPr>
                <a:spLocks noChangeShapeType="1"/>
              </p:cNvSpPr>
              <p:nvPr/>
            </p:nvSpPr>
            <p:spPr bwMode="auto">
              <a:xfrm>
                <a:off x="4877" y="37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5" name="Line 2319"/>
              <p:cNvSpPr>
                <a:spLocks noChangeShapeType="1"/>
              </p:cNvSpPr>
              <p:nvPr/>
            </p:nvSpPr>
            <p:spPr bwMode="auto">
              <a:xfrm>
                <a:off x="4877" y="37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6" name="Line 2320"/>
              <p:cNvSpPr>
                <a:spLocks noChangeShapeType="1"/>
              </p:cNvSpPr>
              <p:nvPr/>
            </p:nvSpPr>
            <p:spPr bwMode="auto">
              <a:xfrm>
                <a:off x="4877" y="380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7" name="Line 2321"/>
              <p:cNvSpPr>
                <a:spLocks noChangeShapeType="1"/>
              </p:cNvSpPr>
              <p:nvPr/>
            </p:nvSpPr>
            <p:spPr bwMode="auto">
              <a:xfrm>
                <a:off x="4877" y="3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8" name="Line 2322"/>
              <p:cNvSpPr>
                <a:spLocks noChangeShapeType="1"/>
              </p:cNvSpPr>
              <p:nvPr/>
            </p:nvSpPr>
            <p:spPr bwMode="auto">
              <a:xfrm>
                <a:off x="4877" y="3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39" name="Line 2323"/>
              <p:cNvSpPr>
                <a:spLocks noChangeShapeType="1"/>
              </p:cNvSpPr>
              <p:nvPr/>
            </p:nvSpPr>
            <p:spPr bwMode="auto">
              <a:xfrm>
                <a:off x="4877" y="39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0" name="Line 2324"/>
              <p:cNvSpPr>
                <a:spLocks noChangeShapeType="1"/>
              </p:cNvSpPr>
              <p:nvPr/>
            </p:nvSpPr>
            <p:spPr bwMode="auto">
              <a:xfrm flipH="1">
                <a:off x="521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1" name="Line 2325"/>
              <p:cNvSpPr>
                <a:spLocks noChangeShapeType="1"/>
              </p:cNvSpPr>
              <p:nvPr/>
            </p:nvSpPr>
            <p:spPr bwMode="auto">
              <a:xfrm flipH="1">
                <a:off x="516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2" name="Line 2326"/>
              <p:cNvSpPr>
                <a:spLocks noChangeShapeType="1"/>
              </p:cNvSpPr>
              <p:nvPr/>
            </p:nvSpPr>
            <p:spPr bwMode="auto">
              <a:xfrm flipH="1">
                <a:off x="512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3" name="Line 2327"/>
              <p:cNvSpPr>
                <a:spLocks noChangeShapeType="1"/>
              </p:cNvSpPr>
              <p:nvPr/>
            </p:nvSpPr>
            <p:spPr bwMode="auto">
              <a:xfrm flipH="1">
                <a:off x="5078" y="395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4" name="Line 2328"/>
              <p:cNvSpPr>
                <a:spLocks noChangeShapeType="1"/>
              </p:cNvSpPr>
              <p:nvPr/>
            </p:nvSpPr>
            <p:spPr bwMode="auto">
              <a:xfrm flipH="1">
                <a:off x="503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5" name="Line 2329"/>
              <p:cNvSpPr>
                <a:spLocks noChangeShapeType="1"/>
              </p:cNvSpPr>
              <p:nvPr/>
            </p:nvSpPr>
            <p:spPr bwMode="auto">
              <a:xfrm flipH="1">
                <a:off x="498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6" name="Line 2330"/>
              <p:cNvSpPr>
                <a:spLocks noChangeShapeType="1"/>
              </p:cNvSpPr>
              <p:nvPr/>
            </p:nvSpPr>
            <p:spPr bwMode="auto">
              <a:xfrm flipH="1">
                <a:off x="494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7" name="Line 2331"/>
              <p:cNvSpPr>
                <a:spLocks noChangeShapeType="1"/>
              </p:cNvSpPr>
              <p:nvPr/>
            </p:nvSpPr>
            <p:spPr bwMode="auto">
              <a:xfrm flipH="1">
                <a:off x="489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8" name="Line 2332"/>
              <p:cNvSpPr>
                <a:spLocks noChangeShapeType="1"/>
              </p:cNvSpPr>
              <p:nvPr/>
            </p:nvSpPr>
            <p:spPr bwMode="auto">
              <a:xfrm flipH="1">
                <a:off x="485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49" name="Line 2333"/>
              <p:cNvSpPr>
                <a:spLocks noChangeShapeType="1"/>
              </p:cNvSpPr>
              <p:nvPr/>
            </p:nvSpPr>
            <p:spPr bwMode="auto">
              <a:xfrm flipH="1">
                <a:off x="480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0" name="Line 2334"/>
              <p:cNvSpPr>
                <a:spLocks noChangeShapeType="1"/>
              </p:cNvSpPr>
              <p:nvPr/>
            </p:nvSpPr>
            <p:spPr bwMode="auto">
              <a:xfrm flipH="1">
                <a:off x="476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1" name="Line 2335"/>
              <p:cNvSpPr>
                <a:spLocks noChangeShapeType="1"/>
              </p:cNvSpPr>
              <p:nvPr/>
            </p:nvSpPr>
            <p:spPr bwMode="auto">
              <a:xfrm flipH="1">
                <a:off x="471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2" name="Line 2336"/>
              <p:cNvSpPr>
                <a:spLocks noChangeShapeType="1"/>
              </p:cNvSpPr>
              <p:nvPr/>
            </p:nvSpPr>
            <p:spPr bwMode="auto">
              <a:xfrm flipH="1">
                <a:off x="4670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3" name="Line 2337"/>
              <p:cNvSpPr>
                <a:spLocks noChangeShapeType="1"/>
              </p:cNvSpPr>
              <p:nvPr/>
            </p:nvSpPr>
            <p:spPr bwMode="auto">
              <a:xfrm flipH="1">
                <a:off x="462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4" name="Line 2338"/>
              <p:cNvSpPr>
                <a:spLocks noChangeShapeType="1"/>
              </p:cNvSpPr>
              <p:nvPr/>
            </p:nvSpPr>
            <p:spPr bwMode="auto">
              <a:xfrm flipH="1">
                <a:off x="457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5" name="Line 2339"/>
              <p:cNvSpPr>
                <a:spLocks noChangeShapeType="1"/>
              </p:cNvSpPr>
              <p:nvPr/>
            </p:nvSpPr>
            <p:spPr bwMode="auto">
              <a:xfrm flipH="1">
                <a:off x="453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6" name="Line 2340"/>
              <p:cNvSpPr>
                <a:spLocks noChangeShapeType="1"/>
              </p:cNvSpPr>
              <p:nvPr/>
            </p:nvSpPr>
            <p:spPr bwMode="auto">
              <a:xfrm flipH="1">
                <a:off x="448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7" name="Line 2341"/>
              <p:cNvSpPr>
                <a:spLocks noChangeShapeType="1"/>
              </p:cNvSpPr>
              <p:nvPr/>
            </p:nvSpPr>
            <p:spPr bwMode="auto">
              <a:xfrm flipH="1">
                <a:off x="444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8" name="Line 2342"/>
              <p:cNvSpPr>
                <a:spLocks noChangeShapeType="1"/>
              </p:cNvSpPr>
              <p:nvPr/>
            </p:nvSpPr>
            <p:spPr bwMode="auto">
              <a:xfrm flipH="1">
                <a:off x="439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59" name="Line 2343"/>
              <p:cNvSpPr>
                <a:spLocks noChangeShapeType="1"/>
              </p:cNvSpPr>
              <p:nvPr/>
            </p:nvSpPr>
            <p:spPr bwMode="auto">
              <a:xfrm flipH="1">
                <a:off x="435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0" name="Line 2344"/>
              <p:cNvSpPr>
                <a:spLocks noChangeShapeType="1"/>
              </p:cNvSpPr>
              <p:nvPr/>
            </p:nvSpPr>
            <p:spPr bwMode="auto">
              <a:xfrm flipH="1">
                <a:off x="430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1" name="Line 2345"/>
              <p:cNvSpPr>
                <a:spLocks noChangeShapeType="1"/>
              </p:cNvSpPr>
              <p:nvPr/>
            </p:nvSpPr>
            <p:spPr bwMode="auto">
              <a:xfrm flipH="1">
                <a:off x="426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2" name="Line 2346"/>
              <p:cNvSpPr>
                <a:spLocks noChangeShapeType="1"/>
              </p:cNvSpPr>
              <p:nvPr/>
            </p:nvSpPr>
            <p:spPr bwMode="auto">
              <a:xfrm flipH="1">
                <a:off x="421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3" name="Line 2347"/>
              <p:cNvSpPr>
                <a:spLocks noChangeShapeType="1"/>
              </p:cNvSpPr>
              <p:nvPr/>
            </p:nvSpPr>
            <p:spPr bwMode="auto">
              <a:xfrm flipH="1">
                <a:off x="417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4" name="Line 2348"/>
              <p:cNvSpPr>
                <a:spLocks noChangeShapeType="1"/>
              </p:cNvSpPr>
              <p:nvPr/>
            </p:nvSpPr>
            <p:spPr bwMode="auto">
              <a:xfrm flipH="1">
                <a:off x="412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5" name="Line 2349"/>
              <p:cNvSpPr>
                <a:spLocks noChangeShapeType="1"/>
              </p:cNvSpPr>
              <p:nvPr/>
            </p:nvSpPr>
            <p:spPr bwMode="auto">
              <a:xfrm flipH="1">
                <a:off x="4080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6" name="Line 2350"/>
              <p:cNvSpPr>
                <a:spLocks noChangeShapeType="1"/>
              </p:cNvSpPr>
              <p:nvPr/>
            </p:nvSpPr>
            <p:spPr bwMode="auto">
              <a:xfrm flipH="1">
                <a:off x="403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7" name="Line 2351"/>
              <p:cNvSpPr>
                <a:spLocks noChangeShapeType="1"/>
              </p:cNvSpPr>
              <p:nvPr/>
            </p:nvSpPr>
            <p:spPr bwMode="auto">
              <a:xfrm flipH="1">
                <a:off x="398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8" name="Line 2352"/>
              <p:cNvSpPr>
                <a:spLocks noChangeShapeType="1"/>
              </p:cNvSpPr>
              <p:nvPr/>
            </p:nvSpPr>
            <p:spPr bwMode="auto">
              <a:xfrm flipH="1">
                <a:off x="394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69" name="Line 2353"/>
              <p:cNvSpPr>
                <a:spLocks noChangeShapeType="1"/>
              </p:cNvSpPr>
              <p:nvPr/>
            </p:nvSpPr>
            <p:spPr bwMode="auto">
              <a:xfrm flipH="1">
                <a:off x="389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0" name="Line 2354"/>
              <p:cNvSpPr>
                <a:spLocks noChangeShapeType="1"/>
              </p:cNvSpPr>
              <p:nvPr/>
            </p:nvSpPr>
            <p:spPr bwMode="auto">
              <a:xfrm flipH="1">
                <a:off x="385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1" name="Line 2355"/>
              <p:cNvSpPr>
                <a:spLocks noChangeShapeType="1"/>
              </p:cNvSpPr>
              <p:nvPr/>
            </p:nvSpPr>
            <p:spPr bwMode="auto">
              <a:xfrm flipH="1">
                <a:off x="380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2" name="Line 2356"/>
              <p:cNvSpPr>
                <a:spLocks noChangeShapeType="1"/>
              </p:cNvSpPr>
              <p:nvPr/>
            </p:nvSpPr>
            <p:spPr bwMode="auto">
              <a:xfrm flipH="1">
                <a:off x="376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3" name="Line 2357"/>
              <p:cNvSpPr>
                <a:spLocks noChangeShapeType="1"/>
              </p:cNvSpPr>
              <p:nvPr/>
            </p:nvSpPr>
            <p:spPr bwMode="auto">
              <a:xfrm flipH="1">
                <a:off x="371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4" name="Line 2358"/>
              <p:cNvSpPr>
                <a:spLocks noChangeShapeType="1"/>
              </p:cNvSpPr>
              <p:nvPr/>
            </p:nvSpPr>
            <p:spPr bwMode="auto">
              <a:xfrm flipH="1">
                <a:off x="367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5" name="Line 2359"/>
              <p:cNvSpPr>
                <a:spLocks noChangeShapeType="1"/>
              </p:cNvSpPr>
              <p:nvPr/>
            </p:nvSpPr>
            <p:spPr bwMode="auto">
              <a:xfrm flipH="1">
                <a:off x="362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6" name="Line 2360"/>
              <p:cNvSpPr>
                <a:spLocks noChangeShapeType="1"/>
              </p:cNvSpPr>
              <p:nvPr/>
            </p:nvSpPr>
            <p:spPr bwMode="auto">
              <a:xfrm flipH="1">
                <a:off x="3580" y="395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7" name="Line 2361"/>
              <p:cNvSpPr>
                <a:spLocks noChangeShapeType="1"/>
              </p:cNvSpPr>
              <p:nvPr/>
            </p:nvSpPr>
            <p:spPr bwMode="auto">
              <a:xfrm flipH="1">
                <a:off x="353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8" name="Line 2362"/>
              <p:cNvSpPr>
                <a:spLocks noChangeShapeType="1"/>
              </p:cNvSpPr>
              <p:nvPr/>
            </p:nvSpPr>
            <p:spPr bwMode="auto">
              <a:xfrm flipH="1">
                <a:off x="3490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79" name="Line 2363"/>
              <p:cNvSpPr>
                <a:spLocks noChangeShapeType="1"/>
              </p:cNvSpPr>
              <p:nvPr/>
            </p:nvSpPr>
            <p:spPr bwMode="auto">
              <a:xfrm flipH="1">
                <a:off x="344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0" name="Line 2364"/>
              <p:cNvSpPr>
                <a:spLocks noChangeShapeType="1"/>
              </p:cNvSpPr>
              <p:nvPr/>
            </p:nvSpPr>
            <p:spPr bwMode="auto">
              <a:xfrm flipH="1">
                <a:off x="339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1" name="Line 2365"/>
              <p:cNvSpPr>
                <a:spLocks noChangeShapeType="1"/>
              </p:cNvSpPr>
              <p:nvPr/>
            </p:nvSpPr>
            <p:spPr bwMode="auto">
              <a:xfrm flipH="1">
                <a:off x="335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2" name="Line 2366"/>
              <p:cNvSpPr>
                <a:spLocks noChangeShapeType="1"/>
              </p:cNvSpPr>
              <p:nvPr/>
            </p:nvSpPr>
            <p:spPr bwMode="auto">
              <a:xfrm flipH="1">
                <a:off x="330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3" name="Line 2367"/>
              <p:cNvSpPr>
                <a:spLocks noChangeShapeType="1"/>
              </p:cNvSpPr>
              <p:nvPr/>
            </p:nvSpPr>
            <p:spPr bwMode="auto">
              <a:xfrm flipH="1">
                <a:off x="326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4" name="Line 2368"/>
              <p:cNvSpPr>
                <a:spLocks noChangeShapeType="1"/>
              </p:cNvSpPr>
              <p:nvPr/>
            </p:nvSpPr>
            <p:spPr bwMode="auto">
              <a:xfrm flipH="1">
                <a:off x="321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5" name="Line 2369"/>
              <p:cNvSpPr>
                <a:spLocks noChangeShapeType="1"/>
              </p:cNvSpPr>
              <p:nvPr/>
            </p:nvSpPr>
            <p:spPr bwMode="auto">
              <a:xfrm flipH="1">
                <a:off x="317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6" name="Line 2370"/>
              <p:cNvSpPr>
                <a:spLocks noChangeShapeType="1"/>
              </p:cNvSpPr>
              <p:nvPr/>
            </p:nvSpPr>
            <p:spPr bwMode="auto">
              <a:xfrm flipH="1">
                <a:off x="312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7" name="Line 2371"/>
              <p:cNvSpPr>
                <a:spLocks noChangeShapeType="1"/>
              </p:cNvSpPr>
              <p:nvPr/>
            </p:nvSpPr>
            <p:spPr bwMode="auto">
              <a:xfrm flipH="1">
                <a:off x="308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8" name="Line 2372"/>
              <p:cNvSpPr>
                <a:spLocks noChangeShapeType="1"/>
              </p:cNvSpPr>
              <p:nvPr/>
            </p:nvSpPr>
            <p:spPr bwMode="auto">
              <a:xfrm flipH="1">
                <a:off x="303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89" name="Line 2373"/>
              <p:cNvSpPr>
                <a:spLocks noChangeShapeType="1"/>
              </p:cNvSpPr>
              <p:nvPr/>
            </p:nvSpPr>
            <p:spPr bwMode="auto">
              <a:xfrm flipH="1">
                <a:off x="2990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0" name="Line 2374"/>
              <p:cNvSpPr>
                <a:spLocks noChangeShapeType="1"/>
              </p:cNvSpPr>
              <p:nvPr/>
            </p:nvSpPr>
            <p:spPr bwMode="auto">
              <a:xfrm flipH="1">
                <a:off x="294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1" name="Line 2375"/>
              <p:cNvSpPr>
                <a:spLocks noChangeShapeType="1"/>
              </p:cNvSpPr>
              <p:nvPr/>
            </p:nvSpPr>
            <p:spPr bwMode="auto">
              <a:xfrm flipH="1">
                <a:off x="2900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2" name="Line 2376"/>
              <p:cNvSpPr>
                <a:spLocks noChangeShapeType="1"/>
              </p:cNvSpPr>
              <p:nvPr/>
            </p:nvSpPr>
            <p:spPr bwMode="auto">
              <a:xfrm flipH="1">
                <a:off x="285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3" name="Line 2377"/>
              <p:cNvSpPr>
                <a:spLocks noChangeShapeType="1"/>
              </p:cNvSpPr>
              <p:nvPr/>
            </p:nvSpPr>
            <p:spPr bwMode="auto">
              <a:xfrm flipH="1">
                <a:off x="280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4" name="Line 2378"/>
              <p:cNvSpPr>
                <a:spLocks noChangeShapeType="1"/>
              </p:cNvSpPr>
              <p:nvPr/>
            </p:nvSpPr>
            <p:spPr bwMode="auto">
              <a:xfrm flipH="1">
                <a:off x="276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5" name="Line 2379"/>
              <p:cNvSpPr>
                <a:spLocks noChangeShapeType="1"/>
              </p:cNvSpPr>
              <p:nvPr/>
            </p:nvSpPr>
            <p:spPr bwMode="auto">
              <a:xfrm flipH="1">
                <a:off x="271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6" name="Line 2380"/>
              <p:cNvSpPr>
                <a:spLocks noChangeShapeType="1"/>
              </p:cNvSpPr>
              <p:nvPr/>
            </p:nvSpPr>
            <p:spPr bwMode="auto">
              <a:xfrm flipH="1">
                <a:off x="267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7" name="Line 2381"/>
              <p:cNvSpPr>
                <a:spLocks noChangeShapeType="1"/>
              </p:cNvSpPr>
              <p:nvPr/>
            </p:nvSpPr>
            <p:spPr bwMode="auto">
              <a:xfrm flipH="1">
                <a:off x="262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8" name="Line 2382"/>
              <p:cNvSpPr>
                <a:spLocks noChangeShapeType="1"/>
              </p:cNvSpPr>
              <p:nvPr/>
            </p:nvSpPr>
            <p:spPr bwMode="auto">
              <a:xfrm flipH="1">
                <a:off x="258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199" name="Line 2383"/>
              <p:cNvSpPr>
                <a:spLocks noChangeShapeType="1"/>
              </p:cNvSpPr>
              <p:nvPr/>
            </p:nvSpPr>
            <p:spPr bwMode="auto">
              <a:xfrm flipH="1">
                <a:off x="253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0" name="Line 2384"/>
              <p:cNvSpPr>
                <a:spLocks noChangeShapeType="1"/>
              </p:cNvSpPr>
              <p:nvPr/>
            </p:nvSpPr>
            <p:spPr bwMode="auto">
              <a:xfrm flipH="1">
                <a:off x="249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1" name="Line 2385"/>
              <p:cNvSpPr>
                <a:spLocks noChangeShapeType="1"/>
              </p:cNvSpPr>
              <p:nvPr/>
            </p:nvSpPr>
            <p:spPr bwMode="auto">
              <a:xfrm flipH="1">
                <a:off x="244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2" name="Line 2386"/>
              <p:cNvSpPr>
                <a:spLocks noChangeShapeType="1"/>
              </p:cNvSpPr>
              <p:nvPr/>
            </p:nvSpPr>
            <p:spPr bwMode="auto">
              <a:xfrm flipH="1">
                <a:off x="2400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3" name="Line 2387"/>
              <p:cNvSpPr>
                <a:spLocks noChangeShapeType="1"/>
              </p:cNvSpPr>
              <p:nvPr/>
            </p:nvSpPr>
            <p:spPr bwMode="auto">
              <a:xfrm flipH="1">
                <a:off x="235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4" name="Line 2388"/>
              <p:cNvSpPr>
                <a:spLocks noChangeShapeType="1"/>
              </p:cNvSpPr>
              <p:nvPr/>
            </p:nvSpPr>
            <p:spPr bwMode="auto">
              <a:xfrm flipH="1">
                <a:off x="230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5" name="Line 2389"/>
              <p:cNvSpPr>
                <a:spLocks noChangeShapeType="1"/>
              </p:cNvSpPr>
              <p:nvPr/>
            </p:nvSpPr>
            <p:spPr bwMode="auto">
              <a:xfrm flipH="1">
                <a:off x="226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6" name="Line 2390"/>
              <p:cNvSpPr>
                <a:spLocks noChangeShapeType="1"/>
              </p:cNvSpPr>
              <p:nvPr/>
            </p:nvSpPr>
            <p:spPr bwMode="auto">
              <a:xfrm flipH="1">
                <a:off x="221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7" name="Line 2391"/>
              <p:cNvSpPr>
                <a:spLocks noChangeShapeType="1"/>
              </p:cNvSpPr>
              <p:nvPr/>
            </p:nvSpPr>
            <p:spPr bwMode="auto">
              <a:xfrm flipH="1">
                <a:off x="217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8" name="Line 2392"/>
              <p:cNvSpPr>
                <a:spLocks noChangeShapeType="1"/>
              </p:cNvSpPr>
              <p:nvPr/>
            </p:nvSpPr>
            <p:spPr bwMode="auto">
              <a:xfrm flipH="1">
                <a:off x="212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09" name="Line 2393"/>
              <p:cNvSpPr>
                <a:spLocks noChangeShapeType="1"/>
              </p:cNvSpPr>
              <p:nvPr/>
            </p:nvSpPr>
            <p:spPr bwMode="auto">
              <a:xfrm flipH="1">
                <a:off x="2082" y="395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0" name="Line 2394"/>
              <p:cNvSpPr>
                <a:spLocks noChangeShapeType="1"/>
              </p:cNvSpPr>
              <p:nvPr/>
            </p:nvSpPr>
            <p:spPr bwMode="auto">
              <a:xfrm flipH="1">
                <a:off x="203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1" name="Line 2395"/>
              <p:cNvSpPr>
                <a:spLocks noChangeShapeType="1"/>
              </p:cNvSpPr>
              <p:nvPr/>
            </p:nvSpPr>
            <p:spPr bwMode="auto">
              <a:xfrm flipH="1">
                <a:off x="199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2" name="Line 2396"/>
              <p:cNvSpPr>
                <a:spLocks noChangeShapeType="1"/>
              </p:cNvSpPr>
              <p:nvPr/>
            </p:nvSpPr>
            <p:spPr bwMode="auto">
              <a:xfrm flipH="1">
                <a:off x="194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3" name="Line 2397"/>
              <p:cNvSpPr>
                <a:spLocks noChangeShapeType="1"/>
              </p:cNvSpPr>
              <p:nvPr/>
            </p:nvSpPr>
            <p:spPr bwMode="auto">
              <a:xfrm flipH="1">
                <a:off x="190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4" name="Line 2398"/>
              <p:cNvSpPr>
                <a:spLocks noChangeShapeType="1"/>
              </p:cNvSpPr>
              <p:nvPr/>
            </p:nvSpPr>
            <p:spPr bwMode="auto">
              <a:xfrm flipH="1">
                <a:off x="1855" y="395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5" name="Line 2399"/>
              <p:cNvSpPr>
                <a:spLocks noChangeShapeType="1"/>
              </p:cNvSpPr>
              <p:nvPr/>
            </p:nvSpPr>
            <p:spPr bwMode="auto">
              <a:xfrm flipH="1">
                <a:off x="1810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6" name="Line 2400"/>
              <p:cNvSpPr>
                <a:spLocks noChangeShapeType="1"/>
              </p:cNvSpPr>
              <p:nvPr/>
            </p:nvSpPr>
            <p:spPr bwMode="auto">
              <a:xfrm flipH="1">
                <a:off x="176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7" name="Line 2401"/>
              <p:cNvSpPr>
                <a:spLocks noChangeShapeType="1"/>
              </p:cNvSpPr>
              <p:nvPr/>
            </p:nvSpPr>
            <p:spPr bwMode="auto">
              <a:xfrm flipH="1">
                <a:off x="171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8" name="Line 2402"/>
              <p:cNvSpPr>
                <a:spLocks noChangeShapeType="1"/>
              </p:cNvSpPr>
              <p:nvPr/>
            </p:nvSpPr>
            <p:spPr bwMode="auto">
              <a:xfrm flipH="1">
                <a:off x="167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19" name="Line 2403"/>
              <p:cNvSpPr>
                <a:spLocks noChangeShapeType="1"/>
              </p:cNvSpPr>
              <p:nvPr/>
            </p:nvSpPr>
            <p:spPr bwMode="auto">
              <a:xfrm flipH="1">
                <a:off x="162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0" name="Line 2404"/>
              <p:cNvSpPr>
                <a:spLocks noChangeShapeType="1"/>
              </p:cNvSpPr>
              <p:nvPr/>
            </p:nvSpPr>
            <p:spPr bwMode="auto">
              <a:xfrm flipH="1">
                <a:off x="158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1" name="Line 2405"/>
              <p:cNvSpPr>
                <a:spLocks noChangeShapeType="1"/>
              </p:cNvSpPr>
              <p:nvPr/>
            </p:nvSpPr>
            <p:spPr bwMode="auto">
              <a:xfrm flipH="1">
                <a:off x="153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2" name="Line 2406"/>
              <p:cNvSpPr>
                <a:spLocks noChangeShapeType="1"/>
              </p:cNvSpPr>
              <p:nvPr/>
            </p:nvSpPr>
            <p:spPr bwMode="auto">
              <a:xfrm flipH="1">
                <a:off x="149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3" name="Line 2407"/>
              <p:cNvSpPr>
                <a:spLocks noChangeShapeType="1"/>
              </p:cNvSpPr>
              <p:nvPr/>
            </p:nvSpPr>
            <p:spPr bwMode="auto">
              <a:xfrm flipH="1">
                <a:off x="144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4" name="Line 2408"/>
              <p:cNvSpPr>
                <a:spLocks noChangeShapeType="1"/>
              </p:cNvSpPr>
              <p:nvPr/>
            </p:nvSpPr>
            <p:spPr bwMode="auto">
              <a:xfrm flipH="1">
                <a:off x="140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5" name="Line 2409"/>
              <p:cNvSpPr>
                <a:spLocks noChangeShapeType="1"/>
              </p:cNvSpPr>
              <p:nvPr/>
            </p:nvSpPr>
            <p:spPr bwMode="auto">
              <a:xfrm flipH="1">
                <a:off x="135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6" name="Line 2410"/>
              <p:cNvSpPr>
                <a:spLocks noChangeShapeType="1"/>
              </p:cNvSpPr>
              <p:nvPr/>
            </p:nvSpPr>
            <p:spPr bwMode="auto">
              <a:xfrm flipH="1">
                <a:off x="131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7" name="Line 2411"/>
              <p:cNvSpPr>
                <a:spLocks noChangeShapeType="1"/>
              </p:cNvSpPr>
              <p:nvPr/>
            </p:nvSpPr>
            <p:spPr bwMode="auto">
              <a:xfrm flipH="1">
                <a:off x="126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8" name="Line 2412"/>
              <p:cNvSpPr>
                <a:spLocks noChangeShapeType="1"/>
              </p:cNvSpPr>
              <p:nvPr/>
            </p:nvSpPr>
            <p:spPr bwMode="auto">
              <a:xfrm flipH="1">
                <a:off x="1220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29" name="Line 2413"/>
              <p:cNvSpPr>
                <a:spLocks noChangeShapeType="1"/>
              </p:cNvSpPr>
              <p:nvPr/>
            </p:nvSpPr>
            <p:spPr bwMode="auto">
              <a:xfrm flipH="1">
                <a:off x="1175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30" name="Line 2414"/>
              <p:cNvSpPr>
                <a:spLocks noChangeShapeType="1"/>
              </p:cNvSpPr>
              <p:nvPr/>
            </p:nvSpPr>
            <p:spPr bwMode="auto">
              <a:xfrm flipH="1">
                <a:off x="1129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31" name="Line 2415"/>
              <p:cNvSpPr>
                <a:spLocks noChangeShapeType="1"/>
              </p:cNvSpPr>
              <p:nvPr/>
            </p:nvSpPr>
            <p:spPr bwMode="auto">
              <a:xfrm flipH="1">
                <a:off x="1084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721" y="3242"/>
              <a:ext cx="4499" cy="712"/>
              <a:chOff x="721" y="3242"/>
              <a:chExt cx="4499" cy="712"/>
            </a:xfrm>
          </p:grpSpPr>
          <p:sp>
            <p:nvSpPr>
              <p:cNvPr id="549233" name="Line 2417"/>
              <p:cNvSpPr>
                <a:spLocks noChangeShapeType="1"/>
              </p:cNvSpPr>
              <p:nvPr/>
            </p:nvSpPr>
            <p:spPr bwMode="auto">
              <a:xfrm flipH="1">
                <a:off x="103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34" name="Line 2418"/>
              <p:cNvSpPr>
                <a:spLocks noChangeShapeType="1"/>
              </p:cNvSpPr>
              <p:nvPr/>
            </p:nvSpPr>
            <p:spPr bwMode="auto">
              <a:xfrm flipH="1">
                <a:off x="993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35" name="Line 2419"/>
              <p:cNvSpPr>
                <a:spLocks noChangeShapeType="1"/>
              </p:cNvSpPr>
              <p:nvPr/>
            </p:nvSpPr>
            <p:spPr bwMode="auto">
              <a:xfrm flipH="1">
                <a:off x="948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36" name="Line 2420"/>
              <p:cNvSpPr>
                <a:spLocks noChangeShapeType="1"/>
              </p:cNvSpPr>
              <p:nvPr/>
            </p:nvSpPr>
            <p:spPr bwMode="auto">
              <a:xfrm flipH="1">
                <a:off x="902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37" name="Line 2421"/>
              <p:cNvSpPr>
                <a:spLocks noChangeShapeType="1"/>
              </p:cNvSpPr>
              <p:nvPr/>
            </p:nvSpPr>
            <p:spPr bwMode="auto">
              <a:xfrm flipH="1">
                <a:off x="857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38" name="Line 2422"/>
              <p:cNvSpPr>
                <a:spLocks noChangeShapeType="1"/>
              </p:cNvSpPr>
              <p:nvPr/>
            </p:nvSpPr>
            <p:spPr bwMode="auto">
              <a:xfrm flipH="1">
                <a:off x="81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39" name="Line 2423"/>
              <p:cNvSpPr>
                <a:spLocks noChangeShapeType="1"/>
              </p:cNvSpPr>
              <p:nvPr/>
            </p:nvSpPr>
            <p:spPr bwMode="auto">
              <a:xfrm flipH="1">
                <a:off x="766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0" name="Line 2424"/>
              <p:cNvSpPr>
                <a:spLocks noChangeShapeType="1"/>
              </p:cNvSpPr>
              <p:nvPr/>
            </p:nvSpPr>
            <p:spPr bwMode="auto">
              <a:xfrm flipH="1">
                <a:off x="721" y="395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1" name="Line 2425"/>
              <p:cNvSpPr>
                <a:spLocks noChangeShapeType="1"/>
              </p:cNvSpPr>
              <p:nvPr/>
            </p:nvSpPr>
            <p:spPr bwMode="auto">
              <a:xfrm flipH="1">
                <a:off x="521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2" name="Line 2426"/>
              <p:cNvSpPr>
                <a:spLocks noChangeShapeType="1"/>
              </p:cNvSpPr>
              <p:nvPr/>
            </p:nvSpPr>
            <p:spPr bwMode="auto">
              <a:xfrm flipH="1">
                <a:off x="516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3" name="Line 2427"/>
              <p:cNvSpPr>
                <a:spLocks noChangeShapeType="1"/>
              </p:cNvSpPr>
              <p:nvPr/>
            </p:nvSpPr>
            <p:spPr bwMode="auto">
              <a:xfrm flipH="1">
                <a:off x="512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4" name="Line 2428"/>
              <p:cNvSpPr>
                <a:spLocks noChangeShapeType="1"/>
              </p:cNvSpPr>
              <p:nvPr/>
            </p:nvSpPr>
            <p:spPr bwMode="auto">
              <a:xfrm flipH="1">
                <a:off x="5078" y="359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5" name="Line 2429"/>
              <p:cNvSpPr>
                <a:spLocks noChangeShapeType="1"/>
              </p:cNvSpPr>
              <p:nvPr/>
            </p:nvSpPr>
            <p:spPr bwMode="auto">
              <a:xfrm flipH="1">
                <a:off x="503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6" name="Line 2430"/>
              <p:cNvSpPr>
                <a:spLocks noChangeShapeType="1"/>
              </p:cNvSpPr>
              <p:nvPr/>
            </p:nvSpPr>
            <p:spPr bwMode="auto">
              <a:xfrm flipH="1">
                <a:off x="498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7" name="Line 2431"/>
              <p:cNvSpPr>
                <a:spLocks noChangeShapeType="1"/>
              </p:cNvSpPr>
              <p:nvPr/>
            </p:nvSpPr>
            <p:spPr bwMode="auto">
              <a:xfrm flipH="1">
                <a:off x="494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8" name="Line 2432"/>
              <p:cNvSpPr>
                <a:spLocks noChangeShapeType="1"/>
              </p:cNvSpPr>
              <p:nvPr/>
            </p:nvSpPr>
            <p:spPr bwMode="auto">
              <a:xfrm flipH="1">
                <a:off x="489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49" name="Line 2433"/>
              <p:cNvSpPr>
                <a:spLocks noChangeShapeType="1"/>
              </p:cNvSpPr>
              <p:nvPr/>
            </p:nvSpPr>
            <p:spPr bwMode="auto">
              <a:xfrm flipH="1">
                <a:off x="485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0" name="Line 2434"/>
              <p:cNvSpPr>
                <a:spLocks noChangeShapeType="1"/>
              </p:cNvSpPr>
              <p:nvPr/>
            </p:nvSpPr>
            <p:spPr bwMode="auto">
              <a:xfrm flipH="1">
                <a:off x="480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1" name="Line 2435"/>
              <p:cNvSpPr>
                <a:spLocks noChangeShapeType="1"/>
              </p:cNvSpPr>
              <p:nvPr/>
            </p:nvSpPr>
            <p:spPr bwMode="auto">
              <a:xfrm flipH="1">
                <a:off x="476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2" name="Line 2436"/>
              <p:cNvSpPr>
                <a:spLocks noChangeShapeType="1"/>
              </p:cNvSpPr>
              <p:nvPr/>
            </p:nvSpPr>
            <p:spPr bwMode="auto">
              <a:xfrm flipH="1">
                <a:off x="471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3" name="Line 2437"/>
              <p:cNvSpPr>
                <a:spLocks noChangeShapeType="1"/>
              </p:cNvSpPr>
              <p:nvPr/>
            </p:nvSpPr>
            <p:spPr bwMode="auto">
              <a:xfrm flipH="1">
                <a:off x="4670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4" name="Line 2438"/>
              <p:cNvSpPr>
                <a:spLocks noChangeShapeType="1"/>
              </p:cNvSpPr>
              <p:nvPr/>
            </p:nvSpPr>
            <p:spPr bwMode="auto">
              <a:xfrm flipH="1">
                <a:off x="462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5" name="Line 2439"/>
              <p:cNvSpPr>
                <a:spLocks noChangeShapeType="1"/>
              </p:cNvSpPr>
              <p:nvPr/>
            </p:nvSpPr>
            <p:spPr bwMode="auto">
              <a:xfrm flipH="1">
                <a:off x="457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6" name="Line 2440"/>
              <p:cNvSpPr>
                <a:spLocks noChangeShapeType="1"/>
              </p:cNvSpPr>
              <p:nvPr/>
            </p:nvSpPr>
            <p:spPr bwMode="auto">
              <a:xfrm flipH="1">
                <a:off x="453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7" name="Line 2441"/>
              <p:cNvSpPr>
                <a:spLocks noChangeShapeType="1"/>
              </p:cNvSpPr>
              <p:nvPr/>
            </p:nvSpPr>
            <p:spPr bwMode="auto">
              <a:xfrm flipH="1">
                <a:off x="448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8" name="Line 2442"/>
              <p:cNvSpPr>
                <a:spLocks noChangeShapeType="1"/>
              </p:cNvSpPr>
              <p:nvPr/>
            </p:nvSpPr>
            <p:spPr bwMode="auto">
              <a:xfrm flipH="1">
                <a:off x="444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59" name="Line 2443"/>
              <p:cNvSpPr>
                <a:spLocks noChangeShapeType="1"/>
              </p:cNvSpPr>
              <p:nvPr/>
            </p:nvSpPr>
            <p:spPr bwMode="auto">
              <a:xfrm flipH="1">
                <a:off x="439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0" name="Line 2444"/>
              <p:cNvSpPr>
                <a:spLocks noChangeShapeType="1"/>
              </p:cNvSpPr>
              <p:nvPr/>
            </p:nvSpPr>
            <p:spPr bwMode="auto">
              <a:xfrm flipH="1">
                <a:off x="435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1" name="Line 2445"/>
              <p:cNvSpPr>
                <a:spLocks noChangeShapeType="1"/>
              </p:cNvSpPr>
              <p:nvPr/>
            </p:nvSpPr>
            <p:spPr bwMode="auto">
              <a:xfrm flipH="1">
                <a:off x="430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2" name="Line 2446"/>
              <p:cNvSpPr>
                <a:spLocks noChangeShapeType="1"/>
              </p:cNvSpPr>
              <p:nvPr/>
            </p:nvSpPr>
            <p:spPr bwMode="auto">
              <a:xfrm flipH="1">
                <a:off x="426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3" name="Line 2447"/>
              <p:cNvSpPr>
                <a:spLocks noChangeShapeType="1"/>
              </p:cNvSpPr>
              <p:nvPr/>
            </p:nvSpPr>
            <p:spPr bwMode="auto">
              <a:xfrm flipH="1">
                <a:off x="421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4" name="Line 2448"/>
              <p:cNvSpPr>
                <a:spLocks noChangeShapeType="1"/>
              </p:cNvSpPr>
              <p:nvPr/>
            </p:nvSpPr>
            <p:spPr bwMode="auto">
              <a:xfrm flipH="1">
                <a:off x="417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5" name="Line 2449"/>
              <p:cNvSpPr>
                <a:spLocks noChangeShapeType="1"/>
              </p:cNvSpPr>
              <p:nvPr/>
            </p:nvSpPr>
            <p:spPr bwMode="auto">
              <a:xfrm flipH="1">
                <a:off x="412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6" name="Line 2450"/>
              <p:cNvSpPr>
                <a:spLocks noChangeShapeType="1"/>
              </p:cNvSpPr>
              <p:nvPr/>
            </p:nvSpPr>
            <p:spPr bwMode="auto">
              <a:xfrm flipH="1">
                <a:off x="4080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7" name="Line 2451"/>
              <p:cNvSpPr>
                <a:spLocks noChangeShapeType="1"/>
              </p:cNvSpPr>
              <p:nvPr/>
            </p:nvSpPr>
            <p:spPr bwMode="auto">
              <a:xfrm flipH="1">
                <a:off x="403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8" name="Line 2452"/>
              <p:cNvSpPr>
                <a:spLocks noChangeShapeType="1"/>
              </p:cNvSpPr>
              <p:nvPr/>
            </p:nvSpPr>
            <p:spPr bwMode="auto">
              <a:xfrm flipH="1">
                <a:off x="398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69" name="Line 2453"/>
              <p:cNvSpPr>
                <a:spLocks noChangeShapeType="1"/>
              </p:cNvSpPr>
              <p:nvPr/>
            </p:nvSpPr>
            <p:spPr bwMode="auto">
              <a:xfrm flipH="1">
                <a:off x="394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0" name="Line 2454"/>
              <p:cNvSpPr>
                <a:spLocks noChangeShapeType="1"/>
              </p:cNvSpPr>
              <p:nvPr/>
            </p:nvSpPr>
            <p:spPr bwMode="auto">
              <a:xfrm flipH="1">
                <a:off x="389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1" name="Line 2455"/>
              <p:cNvSpPr>
                <a:spLocks noChangeShapeType="1"/>
              </p:cNvSpPr>
              <p:nvPr/>
            </p:nvSpPr>
            <p:spPr bwMode="auto">
              <a:xfrm flipH="1">
                <a:off x="385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2" name="Line 2456"/>
              <p:cNvSpPr>
                <a:spLocks noChangeShapeType="1"/>
              </p:cNvSpPr>
              <p:nvPr/>
            </p:nvSpPr>
            <p:spPr bwMode="auto">
              <a:xfrm flipH="1">
                <a:off x="380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3" name="Line 2457"/>
              <p:cNvSpPr>
                <a:spLocks noChangeShapeType="1"/>
              </p:cNvSpPr>
              <p:nvPr/>
            </p:nvSpPr>
            <p:spPr bwMode="auto">
              <a:xfrm flipH="1">
                <a:off x="376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4" name="Line 2458"/>
              <p:cNvSpPr>
                <a:spLocks noChangeShapeType="1"/>
              </p:cNvSpPr>
              <p:nvPr/>
            </p:nvSpPr>
            <p:spPr bwMode="auto">
              <a:xfrm flipH="1">
                <a:off x="371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5" name="Line 2459"/>
              <p:cNvSpPr>
                <a:spLocks noChangeShapeType="1"/>
              </p:cNvSpPr>
              <p:nvPr/>
            </p:nvSpPr>
            <p:spPr bwMode="auto">
              <a:xfrm flipH="1">
                <a:off x="367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6" name="Line 2460"/>
              <p:cNvSpPr>
                <a:spLocks noChangeShapeType="1"/>
              </p:cNvSpPr>
              <p:nvPr/>
            </p:nvSpPr>
            <p:spPr bwMode="auto">
              <a:xfrm flipH="1">
                <a:off x="362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7" name="Line 2461"/>
              <p:cNvSpPr>
                <a:spLocks noChangeShapeType="1"/>
              </p:cNvSpPr>
              <p:nvPr/>
            </p:nvSpPr>
            <p:spPr bwMode="auto">
              <a:xfrm flipH="1">
                <a:off x="3580" y="359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8" name="Line 2462"/>
              <p:cNvSpPr>
                <a:spLocks noChangeShapeType="1"/>
              </p:cNvSpPr>
              <p:nvPr/>
            </p:nvSpPr>
            <p:spPr bwMode="auto">
              <a:xfrm flipH="1">
                <a:off x="353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79" name="Line 2463"/>
              <p:cNvSpPr>
                <a:spLocks noChangeShapeType="1"/>
              </p:cNvSpPr>
              <p:nvPr/>
            </p:nvSpPr>
            <p:spPr bwMode="auto">
              <a:xfrm flipH="1">
                <a:off x="3490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0" name="Line 2464"/>
              <p:cNvSpPr>
                <a:spLocks noChangeShapeType="1"/>
              </p:cNvSpPr>
              <p:nvPr/>
            </p:nvSpPr>
            <p:spPr bwMode="auto">
              <a:xfrm flipH="1">
                <a:off x="344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1" name="Line 2465"/>
              <p:cNvSpPr>
                <a:spLocks noChangeShapeType="1"/>
              </p:cNvSpPr>
              <p:nvPr/>
            </p:nvSpPr>
            <p:spPr bwMode="auto">
              <a:xfrm flipH="1">
                <a:off x="339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2" name="Line 2466"/>
              <p:cNvSpPr>
                <a:spLocks noChangeShapeType="1"/>
              </p:cNvSpPr>
              <p:nvPr/>
            </p:nvSpPr>
            <p:spPr bwMode="auto">
              <a:xfrm flipH="1">
                <a:off x="335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3" name="Line 2467"/>
              <p:cNvSpPr>
                <a:spLocks noChangeShapeType="1"/>
              </p:cNvSpPr>
              <p:nvPr/>
            </p:nvSpPr>
            <p:spPr bwMode="auto">
              <a:xfrm flipH="1">
                <a:off x="330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4" name="Line 2468"/>
              <p:cNvSpPr>
                <a:spLocks noChangeShapeType="1"/>
              </p:cNvSpPr>
              <p:nvPr/>
            </p:nvSpPr>
            <p:spPr bwMode="auto">
              <a:xfrm flipH="1">
                <a:off x="326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5" name="Line 2469"/>
              <p:cNvSpPr>
                <a:spLocks noChangeShapeType="1"/>
              </p:cNvSpPr>
              <p:nvPr/>
            </p:nvSpPr>
            <p:spPr bwMode="auto">
              <a:xfrm flipH="1">
                <a:off x="321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6" name="Line 2470"/>
              <p:cNvSpPr>
                <a:spLocks noChangeShapeType="1"/>
              </p:cNvSpPr>
              <p:nvPr/>
            </p:nvSpPr>
            <p:spPr bwMode="auto">
              <a:xfrm flipH="1">
                <a:off x="317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7" name="Line 2471"/>
              <p:cNvSpPr>
                <a:spLocks noChangeShapeType="1"/>
              </p:cNvSpPr>
              <p:nvPr/>
            </p:nvSpPr>
            <p:spPr bwMode="auto">
              <a:xfrm flipH="1">
                <a:off x="312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8" name="Line 2472"/>
              <p:cNvSpPr>
                <a:spLocks noChangeShapeType="1"/>
              </p:cNvSpPr>
              <p:nvPr/>
            </p:nvSpPr>
            <p:spPr bwMode="auto">
              <a:xfrm flipH="1">
                <a:off x="308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89" name="Line 2473"/>
              <p:cNvSpPr>
                <a:spLocks noChangeShapeType="1"/>
              </p:cNvSpPr>
              <p:nvPr/>
            </p:nvSpPr>
            <p:spPr bwMode="auto">
              <a:xfrm flipH="1">
                <a:off x="303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0" name="Line 2474"/>
              <p:cNvSpPr>
                <a:spLocks noChangeShapeType="1"/>
              </p:cNvSpPr>
              <p:nvPr/>
            </p:nvSpPr>
            <p:spPr bwMode="auto">
              <a:xfrm flipH="1">
                <a:off x="2990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1" name="Line 2475"/>
              <p:cNvSpPr>
                <a:spLocks noChangeShapeType="1"/>
              </p:cNvSpPr>
              <p:nvPr/>
            </p:nvSpPr>
            <p:spPr bwMode="auto">
              <a:xfrm flipH="1">
                <a:off x="294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2" name="Line 2476"/>
              <p:cNvSpPr>
                <a:spLocks noChangeShapeType="1"/>
              </p:cNvSpPr>
              <p:nvPr/>
            </p:nvSpPr>
            <p:spPr bwMode="auto">
              <a:xfrm flipH="1">
                <a:off x="2900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3" name="Line 2477"/>
              <p:cNvSpPr>
                <a:spLocks noChangeShapeType="1"/>
              </p:cNvSpPr>
              <p:nvPr/>
            </p:nvSpPr>
            <p:spPr bwMode="auto">
              <a:xfrm flipH="1">
                <a:off x="285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4" name="Line 2478"/>
              <p:cNvSpPr>
                <a:spLocks noChangeShapeType="1"/>
              </p:cNvSpPr>
              <p:nvPr/>
            </p:nvSpPr>
            <p:spPr bwMode="auto">
              <a:xfrm flipH="1">
                <a:off x="280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5" name="Line 2479"/>
              <p:cNvSpPr>
                <a:spLocks noChangeShapeType="1"/>
              </p:cNvSpPr>
              <p:nvPr/>
            </p:nvSpPr>
            <p:spPr bwMode="auto">
              <a:xfrm flipH="1">
                <a:off x="276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6" name="Line 2480"/>
              <p:cNvSpPr>
                <a:spLocks noChangeShapeType="1"/>
              </p:cNvSpPr>
              <p:nvPr/>
            </p:nvSpPr>
            <p:spPr bwMode="auto">
              <a:xfrm flipH="1">
                <a:off x="271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7" name="Line 2481"/>
              <p:cNvSpPr>
                <a:spLocks noChangeShapeType="1"/>
              </p:cNvSpPr>
              <p:nvPr/>
            </p:nvSpPr>
            <p:spPr bwMode="auto">
              <a:xfrm flipH="1">
                <a:off x="267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8" name="Line 2482"/>
              <p:cNvSpPr>
                <a:spLocks noChangeShapeType="1"/>
              </p:cNvSpPr>
              <p:nvPr/>
            </p:nvSpPr>
            <p:spPr bwMode="auto">
              <a:xfrm flipH="1">
                <a:off x="262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299" name="Line 2483"/>
              <p:cNvSpPr>
                <a:spLocks noChangeShapeType="1"/>
              </p:cNvSpPr>
              <p:nvPr/>
            </p:nvSpPr>
            <p:spPr bwMode="auto">
              <a:xfrm flipH="1">
                <a:off x="258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0" name="Line 2484"/>
              <p:cNvSpPr>
                <a:spLocks noChangeShapeType="1"/>
              </p:cNvSpPr>
              <p:nvPr/>
            </p:nvSpPr>
            <p:spPr bwMode="auto">
              <a:xfrm flipH="1">
                <a:off x="253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1" name="Line 2485"/>
              <p:cNvSpPr>
                <a:spLocks noChangeShapeType="1"/>
              </p:cNvSpPr>
              <p:nvPr/>
            </p:nvSpPr>
            <p:spPr bwMode="auto">
              <a:xfrm flipH="1">
                <a:off x="249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2" name="Line 2486"/>
              <p:cNvSpPr>
                <a:spLocks noChangeShapeType="1"/>
              </p:cNvSpPr>
              <p:nvPr/>
            </p:nvSpPr>
            <p:spPr bwMode="auto">
              <a:xfrm flipH="1">
                <a:off x="244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3" name="Line 2487"/>
              <p:cNvSpPr>
                <a:spLocks noChangeShapeType="1"/>
              </p:cNvSpPr>
              <p:nvPr/>
            </p:nvSpPr>
            <p:spPr bwMode="auto">
              <a:xfrm flipH="1">
                <a:off x="2400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4" name="Line 2488"/>
              <p:cNvSpPr>
                <a:spLocks noChangeShapeType="1"/>
              </p:cNvSpPr>
              <p:nvPr/>
            </p:nvSpPr>
            <p:spPr bwMode="auto">
              <a:xfrm flipH="1">
                <a:off x="235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5" name="Line 2489"/>
              <p:cNvSpPr>
                <a:spLocks noChangeShapeType="1"/>
              </p:cNvSpPr>
              <p:nvPr/>
            </p:nvSpPr>
            <p:spPr bwMode="auto">
              <a:xfrm flipH="1">
                <a:off x="230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6" name="Line 2490"/>
              <p:cNvSpPr>
                <a:spLocks noChangeShapeType="1"/>
              </p:cNvSpPr>
              <p:nvPr/>
            </p:nvSpPr>
            <p:spPr bwMode="auto">
              <a:xfrm flipH="1">
                <a:off x="226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7" name="Line 2491"/>
              <p:cNvSpPr>
                <a:spLocks noChangeShapeType="1"/>
              </p:cNvSpPr>
              <p:nvPr/>
            </p:nvSpPr>
            <p:spPr bwMode="auto">
              <a:xfrm flipH="1">
                <a:off x="221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8" name="Line 2492"/>
              <p:cNvSpPr>
                <a:spLocks noChangeShapeType="1"/>
              </p:cNvSpPr>
              <p:nvPr/>
            </p:nvSpPr>
            <p:spPr bwMode="auto">
              <a:xfrm flipH="1">
                <a:off x="217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09" name="Line 2493"/>
              <p:cNvSpPr>
                <a:spLocks noChangeShapeType="1"/>
              </p:cNvSpPr>
              <p:nvPr/>
            </p:nvSpPr>
            <p:spPr bwMode="auto">
              <a:xfrm flipH="1">
                <a:off x="212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0" name="Line 2494"/>
              <p:cNvSpPr>
                <a:spLocks noChangeShapeType="1"/>
              </p:cNvSpPr>
              <p:nvPr/>
            </p:nvSpPr>
            <p:spPr bwMode="auto">
              <a:xfrm flipH="1">
                <a:off x="2082" y="359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1" name="Line 2495"/>
              <p:cNvSpPr>
                <a:spLocks noChangeShapeType="1"/>
              </p:cNvSpPr>
              <p:nvPr/>
            </p:nvSpPr>
            <p:spPr bwMode="auto">
              <a:xfrm flipH="1">
                <a:off x="203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2" name="Line 2496"/>
              <p:cNvSpPr>
                <a:spLocks noChangeShapeType="1"/>
              </p:cNvSpPr>
              <p:nvPr/>
            </p:nvSpPr>
            <p:spPr bwMode="auto">
              <a:xfrm flipH="1">
                <a:off x="199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3" name="Line 2497"/>
              <p:cNvSpPr>
                <a:spLocks noChangeShapeType="1"/>
              </p:cNvSpPr>
              <p:nvPr/>
            </p:nvSpPr>
            <p:spPr bwMode="auto">
              <a:xfrm flipH="1">
                <a:off x="194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4" name="Line 2498"/>
              <p:cNvSpPr>
                <a:spLocks noChangeShapeType="1"/>
              </p:cNvSpPr>
              <p:nvPr/>
            </p:nvSpPr>
            <p:spPr bwMode="auto">
              <a:xfrm flipH="1">
                <a:off x="190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5" name="Line 2499"/>
              <p:cNvSpPr>
                <a:spLocks noChangeShapeType="1"/>
              </p:cNvSpPr>
              <p:nvPr/>
            </p:nvSpPr>
            <p:spPr bwMode="auto">
              <a:xfrm flipH="1">
                <a:off x="1855" y="359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6" name="Line 2500"/>
              <p:cNvSpPr>
                <a:spLocks noChangeShapeType="1"/>
              </p:cNvSpPr>
              <p:nvPr/>
            </p:nvSpPr>
            <p:spPr bwMode="auto">
              <a:xfrm flipH="1">
                <a:off x="1810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7" name="Line 2501"/>
              <p:cNvSpPr>
                <a:spLocks noChangeShapeType="1"/>
              </p:cNvSpPr>
              <p:nvPr/>
            </p:nvSpPr>
            <p:spPr bwMode="auto">
              <a:xfrm flipH="1">
                <a:off x="176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8" name="Line 2502"/>
              <p:cNvSpPr>
                <a:spLocks noChangeShapeType="1"/>
              </p:cNvSpPr>
              <p:nvPr/>
            </p:nvSpPr>
            <p:spPr bwMode="auto">
              <a:xfrm flipH="1">
                <a:off x="171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19" name="Line 2503"/>
              <p:cNvSpPr>
                <a:spLocks noChangeShapeType="1"/>
              </p:cNvSpPr>
              <p:nvPr/>
            </p:nvSpPr>
            <p:spPr bwMode="auto">
              <a:xfrm flipH="1">
                <a:off x="167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0" name="Line 2504"/>
              <p:cNvSpPr>
                <a:spLocks noChangeShapeType="1"/>
              </p:cNvSpPr>
              <p:nvPr/>
            </p:nvSpPr>
            <p:spPr bwMode="auto">
              <a:xfrm flipH="1">
                <a:off x="162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1" name="Line 2505"/>
              <p:cNvSpPr>
                <a:spLocks noChangeShapeType="1"/>
              </p:cNvSpPr>
              <p:nvPr/>
            </p:nvSpPr>
            <p:spPr bwMode="auto">
              <a:xfrm flipH="1">
                <a:off x="158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2" name="Line 2506"/>
              <p:cNvSpPr>
                <a:spLocks noChangeShapeType="1"/>
              </p:cNvSpPr>
              <p:nvPr/>
            </p:nvSpPr>
            <p:spPr bwMode="auto">
              <a:xfrm flipH="1">
                <a:off x="153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3" name="Line 2507"/>
              <p:cNvSpPr>
                <a:spLocks noChangeShapeType="1"/>
              </p:cNvSpPr>
              <p:nvPr/>
            </p:nvSpPr>
            <p:spPr bwMode="auto">
              <a:xfrm flipH="1">
                <a:off x="149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4" name="Line 2508"/>
              <p:cNvSpPr>
                <a:spLocks noChangeShapeType="1"/>
              </p:cNvSpPr>
              <p:nvPr/>
            </p:nvSpPr>
            <p:spPr bwMode="auto">
              <a:xfrm flipH="1">
                <a:off x="144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5" name="Line 2509"/>
              <p:cNvSpPr>
                <a:spLocks noChangeShapeType="1"/>
              </p:cNvSpPr>
              <p:nvPr/>
            </p:nvSpPr>
            <p:spPr bwMode="auto">
              <a:xfrm flipH="1">
                <a:off x="140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6" name="Line 2510"/>
              <p:cNvSpPr>
                <a:spLocks noChangeShapeType="1"/>
              </p:cNvSpPr>
              <p:nvPr/>
            </p:nvSpPr>
            <p:spPr bwMode="auto">
              <a:xfrm flipH="1">
                <a:off x="135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7" name="Line 2511"/>
              <p:cNvSpPr>
                <a:spLocks noChangeShapeType="1"/>
              </p:cNvSpPr>
              <p:nvPr/>
            </p:nvSpPr>
            <p:spPr bwMode="auto">
              <a:xfrm flipH="1">
                <a:off x="131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8" name="Line 2512"/>
              <p:cNvSpPr>
                <a:spLocks noChangeShapeType="1"/>
              </p:cNvSpPr>
              <p:nvPr/>
            </p:nvSpPr>
            <p:spPr bwMode="auto">
              <a:xfrm flipH="1">
                <a:off x="126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29" name="Line 2513"/>
              <p:cNvSpPr>
                <a:spLocks noChangeShapeType="1"/>
              </p:cNvSpPr>
              <p:nvPr/>
            </p:nvSpPr>
            <p:spPr bwMode="auto">
              <a:xfrm flipH="1">
                <a:off x="1220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0" name="Line 2514"/>
              <p:cNvSpPr>
                <a:spLocks noChangeShapeType="1"/>
              </p:cNvSpPr>
              <p:nvPr/>
            </p:nvSpPr>
            <p:spPr bwMode="auto">
              <a:xfrm flipH="1">
                <a:off x="1175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1" name="Line 2515"/>
              <p:cNvSpPr>
                <a:spLocks noChangeShapeType="1"/>
              </p:cNvSpPr>
              <p:nvPr/>
            </p:nvSpPr>
            <p:spPr bwMode="auto">
              <a:xfrm flipH="1">
                <a:off x="1129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2" name="Line 2516"/>
              <p:cNvSpPr>
                <a:spLocks noChangeShapeType="1"/>
              </p:cNvSpPr>
              <p:nvPr/>
            </p:nvSpPr>
            <p:spPr bwMode="auto">
              <a:xfrm flipH="1">
                <a:off x="1084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3" name="Line 2517"/>
              <p:cNvSpPr>
                <a:spLocks noChangeShapeType="1"/>
              </p:cNvSpPr>
              <p:nvPr/>
            </p:nvSpPr>
            <p:spPr bwMode="auto">
              <a:xfrm flipH="1">
                <a:off x="103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4" name="Line 2518"/>
              <p:cNvSpPr>
                <a:spLocks noChangeShapeType="1"/>
              </p:cNvSpPr>
              <p:nvPr/>
            </p:nvSpPr>
            <p:spPr bwMode="auto">
              <a:xfrm flipH="1">
                <a:off x="993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5" name="Line 2519"/>
              <p:cNvSpPr>
                <a:spLocks noChangeShapeType="1"/>
              </p:cNvSpPr>
              <p:nvPr/>
            </p:nvSpPr>
            <p:spPr bwMode="auto">
              <a:xfrm flipH="1">
                <a:off x="948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6" name="Line 2520"/>
              <p:cNvSpPr>
                <a:spLocks noChangeShapeType="1"/>
              </p:cNvSpPr>
              <p:nvPr/>
            </p:nvSpPr>
            <p:spPr bwMode="auto">
              <a:xfrm flipH="1">
                <a:off x="902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7" name="Line 2521"/>
              <p:cNvSpPr>
                <a:spLocks noChangeShapeType="1"/>
              </p:cNvSpPr>
              <p:nvPr/>
            </p:nvSpPr>
            <p:spPr bwMode="auto">
              <a:xfrm flipH="1">
                <a:off x="857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8" name="Line 2522"/>
              <p:cNvSpPr>
                <a:spLocks noChangeShapeType="1"/>
              </p:cNvSpPr>
              <p:nvPr/>
            </p:nvSpPr>
            <p:spPr bwMode="auto">
              <a:xfrm flipH="1">
                <a:off x="81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39" name="Line 2523"/>
              <p:cNvSpPr>
                <a:spLocks noChangeShapeType="1"/>
              </p:cNvSpPr>
              <p:nvPr/>
            </p:nvSpPr>
            <p:spPr bwMode="auto">
              <a:xfrm flipH="1">
                <a:off x="766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0" name="Line 2524"/>
              <p:cNvSpPr>
                <a:spLocks noChangeShapeType="1"/>
              </p:cNvSpPr>
              <p:nvPr/>
            </p:nvSpPr>
            <p:spPr bwMode="auto">
              <a:xfrm flipH="1">
                <a:off x="721" y="35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1" name="Line 2525"/>
              <p:cNvSpPr>
                <a:spLocks noChangeShapeType="1"/>
              </p:cNvSpPr>
              <p:nvPr/>
            </p:nvSpPr>
            <p:spPr bwMode="auto">
              <a:xfrm flipH="1">
                <a:off x="521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2" name="Line 2526"/>
              <p:cNvSpPr>
                <a:spLocks noChangeShapeType="1"/>
              </p:cNvSpPr>
              <p:nvPr/>
            </p:nvSpPr>
            <p:spPr bwMode="auto">
              <a:xfrm flipH="1">
                <a:off x="516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3" name="Line 2527"/>
              <p:cNvSpPr>
                <a:spLocks noChangeShapeType="1"/>
              </p:cNvSpPr>
              <p:nvPr/>
            </p:nvSpPr>
            <p:spPr bwMode="auto">
              <a:xfrm flipH="1">
                <a:off x="512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4" name="Line 2528"/>
              <p:cNvSpPr>
                <a:spLocks noChangeShapeType="1"/>
              </p:cNvSpPr>
              <p:nvPr/>
            </p:nvSpPr>
            <p:spPr bwMode="auto">
              <a:xfrm flipH="1">
                <a:off x="5078" y="324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5" name="Line 2529"/>
              <p:cNvSpPr>
                <a:spLocks noChangeShapeType="1"/>
              </p:cNvSpPr>
              <p:nvPr/>
            </p:nvSpPr>
            <p:spPr bwMode="auto">
              <a:xfrm flipH="1">
                <a:off x="503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6" name="Line 2530"/>
              <p:cNvSpPr>
                <a:spLocks noChangeShapeType="1"/>
              </p:cNvSpPr>
              <p:nvPr/>
            </p:nvSpPr>
            <p:spPr bwMode="auto">
              <a:xfrm flipH="1">
                <a:off x="498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7" name="Line 2531"/>
              <p:cNvSpPr>
                <a:spLocks noChangeShapeType="1"/>
              </p:cNvSpPr>
              <p:nvPr/>
            </p:nvSpPr>
            <p:spPr bwMode="auto">
              <a:xfrm flipH="1">
                <a:off x="494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8" name="Line 2532"/>
              <p:cNvSpPr>
                <a:spLocks noChangeShapeType="1"/>
              </p:cNvSpPr>
              <p:nvPr/>
            </p:nvSpPr>
            <p:spPr bwMode="auto">
              <a:xfrm flipH="1">
                <a:off x="489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49" name="Line 2533"/>
              <p:cNvSpPr>
                <a:spLocks noChangeShapeType="1"/>
              </p:cNvSpPr>
              <p:nvPr/>
            </p:nvSpPr>
            <p:spPr bwMode="auto">
              <a:xfrm flipH="1">
                <a:off x="485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0" name="Line 2534"/>
              <p:cNvSpPr>
                <a:spLocks noChangeShapeType="1"/>
              </p:cNvSpPr>
              <p:nvPr/>
            </p:nvSpPr>
            <p:spPr bwMode="auto">
              <a:xfrm flipH="1">
                <a:off x="480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1" name="Line 2535"/>
              <p:cNvSpPr>
                <a:spLocks noChangeShapeType="1"/>
              </p:cNvSpPr>
              <p:nvPr/>
            </p:nvSpPr>
            <p:spPr bwMode="auto">
              <a:xfrm flipH="1">
                <a:off x="476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2" name="Line 2536"/>
              <p:cNvSpPr>
                <a:spLocks noChangeShapeType="1"/>
              </p:cNvSpPr>
              <p:nvPr/>
            </p:nvSpPr>
            <p:spPr bwMode="auto">
              <a:xfrm flipH="1">
                <a:off x="471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3" name="Line 2537"/>
              <p:cNvSpPr>
                <a:spLocks noChangeShapeType="1"/>
              </p:cNvSpPr>
              <p:nvPr/>
            </p:nvSpPr>
            <p:spPr bwMode="auto">
              <a:xfrm flipH="1">
                <a:off x="4670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4" name="Line 2538"/>
              <p:cNvSpPr>
                <a:spLocks noChangeShapeType="1"/>
              </p:cNvSpPr>
              <p:nvPr/>
            </p:nvSpPr>
            <p:spPr bwMode="auto">
              <a:xfrm flipH="1">
                <a:off x="462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5" name="Line 2539"/>
              <p:cNvSpPr>
                <a:spLocks noChangeShapeType="1"/>
              </p:cNvSpPr>
              <p:nvPr/>
            </p:nvSpPr>
            <p:spPr bwMode="auto">
              <a:xfrm flipH="1">
                <a:off x="457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6" name="Line 2540"/>
              <p:cNvSpPr>
                <a:spLocks noChangeShapeType="1"/>
              </p:cNvSpPr>
              <p:nvPr/>
            </p:nvSpPr>
            <p:spPr bwMode="auto">
              <a:xfrm flipH="1">
                <a:off x="453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7" name="Line 2541"/>
              <p:cNvSpPr>
                <a:spLocks noChangeShapeType="1"/>
              </p:cNvSpPr>
              <p:nvPr/>
            </p:nvSpPr>
            <p:spPr bwMode="auto">
              <a:xfrm flipH="1">
                <a:off x="448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8" name="Line 2542"/>
              <p:cNvSpPr>
                <a:spLocks noChangeShapeType="1"/>
              </p:cNvSpPr>
              <p:nvPr/>
            </p:nvSpPr>
            <p:spPr bwMode="auto">
              <a:xfrm flipH="1">
                <a:off x="444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59" name="Line 2543"/>
              <p:cNvSpPr>
                <a:spLocks noChangeShapeType="1"/>
              </p:cNvSpPr>
              <p:nvPr/>
            </p:nvSpPr>
            <p:spPr bwMode="auto">
              <a:xfrm flipH="1">
                <a:off x="439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0" name="Line 2544"/>
              <p:cNvSpPr>
                <a:spLocks noChangeShapeType="1"/>
              </p:cNvSpPr>
              <p:nvPr/>
            </p:nvSpPr>
            <p:spPr bwMode="auto">
              <a:xfrm flipH="1">
                <a:off x="435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1" name="Line 2545"/>
              <p:cNvSpPr>
                <a:spLocks noChangeShapeType="1"/>
              </p:cNvSpPr>
              <p:nvPr/>
            </p:nvSpPr>
            <p:spPr bwMode="auto">
              <a:xfrm flipH="1">
                <a:off x="430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2" name="Line 2546"/>
              <p:cNvSpPr>
                <a:spLocks noChangeShapeType="1"/>
              </p:cNvSpPr>
              <p:nvPr/>
            </p:nvSpPr>
            <p:spPr bwMode="auto">
              <a:xfrm flipH="1">
                <a:off x="426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3" name="Line 2547"/>
              <p:cNvSpPr>
                <a:spLocks noChangeShapeType="1"/>
              </p:cNvSpPr>
              <p:nvPr/>
            </p:nvSpPr>
            <p:spPr bwMode="auto">
              <a:xfrm flipH="1">
                <a:off x="421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4" name="Line 2548"/>
              <p:cNvSpPr>
                <a:spLocks noChangeShapeType="1"/>
              </p:cNvSpPr>
              <p:nvPr/>
            </p:nvSpPr>
            <p:spPr bwMode="auto">
              <a:xfrm flipH="1">
                <a:off x="417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5" name="Line 2549"/>
              <p:cNvSpPr>
                <a:spLocks noChangeShapeType="1"/>
              </p:cNvSpPr>
              <p:nvPr/>
            </p:nvSpPr>
            <p:spPr bwMode="auto">
              <a:xfrm flipH="1">
                <a:off x="412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6" name="Line 2550"/>
              <p:cNvSpPr>
                <a:spLocks noChangeShapeType="1"/>
              </p:cNvSpPr>
              <p:nvPr/>
            </p:nvSpPr>
            <p:spPr bwMode="auto">
              <a:xfrm flipH="1">
                <a:off x="4080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7" name="Line 2551"/>
              <p:cNvSpPr>
                <a:spLocks noChangeShapeType="1"/>
              </p:cNvSpPr>
              <p:nvPr/>
            </p:nvSpPr>
            <p:spPr bwMode="auto">
              <a:xfrm flipH="1">
                <a:off x="403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8" name="Line 2552"/>
              <p:cNvSpPr>
                <a:spLocks noChangeShapeType="1"/>
              </p:cNvSpPr>
              <p:nvPr/>
            </p:nvSpPr>
            <p:spPr bwMode="auto">
              <a:xfrm flipH="1">
                <a:off x="398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69" name="Line 2553"/>
              <p:cNvSpPr>
                <a:spLocks noChangeShapeType="1"/>
              </p:cNvSpPr>
              <p:nvPr/>
            </p:nvSpPr>
            <p:spPr bwMode="auto">
              <a:xfrm flipH="1">
                <a:off x="394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0" name="Line 2554"/>
              <p:cNvSpPr>
                <a:spLocks noChangeShapeType="1"/>
              </p:cNvSpPr>
              <p:nvPr/>
            </p:nvSpPr>
            <p:spPr bwMode="auto">
              <a:xfrm flipH="1">
                <a:off x="389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1" name="Line 2555"/>
              <p:cNvSpPr>
                <a:spLocks noChangeShapeType="1"/>
              </p:cNvSpPr>
              <p:nvPr/>
            </p:nvSpPr>
            <p:spPr bwMode="auto">
              <a:xfrm flipH="1">
                <a:off x="385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2" name="Line 2556"/>
              <p:cNvSpPr>
                <a:spLocks noChangeShapeType="1"/>
              </p:cNvSpPr>
              <p:nvPr/>
            </p:nvSpPr>
            <p:spPr bwMode="auto">
              <a:xfrm flipH="1">
                <a:off x="380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3" name="Line 2557"/>
              <p:cNvSpPr>
                <a:spLocks noChangeShapeType="1"/>
              </p:cNvSpPr>
              <p:nvPr/>
            </p:nvSpPr>
            <p:spPr bwMode="auto">
              <a:xfrm flipH="1">
                <a:off x="376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4" name="Line 2558"/>
              <p:cNvSpPr>
                <a:spLocks noChangeShapeType="1"/>
              </p:cNvSpPr>
              <p:nvPr/>
            </p:nvSpPr>
            <p:spPr bwMode="auto">
              <a:xfrm flipH="1">
                <a:off x="371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5" name="Line 2559"/>
              <p:cNvSpPr>
                <a:spLocks noChangeShapeType="1"/>
              </p:cNvSpPr>
              <p:nvPr/>
            </p:nvSpPr>
            <p:spPr bwMode="auto">
              <a:xfrm flipH="1">
                <a:off x="367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6" name="Line 2560"/>
              <p:cNvSpPr>
                <a:spLocks noChangeShapeType="1"/>
              </p:cNvSpPr>
              <p:nvPr/>
            </p:nvSpPr>
            <p:spPr bwMode="auto">
              <a:xfrm flipH="1">
                <a:off x="362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7" name="Line 2561"/>
              <p:cNvSpPr>
                <a:spLocks noChangeShapeType="1"/>
              </p:cNvSpPr>
              <p:nvPr/>
            </p:nvSpPr>
            <p:spPr bwMode="auto">
              <a:xfrm flipH="1">
                <a:off x="3580" y="324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8" name="Line 2562"/>
              <p:cNvSpPr>
                <a:spLocks noChangeShapeType="1"/>
              </p:cNvSpPr>
              <p:nvPr/>
            </p:nvSpPr>
            <p:spPr bwMode="auto">
              <a:xfrm flipH="1">
                <a:off x="353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79" name="Line 2563"/>
              <p:cNvSpPr>
                <a:spLocks noChangeShapeType="1"/>
              </p:cNvSpPr>
              <p:nvPr/>
            </p:nvSpPr>
            <p:spPr bwMode="auto">
              <a:xfrm flipH="1">
                <a:off x="3490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0" name="Line 2564"/>
              <p:cNvSpPr>
                <a:spLocks noChangeShapeType="1"/>
              </p:cNvSpPr>
              <p:nvPr/>
            </p:nvSpPr>
            <p:spPr bwMode="auto">
              <a:xfrm flipH="1">
                <a:off x="344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1" name="Line 2565"/>
              <p:cNvSpPr>
                <a:spLocks noChangeShapeType="1"/>
              </p:cNvSpPr>
              <p:nvPr/>
            </p:nvSpPr>
            <p:spPr bwMode="auto">
              <a:xfrm flipH="1">
                <a:off x="339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2" name="Line 2566"/>
              <p:cNvSpPr>
                <a:spLocks noChangeShapeType="1"/>
              </p:cNvSpPr>
              <p:nvPr/>
            </p:nvSpPr>
            <p:spPr bwMode="auto">
              <a:xfrm flipH="1">
                <a:off x="335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3" name="Line 2567"/>
              <p:cNvSpPr>
                <a:spLocks noChangeShapeType="1"/>
              </p:cNvSpPr>
              <p:nvPr/>
            </p:nvSpPr>
            <p:spPr bwMode="auto">
              <a:xfrm flipH="1">
                <a:off x="330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4" name="Line 2568"/>
              <p:cNvSpPr>
                <a:spLocks noChangeShapeType="1"/>
              </p:cNvSpPr>
              <p:nvPr/>
            </p:nvSpPr>
            <p:spPr bwMode="auto">
              <a:xfrm flipH="1">
                <a:off x="326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5" name="Line 2569"/>
              <p:cNvSpPr>
                <a:spLocks noChangeShapeType="1"/>
              </p:cNvSpPr>
              <p:nvPr/>
            </p:nvSpPr>
            <p:spPr bwMode="auto">
              <a:xfrm flipH="1">
                <a:off x="321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6" name="Line 2570"/>
              <p:cNvSpPr>
                <a:spLocks noChangeShapeType="1"/>
              </p:cNvSpPr>
              <p:nvPr/>
            </p:nvSpPr>
            <p:spPr bwMode="auto">
              <a:xfrm flipH="1">
                <a:off x="317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7" name="Line 2571"/>
              <p:cNvSpPr>
                <a:spLocks noChangeShapeType="1"/>
              </p:cNvSpPr>
              <p:nvPr/>
            </p:nvSpPr>
            <p:spPr bwMode="auto">
              <a:xfrm flipH="1">
                <a:off x="312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8" name="Line 2572"/>
              <p:cNvSpPr>
                <a:spLocks noChangeShapeType="1"/>
              </p:cNvSpPr>
              <p:nvPr/>
            </p:nvSpPr>
            <p:spPr bwMode="auto">
              <a:xfrm flipH="1">
                <a:off x="308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89" name="Line 2573"/>
              <p:cNvSpPr>
                <a:spLocks noChangeShapeType="1"/>
              </p:cNvSpPr>
              <p:nvPr/>
            </p:nvSpPr>
            <p:spPr bwMode="auto">
              <a:xfrm flipH="1">
                <a:off x="303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0" name="Line 2574"/>
              <p:cNvSpPr>
                <a:spLocks noChangeShapeType="1"/>
              </p:cNvSpPr>
              <p:nvPr/>
            </p:nvSpPr>
            <p:spPr bwMode="auto">
              <a:xfrm flipH="1">
                <a:off x="2990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1" name="Line 2575"/>
              <p:cNvSpPr>
                <a:spLocks noChangeShapeType="1"/>
              </p:cNvSpPr>
              <p:nvPr/>
            </p:nvSpPr>
            <p:spPr bwMode="auto">
              <a:xfrm flipH="1">
                <a:off x="294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2" name="Line 2576"/>
              <p:cNvSpPr>
                <a:spLocks noChangeShapeType="1"/>
              </p:cNvSpPr>
              <p:nvPr/>
            </p:nvSpPr>
            <p:spPr bwMode="auto">
              <a:xfrm flipH="1">
                <a:off x="2900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3" name="Line 2577"/>
              <p:cNvSpPr>
                <a:spLocks noChangeShapeType="1"/>
              </p:cNvSpPr>
              <p:nvPr/>
            </p:nvSpPr>
            <p:spPr bwMode="auto">
              <a:xfrm flipH="1">
                <a:off x="285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4" name="Line 2578"/>
              <p:cNvSpPr>
                <a:spLocks noChangeShapeType="1"/>
              </p:cNvSpPr>
              <p:nvPr/>
            </p:nvSpPr>
            <p:spPr bwMode="auto">
              <a:xfrm flipH="1">
                <a:off x="280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5" name="Line 2579"/>
              <p:cNvSpPr>
                <a:spLocks noChangeShapeType="1"/>
              </p:cNvSpPr>
              <p:nvPr/>
            </p:nvSpPr>
            <p:spPr bwMode="auto">
              <a:xfrm flipH="1">
                <a:off x="276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6" name="Line 2580"/>
              <p:cNvSpPr>
                <a:spLocks noChangeShapeType="1"/>
              </p:cNvSpPr>
              <p:nvPr/>
            </p:nvSpPr>
            <p:spPr bwMode="auto">
              <a:xfrm flipH="1">
                <a:off x="271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7" name="Line 2581"/>
              <p:cNvSpPr>
                <a:spLocks noChangeShapeType="1"/>
              </p:cNvSpPr>
              <p:nvPr/>
            </p:nvSpPr>
            <p:spPr bwMode="auto">
              <a:xfrm flipH="1">
                <a:off x="267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8" name="Line 2582"/>
              <p:cNvSpPr>
                <a:spLocks noChangeShapeType="1"/>
              </p:cNvSpPr>
              <p:nvPr/>
            </p:nvSpPr>
            <p:spPr bwMode="auto">
              <a:xfrm flipH="1">
                <a:off x="262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399" name="Line 2583"/>
              <p:cNvSpPr>
                <a:spLocks noChangeShapeType="1"/>
              </p:cNvSpPr>
              <p:nvPr/>
            </p:nvSpPr>
            <p:spPr bwMode="auto">
              <a:xfrm flipH="1">
                <a:off x="258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0" name="Line 2584"/>
              <p:cNvSpPr>
                <a:spLocks noChangeShapeType="1"/>
              </p:cNvSpPr>
              <p:nvPr/>
            </p:nvSpPr>
            <p:spPr bwMode="auto">
              <a:xfrm flipH="1">
                <a:off x="253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1" name="Line 2585"/>
              <p:cNvSpPr>
                <a:spLocks noChangeShapeType="1"/>
              </p:cNvSpPr>
              <p:nvPr/>
            </p:nvSpPr>
            <p:spPr bwMode="auto">
              <a:xfrm flipH="1">
                <a:off x="249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2" name="Line 2586"/>
              <p:cNvSpPr>
                <a:spLocks noChangeShapeType="1"/>
              </p:cNvSpPr>
              <p:nvPr/>
            </p:nvSpPr>
            <p:spPr bwMode="auto">
              <a:xfrm flipH="1">
                <a:off x="244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3" name="Line 2587"/>
              <p:cNvSpPr>
                <a:spLocks noChangeShapeType="1"/>
              </p:cNvSpPr>
              <p:nvPr/>
            </p:nvSpPr>
            <p:spPr bwMode="auto">
              <a:xfrm flipH="1">
                <a:off x="2400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4" name="Line 2588"/>
              <p:cNvSpPr>
                <a:spLocks noChangeShapeType="1"/>
              </p:cNvSpPr>
              <p:nvPr/>
            </p:nvSpPr>
            <p:spPr bwMode="auto">
              <a:xfrm flipH="1">
                <a:off x="235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5" name="Line 2589"/>
              <p:cNvSpPr>
                <a:spLocks noChangeShapeType="1"/>
              </p:cNvSpPr>
              <p:nvPr/>
            </p:nvSpPr>
            <p:spPr bwMode="auto">
              <a:xfrm flipH="1">
                <a:off x="230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6" name="Line 2590"/>
              <p:cNvSpPr>
                <a:spLocks noChangeShapeType="1"/>
              </p:cNvSpPr>
              <p:nvPr/>
            </p:nvSpPr>
            <p:spPr bwMode="auto">
              <a:xfrm flipH="1">
                <a:off x="226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7" name="Line 2591"/>
              <p:cNvSpPr>
                <a:spLocks noChangeShapeType="1"/>
              </p:cNvSpPr>
              <p:nvPr/>
            </p:nvSpPr>
            <p:spPr bwMode="auto">
              <a:xfrm flipH="1">
                <a:off x="221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8" name="Line 2592"/>
              <p:cNvSpPr>
                <a:spLocks noChangeShapeType="1"/>
              </p:cNvSpPr>
              <p:nvPr/>
            </p:nvSpPr>
            <p:spPr bwMode="auto">
              <a:xfrm flipH="1">
                <a:off x="217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09" name="Line 2593"/>
              <p:cNvSpPr>
                <a:spLocks noChangeShapeType="1"/>
              </p:cNvSpPr>
              <p:nvPr/>
            </p:nvSpPr>
            <p:spPr bwMode="auto">
              <a:xfrm flipH="1">
                <a:off x="212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0" name="Line 2594"/>
              <p:cNvSpPr>
                <a:spLocks noChangeShapeType="1"/>
              </p:cNvSpPr>
              <p:nvPr/>
            </p:nvSpPr>
            <p:spPr bwMode="auto">
              <a:xfrm flipH="1">
                <a:off x="2082" y="324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1" name="Line 2595"/>
              <p:cNvSpPr>
                <a:spLocks noChangeShapeType="1"/>
              </p:cNvSpPr>
              <p:nvPr/>
            </p:nvSpPr>
            <p:spPr bwMode="auto">
              <a:xfrm flipH="1">
                <a:off x="203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2" name="Line 2596"/>
              <p:cNvSpPr>
                <a:spLocks noChangeShapeType="1"/>
              </p:cNvSpPr>
              <p:nvPr/>
            </p:nvSpPr>
            <p:spPr bwMode="auto">
              <a:xfrm flipH="1">
                <a:off x="199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3" name="Line 2597"/>
              <p:cNvSpPr>
                <a:spLocks noChangeShapeType="1"/>
              </p:cNvSpPr>
              <p:nvPr/>
            </p:nvSpPr>
            <p:spPr bwMode="auto">
              <a:xfrm flipH="1">
                <a:off x="194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4" name="Line 2598"/>
              <p:cNvSpPr>
                <a:spLocks noChangeShapeType="1"/>
              </p:cNvSpPr>
              <p:nvPr/>
            </p:nvSpPr>
            <p:spPr bwMode="auto">
              <a:xfrm flipH="1">
                <a:off x="190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5" name="Line 2599"/>
              <p:cNvSpPr>
                <a:spLocks noChangeShapeType="1"/>
              </p:cNvSpPr>
              <p:nvPr/>
            </p:nvSpPr>
            <p:spPr bwMode="auto">
              <a:xfrm flipH="1">
                <a:off x="1855" y="324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6" name="Line 2600"/>
              <p:cNvSpPr>
                <a:spLocks noChangeShapeType="1"/>
              </p:cNvSpPr>
              <p:nvPr/>
            </p:nvSpPr>
            <p:spPr bwMode="auto">
              <a:xfrm flipH="1">
                <a:off x="1810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7" name="Line 2601"/>
              <p:cNvSpPr>
                <a:spLocks noChangeShapeType="1"/>
              </p:cNvSpPr>
              <p:nvPr/>
            </p:nvSpPr>
            <p:spPr bwMode="auto">
              <a:xfrm flipH="1">
                <a:off x="176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8" name="Line 2602"/>
              <p:cNvSpPr>
                <a:spLocks noChangeShapeType="1"/>
              </p:cNvSpPr>
              <p:nvPr/>
            </p:nvSpPr>
            <p:spPr bwMode="auto">
              <a:xfrm flipH="1">
                <a:off x="171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19" name="Line 2603"/>
              <p:cNvSpPr>
                <a:spLocks noChangeShapeType="1"/>
              </p:cNvSpPr>
              <p:nvPr/>
            </p:nvSpPr>
            <p:spPr bwMode="auto">
              <a:xfrm flipH="1">
                <a:off x="167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0" name="Line 2604"/>
              <p:cNvSpPr>
                <a:spLocks noChangeShapeType="1"/>
              </p:cNvSpPr>
              <p:nvPr/>
            </p:nvSpPr>
            <p:spPr bwMode="auto">
              <a:xfrm flipH="1">
                <a:off x="162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1" name="Line 2605"/>
              <p:cNvSpPr>
                <a:spLocks noChangeShapeType="1"/>
              </p:cNvSpPr>
              <p:nvPr/>
            </p:nvSpPr>
            <p:spPr bwMode="auto">
              <a:xfrm flipH="1">
                <a:off x="158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2" name="Line 2606"/>
              <p:cNvSpPr>
                <a:spLocks noChangeShapeType="1"/>
              </p:cNvSpPr>
              <p:nvPr/>
            </p:nvSpPr>
            <p:spPr bwMode="auto">
              <a:xfrm flipH="1">
                <a:off x="153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3" name="Line 2607"/>
              <p:cNvSpPr>
                <a:spLocks noChangeShapeType="1"/>
              </p:cNvSpPr>
              <p:nvPr/>
            </p:nvSpPr>
            <p:spPr bwMode="auto">
              <a:xfrm flipH="1">
                <a:off x="149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4" name="Line 2608"/>
              <p:cNvSpPr>
                <a:spLocks noChangeShapeType="1"/>
              </p:cNvSpPr>
              <p:nvPr/>
            </p:nvSpPr>
            <p:spPr bwMode="auto">
              <a:xfrm flipH="1">
                <a:off x="144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5" name="Line 2609"/>
              <p:cNvSpPr>
                <a:spLocks noChangeShapeType="1"/>
              </p:cNvSpPr>
              <p:nvPr/>
            </p:nvSpPr>
            <p:spPr bwMode="auto">
              <a:xfrm flipH="1">
                <a:off x="140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6" name="Line 2610"/>
              <p:cNvSpPr>
                <a:spLocks noChangeShapeType="1"/>
              </p:cNvSpPr>
              <p:nvPr/>
            </p:nvSpPr>
            <p:spPr bwMode="auto">
              <a:xfrm flipH="1">
                <a:off x="135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7" name="Line 2611"/>
              <p:cNvSpPr>
                <a:spLocks noChangeShapeType="1"/>
              </p:cNvSpPr>
              <p:nvPr/>
            </p:nvSpPr>
            <p:spPr bwMode="auto">
              <a:xfrm flipH="1">
                <a:off x="131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8" name="Line 2612"/>
              <p:cNvSpPr>
                <a:spLocks noChangeShapeType="1"/>
              </p:cNvSpPr>
              <p:nvPr/>
            </p:nvSpPr>
            <p:spPr bwMode="auto">
              <a:xfrm flipH="1">
                <a:off x="126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29" name="Line 2613"/>
              <p:cNvSpPr>
                <a:spLocks noChangeShapeType="1"/>
              </p:cNvSpPr>
              <p:nvPr/>
            </p:nvSpPr>
            <p:spPr bwMode="auto">
              <a:xfrm flipH="1">
                <a:off x="1220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30" name="Line 2614"/>
              <p:cNvSpPr>
                <a:spLocks noChangeShapeType="1"/>
              </p:cNvSpPr>
              <p:nvPr/>
            </p:nvSpPr>
            <p:spPr bwMode="auto">
              <a:xfrm flipH="1">
                <a:off x="1175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31" name="Line 2615"/>
              <p:cNvSpPr>
                <a:spLocks noChangeShapeType="1"/>
              </p:cNvSpPr>
              <p:nvPr/>
            </p:nvSpPr>
            <p:spPr bwMode="auto">
              <a:xfrm flipH="1">
                <a:off x="1129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32" name="Line 2616"/>
              <p:cNvSpPr>
                <a:spLocks noChangeShapeType="1"/>
              </p:cNvSpPr>
              <p:nvPr/>
            </p:nvSpPr>
            <p:spPr bwMode="auto">
              <a:xfrm flipH="1">
                <a:off x="1084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" name="Group 2617"/>
            <p:cNvGrpSpPr>
              <a:grpSpLocks/>
            </p:cNvGrpSpPr>
            <p:nvPr/>
          </p:nvGrpSpPr>
          <p:grpSpPr bwMode="auto">
            <a:xfrm>
              <a:off x="721" y="2533"/>
              <a:ext cx="4499" cy="710"/>
              <a:chOff x="721" y="2533"/>
              <a:chExt cx="4499" cy="710"/>
            </a:xfrm>
          </p:grpSpPr>
          <p:sp>
            <p:nvSpPr>
              <p:cNvPr id="549434" name="Line 2618"/>
              <p:cNvSpPr>
                <a:spLocks noChangeShapeType="1"/>
              </p:cNvSpPr>
              <p:nvPr/>
            </p:nvSpPr>
            <p:spPr bwMode="auto">
              <a:xfrm flipH="1">
                <a:off x="103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35" name="Line 2619"/>
              <p:cNvSpPr>
                <a:spLocks noChangeShapeType="1"/>
              </p:cNvSpPr>
              <p:nvPr/>
            </p:nvSpPr>
            <p:spPr bwMode="auto">
              <a:xfrm flipH="1">
                <a:off x="993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36" name="Line 2620"/>
              <p:cNvSpPr>
                <a:spLocks noChangeShapeType="1"/>
              </p:cNvSpPr>
              <p:nvPr/>
            </p:nvSpPr>
            <p:spPr bwMode="auto">
              <a:xfrm flipH="1">
                <a:off x="948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37" name="Line 2621"/>
              <p:cNvSpPr>
                <a:spLocks noChangeShapeType="1"/>
              </p:cNvSpPr>
              <p:nvPr/>
            </p:nvSpPr>
            <p:spPr bwMode="auto">
              <a:xfrm flipH="1">
                <a:off x="902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38" name="Line 2622"/>
              <p:cNvSpPr>
                <a:spLocks noChangeShapeType="1"/>
              </p:cNvSpPr>
              <p:nvPr/>
            </p:nvSpPr>
            <p:spPr bwMode="auto">
              <a:xfrm flipH="1">
                <a:off x="857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39" name="Line 2623"/>
              <p:cNvSpPr>
                <a:spLocks noChangeShapeType="1"/>
              </p:cNvSpPr>
              <p:nvPr/>
            </p:nvSpPr>
            <p:spPr bwMode="auto">
              <a:xfrm flipH="1">
                <a:off x="81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0" name="Line 2624"/>
              <p:cNvSpPr>
                <a:spLocks noChangeShapeType="1"/>
              </p:cNvSpPr>
              <p:nvPr/>
            </p:nvSpPr>
            <p:spPr bwMode="auto">
              <a:xfrm flipH="1">
                <a:off x="766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1" name="Line 2625"/>
              <p:cNvSpPr>
                <a:spLocks noChangeShapeType="1"/>
              </p:cNvSpPr>
              <p:nvPr/>
            </p:nvSpPr>
            <p:spPr bwMode="auto">
              <a:xfrm flipH="1">
                <a:off x="721" y="324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2" name="Line 2626"/>
              <p:cNvSpPr>
                <a:spLocks noChangeShapeType="1"/>
              </p:cNvSpPr>
              <p:nvPr/>
            </p:nvSpPr>
            <p:spPr bwMode="auto">
              <a:xfrm flipH="1">
                <a:off x="521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3" name="Line 2627"/>
              <p:cNvSpPr>
                <a:spLocks noChangeShapeType="1"/>
              </p:cNvSpPr>
              <p:nvPr/>
            </p:nvSpPr>
            <p:spPr bwMode="auto">
              <a:xfrm flipH="1">
                <a:off x="516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4" name="Line 2628"/>
              <p:cNvSpPr>
                <a:spLocks noChangeShapeType="1"/>
              </p:cNvSpPr>
              <p:nvPr/>
            </p:nvSpPr>
            <p:spPr bwMode="auto">
              <a:xfrm flipH="1">
                <a:off x="512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5" name="Line 2629"/>
              <p:cNvSpPr>
                <a:spLocks noChangeShapeType="1"/>
              </p:cNvSpPr>
              <p:nvPr/>
            </p:nvSpPr>
            <p:spPr bwMode="auto">
              <a:xfrm flipH="1">
                <a:off x="5078" y="288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6" name="Line 2630"/>
              <p:cNvSpPr>
                <a:spLocks noChangeShapeType="1"/>
              </p:cNvSpPr>
              <p:nvPr/>
            </p:nvSpPr>
            <p:spPr bwMode="auto">
              <a:xfrm flipH="1">
                <a:off x="503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7" name="Line 2631"/>
              <p:cNvSpPr>
                <a:spLocks noChangeShapeType="1"/>
              </p:cNvSpPr>
              <p:nvPr/>
            </p:nvSpPr>
            <p:spPr bwMode="auto">
              <a:xfrm flipH="1">
                <a:off x="498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8" name="Line 2632"/>
              <p:cNvSpPr>
                <a:spLocks noChangeShapeType="1"/>
              </p:cNvSpPr>
              <p:nvPr/>
            </p:nvSpPr>
            <p:spPr bwMode="auto">
              <a:xfrm flipH="1">
                <a:off x="494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49" name="Line 2633"/>
              <p:cNvSpPr>
                <a:spLocks noChangeShapeType="1"/>
              </p:cNvSpPr>
              <p:nvPr/>
            </p:nvSpPr>
            <p:spPr bwMode="auto">
              <a:xfrm flipH="1">
                <a:off x="489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0" name="Line 2634"/>
              <p:cNvSpPr>
                <a:spLocks noChangeShapeType="1"/>
              </p:cNvSpPr>
              <p:nvPr/>
            </p:nvSpPr>
            <p:spPr bwMode="auto">
              <a:xfrm flipH="1">
                <a:off x="485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1" name="Line 2635"/>
              <p:cNvSpPr>
                <a:spLocks noChangeShapeType="1"/>
              </p:cNvSpPr>
              <p:nvPr/>
            </p:nvSpPr>
            <p:spPr bwMode="auto">
              <a:xfrm flipH="1">
                <a:off x="480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2" name="Line 2636"/>
              <p:cNvSpPr>
                <a:spLocks noChangeShapeType="1"/>
              </p:cNvSpPr>
              <p:nvPr/>
            </p:nvSpPr>
            <p:spPr bwMode="auto">
              <a:xfrm flipH="1">
                <a:off x="476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3" name="Line 2637"/>
              <p:cNvSpPr>
                <a:spLocks noChangeShapeType="1"/>
              </p:cNvSpPr>
              <p:nvPr/>
            </p:nvSpPr>
            <p:spPr bwMode="auto">
              <a:xfrm flipH="1">
                <a:off x="471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4" name="Line 2638"/>
              <p:cNvSpPr>
                <a:spLocks noChangeShapeType="1"/>
              </p:cNvSpPr>
              <p:nvPr/>
            </p:nvSpPr>
            <p:spPr bwMode="auto">
              <a:xfrm flipH="1">
                <a:off x="4670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5" name="Line 2639"/>
              <p:cNvSpPr>
                <a:spLocks noChangeShapeType="1"/>
              </p:cNvSpPr>
              <p:nvPr/>
            </p:nvSpPr>
            <p:spPr bwMode="auto">
              <a:xfrm flipH="1">
                <a:off x="462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6" name="Line 2640"/>
              <p:cNvSpPr>
                <a:spLocks noChangeShapeType="1"/>
              </p:cNvSpPr>
              <p:nvPr/>
            </p:nvSpPr>
            <p:spPr bwMode="auto">
              <a:xfrm flipH="1">
                <a:off x="457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7" name="Line 2641"/>
              <p:cNvSpPr>
                <a:spLocks noChangeShapeType="1"/>
              </p:cNvSpPr>
              <p:nvPr/>
            </p:nvSpPr>
            <p:spPr bwMode="auto">
              <a:xfrm flipH="1">
                <a:off x="453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8" name="Line 2642"/>
              <p:cNvSpPr>
                <a:spLocks noChangeShapeType="1"/>
              </p:cNvSpPr>
              <p:nvPr/>
            </p:nvSpPr>
            <p:spPr bwMode="auto">
              <a:xfrm flipH="1">
                <a:off x="448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59" name="Line 2643"/>
              <p:cNvSpPr>
                <a:spLocks noChangeShapeType="1"/>
              </p:cNvSpPr>
              <p:nvPr/>
            </p:nvSpPr>
            <p:spPr bwMode="auto">
              <a:xfrm flipH="1">
                <a:off x="444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0" name="Line 2644"/>
              <p:cNvSpPr>
                <a:spLocks noChangeShapeType="1"/>
              </p:cNvSpPr>
              <p:nvPr/>
            </p:nvSpPr>
            <p:spPr bwMode="auto">
              <a:xfrm flipH="1">
                <a:off x="439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1" name="Line 2645"/>
              <p:cNvSpPr>
                <a:spLocks noChangeShapeType="1"/>
              </p:cNvSpPr>
              <p:nvPr/>
            </p:nvSpPr>
            <p:spPr bwMode="auto">
              <a:xfrm flipH="1">
                <a:off x="435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2" name="Line 2646"/>
              <p:cNvSpPr>
                <a:spLocks noChangeShapeType="1"/>
              </p:cNvSpPr>
              <p:nvPr/>
            </p:nvSpPr>
            <p:spPr bwMode="auto">
              <a:xfrm flipH="1">
                <a:off x="430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3" name="Line 2647"/>
              <p:cNvSpPr>
                <a:spLocks noChangeShapeType="1"/>
              </p:cNvSpPr>
              <p:nvPr/>
            </p:nvSpPr>
            <p:spPr bwMode="auto">
              <a:xfrm flipH="1">
                <a:off x="426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4" name="Line 2648"/>
              <p:cNvSpPr>
                <a:spLocks noChangeShapeType="1"/>
              </p:cNvSpPr>
              <p:nvPr/>
            </p:nvSpPr>
            <p:spPr bwMode="auto">
              <a:xfrm flipH="1">
                <a:off x="421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5" name="Line 2649"/>
              <p:cNvSpPr>
                <a:spLocks noChangeShapeType="1"/>
              </p:cNvSpPr>
              <p:nvPr/>
            </p:nvSpPr>
            <p:spPr bwMode="auto">
              <a:xfrm flipH="1">
                <a:off x="417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6" name="Line 2650"/>
              <p:cNvSpPr>
                <a:spLocks noChangeShapeType="1"/>
              </p:cNvSpPr>
              <p:nvPr/>
            </p:nvSpPr>
            <p:spPr bwMode="auto">
              <a:xfrm flipH="1">
                <a:off x="412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7" name="Line 2651"/>
              <p:cNvSpPr>
                <a:spLocks noChangeShapeType="1"/>
              </p:cNvSpPr>
              <p:nvPr/>
            </p:nvSpPr>
            <p:spPr bwMode="auto">
              <a:xfrm flipH="1">
                <a:off x="4080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8" name="Line 2652"/>
              <p:cNvSpPr>
                <a:spLocks noChangeShapeType="1"/>
              </p:cNvSpPr>
              <p:nvPr/>
            </p:nvSpPr>
            <p:spPr bwMode="auto">
              <a:xfrm flipH="1">
                <a:off x="403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69" name="Line 2653"/>
              <p:cNvSpPr>
                <a:spLocks noChangeShapeType="1"/>
              </p:cNvSpPr>
              <p:nvPr/>
            </p:nvSpPr>
            <p:spPr bwMode="auto">
              <a:xfrm flipH="1">
                <a:off x="398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0" name="Line 2654"/>
              <p:cNvSpPr>
                <a:spLocks noChangeShapeType="1"/>
              </p:cNvSpPr>
              <p:nvPr/>
            </p:nvSpPr>
            <p:spPr bwMode="auto">
              <a:xfrm flipH="1">
                <a:off x="394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1" name="Line 2655"/>
              <p:cNvSpPr>
                <a:spLocks noChangeShapeType="1"/>
              </p:cNvSpPr>
              <p:nvPr/>
            </p:nvSpPr>
            <p:spPr bwMode="auto">
              <a:xfrm flipH="1">
                <a:off x="389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2" name="Line 2656"/>
              <p:cNvSpPr>
                <a:spLocks noChangeShapeType="1"/>
              </p:cNvSpPr>
              <p:nvPr/>
            </p:nvSpPr>
            <p:spPr bwMode="auto">
              <a:xfrm flipH="1">
                <a:off x="385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3" name="Line 2657"/>
              <p:cNvSpPr>
                <a:spLocks noChangeShapeType="1"/>
              </p:cNvSpPr>
              <p:nvPr/>
            </p:nvSpPr>
            <p:spPr bwMode="auto">
              <a:xfrm flipH="1">
                <a:off x="380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4" name="Line 2658"/>
              <p:cNvSpPr>
                <a:spLocks noChangeShapeType="1"/>
              </p:cNvSpPr>
              <p:nvPr/>
            </p:nvSpPr>
            <p:spPr bwMode="auto">
              <a:xfrm flipH="1">
                <a:off x="376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5" name="Line 2659"/>
              <p:cNvSpPr>
                <a:spLocks noChangeShapeType="1"/>
              </p:cNvSpPr>
              <p:nvPr/>
            </p:nvSpPr>
            <p:spPr bwMode="auto">
              <a:xfrm flipH="1">
                <a:off x="371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6" name="Line 2660"/>
              <p:cNvSpPr>
                <a:spLocks noChangeShapeType="1"/>
              </p:cNvSpPr>
              <p:nvPr/>
            </p:nvSpPr>
            <p:spPr bwMode="auto">
              <a:xfrm flipH="1">
                <a:off x="367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7" name="Line 2661"/>
              <p:cNvSpPr>
                <a:spLocks noChangeShapeType="1"/>
              </p:cNvSpPr>
              <p:nvPr/>
            </p:nvSpPr>
            <p:spPr bwMode="auto">
              <a:xfrm flipH="1">
                <a:off x="362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8" name="Line 2662"/>
              <p:cNvSpPr>
                <a:spLocks noChangeShapeType="1"/>
              </p:cNvSpPr>
              <p:nvPr/>
            </p:nvSpPr>
            <p:spPr bwMode="auto">
              <a:xfrm flipH="1">
                <a:off x="3580" y="288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79" name="Line 2663"/>
              <p:cNvSpPr>
                <a:spLocks noChangeShapeType="1"/>
              </p:cNvSpPr>
              <p:nvPr/>
            </p:nvSpPr>
            <p:spPr bwMode="auto">
              <a:xfrm flipH="1">
                <a:off x="353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0" name="Line 2664"/>
              <p:cNvSpPr>
                <a:spLocks noChangeShapeType="1"/>
              </p:cNvSpPr>
              <p:nvPr/>
            </p:nvSpPr>
            <p:spPr bwMode="auto">
              <a:xfrm flipH="1">
                <a:off x="3490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1" name="Line 2665"/>
              <p:cNvSpPr>
                <a:spLocks noChangeShapeType="1"/>
              </p:cNvSpPr>
              <p:nvPr/>
            </p:nvSpPr>
            <p:spPr bwMode="auto">
              <a:xfrm flipH="1">
                <a:off x="344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2" name="Line 2666"/>
              <p:cNvSpPr>
                <a:spLocks noChangeShapeType="1"/>
              </p:cNvSpPr>
              <p:nvPr/>
            </p:nvSpPr>
            <p:spPr bwMode="auto">
              <a:xfrm flipH="1">
                <a:off x="339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3" name="Line 2667"/>
              <p:cNvSpPr>
                <a:spLocks noChangeShapeType="1"/>
              </p:cNvSpPr>
              <p:nvPr/>
            </p:nvSpPr>
            <p:spPr bwMode="auto">
              <a:xfrm flipH="1">
                <a:off x="335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4" name="Line 2668"/>
              <p:cNvSpPr>
                <a:spLocks noChangeShapeType="1"/>
              </p:cNvSpPr>
              <p:nvPr/>
            </p:nvSpPr>
            <p:spPr bwMode="auto">
              <a:xfrm flipH="1">
                <a:off x="330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5" name="Line 2669"/>
              <p:cNvSpPr>
                <a:spLocks noChangeShapeType="1"/>
              </p:cNvSpPr>
              <p:nvPr/>
            </p:nvSpPr>
            <p:spPr bwMode="auto">
              <a:xfrm flipH="1">
                <a:off x="326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6" name="Line 2670"/>
              <p:cNvSpPr>
                <a:spLocks noChangeShapeType="1"/>
              </p:cNvSpPr>
              <p:nvPr/>
            </p:nvSpPr>
            <p:spPr bwMode="auto">
              <a:xfrm flipH="1">
                <a:off x="321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7" name="Line 2671"/>
              <p:cNvSpPr>
                <a:spLocks noChangeShapeType="1"/>
              </p:cNvSpPr>
              <p:nvPr/>
            </p:nvSpPr>
            <p:spPr bwMode="auto">
              <a:xfrm flipH="1">
                <a:off x="317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8" name="Line 2672"/>
              <p:cNvSpPr>
                <a:spLocks noChangeShapeType="1"/>
              </p:cNvSpPr>
              <p:nvPr/>
            </p:nvSpPr>
            <p:spPr bwMode="auto">
              <a:xfrm flipH="1">
                <a:off x="312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89" name="Line 2673"/>
              <p:cNvSpPr>
                <a:spLocks noChangeShapeType="1"/>
              </p:cNvSpPr>
              <p:nvPr/>
            </p:nvSpPr>
            <p:spPr bwMode="auto">
              <a:xfrm flipH="1">
                <a:off x="308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0" name="Line 2674"/>
              <p:cNvSpPr>
                <a:spLocks noChangeShapeType="1"/>
              </p:cNvSpPr>
              <p:nvPr/>
            </p:nvSpPr>
            <p:spPr bwMode="auto">
              <a:xfrm flipH="1">
                <a:off x="303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1" name="Line 2675"/>
              <p:cNvSpPr>
                <a:spLocks noChangeShapeType="1"/>
              </p:cNvSpPr>
              <p:nvPr/>
            </p:nvSpPr>
            <p:spPr bwMode="auto">
              <a:xfrm flipH="1">
                <a:off x="2990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2" name="Line 2676"/>
              <p:cNvSpPr>
                <a:spLocks noChangeShapeType="1"/>
              </p:cNvSpPr>
              <p:nvPr/>
            </p:nvSpPr>
            <p:spPr bwMode="auto">
              <a:xfrm flipH="1">
                <a:off x="294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3" name="Line 2677"/>
              <p:cNvSpPr>
                <a:spLocks noChangeShapeType="1"/>
              </p:cNvSpPr>
              <p:nvPr/>
            </p:nvSpPr>
            <p:spPr bwMode="auto">
              <a:xfrm flipH="1">
                <a:off x="2900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4" name="Line 2678"/>
              <p:cNvSpPr>
                <a:spLocks noChangeShapeType="1"/>
              </p:cNvSpPr>
              <p:nvPr/>
            </p:nvSpPr>
            <p:spPr bwMode="auto">
              <a:xfrm flipH="1">
                <a:off x="285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5" name="Line 2679"/>
              <p:cNvSpPr>
                <a:spLocks noChangeShapeType="1"/>
              </p:cNvSpPr>
              <p:nvPr/>
            </p:nvSpPr>
            <p:spPr bwMode="auto">
              <a:xfrm flipH="1">
                <a:off x="280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6" name="Line 2680"/>
              <p:cNvSpPr>
                <a:spLocks noChangeShapeType="1"/>
              </p:cNvSpPr>
              <p:nvPr/>
            </p:nvSpPr>
            <p:spPr bwMode="auto">
              <a:xfrm flipH="1">
                <a:off x="276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7" name="Line 2681"/>
              <p:cNvSpPr>
                <a:spLocks noChangeShapeType="1"/>
              </p:cNvSpPr>
              <p:nvPr/>
            </p:nvSpPr>
            <p:spPr bwMode="auto">
              <a:xfrm flipH="1">
                <a:off x="271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8" name="Line 2682"/>
              <p:cNvSpPr>
                <a:spLocks noChangeShapeType="1"/>
              </p:cNvSpPr>
              <p:nvPr/>
            </p:nvSpPr>
            <p:spPr bwMode="auto">
              <a:xfrm flipH="1">
                <a:off x="267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499" name="Line 2683"/>
              <p:cNvSpPr>
                <a:spLocks noChangeShapeType="1"/>
              </p:cNvSpPr>
              <p:nvPr/>
            </p:nvSpPr>
            <p:spPr bwMode="auto">
              <a:xfrm flipH="1">
                <a:off x="262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0" name="Line 2684"/>
              <p:cNvSpPr>
                <a:spLocks noChangeShapeType="1"/>
              </p:cNvSpPr>
              <p:nvPr/>
            </p:nvSpPr>
            <p:spPr bwMode="auto">
              <a:xfrm flipH="1">
                <a:off x="258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1" name="Line 2685"/>
              <p:cNvSpPr>
                <a:spLocks noChangeShapeType="1"/>
              </p:cNvSpPr>
              <p:nvPr/>
            </p:nvSpPr>
            <p:spPr bwMode="auto">
              <a:xfrm flipH="1">
                <a:off x="253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2" name="Line 2686"/>
              <p:cNvSpPr>
                <a:spLocks noChangeShapeType="1"/>
              </p:cNvSpPr>
              <p:nvPr/>
            </p:nvSpPr>
            <p:spPr bwMode="auto">
              <a:xfrm flipH="1">
                <a:off x="249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3" name="Line 2687"/>
              <p:cNvSpPr>
                <a:spLocks noChangeShapeType="1"/>
              </p:cNvSpPr>
              <p:nvPr/>
            </p:nvSpPr>
            <p:spPr bwMode="auto">
              <a:xfrm flipH="1">
                <a:off x="244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4" name="Line 2688"/>
              <p:cNvSpPr>
                <a:spLocks noChangeShapeType="1"/>
              </p:cNvSpPr>
              <p:nvPr/>
            </p:nvSpPr>
            <p:spPr bwMode="auto">
              <a:xfrm flipH="1">
                <a:off x="2400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5" name="Line 2689"/>
              <p:cNvSpPr>
                <a:spLocks noChangeShapeType="1"/>
              </p:cNvSpPr>
              <p:nvPr/>
            </p:nvSpPr>
            <p:spPr bwMode="auto">
              <a:xfrm flipH="1">
                <a:off x="235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6" name="Line 2690"/>
              <p:cNvSpPr>
                <a:spLocks noChangeShapeType="1"/>
              </p:cNvSpPr>
              <p:nvPr/>
            </p:nvSpPr>
            <p:spPr bwMode="auto">
              <a:xfrm flipH="1">
                <a:off x="230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7" name="Line 2691"/>
              <p:cNvSpPr>
                <a:spLocks noChangeShapeType="1"/>
              </p:cNvSpPr>
              <p:nvPr/>
            </p:nvSpPr>
            <p:spPr bwMode="auto">
              <a:xfrm flipH="1">
                <a:off x="226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8" name="Line 2692"/>
              <p:cNvSpPr>
                <a:spLocks noChangeShapeType="1"/>
              </p:cNvSpPr>
              <p:nvPr/>
            </p:nvSpPr>
            <p:spPr bwMode="auto">
              <a:xfrm flipH="1">
                <a:off x="221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09" name="Line 2693"/>
              <p:cNvSpPr>
                <a:spLocks noChangeShapeType="1"/>
              </p:cNvSpPr>
              <p:nvPr/>
            </p:nvSpPr>
            <p:spPr bwMode="auto">
              <a:xfrm flipH="1">
                <a:off x="217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0" name="Line 2694"/>
              <p:cNvSpPr>
                <a:spLocks noChangeShapeType="1"/>
              </p:cNvSpPr>
              <p:nvPr/>
            </p:nvSpPr>
            <p:spPr bwMode="auto">
              <a:xfrm flipH="1">
                <a:off x="212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1" name="Line 2695"/>
              <p:cNvSpPr>
                <a:spLocks noChangeShapeType="1"/>
              </p:cNvSpPr>
              <p:nvPr/>
            </p:nvSpPr>
            <p:spPr bwMode="auto">
              <a:xfrm flipH="1">
                <a:off x="2082" y="288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2" name="Line 2696"/>
              <p:cNvSpPr>
                <a:spLocks noChangeShapeType="1"/>
              </p:cNvSpPr>
              <p:nvPr/>
            </p:nvSpPr>
            <p:spPr bwMode="auto">
              <a:xfrm flipH="1">
                <a:off x="203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3" name="Line 2697"/>
              <p:cNvSpPr>
                <a:spLocks noChangeShapeType="1"/>
              </p:cNvSpPr>
              <p:nvPr/>
            </p:nvSpPr>
            <p:spPr bwMode="auto">
              <a:xfrm flipH="1">
                <a:off x="199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4" name="Line 2698"/>
              <p:cNvSpPr>
                <a:spLocks noChangeShapeType="1"/>
              </p:cNvSpPr>
              <p:nvPr/>
            </p:nvSpPr>
            <p:spPr bwMode="auto">
              <a:xfrm flipH="1">
                <a:off x="194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5" name="Line 2699"/>
              <p:cNvSpPr>
                <a:spLocks noChangeShapeType="1"/>
              </p:cNvSpPr>
              <p:nvPr/>
            </p:nvSpPr>
            <p:spPr bwMode="auto">
              <a:xfrm flipH="1">
                <a:off x="190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6" name="Line 2700"/>
              <p:cNvSpPr>
                <a:spLocks noChangeShapeType="1"/>
              </p:cNvSpPr>
              <p:nvPr/>
            </p:nvSpPr>
            <p:spPr bwMode="auto">
              <a:xfrm flipH="1">
                <a:off x="1855" y="288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7" name="Line 2701"/>
              <p:cNvSpPr>
                <a:spLocks noChangeShapeType="1"/>
              </p:cNvSpPr>
              <p:nvPr/>
            </p:nvSpPr>
            <p:spPr bwMode="auto">
              <a:xfrm flipH="1">
                <a:off x="1810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8" name="Line 2702"/>
              <p:cNvSpPr>
                <a:spLocks noChangeShapeType="1"/>
              </p:cNvSpPr>
              <p:nvPr/>
            </p:nvSpPr>
            <p:spPr bwMode="auto">
              <a:xfrm flipH="1">
                <a:off x="176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19" name="Line 2703"/>
              <p:cNvSpPr>
                <a:spLocks noChangeShapeType="1"/>
              </p:cNvSpPr>
              <p:nvPr/>
            </p:nvSpPr>
            <p:spPr bwMode="auto">
              <a:xfrm flipH="1">
                <a:off x="171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0" name="Line 2704"/>
              <p:cNvSpPr>
                <a:spLocks noChangeShapeType="1"/>
              </p:cNvSpPr>
              <p:nvPr/>
            </p:nvSpPr>
            <p:spPr bwMode="auto">
              <a:xfrm flipH="1">
                <a:off x="167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1" name="Line 2705"/>
              <p:cNvSpPr>
                <a:spLocks noChangeShapeType="1"/>
              </p:cNvSpPr>
              <p:nvPr/>
            </p:nvSpPr>
            <p:spPr bwMode="auto">
              <a:xfrm flipH="1">
                <a:off x="162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2" name="Line 2706"/>
              <p:cNvSpPr>
                <a:spLocks noChangeShapeType="1"/>
              </p:cNvSpPr>
              <p:nvPr/>
            </p:nvSpPr>
            <p:spPr bwMode="auto">
              <a:xfrm flipH="1">
                <a:off x="158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3" name="Line 2707"/>
              <p:cNvSpPr>
                <a:spLocks noChangeShapeType="1"/>
              </p:cNvSpPr>
              <p:nvPr/>
            </p:nvSpPr>
            <p:spPr bwMode="auto">
              <a:xfrm flipH="1">
                <a:off x="153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4" name="Line 2708"/>
              <p:cNvSpPr>
                <a:spLocks noChangeShapeType="1"/>
              </p:cNvSpPr>
              <p:nvPr/>
            </p:nvSpPr>
            <p:spPr bwMode="auto">
              <a:xfrm flipH="1">
                <a:off x="149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5" name="Line 2709"/>
              <p:cNvSpPr>
                <a:spLocks noChangeShapeType="1"/>
              </p:cNvSpPr>
              <p:nvPr/>
            </p:nvSpPr>
            <p:spPr bwMode="auto">
              <a:xfrm flipH="1">
                <a:off x="144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6" name="Line 2710"/>
              <p:cNvSpPr>
                <a:spLocks noChangeShapeType="1"/>
              </p:cNvSpPr>
              <p:nvPr/>
            </p:nvSpPr>
            <p:spPr bwMode="auto">
              <a:xfrm flipH="1">
                <a:off x="140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7" name="Line 2711"/>
              <p:cNvSpPr>
                <a:spLocks noChangeShapeType="1"/>
              </p:cNvSpPr>
              <p:nvPr/>
            </p:nvSpPr>
            <p:spPr bwMode="auto">
              <a:xfrm flipH="1">
                <a:off x="135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8" name="Line 2712"/>
              <p:cNvSpPr>
                <a:spLocks noChangeShapeType="1"/>
              </p:cNvSpPr>
              <p:nvPr/>
            </p:nvSpPr>
            <p:spPr bwMode="auto">
              <a:xfrm flipH="1">
                <a:off x="131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29" name="Line 2713"/>
              <p:cNvSpPr>
                <a:spLocks noChangeShapeType="1"/>
              </p:cNvSpPr>
              <p:nvPr/>
            </p:nvSpPr>
            <p:spPr bwMode="auto">
              <a:xfrm flipH="1">
                <a:off x="126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0" name="Line 2714"/>
              <p:cNvSpPr>
                <a:spLocks noChangeShapeType="1"/>
              </p:cNvSpPr>
              <p:nvPr/>
            </p:nvSpPr>
            <p:spPr bwMode="auto">
              <a:xfrm flipH="1">
                <a:off x="1220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1" name="Line 2715"/>
              <p:cNvSpPr>
                <a:spLocks noChangeShapeType="1"/>
              </p:cNvSpPr>
              <p:nvPr/>
            </p:nvSpPr>
            <p:spPr bwMode="auto">
              <a:xfrm flipH="1">
                <a:off x="1175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2" name="Line 2716"/>
              <p:cNvSpPr>
                <a:spLocks noChangeShapeType="1"/>
              </p:cNvSpPr>
              <p:nvPr/>
            </p:nvSpPr>
            <p:spPr bwMode="auto">
              <a:xfrm flipH="1">
                <a:off x="1129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3" name="Line 2717"/>
              <p:cNvSpPr>
                <a:spLocks noChangeShapeType="1"/>
              </p:cNvSpPr>
              <p:nvPr/>
            </p:nvSpPr>
            <p:spPr bwMode="auto">
              <a:xfrm flipH="1">
                <a:off x="1084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4" name="Line 2718"/>
              <p:cNvSpPr>
                <a:spLocks noChangeShapeType="1"/>
              </p:cNvSpPr>
              <p:nvPr/>
            </p:nvSpPr>
            <p:spPr bwMode="auto">
              <a:xfrm flipH="1">
                <a:off x="103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5" name="Line 2719"/>
              <p:cNvSpPr>
                <a:spLocks noChangeShapeType="1"/>
              </p:cNvSpPr>
              <p:nvPr/>
            </p:nvSpPr>
            <p:spPr bwMode="auto">
              <a:xfrm flipH="1">
                <a:off x="993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6" name="Line 2720"/>
              <p:cNvSpPr>
                <a:spLocks noChangeShapeType="1"/>
              </p:cNvSpPr>
              <p:nvPr/>
            </p:nvSpPr>
            <p:spPr bwMode="auto">
              <a:xfrm flipH="1">
                <a:off x="948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7" name="Line 2721"/>
              <p:cNvSpPr>
                <a:spLocks noChangeShapeType="1"/>
              </p:cNvSpPr>
              <p:nvPr/>
            </p:nvSpPr>
            <p:spPr bwMode="auto">
              <a:xfrm flipH="1">
                <a:off x="902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8" name="Line 2722"/>
              <p:cNvSpPr>
                <a:spLocks noChangeShapeType="1"/>
              </p:cNvSpPr>
              <p:nvPr/>
            </p:nvSpPr>
            <p:spPr bwMode="auto">
              <a:xfrm flipH="1">
                <a:off x="857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39" name="Line 2723"/>
              <p:cNvSpPr>
                <a:spLocks noChangeShapeType="1"/>
              </p:cNvSpPr>
              <p:nvPr/>
            </p:nvSpPr>
            <p:spPr bwMode="auto">
              <a:xfrm flipH="1">
                <a:off x="81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0" name="Line 2724"/>
              <p:cNvSpPr>
                <a:spLocks noChangeShapeType="1"/>
              </p:cNvSpPr>
              <p:nvPr/>
            </p:nvSpPr>
            <p:spPr bwMode="auto">
              <a:xfrm flipH="1">
                <a:off x="766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1" name="Line 2725"/>
              <p:cNvSpPr>
                <a:spLocks noChangeShapeType="1"/>
              </p:cNvSpPr>
              <p:nvPr/>
            </p:nvSpPr>
            <p:spPr bwMode="auto">
              <a:xfrm flipH="1">
                <a:off x="721" y="28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2" name="Line 2726"/>
              <p:cNvSpPr>
                <a:spLocks noChangeShapeType="1"/>
              </p:cNvSpPr>
              <p:nvPr/>
            </p:nvSpPr>
            <p:spPr bwMode="auto">
              <a:xfrm flipH="1">
                <a:off x="521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3" name="Line 2727"/>
              <p:cNvSpPr>
                <a:spLocks noChangeShapeType="1"/>
              </p:cNvSpPr>
              <p:nvPr/>
            </p:nvSpPr>
            <p:spPr bwMode="auto">
              <a:xfrm flipH="1">
                <a:off x="516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4" name="Line 2728"/>
              <p:cNvSpPr>
                <a:spLocks noChangeShapeType="1"/>
              </p:cNvSpPr>
              <p:nvPr/>
            </p:nvSpPr>
            <p:spPr bwMode="auto">
              <a:xfrm flipH="1">
                <a:off x="512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5" name="Line 2729"/>
              <p:cNvSpPr>
                <a:spLocks noChangeShapeType="1"/>
              </p:cNvSpPr>
              <p:nvPr/>
            </p:nvSpPr>
            <p:spPr bwMode="auto">
              <a:xfrm flipH="1">
                <a:off x="5078" y="253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6" name="Line 2730"/>
              <p:cNvSpPr>
                <a:spLocks noChangeShapeType="1"/>
              </p:cNvSpPr>
              <p:nvPr/>
            </p:nvSpPr>
            <p:spPr bwMode="auto">
              <a:xfrm flipH="1">
                <a:off x="503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7" name="Line 2731"/>
              <p:cNvSpPr>
                <a:spLocks noChangeShapeType="1"/>
              </p:cNvSpPr>
              <p:nvPr/>
            </p:nvSpPr>
            <p:spPr bwMode="auto">
              <a:xfrm flipH="1">
                <a:off x="498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8" name="Line 2732"/>
              <p:cNvSpPr>
                <a:spLocks noChangeShapeType="1"/>
              </p:cNvSpPr>
              <p:nvPr/>
            </p:nvSpPr>
            <p:spPr bwMode="auto">
              <a:xfrm flipH="1">
                <a:off x="494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49" name="Line 2733"/>
              <p:cNvSpPr>
                <a:spLocks noChangeShapeType="1"/>
              </p:cNvSpPr>
              <p:nvPr/>
            </p:nvSpPr>
            <p:spPr bwMode="auto">
              <a:xfrm flipH="1">
                <a:off x="489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0" name="Line 2734"/>
              <p:cNvSpPr>
                <a:spLocks noChangeShapeType="1"/>
              </p:cNvSpPr>
              <p:nvPr/>
            </p:nvSpPr>
            <p:spPr bwMode="auto">
              <a:xfrm flipH="1">
                <a:off x="485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1" name="Line 2735"/>
              <p:cNvSpPr>
                <a:spLocks noChangeShapeType="1"/>
              </p:cNvSpPr>
              <p:nvPr/>
            </p:nvSpPr>
            <p:spPr bwMode="auto">
              <a:xfrm flipH="1">
                <a:off x="480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2" name="Line 2736"/>
              <p:cNvSpPr>
                <a:spLocks noChangeShapeType="1"/>
              </p:cNvSpPr>
              <p:nvPr/>
            </p:nvSpPr>
            <p:spPr bwMode="auto">
              <a:xfrm flipH="1">
                <a:off x="476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3" name="Line 2737"/>
              <p:cNvSpPr>
                <a:spLocks noChangeShapeType="1"/>
              </p:cNvSpPr>
              <p:nvPr/>
            </p:nvSpPr>
            <p:spPr bwMode="auto">
              <a:xfrm flipH="1">
                <a:off x="471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4" name="Line 2738"/>
              <p:cNvSpPr>
                <a:spLocks noChangeShapeType="1"/>
              </p:cNvSpPr>
              <p:nvPr/>
            </p:nvSpPr>
            <p:spPr bwMode="auto">
              <a:xfrm flipH="1">
                <a:off x="4670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5" name="Line 2739"/>
              <p:cNvSpPr>
                <a:spLocks noChangeShapeType="1"/>
              </p:cNvSpPr>
              <p:nvPr/>
            </p:nvSpPr>
            <p:spPr bwMode="auto">
              <a:xfrm flipH="1">
                <a:off x="462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6" name="Line 2740"/>
              <p:cNvSpPr>
                <a:spLocks noChangeShapeType="1"/>
              </p:cNvSpPr>
              <p:nvPr/>
            </p:nvSpPr>
            <p:spPr bwMode="auto">
              <a:xfrm flipH="1">
                <a:off x="457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7" name="Line 2741"/>
              <p:cNvSpPr>
                <a:spLocks noChangeShapeType="1"/>
              </p:cNvSpPr>
              <p:nvPr/>
            </p:nvSpPr>
            <p:spPr bwMode="auto">
              <a:xfrm flipH="1">
                <a:off x="453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8" name="Line 2742"/>
              <p:cNvSpPr>
                <a:spLocks noChangeShapeType="1"/>
              </p:cNvSpPr>
              <p:nvPr/>
            </p:nvSpPr>
            <p:spPr bwMode="auto">
              <a:xfrm flipH="1">
                <a:off x="448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59" name="Line 2743"/>
              <p:cNvSpPr>
                <a:spLocks noChangeShapeType="1"/>
              </p:cNvSpPr>
              <p:nvPr/>
            </p:nvSpPr>
            <p:spPr bwMode="auto">
              <a:xfrm flipH="1">
                <a:off x="444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0" name="Line 2744"/>
              <p:cNvSpPr>
                <a:spLocks noChangeShapeType="1"/>
              </p:cNvSpPr>
              <p:nvPr/>
            </p:nvSpPr>
            <p:spPr bwMode="auto">
              <a:xfrm flipH="1">
                <a:off x="439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1" name="Line 2745"/>
              <p:cNvSpPr>
                <a:spLocks noChangeShapeType="1"/>
              </p:cNvSpPr>
              <p:nvPr/>
            </p:nvSpPr>
            <p:spPr bwMode="auto">
              <a:xfrm flipH="1">
                <a:off x="435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2" name="Line 2746"/>
              <p:cNvSpPr>
                <a:spLocks noChangeShapeType="1"/>
              </p:cNvSpPr>
              <p:nvPr/>
            </p:nvSpPr>
            <p:spPr bwMode="auto">
              <a:xfrm flipH="1">
                <a:off x="430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3" name="Line 2747"/>
              <p:cNvSpPr>
                <a:spLocks noChangeShapeType="1"/>
              </p:cNvSpPr>
              <p:nvPr/>
            </p:nvSpPr>
            <p:spPr bwMode="auto">
              <a:xfrm flipH="1">
                <a:off x="426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4" name="Line 2748"/>
              <p:cNvSpPr>
                <a:spLocks noChangeShapeType="1"/>
              </p:cNvSpPr>
              <p:nvPr/>
            </p:nvSpPr>
            <p:spPr bwMode="auto">
              <a:xfrm flipH="1">
                <a:off x="421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5" name="Line 2749"/>
              <p:cNvSpPr>
                <a:spLocks noChangeShapeType="1"/>
              </p:cNvSpPr>
              <p:nvPr/>
            </p:nvSpPr>
            <p:spPr bwMode="auto">
              <a:xfrm flipH="1">
                <a:off x="417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6" name="Line 2750"/>
              <p:cNvSpPr>
                <a:spLocks noChangeShapeType="1"/>
              </p:cNvSpPr>
              <p:nvPr/>
            </p:nvSpPr>
            <p:spPr bwMode="auto">
              <a:xfrm flipH="1">
                <a:off x="412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7" name="Line 2751"/>
              <p:cNvSpPr>
                <a:spLocks noChangeShapeType="1"/>
              </p:cNvSpPr>
              <p:nvPr/>
            </p:nvSpPr>
            <p:spPr bwMode="auto">
              <a:xfrm flipH="1">
                <a:off x="4080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8" name="Line 2752"/>
              <p:cNvSpPr>
                <a:spLocks noChangeShapeType="1"/>
              </p:cNvSpPr>
              <p:nvPr/>
            </p:nvSpPr>
            <p:spPr bwMode="auto">
              <a:xfrm flipH="1">
                <a:off x="403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69" name="Line 2753"/>
              <p:cNvSpPr>
                <a:spLocks noChangeShapeType="1"/>
              </p:cNvSpPr>
              <p:nvPr/>
            </p:nvSpPr>
            <p:spPr bwMode="auto">
              <a:xfrm flipH="1">
                <a:off x="398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0" name="Line 2754"/>
              <p:cNvSpPr>
                <a:spLocks noChangeShapeType="1"/>
              </p:cNvSpPr>
              <p:nvPr/>
            </p:nvSpPr>
            <p:spPr bwMode="auto">
              <a:xfrm flipH="1">
                <a:off x="394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1" name="Line 2755"/>
              <p:cNvSpPr>
                <a:spLocks noChangeShapeType="1"/>
              </p:cNvSpPr>
              <p:nvPr/>
            </p:nvSpPr>
            <p:spPr bwMode="auto">
              <a:xfrm flipH="1">
                <a:off x="389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2" name="Line 2756"/>
              <p:cNvSpPr>
                <a:spLocks noChangeShapeType="1"/>
              </p:cNvSpPr>
              <p:nvPr/>
            </p:nvSpPr>
            <p:spPr bwMode="auto">
              <a:xfrm flipH="1">
                <a:off x="385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3" name="Line 2757"/>
              <p:cNvSpPr>
                <a:spLocks noChangeShapeType="1"/>
              </p:cNvSpPr>
              <p:nvPr/>
            </p:nvSpPr>
            <p:spPr bwMode="auto">
              <a:xfrm flipH="1">
                <a:off x="380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4" name="Line 2758"/>
              <p:cNvSpPr>
                <a:spLocks noChangeShapeType="1"/>
              </p:cNvSpPr>
              <p:nvPr/>
            </p:nvSpPr>
            <p:spPr bwMode="auto">
              <a:xfrm flipH="1">
                <a:off x="376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5" name="Line 2759"/>
              <p:cNvSpPr>
                <a:spLocks noChangeShapeType="1"/>
              </p:cNvSpPr>
              <p:nvPr/>
            </p:nvSpPr>
            <p:spPr bwMode="auto">
              <a:xfrm flipH="1">
                <a:off x="371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6" name="Line 2760"/>
              <p:cNvSpPr>
                <a:spLocks noChangeShapeType="1"/>
              </p:cNvSpPr>
              <p:nvPr/>
            </p:nvSpPr>
            <p:spPr bwMode="auto">
              <a:xfrm flipH="1">
                <a:off x="367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7" name="Line 2761"/>
              <p:cNvSpPr>
                <a:spLocks noChangeShapeType="1"/>
              </p:cNvSpPr>
              <p:nvPr/>
            </p:nvSpPr>
            <p:spPr bwMode="auto">
              <a:xfrm flipH="1">
                <a:off x="362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8" name="Line 2762"/>
              <p:cNvSpPr>
                <a:spLocks noChangeShapeType="1"/>
              </p:cNvSpPr>
              <p:nvPr/>
            </p:nvSpPr>
            <p:spPr bwMode="auto">
              <a:xfrm flipH="1">
                <a:off x="3580" y="253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79" name="Line 2763"/>
              <p:cNvSpPr>
                <a:spLocks noChangeShapeType="1"/>
              </p:cNvSpPr>
              <p:nvPr/>
            </p:nvSpPr>
            <p:spPr bwMode="auto">
              <a:xfrm flipH="1">
                <a:off x="353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0" name="Line 2764"/>
              <p:cNvSpPr>
                <a:spLocks noChangeShapeType="1"/>
              </p:cNvSpPr>
              <p:nvPr/>
            </p:nvSpPr>
            <p:spPr bwMode="auto">
              <a:xfrm flipH="1">
                <a:off x="3490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1" name="Line 2765"/>
              <p:cNvSpPr>
                <a:spLocks noChangeShapeType="1"/>
              </p:cNvSpPr>
              <p:nvPr/>
            </p:nvSpPr>
            <p:spPr bwMode="auto">
              <a:xfrm flipH="1">
                <a:off x="344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2" name="Line 2766"/>
              <p:cNvSpPr>
                <a:spLocks noChangeShapeType="1"/>
              </p:cNvSpPr>
              <p:nvPr/>
            </p:nvSpPr>
            <p:spPr bwMode="auto">
              <a:xfrm flipH="1">
                <a:off x="339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3" name="Line 2767"/>
              <p:cNvSpPr>
                <a:spLocks noChangeShapeType="1"/>
              </p:cNvSpPr>
              <p:nvPr/>
            </p:nvSpPr>
            <p:spPr bwMode="auto">
              <a:xfrm flipH="1">
                <a:off x="335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4" name="Line 2768"/>
              <p:cNvSpPr>
                <a:spLocks noChangeShapeType="1"/>
              </p:cNvSpPr>
              <p:nvPr/>
            </p:nvSpPr>
            <p:spPr bwMode="auto">
              <a:xfrm flipH="1">
                <a:off x="330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5" name="Line 2769"/>
              <p:cNvSpPr>
                <a:spLocks noChangeShapeType="1"/>
              </p:cNvSpPr>
              <p:nvPr/>
            </p:nvSpPr>
            <p:spPr bwMode="auto">
              <a:xfrm flipH="1">
                <a:off x="326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6" name="Line 2770"/>
              <p:cNvSpPr>
                <a:spLocks noChangeShapeType="1"/>
              </p:cNvSpPr>
              <p:nvPr/>
            </p:nvSpPr>
            <p:spPr bwMode="auto">
              <a:xfrm flipH="1">
                <a:off x="321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7" name="Line 2771"/>
              <p:cNvSpPr>
                <a:spLocks noChangeShapeType="1"/>
              </p:cNvSpPr>
              <p:nvPr/>
            </p:nvSpPr>
            <p:spPr bwMode="auto">
              <a:xfrm flipH="1">
                <a:off x="317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8" name="Line 2772"/>
              <p:cNvSpPr>
                <a:spLocks noChangeShapeType="1"/>
              </p:cNvSpPr>
              <p:nvPr/>
            </p:nvSpPr>
            <p:spPr bwMode="auto">
              <a:xfrm flipH="1">
                <a:off x="312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89" name="Line 2773"/>
              <p:cNvSpPr>
                <a:spLocks noChangeShapeType="1"/>
              </p:cNvSpPr>
              <p:nvPr/>
            </p:nvSpPr>
            <p:spPr bwMode="auto">
              <a:xfrm flipH="1">
                <a:off x="308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0" name="Line 2774"/>
              <p:cNvSpPr>
                <a:spLocks noChangeShapeType="1"/>
              </p:cNvSpPr>
              <p:nvPr/>
            </p:nvSpPr>
            <p:spPr bwMode="auto">
              <a:xfrm flipH="1">
                <a:off x="303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1" name="Line 2775"/>
              <p:cNvSpPr>
                <a:spLocks noChangeShapeType="1"/>
              </p:cNvSpPr>
              <p:nvPr/>
            </p:nvSpPr>
            <p:spPr bwMode="auto">
              <a:xfrm flipH="1">
                <a:off x="2990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2" name="Line 2776"/>
              <p:cNvSpPr>
                <a:spLocks noChangeShapeType="1"/>
              </p:cNvSpPr>
              <p:nvPr/>
            </p:nvSpPr>
            <p:spPr bwMode="auto">
              <a:xfrm flipH="1">
                <a:off x="294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3" name="Line 2777"/>
              <p:cNvSpPr>
                <a:spLocks noChangeShapeType="1"/>
              </p:cNvSpPr>
              <p:nvPr/>
            </p:nvSpPr>
            <p:spPr bwMode="auto">
              <a:xfrm flipH="1">
                <a:off x="2900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4" name="Line 2778"/>
              <p:cNvSpPr>
                <a:spLocks noChangeShapeType="1"/>
              </p:cNvSpPr>
              <p:nvPr/>
            </p:nvSpPr>
            <p:spPr bwMode="auto">
              <a:xfrm flipH="1">
                <a:off x="285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5" name="Line 2779"/>
              <p:cNvSpPr>
                <a:spLocks noChangeShapeType="1"/>
              </p:cNvSpPr>
              <p:nvPr/>
            </p:nvSpPr>
            <p:spPr bwMode="auto">
              <a:xfrm flipH="1">
                <a:off x="280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6" name="Line 2780"/>
              <p:cNvSpPr>
                <a:spLocks noChangeShapeType="1"/>
              </p:cNvSpPr>
              <p:nvPr/>
            </p:nvSpPr>
            <p:spPr bwMode="auto">
              <a:xfrm flipH="1">
                <a:off x="276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7" name="Line 2781"/>
              <p:cNvSpPr>
                <a:spLocks noChangeShapeType="1"/>
              </p:cNvSpPr>
              <p:nvPr/>
            </p:nvSpPr>
            <p:spPr bwMode="auto">
              <a:xfrm flipH="1">
                <a:off x="271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8" name="Line 2782"/>
              <p:cNvSpPr>
                <a:spLocks noChangeShapeType="1"/>
              </p:cNvSpPr>
              <p:nvPr/>
            </p:nvSpPr>
            <p:spPr bwMode="auto">
              <a:xfrm flipH="1">
                <a:off x="267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599" name="Line 2783"/>
              <p:cNvSpPr>
                <a:spLocks noChangeShapeType="1"/>
              </p:cNvSpPr>
              <p:nvPr/>
            </p:nvSpPr>
            <p:spPr bwMode="auto">
              <a:xfrm flipH="1">
                <a:off x="262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0" name="Line 2784"/>
              <p:cNvSpPr>
                <a:spLocks noChangeShapeType="1"/>
              </p:cNvSpPr>
              <p:nvPr/>
            </p:nvSpPr>
            <p:spPr bwMode="auto">
              <a:xfrm flipH="1">
                <a:off x="258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1" name="Line 2785"/>
              <p:cNvSpPr>
                <a:spLocks noChangeShapeType="1"/>
              </p:cNvSpPr>
              <p:nvPr/>
            </p:nvSpPr>
            <p:spPr bwMode="auto">
              <a:xfrm flipH="1">
                <a:off x="253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2" name="Line 2786"/>
              <p:cNvSpPr>
                <a:spLocks noChangeShapeType="1"/>
              </p:cNvSpPr>
              <p:nvPr/>
            </p:nvSpPr>
            <p:spPr bwMode="auto">
              <a:xfrm flipH="1">
                <a:off x="249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3" name="Line 2787"/>
              <p:cNvSpPr>
                <a:spLocks noChangeShapeType="1"/>
              </p:cNvSpPr>
              <p:nvPr/>
            </p:nvSpPr>
            <p:spPr bwMode="auto">
              <a:xfrm flipH="1">
                <a:off x="244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4" name="Line 2788"/>
              <p:cNvSpPr>
                <a:spLocks noChangeShapeType="1"/>
              </p:cNvSpPr>
              <p:nvPr/>
            </p:nvSpPr>
            <p:spPr bwMode="auto">
              <a:xfrm flipH="1">
                <a:off x="2400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5" name="Line 2789"/>
              <p:cNvSpPr>
                <a:spLocks noChangeShapeType="1"/>
              </p:cNvSpPr>
              <p:nvPr/>
            </p:nvSpPr>
            <p:spPr bwMode="auto">
              <a:xfrm flipH="1">
                <a:off x="235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6" name="Line 2790"/>
              <p:cNvSpPr>
                <a:spLocks noChangeShapeType="1"/>
              </p:cNvSpPr>
              <p:nvPr/>
            </p:nvSpPr>
            <p:spPr bwMode="auto">
              <a:xfrm flipH="1">
                <a:off x="230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7" name="Line 2791"/>
              <p:cNvSpPr>
                <a:spLocks noChangeShapeType="1"/>
              </p:cNvSpPr>
              <p:nvPr/>
            </p:nvSpPr>
            <p:spPr bwMode="auto">
              <a:xfrm flipH="1">
                <a:off x="226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8" name="Line 2792"/>
              <p:cNvSpPr>
                <a:spLocks noChangeShapeType="1"/>
              </p:cNvSpPr>
              <p:nvPr/>
            </p:nvSpPr>
            <p:spPr bwMode="auto">
              <a:xfrm flipH="1">
                <a:off x="221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09" name="Line 2793"/>
              <p:cNvSpPr>
                <a:spLocks noChangeShapeType="1"/>
              </p:cNvSpPr>
              <p:nvPr/>
            </p:nvSpPr>
            <p:spPr bwMode="auto">
              <a:xfrm flipH="1">
                <a:off x="217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0" name="Line 2794"/>
              <p:cNvSpPr>
                <a:spLocks noChangeShapeType="1"/>
              </p:cNvSpPr>
              <p:nvPr/>
            </p:nvSpPr>
            <p:spPr bwMode="auto">
              <a:xfrm flipH="1">
                <a:off x="212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1" name="Line 2795"/>
              <p:cNvSpPr>
                <a:spLocks noChangeShapeType="1"/>
              </p:cNvSpPr>
              <p:nvPr/>
            </p:nvSpPr>
            <p:spPr bwMode="auto">
              <a:xfrm flipH="1">
                <a:off x="2082" y="253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2" name="Line 2796"/>
              <p:cNvSpPr>
                <a:spLocks noChangeShapeType="1"/>
              </p:cNvSpPr>
              <p:nvPr/>
            </p:nvSpPr>
            <p:spPr bwMode="auto">
              <a:xfrm flipH="1">
                <a:off x="203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3" name="Line 2797"/>
              <p:cNvSpPr>
                <a:spLocks noChangeShapeType="1"/>
              </p:cNvSpPr>
              <p:nvPr/>
            </p:nvSpPr>
            <p:spPr bwMode="auto">
              <a:xfrm flipH="1">
                <a:off x="199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4" name="Line 2798"/>
              <p:cNvSpPr>
                <a:spLocks noChangeShapeType="1"/>
              </p:cNvSpPr>
              <p:nvPr/>
            </p:nvSpPr>
            <p:spPr bwMode="auto">
              <a:xfrm flipH="1">
                <a:off x="194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5" name="Line 2799"/>
              <p:cNvSpPr>
                <a:spLocks noChangeShapeType="1"/>
              </p:cNvSpPr>
              <p:nvPr/>
            </p:nvSpPr>
            <p:spPr bwMode="auto">
              <a:xfrm flipH="1">
                <a:off x="190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6" name="Line 2800"/>
              <p:cNvSpPr>
                <a:spLocks noChangeShapeType="1"/>
              </p:cNvSpPr>
              <p:nvPr/>
            </p:nvSpPr>
            <p:spPr bwMode="auto">
              <a:xfrm flipH="1">
                <a:off x="1855" y="253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7" name="Line 2801"/>
              <p:cNvSpPr>
                <a:spLocks noChangeShapeType="1"/>
              </p:cNvSpPr>
              <p:nvPr/>
            </p:nvSpPr>
            <p:spPr bwMode="auto">
              <a:xfrm flipH="1">
                <a:off x="1810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8" name="Line 2802"/>
              <p:cNvSpPr>
                <a:spLocks noChangeShapeType="1"/>
              </p:cNvSpPr>
              <p:nvPr/>
            </p:nvSpPr>
            <p:spPr bwMode="auto">
              <a:xfrm flipH="1">
                <a:off x="176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19" name="Line 2803"/>
              <p:cNvSpPr>
                <a:spLocks noChangeShapeType="1"/>
              </p:cNvSpPr>
              <p:nvPr/>
            </p:nvSpPr>
            <p:spPr bwMode="auto">
              <a:xfrm flipH="1">
                <a:off x="171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0" name="Line 2804"/>
              <p:cNvSpPr>
                <a:spLocks noChangeShapeType="1"/>
              </p:cNvSpPr>
              <p:nvPr/>
            </p:nvSpPr>
            <p:spPr bwMode="auto">
              <a:xfrm flipH="1">
                <a:off x="167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1" name="Line 2805"/>
              <p:cNvSpPr>
                <a:spLocks noChangeShapeType="1"/>
              </p:cNvSpPr>
              <p:nvPr/>
            </p:nvSpPr>
            <p:spPr bwMode="auto">
              <a:xfrm flipH="1">
                <a:off x="162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2" name="Line 2806"/>
              <p:cNvSpPr>
                <a:spLocks noChangeShapeType="1"/>
              </p:cNvSpPr>
              <p:nvPr/>
            </p:nvSpPr>
            <p:spPr bwMode="auto">
              <a:xfrm flipH="1">
                <a:off x="158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3" name="Line 2807"/>
              <p:cNvSpPr>
                <a:spLocks noChangeShapeType="1"/>
              </p:cNvSpPr>
              <p:nvPr/>
            </p:nvSpPr>
            <p:spPr bwMode="auto">
              <a:xfrm flipH="1">
                <a:off x="153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4" name="Line 2808"/>
              <p:cNvSpPr>
                <a:spLocks noChangeShapeType="1"/>
              </p:cNvSpPr>
              <p:nvPr/>
            </p:nvSpPr>
            <p:spPr bwMode="auto">
              <a:xfrm flipH="1">
                <a:off x="149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5" name="Line 2809"/>
              <p:cNvSpPr>
                <a:spLocks noChangeShapeType="1"/>
              </p:cNvSpPr>
              <p:nvPr/>
            </p:nvSpPr>
            <p:spPr bwMode="auto">
              <a:xfrm flipH="1">
                <a:off x="144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6" name="Line 2810"/>
              <p:cNvSpPr>
                <a:spLocks noChangeShapeType="1"/>
              </p:cNvSpPr>
              <p:nvPr/>
            </p:nvSpPr>
            <p:spPr bwMode="auto">
              <a:xfrm flipH="1">
                <a:off x="140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7" name="Line 2811"/>
              <p:cNvSpPr>
                <a:spLocks noChangeShapeType="1"/>
              </p:cNvSpPr>
              <p:nvPr/>
            </p:nvSpPr>
            <p:spPr bwMode="auto">
              <a:xfrm flipH="1">
                <a:off x="135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8" name="Line 2812"/>
              <p:cNvSpPr>
                <a:spLocks noChangeShapeType="1"/>
              </p:cNvSpPr>
              <p:nvPr/>
            </p:nvSpPr>
            <p:spPr bwMode="auto">
              <a:xfrm flipH="1">
                <a:off x="131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29" name="Line 2813"/>
              <p:cNvSpPr>
                <a:spLocks noChangeShapeType="1"/>
              </p:cNvSpPr>
              <p:nvPr/>
            </p:nvSpPr>
            <p:spPr bwMode="auto">
              <a:xfrm flipH="1">
                <a:off x="126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30" name="Line 2814"/>
              <p:cNvSpPr>
                <a:spLocks noChangeShapeType="1"/>
              </p:cNvSpPr>
              <p:nvPr/>
            </p:nvSpPr>
            <p:spPr bwMode="auto">
              <a:xfrm flipH="1">
                <a:off x="1220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31" name="Line 2815"/>
              <p:cNvSpPr>
                <a:spLocks noChangeShapeType="1"/>
              </p:cNvSpPr>
              <p:nvPr/>
            </p:nvSpPr>
            <p:spPr bwMode="auto">
              <a:xfrm flipH="1">
                <a:off x="117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32" name="Line 2816"/>
              <p:cNvSpPr>
                <a:spLocks noChangeShapeType="1"/>
              </p:cNvSpPr>
              <p:nvPr/>
            </p:nvSpPr>
            <p:spPr bwMode="auto">
              <a:xfrm flipH="1">
                <a:off x="1129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33" name="Line 2817"/>
              <p:cNvSpPr>
                <a:spLocks noChangeShapeType="1"/>
              </p:cNvSpPr>
              <p:nvPr/>
            </p:nvSpPr>
            <p:spPr bwMode="auto">
              <a:xfrm flipH="1">
                <a:off x="1084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" name="Group 2818"/>
            <p:cNvGrpSpPr>
              <a:grpSpLocks/>
            </p:cNvGrpSpPr>
            <p:nvPr/>
          </p:nvGrpSpPr>
          <p:grpSpPr bwMode="auto">
            <a:xfrm>
              <a:off x="721" y="1822"/>
              <a:ext cx="4499" cy="712"/>
              <a:chOff x="721" y="1822"/>
              <a:chExt cx="4499" cy="712"/>
            </a:xfrm>
          </p:grpSpPr>
          <p:sp>
            <p:nvSpPr>
              <p:cNvPr id="549635" name="Line 2819"/>
              <p:cNvSpPr>
                <a:spLocks noChangeShapeType="1"/>
              </p:cNvSpPr>
              <p:nvPr/>
            </p:nvSpPr>
            <p:spPr bwMode="auto">
              <a:xfrm flipH="1">
                <a:off x="103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36" name="Line 2820"/>
              <p:cNvSpPr>
                <a:spLocks noChangeShapeType="1"/>
              </p:cNvSpPr>
              <p:nvPr/>
            </p:nvSpPr>
            <p:spPr bwMode="auto">
              <a:xfrm flipH="1">
                <a:off x="993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37" name="Line 2821"/>
              <p:cNvSpPr>
                <a:spLocks noChangeShapeType="1"/>
              </p:cNvSpPr>
              <p:nvPr/>
            </p:nvSpPr>
            <p:spPr bwMode="auto">
              <a:xfrm flipH="1">
                <a:off x="948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38" name="Line 2822"/>
              <p:cNvSpPr>
                <a:spLocks noChangeShapeType="1"/>
              </p:cNvSpPr>
              <p:nvPr/>
            </p:nvSpPr>
            <p:spPr bwMode="auto">
              <a:xfrm flipH="1">
                <a:off x="902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39" name="Line 2823"/>
              <p:cNvSpPr>
                <a:spLocks noChangeShapeType="1"/>
              </p:cNvSpPr>
              <p:nvPr/>
            </p:nvSpPr>
            <p:spPr bwMode="auto">
              <a:xfrm flipH="1">
                <a:off x="85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0" name="Line 2824"/>
              <p:cNvSpPr>
                <a:spLocks noChangeShapeType="1"/>
              </p:cNvSpPr>
              <p:nvPr/>
            </p:nvSpPr>
            <p:spPr bwMode="auto">
              <a:xfrm flipH="1">
                <a:off x="81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1" name="Line 2825"/>
              <p:cNvSpPr>
                <a:spLocks noChangeShapeType="1"/>
              </p:cNvSpPr>
              <p:nvPr/>
            </p:nvSpPr>
            <p:spPr bwMode="auto">
              <a:xfrm flipH="1">
                <a:off x="766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2" name="Line 2826"/>
              <p:cNvSpPr>
                <a:spLocks noChangeShapeType="1"/>
              </p:cNvSpPr>
              <p:nvPr/>
            </p:nvSpPr>
            <p:spPr bwMode="auto">
              <a:xfrm flipH="1">
                <a:off x="721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3" name="Line 2827"/>
              <p:cNvSpPr>
                <a:spLocks noChangeShapeType="1"/>
              </p:cNvSpPr>
              <p:nvPr/>
            </p:nvSpPr>
            <p:spPr bwMode="auto">
              <a:xfrm flipH="1">
                <a:off x="521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4" name="Line 2828"/>
              <p:cNvSpPr>
                <a:spLocks noChangeShapeType="1"/>
              </p:cNvSpPr>
              <p:nvPr/>
            </p:nvSpPr>
            <p:spPr bwMode="auto">
              <a:xfrm flipH="1">
                <a:off x="516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5" name="Line 2829"/>
              <p:cNvSpPr>
                <a:spLocks noChangeShapeType="1"/>
              </p:cNvSpPr>
              <p:nvPr/>
            </p:nvSpPr>
            <p:spPr bwMode="auto">
              <a:xfrm flipH="1">
                <a:off x="512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6" name="Line 2830"/>
              <p:cNvSpPr>
                <a:spLocks noChangeShapeType="1"/>
              </p:cNvSpPr>
              <p:nvPr/>
            </p:nvSpPr>
            <p:spPr bwMode="auto">
              <a:xfrm flipH="1">
                <a:off x="5078" y="217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7" name="Line 2831"/>
              <p:cNvSpPr>
                <a:spLocks noChangeShapeType="1"/>
              </p:cNvSpPr>
              <p:nvPr/>
            </p:nvSpPr>
            <p:spPr bwMode="auto">
              <a:xfrm flipH="1">
                <a:off x="503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8" name="Line 2832"/>
              <p:cNvSpPr>
                <a:spLocks noChangeShapeType="1"/>
              </p:cNvSpPr>
              <p:nvPr/>
            </p:nvSpPr>
            <p:spPr bwMode="auto">
              <a:xfrm flipH="1">
                <a:off x="498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49" name="Line 2833"/>
              <p:cNvSpPr>
                <a:spLocks noChangeShapeType="1"/>
              </p:cNvSpPr>
              <p:nvPr/>
            </p:nvSpPr>
            <p:spPr bwMode="auto">
              <a:xfrm flipH="1">
                <a:off x="494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0" name="Line 2834"/>
              <p:cNvSpPr>
                <a:spLocks noChangeShapeType="1"/>
              </p:cNvSpPr>
              <p:nvPr/>
            </p:nvSpPr>
            <p:spPr bwMode="auto">
              <a:xfrm flipH="1">
                <a:off x="489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1" name="Line 2835"/>
              <p:cNvSpPr>
                <a:spLocks noChangeShapeType="1"/>
              </p:cNvSpPr>
              <p:nvPr/>
            </p:nvSpPr>
            <p:spPr bwMode="auto">
              <a:xfrm flipH="1">
                <a:off x="485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2" name="Line 2836"/>
              <p:cNvSpPr>
                <a:spLocks noChangeShapeType="1"/>
              </p:cNvSpPr>
              <p:nvPr/>
            </p:nvSpPr>
            <p:spPr bwMode="auto">
              <a:xfrm flipH="1">
                <a:off x="480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3" name="Line 2837"/>
              <p:cNvSpPr>
                <a:spLocks noChangeShapeType="1"/>
              </p:cNvSpPr>
              <p:nvPr/>
            </p:nvSpPr>
            <p:spPr bwMode="auto">
              <a:xfrm flipH="1">
                <a:off x="476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4" name="Line 2838"/>
              <p:cNvSpPr>
                <a:spLocks noChangeShapeType="1"/>
              </p:cNvSpPr>
              <p:nvPr/>
            </p:nvSpPr>
            <p:spPr bwMode="auto">
              <a:xfrm flipH="1">
                <a:off x="471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5" name="Line 2839"/>
              <p:cNvSpPr>
                <a:spLocks noChangeShapeType="1"/>
              </p:cNvSpPr>
              <p:nvPr/>
            </p:nvSpPr>
            <p:spPr bwMode="auto">
              <a:xfrm flipH="1">
                <a:off x="4670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6" name="Line 2840"/>
              <p:cNvSpPr>
                <a:spLocks noChangeShapeType="1"/>
              </p:cNvSpPr>
              <p:nvPr/>
            </p:nvSpPr>
            <p:spPr bwMode="auto">
              <a:xfrm flipH="1">
                <a:off x="462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7" name="Line 2841"/>
              <p:cNvSpPr>
                <a:spLocks noChangeShapeType="1"/>
              </p:cNvSpPr>
              <p:nvPr/>
            </p:nvSpPr>
            <p:spPr bwMode="auto">
              <a:xfrm flipH="1">
                <a:off x="457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8" name="Line 2842"/>
              <p:cNvSpPr>
                <a:spLocks noChangeShapeType="1"/>
              </p:cNvSpPr>
              <p:nvPr/>
            </p:nvSpPr>
            <p:spPr bwMode="auto">
              <a:xfrm flipH="1">
                <a:off x="453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59" name="Line 2843"/>
              <p:cNvSpPr>
                <a:spLocks noChangeShapeType="1"/>
              </p:cNvSpPr>
              <p:nvPr/>
            </p:nvSpPr>
            <p:spPr bwMode="auto">
              <a:xfrm flipH="1">
                <a:off x="448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0" name="Line 2844"/>
              <p:cNvSpPr>
                <a:spLocks noChangeShapeType="1"/>
              </p:cNvSpPr>
              <p:nvPr/>
            </p:nvSpPr>
            <p:spPr bwMode="auto">
              <a:xfrm flipH="1">
                <a:off x="444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1" name="Line 2845"/>
              <p:cNvSpPr>
                <a:spLocks noChangeShapeType="1"/>
              </p:cNvSpPr>
              <p:nvPr/>
            </p:nvSpPr>
            <p:spPr bwMode="auto">
              <a:xfrm flipH="1">
                <a:off x="439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2" name="Line 2846"/>
              <p:cNvSpPr>
                <a:spLocks noChangeShapeType="1"/>
              </p:cNvSpPr>
              <p:nvPr/>
            </p:nvSpPr>
            <p:spPr bwMode="auto">
              <a:xfrm flipH="1">
                <a:off x="435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3" name="Line 2847"/>
              <p:cNvSpPr>
                <a:spLocks noChangeShapeType="1"/>
              </p:cNvSpPr>
              <p:nvPr/>
            </p:nvSpPr>
            <p:spPr bwMode="auto">
              <a:xfrm flipH="1">
                <a:off x="430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4" name="Line 2848"/>
              <p:cNvSpPr>
                <a:spLocks noChangeShapeType="1"/>
              </p:cNvSpPr>
              <p:nvPr/>
            </p:nvSpPr>
            <p:spPr bwMode="auto">
              <a:xfrm flipH="1">
                <a:off x="426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5" name="Line 2849"/>
              <p:cNvSpPr>
                <a:spLocks noChangeShapeType="1"/>
              </p:cNvSpPr>
              <p:nvPr/>
            </p:nvSpPr>
            <p:spPr bwMode="auto">
              <a:xfrm flipH="1">
                <a:off x="421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6" name="Line 2850"/>
              <p:cNvSpPr>
                <a:spLocks noChangeShapeType="1"/>
              </p:cNvSpPr>
              <p:nvPr/>
            </p:nvSpPr>
            <p:spPr bwMode="auto">
              <a:xfrm flipH="1">
                <a:off x="417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7" name="Line 2851"/>
              <p:cNvSpPr>
                <a:spLocks noChangeShapeType="1"/>
              </p:cNvSpPr>
              <p:nvPr/>
            </p:nvSpPr>
            <p:spPr bwMode="auto">
              <a:xfrm flipH="1">
                <a:off x="412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8" name="Line 2852"/>
              <p:cNvSpPr>
                <a:spLocks noChangeShapeType="1"/>
              </p:cNvSpPr>
              <p:nvPr/>
            </p:nvSpPr>
            <p:spPr bwMode="auto">
              <a:xfrm flipH="1">
                <a:off x="4080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69" name="Line 2853"/>
              <p:cNvSpPr>
                <a:spLocks noChangeShapeType="1"/>
              </p:cNvSpPr>
              <p:nvPr/>
            </p:nvSpPr>
            <p:spPr bwMode="auto">
              <a:xfrm flipH="1">
                <a:off x="403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0" name="Line 2854"/>
              <p:cNvSpPr>
                <a:spLocks noChangeShapeType="1"/>
              </p:cNvSpPr>
              <p:nvPr/>
            </p:nvSpPr>
            <p:spPr bwMode="auto">
              <a:xfrm flipH="1">
                <a:off x="398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1" name="Line 2855"/>
              <p:cNvSpPr>
                <a:spLocks noChangeShapeType="1"/>
              </p:cNvSpPr>
              <p:nvPr/>
            </p:nvSpPr>
            <p:spPr bwMode="auto">
              <a:xfrm flipH="1">
                <a:off x="394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2" name="Line 2856"/>
              <p:cNvSpPr>
                <a:spLocks noChangeShapeType="1"/>
              </p:cNvSpPr>
              <p:nvPr/>
            </p:nvSpPr>
            <p:spPr bwMode="auto">
              <a:xfrm flipH="1">
                <a:off x="389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3" name="Line 2857"/>
              <p:cNvSpPr>
                <a:spLocks noChangeShapeType="1"/>
              </p:cNvSpPr>
              <p:nvPr/>
            </p:nvSpPr>
            <p:spPr bwMode="auto">
              <a:xfrm flipH="1">
                <a:off x="385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4" name="Line 2858"/>
              <p:cNvSpPr>
                <a:spLocks noChangeShapeType="1"/>
              </p:cNvSpPr>
              <p:nvPr/>
            </p:nvSpPr>
            <p:spPr bwMode="auto">
              <a:xfrm flipH="1">
                <a:off x="380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5" name="Line 2859"/>
              <p:cNvSpPr>
                <a:spLocks noChangeShapeType="1"/>
              </p:cNvSpPr>
              <p:nvPr/>
            </p:nvSpPr>
            <p:spPr bwMode="auto">
              <a:xfrm flipH="1">
                <a:off x="376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6" name="Line 2860"/>
              <p:cNvSpPr>
                <a:spLocks noChangeShapeType="1"/>
              </p:cNvSpPr>
              <p:nvPr/>
            </p:nvSpPr>
            <p:spPr bwMode="auto">
              <a:xfrm flipH="1">
                <a:off x="371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7" name="Line 2861"/>
              <p:cNvSpPr>
                <a:spLocks noChangeShapeType="1"/>
              </p:cNvSpPr>
              <p:nvPr/>
            </p:nvSpPr>
            <p:spPr bwMode="auto">
              <a:xfrm flipH="1">
                <a:off x="367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8" name="Line 2862"/>
              <p:cNvSpPr>
                <a:spLocks noChangeShapeType="1"/>
              </p:cNvSpPr>
              <p:nvPr/>
            </p:nvSpPr>
            <p:spPr bwMode="auto">
              <a:xfrm flipH="1">
                <a:off x="362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79" name="Line 2863"/>
              <p:cNvSpPr>
                <a:spLocks noChangeShapeType="1"/>
              </p:cNvSpPr>
              <p:nvPr/>
            </p:nvSpPr>
            <p:spPr bwMode="auto">
              <a:xfrm flipH="1">
                <a:off x="3580" y="217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0" name="Line 2864"/>
              <p:cNvSpPr>
                <a:spLocks noChangeShapeType="1"/>
              </p:cNvSpPr>
              <p:nvPr/>
            </p:nvSpPr>
            <p:spPr bwMode="auto">
              <a:xfrm flipH="1">
                <a:off x="353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1" name="Line 2865"/>
              <p:cNvSpPr>
                <a:spLocks noChangeShapeType="1"/>
              </p:cNvSpPr>
              <p:nvPr/>
            </p:nvSpPr>
            <p:spPr bwMode="auto">
              <a:xfrm flipH="1">
                <a:off x="3490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2" name="Line 2866"/>
              <p:cNvSpPr>
                <a:spLocks noChangeShapeType="1"/>
              </p:cNvSpPr>
              <p:nvPr/>
            </p:nvSpPr>
            <p:spPr bwMode="auto">
              <a:xfrm flipH="1">
                <a:off x="344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3" name="Line 2867"/>
              <p:cNvSpPr>
                <a:spLocks noChangeShapeType="1"/>
              </p:cNvSpPr>
              <p:nvPr/>
            </p:nvSpPr>
            <p:spPr bwMode="auto">
              <a:xfrm flipH="1">
                <a:off x="339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4" name="Line 2868"/>
              <p:cNvSpPr>
                <a:spLocks noChangeShapeType="1"/>
              </p:cNvSpPr>
              <p:nvPr/>
            </p:nvSpPr>
            <p:spPr bwMode="auto">
              <a:xfrm flipH="1">
                <a:off x="335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5" name="Line 2869"/>
              <p:cNvSpPr>
                <a:spLocks noChangeShapeType="1"/>
              </p:cNvSpPr>
              <p:nvPr/>
            </p:nvSpPr>
            <p:spPr bwMode="auto">
              <a:xfrm flipH="1">
                <a:off x="330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6" name="Line 2870"/>
              <p:cNvSpPr>
                <a:spLocks noChangeShapeType="1"/>
              </p:cNvSpPr>
              <p:nvPr/>
            </p:nvSpPr>
            <p:spPr bwMode="auto">
              <a:xfrm flipH="1">
                <a:off x="326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7" name="Line 2871"/>
              <p:cNvSpPr>
                <a:spLocks noChangeShapeType="1"/>
              </p:cNvSpPr>
              <p:nvPr/>
            </p:nvSpPr>
            <p:spPr bwMode="auto">
              <a:xfrm flipH="1">
                <a:off x="321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8" name="Line 2872"/>
              <p:cNvSpPr>
                <a:spLocks noChangeShapeType="1"/>
              </p:cNvSpPr>
              <p:nvPr/>
            </p:nvSpPr>
            <p:spPr bwMode="auto">
              <a:xfrm flipH="1">
                <a:off x="317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89" name="Line 2873"/>
              <p:cNvSpPr>
                <a:spLocks noChangeShapeType="1"/>
              </p:cNvSpPr>
              <p:nvPr/>
            </p:nvSpPr>
            <p:spPr bwMode="auto">
              <a:xfrm flipH="1">
                <a:off x="312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0" name="Line 2874"/>
              <p:cNvSpPr>
                <a:spLocks noChangeShapeType="1"/>
              </p:cNvSpPr>
              <p:nvPr/>
            </p:nvSpPr>
            <p:spPr bwMode="auto">
              <a:xfrm flipH="1">
                <a:off x="308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1" name="Line 2875"/>
              <p:cNvSpPr>
                <a:spLocks noChangeShapeType="1"/>
              </p:cNvSpPr>
              <p:nvPr/>
            </p:nvSpPr>
            <p:spPr bwMode="auto">
              <a:xfrm flipH="1">
                <a:off x="303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2" name="Line 2876"/>
              <p:cNvSpPr>
                <a:spLocks noChangeShapeType="1"/>
              </p:cNvSpPr>
              <p:nvPr/>
            </p:nvSpPr>
            <p:spPr bwMode="auto">
              <a:xfrm flipH="1">
                <a:off x="2990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3" name="Line 2877"/>
              <p:cNvSpPr>
                <a:spLocks noChangeShapeType="1"/>
              </p:cNvSpPr>
              <p:nvPr/>
            </p:nvSpPr>
            <p:spPr bwMode="auto">
              <a:xfrm flipH="1">
                <a:off x="294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4" name="Line 2878"/>
              <p:cNvSpPr>
                <a:spLocks noChangeShapeType="1"/>
              </p:cNvSpPr>
              <p:nvPr/>
            </p:nvSpPr>
            <p:spPr bwMode="auto">
              <a:xfrm flipH="1">
                <a:off x="2900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5" name="Line 2879"/>
              <p:cNvSpPr>
                <a:spLocks noChangeShapeType="1"/>
              </p:cNvSpPr>
              <p:nvPr/>
            </p:nvSpPr>
            <p:spPr bwMode="auto">
              <a:xfrm flipH="1">
                <a:off x="285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6" name="Line 2880"/>
              <p:cNvSpPr>
                <a:spLocks noChangeShapeType="1"/>
              </p:cNvSpPr>
              <p:nvPr/>
            </p:nvSpPr>
            <p:spPr bwMode="auto">
              <a:xfrm flipH="1">
                <a:off x="280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7" name="Line 2881"/>
              <p:cNvSpPr>
                <a:spLocks noChangeShapeType="1"/>
              </p:cNvSpPr>
              <p:nvPr/>
            </p:nvSpPr>
            <p:spPr bwMode="auto">
              <a:xfrm flipH="1">
                <a:off x="276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8" name="Line 2882"/>
              <p:cNvSpPr>
                <a:spLocks noChangeShapeType="1"/>
              </p:cNvSpPr>
              <p:nvPr/>
            </p:nvSpPr>
            <p:spPr bwMode="auto">
              <a:xfrm flipH="1">
                <a:off x="271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699" name="Line 2883"/>
              <p:cNvSpPr>
                <a:spLocks noChangeShapeType="1"/>
              </p:cNvSpPr>
              <p:nvPr/>
            </p:nvSpPr>
            <p:spPr bwMode="auto">
              <a:xfrm flipH="1">
                <a:off x="267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0" name="Line 2884"/>
              <p:cNvSpPr>
                <a:spLocks noChangeShapeType="1"/>
              </p:cNvSpPr>
              <p:nvPr/>
            </p:nvSpPr>
            <p:spPr bwMode="auto">
              <a:xfrm flipH="1">
                <a:off x="262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1" name="Line 2885"/>
              <p:cNvSpPr>
                <a:spLocks noChangeShapeType="1"/>
              </p:cNvSpPr>
              <p:nvPr/>
            </p:nvSpPr>
            <p:spPr bwMode="auto">
              <a:xfrm flipH="1">
                <a:off x="258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2" name="Line 2886"/>
              <p:cNvSpPr>
                <a:spLocks noChangeShapeType="1"/>
              </p:cNvSpPr>
              <p:nvPr/>
            </p:nvSpPr>
            <p:spPr bwMode="auto">
              <a:xfrm flipH="1">
                <a:off x="253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3" name="Line 2887"/>
              <p:cNvSpPr>
                <a:spLocks noChangeShapeType="1"/>
              </p:cNvSpPr>
              <p:nvPr/>
            </p:nvSpPr>
            <p:spPr bwMode="auto">
              <a:xfrm flipH="1">
                <a:off x="249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4" name="Line 2888"/>
              <p:cNvSpPr>
                <a:spLocks noChangeShapeType="1"/>
              </p:cNvSpPr>
              <p:nvPr/>
            </p:nvSpPr>
            <p:spPr bwMode="auto">
              <a:xfrm flipH="1">
                <a:off x="244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5" name="Line 2889"/>
              <p:cNvSpPr>
                <a:spLocks noChangeShapeType="1"/>
              </p:cNvSpPr>
              <p:nvPr/>
            </p:nvSpPr>
            <p:spPr bwMode="auto">
              <a:xfrm flipH="1">
                <a:off x="2400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6" name="Line 2890"/>
              <p:cNvSpPr>
                <a:spLocks noChangeShapeType="1"/>
              </p:cNvSpPr>
              <p:nvPr/>
            </p:nvSpPr>
            <p:spPr bwMode="auto">
              <a:xfrm flipH="1">
                <a:off x="235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7" name="Line 2891"/>
              <p:cNvSpPr>
                <a:spLocks noChangeShapeType="1"/>
              </p:cNvSpPr>
              <p:nvPr/>
            </p:nvSpPr>
            <p:spPr bwMode="auto">
              <a:xfrm flipH="1">
                <a:off x="230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8" name="Line 2892"/>
              <p:cNvSpPr>
                <a:spLocks noChangeShapeType="1"/>
              </p:cNvSpPr>
              <p:nvPr/>
            </p:nvSpPr>
            <p:spPr bwMode="auto">
              <a:xfrm flipH="1">
                <a:off x="226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09" name="Line 2893"/>
              <p:cNvSpPr>
                <a:spLocks noChangeShapeType="1"/>
              </p:cNvSpPr>
              <p:nvPr/>
            </p:nvSpPr>
            <p:spPr bwMode="auto">
              <a:xfrm flipH="1">
                <a:off x="221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0" name="Line 2894"/>
              <p:cNvSpPr>
                <a:spLocks noChangeShapeType="1"/>
              </p:cNvSpPr>
              <p:nvPr/>
            </p:nvSpPr>
            <p:spPr bwMode="auto">
              <a:xfrm flipH="1">
                <a:off x="217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1" name="Line 2895"/>
              <p:cNvSpPr>
                <a:spLocks noChangeShapeType="1"/>
              </p:cNvSpPr>
              <p:nvPr/>
            </p:nvSpPr>
            <p:spPr bwMode="auto">
              <a:xfrm flipH="1">
                <a:off x="212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2" name="Line 2896"/>
              <p:cNvSpPr>
                <a:spLocks noChangeShapeType="1"/>
              </p:cNvSpPr>
              <p:nvPr/>
            </p:nvSpPr>
            <p:spPr bwMode="auto">
              <a:xfrm flipH="1">
                <a:off x="2082" y="217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3" name="Line 2897"/>
              <p:cNvSpPr>
                <a:spLocks noChangeShapeType="1"/>
              </p:cNvSpPr>
              <p:nvPr/>
            </p:nvSpPr>
            <p:spPr bwMode="auto">
              <a:xfrm flipH="1">
                <a:off x="203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4" name="Line 2898"/>
              <p:cNvSpPr>
                <a:spLocks noChangeShapeType="1"/>
              </p:cNvSpPr>
              <p:nvPr/>
            </p:nvSpPr>
            <p:spPr bwMode="auto">
              <a:xfrm flipH="1">
                <a:off x="199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5" name="Line 2899"/>
              <p:cNvSpPr>
                <a:spLocks noChangeShapeType="1"/>
              </p:cNvSpPr>
              <p:nvPr/>
            </p:nvSpPr>
            <p:spPr bwMode="auto">
              <a:xfrm flipH="1">
                <a:off x="194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6" name="Line 2900"/>
              <p:cNvSpPr>
                <a:spLocks noChangeShapeType="1"/>
              </p:cNvSpPr>
              <p:nvPr/>
            </p:nvSpPr>
            <p:spPr bwMode="auto">
              <a:xfrm flipH="1">
                <a:off x="190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7" name="Line 2901"/>
              <p:cNvSpPr>
                <a:spLocks noChangeShapeType="1"/>
              </p:cNvSpPr>
              <p:nvPr/>
            </p:nvSpPr>
            <p:spPr bwMode="auto">
              <a:xfrm flipH="1">
                <a:off x="1855" y="217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8" name="Line 2902"/>
              <p:cNvSpPr>
                <a:spLocks noChangeShapeType="1"/>
              </p:cNvSpPr>
              <p:nvPr/>
            </p:nvSpPr>
            <p:spPr bwMode="auto">
              <a:xfrm flipH="1">
                <a:off x="1810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19" name="Line 2903"/>
              <p:cNvSpPr>
                <a:spLocks noChangeShapeType="1"/>
              </p:cNvSpPr>
              <p:nvPr/>
            </p:nvSpPr>
            <p:spPr bwMode="auto">
              <a:xfrm flipH="1">
                <a:off x="176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0" name="Line 2904"/>
              <p:cNvSpPr>
                <a:spLocks noChangeShapeType="1"/>
              </p:cNvSpPr>
              <p:nvPr/>
            </p:nvSpPr>
            <p:spPr bwMode="auto">
              <a:xfrm flipH="1">
                <a:off x="171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1" name="Line 2905"/>
              <p:cNvSpPr>
                <a:spLocks noChangeShapeType="1"/>
              </p:cNvSpPr>
              <p:nvPr/>
            </p:nvSpPr>
            <p:spPr bwMode="auto">
              <a:xfrm flipH="1">
                <a:off x="167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2" name="Line 2906"/>
              <p:cNvSpPr>
                <a:spLocks noChangeShapeType="1"/>
              </p:cNvSpPr>
              <p:nvPr/>
            </p:nvSpPr>
            <p:spPr bwMode="auto">
              <a:xfrm flipH="1">
                <a:off x="162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3" name="Line 2907"/>
              <p:cNvSpPr>
                <a:spLocks noChangeShapeType="1"/>
              </p:cNvSpPr>
              <p:nvPr/>
            </p:nvSpPr>
            <p:spPr bwMode="auto">
              <a:xfrm flipH="1">
                <a:off x="158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4" name="Line 2908"/>
              <p:cNvSpPr>
                <a:spLocks noChangeShapeType="1"/>
              </p:cNvSpPr>
              <p:nvPr/>
            </p:nvSpPr>
            <p:spPr bwMode="auto">
              <a:xfrm flipH="1">
                <a:off x="153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5" name="Line 2909"/>
              <p:cNvSpPr>
                <a:spLocks noChangeShapeType="1"/>
              </p:cNvSpPr>
              <p:nvPr/>
            </p:nvSpPr>
            <p:spPr bwMode="auto">
              <a:xfrm flipH="1">
                <a:off x="149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6" name="Line 2910"/>
              <p:cNvSpPr>
                <a:spLocks noChangeShapeType="1"/>
              </p:cNvSpPr>
              <p:nvPr/>
            </p:nvSpPr>
            <p:spPr bwMode="auto">
              <a:xfrm flipH="1">
                <a:off x="144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7" name="Line 2911"/>
              <p:cNvSpPr>
                <a:spLocks noChangeShapeType="1"/>
              </p:cNvSpPr>
              <p:nvPr/>
            </p:nvSpPr>
            <p:spPr bwMode="auto">
              <a:xfrm flipH="1">
                <a:off x="140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8" name="Line 2912"/>
              <p:cNvSpPr>
                <a:spLocks noChangeShapeType="1"/>
              </p:cNvSpPr>
              <p:nvPr/>
            </p:nvSpPr>
            <p:spPr bwMode="auto">
              <a:xfrm flipH="1">
                <a:off x="135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29" name="Line 2913"/>
              <p:cNvSpPr>
                <a:spLocks noChangeShapeType="1"/>
              </p:cNvSpPr>
              <p:nvPr/>
            </p:nvSpPr>
            <p:spPr bwMode="auto">
              <a:xfrm flipH="1">
                <a:off x="131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0" name="Line 2914"/>
              <p:cNvSpPr>
                <a:spLocks noChangeShapeType="1"/>
              </p:cNvSpPr>
              <p:nvPr/>
            </p:nvSpPr>
            <p:spPr bwMode="auto">
              <a:xfrm flipH="1">
                <a:off x="126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1" name="Line 2915"/>
              <p:cNvSpPr>
                <a:spLocks noChangeShapeType="1"/>
              </p:cNvSpPr>
              <p:nvPr/>
            </p:nvSpPr>
            <p:spPr bwMode="auto">
              <a:xfrm flipH="1">
                <a:off x="1220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2" name="Line 2916"/>
              <p:cNvSpPr>
                <a:spLocks noChangeShapeType="1"/>
              </p:cNvSpPr>
              <p:nvPr/>
            </p:nvSpPr>
            <p:spPr bwMode="auto">
              <a:xfrm flipH="1">
                <a:off x="1175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3" name="Line 2917"/>
              <p:cNvSpPr>
                <a:spLocks noChangeShapeType="1"/>
              </p:cNvSpPr>
              <p:nvPr/>
            </p:nvSpPr>
            <p:spPr bwMode="auto">
              <a:xfrm flipH="1">
                <a:off x="1129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4" name="Line 2918"/>
              <p:cNvSpPr>
                <a:spLocks noChangeShapeType="1"/>
              </p:cNvSpPr>
              <p:nvPr/>
            </p:nvSpPr>
            <p:spPr bwMode="auto">
              <a:xfrm flipH="1">
                <a:off x="1084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5" name="Line 2919"/>
              <p:cNvSpPr>
                <a:spLocks noChangeShapeType="1"/>
              </p:cNvSpPr>
              <p:nvPr/>
            </p:nvSpPr>
            <p:spPr bwMode="auto">
              <a:xfrm flipH="1">
                <a:off x="103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6" name="Line 2920"/>
              <p:cNvSpPr>
                <a:spLocks noChangeShapeType="1"/>
              </p:cNvSpPr>
              <p:nvPr/>
            </p:nvSpPr>
            <p:spPr bwMode="auto">
              <a:xfrm flipH="1">
                <a:off x="993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7" name="Line 2921"/>
              <p:cNvSpPr>
                <a:spLocks noChangeShapeType="1"/>
              </p:cNvSpPr>
              <p:nvPr/>
            </p:nvSpPr>
            <p:spPr bwMode="auto">
              <a:xfrm flipH="1">
                <a:off x="948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8" name="Line 2922"/>
              <p:cNvSpPr>
                <a:spLocks noChangeShapeType="1"/>
              </p:cNvSpPr>
              <p:nvPr/>
            </p:nvSpPr>
            <p:spPr bwMode="auto">
              <a:xfrm flipH="1">
                <a:off x="902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39" name="Line 2923"/>
              <p:cNvSpPr>
                <a:spLocks noChangeShapeType="1"/>
              </p:cNvSpPr>
              <p:nvPr/>
            </p:nvSpPr>
            <p:spPr bwMode="auto">
              <a:xfrm flipH="1">
                <a:off x="857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0" name="Line 2924"/>
              <p:cNvSpPr>
                <a:spLocks noChangeShapeType="1"/>
              </p:cNvSpPr>
              <p:nvPr/>
            </p:nvSpPr>
            <p:spPr bwMode="auto">
              <a:xfrm flipH="1">
                <a:off x="81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1" name="Line 2925"/>
              <p:cNvSpPr>
                <a:spLocks noChangeShapeType="1"/>
              </p:cNvSpPr>
              <p:nvPr/>
            </p:nvSpPr>
            <p:spPr bwMode="auto">
              <a:xfrm flipH="1">
                <a:off x="766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2" name="Line 2926"/>
              <p:cNvSpPr>
                <a:spLocks noChangeShapeType="1"/>
              </p:cNvSpPr>
              <p:nvPr/>
            </p:nvSpPr>
            <p:spPr bwMode="auto">
              <a:xfrm flipH="1">
                <a:off x="721" y="21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3" name="Line 2927"/>
              <p:cNvSpPr>
                <a:spLocks noChangeShapeType="1"/>
              </p:cNvSpPr>
              <p:nvPr/>
            </p:nvSpPr>
            <p:spPr bwMode="auto">
              <a:xfrm flipH="1">
                <a:off x="521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4" name="Line 2928"/>
              <p:cNvSpPr>
                <a:spLocks noChangeShapeType="1"/>
              </p:cNvSpPr>
              <p:nvPr/>
            </p:nvSpPr>
            <p:spPr bwMode="auto">
              <a:xfrm flipH="1">
                <a:off x="516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5" name="Line 2929"/>
              <p:cNvSpPr>
                <a:spLocks noChangeShapeType="1"/>
              </p:cNvSpPr>
              <p:nvPr/>
            </p:nvSpPr>
            <p:spPr bwMode="auto">
              <a:xfrm flipH="1">
                <a:off x="512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6" name="Line 2930"/>
              <p:cNvSpPr>
                <a:spLocks noChangeShapeType="1"/>
              </p:cNvSpPr>
              <p:nvPr/>
            </p:nvSpPr>
            <p:spPr bwMode="auto">
              <a:xfrm flipH="1">
                <a:off x="5078" y="182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7" name="Line 2931"/>
              <p:cNvSpPr>
                <a:spLocks noChangeShapeType="1"/>
              </p:cNvSpPr>
              <p:nvPr/>
            </p:nvSpPr>
            <p:spPr bwMode="auto">
              <a:xfrm flipH="1">
                <a:off x="503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8" name="Line 2932"/>
              <p:cNvSpPr>
                <a:spLocks noChangeShapeType="1"/>
              </p:cNvSpPr>
              <p:nvPr/>
            </p:nvSpPr>
            <p:spPr bwMode="auto">
              <a:xfrm flipH="1">
                <a:off x="498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49" name="Line 2933"/>
              <p:cNvSpPr>
                <a:spLocks noChangeShapeType="1"/>
              </p:cNvSpPr>
              <p:nvPr/>
            </p:nvSpPr>
            <p:spPr bwMode="auto">
              <a:xfrm flipH="1">
                <a:off x="494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0" name="Line 2934"/>
              <p:cNvSpPr>
                <a:spLocks noChangeShapeType="1"/>
              </p:cNvSpPr>
              <p:nvPr/>
            </p:nvSpPr>
            <p:spPr bwMode="auto">
              <a:xfrm flipH="1">
                <a:off x="489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1" name="Line 2935"/>
              <p:cNvSpPr>
                <a:spLocks noChangeShapeType="1"/>
              </p:cNvSpPr>
              <p:nvPr/>
            </p:nvSpPr>
            <p:spPr bwMode="auto">
              <a:xfrm flipH="1">
                <a:off x="485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2" name="Line 2936"/>
              <p:cNvSpPr>
                <a:spLocks noChangeShapeType="1"/>
              </p:cNvSpPr>
              <p:nvPr/>
            </p:nvSpPr>
            <p:spPr bwMode="auto">
              <a:xfrm flipH="1">
                <a:off x="480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3" name="Line 2937"/>
              <p:cNvSpPr>
                <a:spLocks noChangeShapeType="1"/>
              </p:cNvSpPr>
              <p:nvPr/>
            </p:nvSpPr>
            <p:spPr bwMode="auto">
              <a:xfrm flipH="1">
                <a:off x="476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4" name="Line 2938"/>
              <p:cNvSpPr>
                <a:spLocks noChangeShapeType="1"/>
              </p:cNvSpPr>
              <p:nvPr/>
            </p:nvSpPr>
            <p:spPr bwMode="auto">
              <a:xfrm flipH="1">
                <a:off x="471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5" name="Line 2939"/>
              <p:cNvSpPr>
                <a:spLocks noChangeShapeType="1"/>
              </p:cNvSpPr>
              <p:nvPr/>
            </p:nvSpPr>
            <p:spPr bwMode="auto">
              <a:xfrm flipH="1">
                <a:off x="4670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6" name="Line 2940"/>
              <p:cNvSpPr>
                <a:spLocks noChangeShapeType="1"/>
              </p:cNvSpPr>
              <p:nvPr/>
            </p:nvSpPr>
            <p:spPr bwMode="auto">
              <a:xfrm flipH="1">
                <a:off x="462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7" name="Line 2941"/>
              <p:cNvSpPr>
                <a:spLocks noChangeShapeType="1"/>
              </p:cNvSpPr>
              <p:nvPr/>
            </p:nvSpPr>
            <p:spPr bwMode="auto">
              <a:xfrm flipH="1">
                <a:off x="457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8" name="Line 2942"/>
              <p:cNvSpPr>
                <a:spLocks noChangeShapeType="1"/>
              </p:cNvSpPr>
              <p:nvPr/>
            </p:nvSpPr>
            <p:spPr bwMode="auto">
              <a:xfrm flipH="1">
                <a:off x="453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59" name="Line 2943"/>
              <p:cNvSpPr>
                <a:spLocks noChangeShapeType="1"/>
              </p:cNvSpPr>
              <p:nvPr/>
            </p:nvSpPr>
            <p:spPr bwMode="auto">
              <a:xfrm flipH="1">
                <a:off x="448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0" name="Line 2944"/>
              <p:cNvSpPr>
                <a:spLocks noChangeShapeType="1"/>
              </p:cNvSpPr>
              <p:nvPr/>
            </p:nvSpPr>
            <p:spPr bwMode="auto">
              <a:xfrm flipH="1">
                <a:off x="444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1" name="Line 2945"/>
              <p:cNvSpPr>
                <a:spLocks noChangeShapeType="1"/>
              </p:cNvSpPr>
              <p:nvPr/>
            </p:nvSpPr>
            <p:spPr bwMode="auto">
              <a:xfrm flipH="1">
                <a:off x="439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2" name="Line 2946"/>
              <p:cNvSpPr>
                <a:spLocks noChangeShapeType="1"/>
              </p:cNvSpPr>
              <p:nvPr/>
            </p:nvSpPr>
            <p:spPr bwMode="auto">
              <a:xfrm flipH="1">
                <a:off x="435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3" name="Line 2947"/>
              <p:cNvSpPr>
                <a:spLocks noChangeShapeType="1"/>
              </p:cNvSpPr>
              <p:nvPr/>
            </p:nvSpPr>
            <p:spPr bwMode="auto">
              <a:xfrm flipH="1">
                <a:off x="430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4" name="Line 2948"/>
              <p:cNvSpPr>
                <a:spLocks noChangeShapeType="1"/>
              </p:cNvSpPr>
              <p:nvPr/>
            </p:nvSpPr>
            <p:spPr bwMode="auto">
              <a:xfrm flipH="1">
                <a:off x="426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5" name="Line 2949"/>
              <p:cNvSpPr>
                <a:spLocks noChangeShapeType="1"/>
              </p:cNvSpPr>
              <p:nvPr/>
            </p:nvSpPr>
            <p:spPr bwMode="auto">
              <a:xfrm flipH="1">
                <a:off x="421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6" name="Line 2950"/>
              <p:cNvSpPr>
                <a:spLocks noChangeShapeType="1"/>
              </p:cNvSpPr>
              <p:nvPr/>
            </p:nvSpPr>
            <p:spPr bwMode="auto">
              <a:xfrm flipH="1">
                <a:off x="417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7" name="Line 2951"/>
              <p:cNvSpPr>
                <a:spLocks noChangeShapeType="1"/>
              </p:cNvSpPr>
              <p:nvPr/>
            </p:nvSpPr>
            <p:spPr bwMode="auto">
              <a:xfrm flipH="1">
                <a:off x="412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8" name="Line 2952"/>
              <p:cNvSpPr>
                <a:spLocks noChangeShapeType="1"/>
              </p:cNvSpPr>
              <p:nvPr/>
            </p:nvSpPr>
            <p:spPr bwMode="auto">
              <a:xfrm flipH="1">
                <a:off x="4080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69" name="Line 2953"/>
              <p:cNvSpPr>
                <a:spLocks noChangeShapeType="1"/>
              </p:cNvSpPr>
              <p:nvPr/>
            </p:nvSpPr>
            <p:spPr bwMode="auto">
              <a:xfrm flipH="1">
                <a:off x="403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0" name="Line 2954"/>
              <p:cNvSpPr>
                <a:spLocks noChangeShapeType="1"/>
              </p:cNvSpPr>
              <p:nvPr/>
            </p:nvSpPr>
            <p:spPr bwMode="auto">
              <a:xfrm flipH="1">
                <a:off x="398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1" name="Line 2955"/>
              <p:cNvSpPr>
                <a:spLocks noChangeShapeType="1"/>
              </p:cNvSpPr>
              <p:nvPr/>
            </p:nvSpPr>
            <p:spPr bwMode="auto">
              <a:xfrm flipH="1">
                <a:off x="394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2" name="Line 2956"/>
              <p:cNvSpPr>
                <a:spLocks noChangeShapeType="1"/>
              </p:cNvSpPr>
              <p:nvPr/>
            </p:nvSpPr>
            <p:spPr bwMode="auto">
              <a:xfrm flipH="1">
                <a:off x="389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3" name="Line 2957"/>
              <p:cNvSpPr>
                <a:spLocks noChangeShapeType="1"/>
              </p:cNvSpPr>
              <p:nvPr/>
            </p:nvSpPr>
            <p:spPr bwMode="auto">
              <a:xfrm flipH="1">
                <a:off x="385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4" name="Line 2958"/>
              <p:cNvSpPr>
                <a:spLocks noChangeShapeType="1"/>
              </p:cNvSpPr>
              <p:nvPr/>
            </p:nvSpPr>
            <p:spPr bwMode="auto">
              <a:xfrm flipH="1">
                <a:off x="380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5" name="Line 2959"/>
              <p:cNvSpPr>
                <a:spLocks noChangeShapeType="1"/>
              </p:cNvSpPr>
              <p:nvPr/>
            </p:nvSpPr>
            <p:spPr bwMode="auto">
              <a:xfrm flipH="1">
                <a:off x="376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6" name="Line 2960"/>
              <p:cNvSpPr>
                <a:spLocks noChangeShapeType="1"/>
              </p:cNvSpPr>
              <p:nvPr/>
            </p:nvSpPr>
            <p:spPr bwMode="auto">
              <a:xfrm flipH="1">
                <a:off x="371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7" name="Line 2961"/>
              <p:cNvSpPr>
                <a:spLocks noChangeShapeType="1"/>
              </p:cNvSpPr>
              <p:nvPr/>
            </p:nvSpPr>
            <p:spPr bwMode="auto">
              <a:xfrm flipH="1">
                <a:off x="367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8" name="Line 2962"/>
              <p:cNvSpPr>
                <a:spLocks noChangeShapeType="1"/>
              </p:cNvSpPr>
              <p:nvPr/>
            </p:nvSpPr>
            <p:spPr bwMode="auto">
              <a:xfrm flipH="1">
                <a:off x="362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79" name="Line 2963"/>
              <p:cNvSpPr>
                <a:spLocks noChangeShapeType="1"/>
              </p:cNvSpPr>
              <p:nvPr/>
            </p:nvSpPr>
            <p:spPr bwMode="auto">
              <a:xfrm flipH="1">
                <a:off x="3580" y="182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0" name="Line 2964"/>
              <p:cNvSpPr>
                <a:spLocks noChangeShapeType="1"/>
              </p:cNvSpPr>
              <p:nvPr/>
            </p:nvSpPr>
            <p:spPr bwMode="auto">
              <a:xfrm flipH="1">
                <a:off x="353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1" name="Line 2965"/>
              <p:cNvSpPr>
                <a:spLocks noChangeShapeType="1"/>
              </p:cNvSpPr>
              <p:nvPr/>
            </p:nvSpPr>
            <p:spPr bwMode="auto">
              <a:xfrm flipH="1">
                <a:off x="3490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2" name="Line 2966"/>
              <p:cNvSpPr>
                <a:spLocks noChangeShapeType="1"/>
              </p:cNvSpPr>
              <p:nvPr/>
            </p:nvSpPr>
            <p:spPr bwMode="auto">
              <a:xfrm flipH="1">
                <a:off x="344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3" name="Line 2967"/>
              <p:cNvSpPr>
                <a:spLocks noChangeShapeType="1"/>
              </p:cNvSpPr>
              <p:nvPr/>
            </p:nvSpPr>
            <p:spPr bwMode="auto">
              <a:xfrm flipH="1">
                <a:off x="339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4" name="Line 2968"/>
              <p:cNvSpPr>
                <a:spLocks noChangeShapeType="1"/>
              </p:cNvSpPr>
              <p:nvPr/>
            </p:nvSpPr>
            <p:spPr bwMode="auto">
              <a:xfrm flipH="1">
                <a:off x="335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5" name="Line 2969"/>
              <p:cNvSpPr>
                <a:spLocks noChangeShapeType="1"/>
              </p:cNvSpPr>
              <p:nvPr/>
            </p:nvSpPr>
            <p:spPr bwMode="auto">
              <a:xfrm flipH="1">
                <a:off x="330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6" name="Line 2970"/>
              <p:cNvSpPr>
                <a:spLocks noChangeShapeType="1"/>
              </p:cNvSpPr>
              <p:nvPr/>
            </p:nvSpPr>
            <p:spPr bwMode="auto">
              <a:xfrm flipH="1">
                <a:off x="326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7" name="Line 2971"/>
              <p:cNvSpPr>
                <a:spLocks noChangeShapeType="1"/>
              </p:cNvSpPr>
              <p:nvPr/>
            </p:nvSpPr>
            <p:spPr bwMode="auto">
              <a:xfrm flipH="1">
                <a:off x="321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8" name="Line 2972"/>
              <p:cNvSpPr>
                <a:spLocks noChangeShapeType="1"/>
              </p:cNvSpPr>
              <p:nvPr/>
            </p:nvSpPr>
            <p:spPr bwMode="auto">
              <a:xfrm flipH="1">
                <a:off x="317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89" name="Line 2973"/>
              <p:cNvSpPr>
                <a:spLocks noChangeShapeType="1"/>
              </p:cNvSpPr>
              <p:nvPr/>
            </p:nvSpPr>
            <p:spPr bwMode="auto">
              <a:xfrm flipH="1">
                <a:off x="312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0" name="Line 2974"/>
              <p:cNvSpPr>
                <a:spLocks noChangeShapeType="1"/>
              </p:cNvSpPr>
              <p:nvPr/>
            </p:nvSpPr>
            <p:spPr bwMode="auto">
              <a:xfrm flipH="1">
                <a:off x="308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1" name="Line 2975"/>
              <p:cNvSpPr>
                <a:spLocks noChangeShapeType="1"/>
              </p:cNvSpPr>
              <p:nvPr/>
            </p:nvSpPr>
            <p:spPr bwMode="auto">
              <a:xfrm flipH="1">
                <a:off x="303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2" name="Line 2976"/>
              <p:cNvSpPr>
                <a:spLocks noChangeShapeType="1"/>
              </p:cNvSpPr>
              <p:nvPr/>
            </p:nvSpPr>
            <p:spPr bwMode="auto">
              <a:xfrm flipH="1">
                <a:off x="2990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3" name="Line 2977"/>
              <p:cNvSpPr>
                <a:spLocks noChangeShapeType="1"/>
              </p:cNvSpPr>
              <p:nvPr/>
            </p:nvSpPr>
            <p:spPr bwMode="auto">
              <a:xfrm flipH="1">
                <a:off x="294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4" name="Line 2978"/>
              <p:cNvSpPr>
                <a:spLocks noChangeShapeType="1"/>
              </p:cNvSpPr>
              <p:nvPr/>
            </p:nvSpPr>
            <p:spPr bwMode="auto">
              <a:xfrm flipH="1">
                <a:off x="2900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5" name="Line 2979"/>
              <p:cNvSpPr>
                <a:spLocks noChangeShapeType="1"/>
              </p:cNvSpPr>
              <p:nvPr/>
            </p:nvSpPr>
            <p:spPr bwMode="auto">
              <a:xfrm flipH="1">
                <a:off x="285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6" name="Line 2980"/>
              <p:cNvSpPr>
                <a:spLocks noChangeShapeType="1"/>
              </p:cNvSpPr>
              <p:nvPr/>
            </p:nvSpPr>
            <p:spPr bwMode="auto">
              <a:xfrm flipH="1">
                <a:off x="280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7" name="Line 2981"/>
              <p:cNvSpPr>
                <a:spLocks noChangeShapeType="1"/>
              </p:cNvSpPr>
              <p:nvPr/>
            </p:nvSpPr>
            <p:spPr bwMode="auto">
              <a:xfrm flipH="1">
                <a:off x="276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8" name="Line 2982"/>
              <p:cNvSpPr>
                <a:spLocks noChangeShapeType="1"/>
              </p:cNvSpPr>
              <p:nvPr/>
            </p:nvSpPr>
            <p:spPr bwMode="auto">
              <a:xfrm flipH="1">
                <a:off x="271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799" name="Line 2983"/>
              <p:cNvSpPr>
                <a:spLocks noChangeShapeType="1"/>
              </p:cNvSpPr>
              <p:nvPr/>
            </p:nvSpPr>
            <p:spPr bwMode="auto">
              <a:xfrm flipH="1">
                <a:off x="267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0" name="Line 2984"/>
              <p:cNvSpPr>
                <a:spLocks noChangeShapeType="1"/>
              </p:cNvSpPr>
              <p:nvPr/>
            </p:nvSpPr>
            <p:spPr bwMode="auto">
              <a:xfrm flipH="1">
                <a:off x="262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1" name="Line 2985"/>
              <p:cNvSpPr>
                <a:spLocks noChangeShapeType="1"/>
              </p:cNvSpPr>
              <p:nvPr/>
            </p:nvSpPr>
            <p:spPr bwMode="auto">
              <a:xfrm flipH="1">
                <a:off x="258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2" name="Line 2986"/>
              <p:cNvSpPr>
                <a:spLocks noChangeShapeType="1"/>
              </p:cNvSpPr>
              <p:nvPr/>
            </p:nvSpPr>
            <p:spPr bwMode="auto">
              <a:xfrm flipH="1">
                <a:off x="253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3" name="Line 2987"/>
              <p:cNvSpPr>
                <a:spLocks noChangeShapeType="1"/>
              </p:cNvSpPr>
              <p:nvPr/>
            </p:nvSpPr>
            <p:spPr bwMode="auto">
              <a:xfrm flipH="1">
                <a:off x="249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4" name="Line 2988"/>
              <p:cNvSpPr>
                <a:spLocks noChangeShapeType="1"/>
              </p:cNvSpPr>
              <p:nvPr/>
            </p:nvSpPr>
            <p:spPr bwMode="auto">
              <a:xfrm flipH="1">
                <a:off x="244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5" name="Line 2989"/>
              <p:cNvSpPr>
                <a:spLocks noChangeShapeType="1"/>
              </p:cNvSpPr>
              <p:nvPr/>
            </p:nvSpPr>
            <p:spPr bwMode="auto">
              <a:xfrm flipH="1">
                <a:off x="2400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6" name="Line 2990"/>
              <p:cNvSpPr>
                <a:spLocks noChangeShapeType="1"/>
              </p:cNvSpPr>
              <p:nvPr/>
            </p:nvSpPr>
            <p:spPr bwMode="auto">
              <a:xfrm flipH="1">
                <a:off x="235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7" name="Line 2991"/>
              <p:cNvSpPr>
                <a:spLocks noChangeShapeType="1"/>
              </p:cNvSpPr>
              <p:nvPr/>
            </p:nvSpPr>
            <p:spPr bwMode="auto">
              <a:xfrm flipH="1">
                <a:off x="230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8" name="Line 2992"/>
              <p:cNvSpPr>
                <a:spLocks noChangeShapeType="1"/>
              </p:cNvSpPr>
              <p:nvPr/>
            </p:nvSpPr>
            <p:spPr bwMode="auto">
              <a:xfrm flipH="1">
                <a:off x="226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09" name="Line 2993"/>
              <p:cNvSpPr>
                <a:spLocks noChangeShapeType="1"/>
              </p:cNvSpPr>
              <p:nvPr/>
            </p:nvSpPr>
            <p:spPr bwMode="auto">
              <a:xfrm flipH="1">
                <a:off x="221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0" name="Line 2994"/>
              <p:cNvSpPr>
                <a:spLocks noChangeShapeType="1"/>
              </p:cNvSpPr>
              <p:nvPr/>
            </p:nvSpPr>
            <p:spPr bwMode="auto">
              <a:xfrm flipH="1">
                <a:off x="217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1" name="Line 2995"/>
              <p:cNvSpPr>
                <a:spLocks noChangeShapeType="1"/>
              </p:cNvSpPr>
              <p:nvPr/>
            </p:nvSpPr>
            <p:spPr bwMode="auto">
              <a:xfrm flipH="1">
                <a:off x="212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2" name="Line 2996"/>
              <p:cNvSpPr>
                <a:spLocks noChangeShapeType="1"/>
              </p:cNvSpPr>
              <p:nvPr/>
            </p:nvSpPr>
            <p:spPr bwMode="auto">
              <a:xfrm flipH="1">
                <a:off x="2082" y="182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3" name="Line 2997"/>
              <p:cNvSpPr>
                <a:spLocks noChangeShapeType="1"/>
              </p:cNvSpPr>
              <p:nvPr/>
            </p:nvSpPr>
            <p:spPr bwMode="auto">
              <a:xfrm flipH="1">
                <a:off x="203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4" name="Line 2998"/>
              <p:cNvSpPr>
                <a:spLocks noChangeShapeType="1"/>
              </p:cNvSpPr>
              <p:nvPr/>
            </p:nvSpPr>
            <p:spPr bwMode="auto">
              <a:xfrm flipH="1">
                <a:off x="199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5" name="Line 2999"/>
              <p:cNvSpPr>
                <a:spLocks noChangeShapeType="1"/>
              </p:cNvSpPr>
              <p:nvPr/>
            </p:nvSpPr>
            <p:spPr bwMode="auto">
              <a:xfrm flipH="1">
                <a:off x="194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6" name="Line 3000"/>
              <p:cNvSpPr>
                <a:spLocks noChangeShapeType="1"/>
              </p:cNvSpPr>
              <p:nvPr/>
            </p:nvSpPr>
            <p:spPr bwMode="auto">
              <a:xfrm flipH="1">
                <a:off x="190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7" name="Line 3001"/>
              <p:cNvSpPr>
                <a:spLocks noChangeShapeType="1"/>
              </p:cNvSpPr>
              <p:nvPr/>
            </p:nvSpPr>
            <p:spPr bwMode="auto">
              <a:xfrm flipH="1">
                <a:off x="1855" y="182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8" name="Line 3002"/>
              <p:cNvSpPr>
                <a:spLocks noChangeShapeType="1"/>
              </p:cNvSpPr>
              <p:nvPr/>
            </p:nvSpPr>
            <p:spPr bwMode="auto">
              <a:xfrm flipH="1">
                <a:off x="1810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19" name="Line 3003"/>
              <p:cNvSpPr>
                <a:spLocks noChangeShapeType="1"/>
              </p:cNvSpPr>
              <p:nvPr/>
            </p:nvSpPr>
            <p:spPr bwMode="auto">
              <a:xfrm flipH="1">
                <a:off x="176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0" name="Line 3004"/>
              <p:cNvSpPr>
                <a:spLocks noChangeShapeType="1"/>
              </p:cNvSpPr>
              <p:nvPr/>
            </p:nvSpPr>
            <p:spPr bwMode="auto">
              <a:xfrm flipH="1">
                <a:off x="171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1" name="Line 3005"/>
              <p:cNvSpPr>
                <a:spLocks noChangeShapeType="1"/>
              </p:cNvSpPr>
              <p:nvPr/>
            </p:nvSpPr>
            <p:spPr bwMode="auto">
              <a:xfrm flipH="1">
                <a:off x="167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2" name="Line 3006"/>
              <p:cNvSpPr>
                <a:spLocks noChangeShapeType="1"/>
              </p:cNvSpPr>
              <p:nvPr/>
            </p:nvSpPr>
            <p:spPr bwMode="auto">
              <a:xfrm flipH="1">
                <a:off x="162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3" name="Line 3007"/>
              <p:cNvSpPr>
                <a:spLocks noChangeShapeType="1"/>
              </p:cNvSpPr>
              <p:nvPr/>
            </p:nvSpPr>
            <p:spPr bwMode="auto">
              <a:xfrm flipH="1">
                <a:off x="158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4" name="Line 3008"/>
              <p:cNvSpPr>
                <a:spLocks noChangeShapeType="1"/>
              </p:cNvSpPr>
              <p:nvPr/>
            </p:nvSpPr>
            <p:spPr bwMode="auto">
              <a:xfrm flipH="1">
                <a:off x="153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5" name="Line 3009"/>
              <p:cNvSpPr>
                <a:spLocks noChangeShapeType="1"/>
              </p:cNvSpPr>
              <p:nvPr/>
            </p:nvSpPr>
            <p:spPr bwMode="auto">
              <a:xfrm flipH="1">
                <a:off x="149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6" name="Line 3010"/>
              <p:cNvSpPr>
                <a:spLocks noChangeShapeType="1"/>
              </p:cNvSpPr>
              <p:nvPr/>
            </p:nvSpPr>
            <p:spPr bwMode="auto">
              <a:xfrm flipH="1">
                <a:off x="144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7" name="Line 3011"/>
              <p:cNvSpPr>
                <a:spLocks noChangeShapeType="1"/>
              </p:cNvSpPr>
              <p:nvPr/>
            </p:nvSpPr>
            <p:spPr bwMode="auto">
              <a:xfrm flipH="1">
                <a:off x="140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8" name="Line 3012"/>
              <p:cNvSpPr>
                <a:spLocks noChangeShapeType="1"/>
              </p:cNvSpPr>
              <p:nvPr/>
            </p:nvSpPr>
            <p:spPr bwMode="auto">
              <a:xfrm flipH="1">
                <a:off x="135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29" name="Line 3013"/>
              <p:cNvSpPr>
                <a:spLocks noChangeShapeType="1"/>
              </p:cNvSpPr>
              <p:nvPr/>
            </p:nvSpPr>
            <p:spPr bwMode="auto">
              <a:xfrm flipH="1">
                <a:off x="131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30" name="Line 3014"/>
              <p:cNvSpPr>
                <a:spLocks noChangeShapeType="1"/>
              </p:cNvSpPr>
              <p:nvPr/>
            </p:nvSpPr>
            <p:spPr bwMode="auto">
              <a:xfrm flipH="1">
                <a:off x="126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31" name="Line 3015"/>
              <p:cNvSpPr>
                <a:spLocks noChangeShapeType="1"/>
              </p:cNvSpPr>
              <p:nvPr/>
            </p:nvSpPr>
            <p:spPr bwMode="auto">
              <a:xfrm flipH="1">
                <a:off x="1220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32" name="Line 3016"/>
              <p:cNvSpPr>
                <a:spLocks noChangeShapeType="1"/>
              </p:cNvSpPr>
              <p:nvPr/>
            </p:nvSpPr>
            <p:spPr bwMode="auto">
              <a:xfrm flipH="1">
                <a:off x="1175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33" name="Line 3017"/>
              <p:cNvSpPr>
                <a:spLocks noChangeShapeType="1"/>
              </p:cNvSpPr>
              <p:nvPr/>
            </p:nvSpPr>
            <p:spPr bwMode="auto">
              <a:xfrm flipH="1">
                <a:off x="1129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34" name="Line 3018"/>
              <p:cNvSpPr>
                <a:spLocks noChangeShapeType="1"/>
              </p:cNvSpPr>
              <p:nvPr/>
            </p:nvSpPr>
            <p:spPr bwMode="auto">
              <a:xfrm flipH="1">
                <a:off x="1084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3019"/>
            <p:cNvGrpSpPr>
              <a:grpSpLocks/>
            </p:cNvGrpSpPr>
            <p:nvPr/>
          </p:nvGrpSpPr>
          <p:grpSpPr bwMode="auto">
            <a:xfrm>
              <a:off x="721" y="1113"/>
              <a:ext cx="4499" cy="710"/>
              <a:chOff x="721" y="1113"/>
              <a:chExt cx="4499" cy="710"/>
            </a:xfrm>
          </p:grpSpPr>
          <p:sp>
            <p:nvSpPr>
              <p:cNvPr id="549836" name="Line 3020"/>
              <p:cNvSpPr>
                <a:spLocks noChangeShapeType="1"/>
              </p:cNvSpPr>
              <p:nvPr/>
            </p:nvSpPr>
            <p:spPr bwMode="auto">
              <a:xfrm flipH="1">
                <a:off x="103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37" name="Line 3021"/>
              <p:cNvSpPr>
                <a:spLocks noChangeShapeType="1"/>
              </p:cNvSpPr>
              <p:nvPr/>
            </p:nvSpPr>
            <p:spPr bwMode="auto">
              <a:xfrm flipH="1">
                <a:off x="993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38" name="Line 3022"/>
              <p:cNvSpPr>
                <a:spLocks noChangeShapeType="1"/>
              </p:cNvSpPr>
              <p:nvPr/>
            </p:nvSpPr>
            <p:spPr bwMode="auto">
              <a:xfrm flipH="1">
                <a:off x="948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39" name="Line 3023"/>
              <p:cNvSpPr>
                <a:spLocks noChangeShapeType="1"/>
              </p:cNvSpPr>
              <p:nvPr/>
            </p:nvSpPr>
            <p:spPr bwMode="auto">
              <a:xfrm flipH="1">
                <a:off x="902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0" name="Line 3024"/>
              <p:cNvSpPr>
                <a:spLocks noChangeShapeType="1"/>
              </p:cNvSpPr>
              <p:nvPr/>
            </p:nvSpPr>
            <p:spPr bwMode="auto">
              <a:xfrm flipH="1">
                <a:off x="857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1" name="Line 3025"/>
              <p:cNvSpPr>
                <a:spLocks noChangeShapeType="1"/>
              </p:cNvSpPr>
              <p:nvPr/>
            </p:nvSpPr>
            <p:spPr bwMode="auto">
              <a:xfrm flipH="1">
                <a:off x="81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2" name="Line 3026"/>
              <p:cNvSpPr>
                <a:spLocks noChangeShapeType="1"/>
              </p:cNvSpPr>
              <p:nvPr/>
            </p:nvSpPr>
            <p:spPr bwMode="auto">
              <a:xfrm flipH="1">
                <a:off x="766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3" name="Line 3027"/>
              <p:cNvSpPr>
                <a:spLocks noChangeShapeType="1"/>
              </p:cNvSpPr>
              <p:nvPr/>
            </p:nvSpPr>
            <p:spPr bwMode="auto">
              <a:xfrm flipH="1">
                <a:off x="721" y="18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4" name="Line 3028"/>
              <p:cNvSpPr>
                <a:spLocks noChangeShapeType="1"/>
              </p:cNvSpPr>
              <p:nvPr/>
            </p:nvSpPr>
            <p:spPr bwMode="auto">
              <a:xfrm flipH="1">
                <a:off x="521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5" name="Line 3029"/>
              <p:cNvSpPr>
                <a:spLocks noChangeShapeType="1"/>
              </p:cNvSpPr>
              <p:nvPr/>
            </p:nvSpPr>
            <p:spPr bwMode="auto">
              <a:xfrm flipH="1">
                <a:off x="516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6" name="Line 3030"/>
              <p:cNvSpPr>
                <a:spLocks noChangeShapeType="1"/>
              </p:cNvSpPr>
              <p:nvPr/>
            </p:nvSpPr>
            <p:spPr bwMode="auto">
              <a:xfrm flipH="1">
                <a:off x="512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7" name="Line 3031"/>
              <p:cNvSpPr>
                <a:spLocks noChangeShapeType="1"/>
              </p:cNvSpPr>
              <p:nvPr/>
            </p:nvSpPr>
            <p:spPr bwMode="auto">
              <a:xfrm flipH="1">
                <a:off x="5078" y="14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8" name="Line 3032"/>
              <p:cNvSpPr>
                <a:spLocks noChangeShapeType="1"/>
              </p:cNvSpPr>
              <p:nvPr/>
            </p:nvSpPr>
            <p:spPr bwMode="auto">
              <a:xfrm flipH="1">
                <a:off x="503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49" name="Line 3033"/>
              <p:cNvSpPr>
                <a:spLocks noChangeShapeType="1"/>
              </p:cNvSpPr>
              <p:nvPr/>
            </p:nvSpPr>
            <p:spPr bwMode="auto">
              <a:xfrm flipH="1">
                <a:off x="498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0" name="Line 3034"/>
              <p:cNvSpPr>
                <a:spLocks noChangeShapeType="1"/>
              </p:cNvSpPr>
              <p:nvPr/>
            </p:nvSpPr>
            <p:spPr bwMode="auto">
              <a:xfrm flipH="1">
                <a:off x="494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1" name="Line 3035"/>
              <p:cNvSpPr>
                <a:spLocks noChangeShapeType="1"/>
              </p:cNvSpPr>
              <p:nvPr/>
            </p:nvSpPr>
            <p:spPr bwMode="auto">
              <a:xfrm flipH="1">
                <a:off x="489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2" name="Line 3036"/>
              <p:cNvSpPr>
                <a:spLocks noChangeShapeType="1"/>
              </p:cNvSpPr>
              <p:nvPr/>
            </p:nvSpPr>
            <p:spPr bwMode="auto">
              <a:xfrm flipH="1">
                <a:off x="485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3" name="Line 3037"/>
              <p:cNvSpPr>
                <a:spLocks noChangeShapeType="1"/>
              </p:cNvSpPr>
              <p:nvPr/>
            </p:nvSpPr>
            <p:spPr bwMode="auto">
              <a:xfrm flipH="1">
                <a:off x="480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4" name="Line 3038"/>
              <p:cNvSpPr>
                <a:spLocks noChangeShapeType="1"/>
              </p:cNvSpPr>
              <p:nvPr/>
            </p:nvSpPr>
            <p:spPr bwMode="auto">
              <a:xfrm flipH="1">
                <a:off x="476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5" name="Line 3039"/>
              <p:cNvSpPr>
                <a:spLocks noChangeShapeType="1"/>
              </p:cNvSpPr>
              <p:nvPr/>
            </p:nvSpPr>
            <p:spPr bwMode="auto">
              <a:xfrm flipH="1">
                <a:off x="471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6" name="Line 3040"/>
              <p:cNvSpPr>
                <a:spLocks noChangeShapeType="1"/>
              </p:cNvSpPr>
              <p:nvPr/>
            </p:nvSpPr>
            <p:spPr bwMode="auto">
              <a:xfrm flipH="1">
                <a:off x="467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7" name="Line 3041"/>
              <p:cNvSpPr>
                <a:spLocks noChangeShapeType="1"/>
              </p:cNvSpPr>
              <p:nvPr/>
            </p:nvSpPr>
            <p:spPr bwMode="auto">
              <a:xfrm flipH="1">
                <a:off x="462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8" name="Line 3042"/>
              <p:cNvSpPr>
                <a:spLocks noChangeShapeType="1"/>
              </p:cNvSpPr>
              <p:nvPr/>
            </p:nvSpPr>
            <p:spPr bwMode="auto">
              <a:xfrm flipH="1">
                <a:off x="457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59" name="Line 3043"/>
              <p:cNvSpPr>
                <a:spLocks noChangeShapeType="1"/>
              </p:cNvSpPr>
              <p:nvPr/>
            </p:nvSpPr>
            <p:spPr bwMode="auto">
              <a:xfrm flipH="1">
                <a:off x="453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0" name="Line 3044"/>
              <p:cNvSpPr>
                <a:spLocks noChangeShapeType="1"/>
              </p:cNvSpPr>
              <p:nvPr/>
            </p:nvSpPr>
            <p:spPr bwMode="auto">
              <a:xfrm flipH="1">
                <a:off x="448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1" name="Line 3045"/>
              <p:cNvSpPr>
                <a:spLocks noChangeShapeType="1"/>
              </p:cNvSpPr>
              <p:nvPr/>
            </p:nvSpPr>
            <p:spPr bwMode="auto">
              <a:xfrm flipH="1">
                <a:off x="444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2" name="Line 3046"/>
              <p:cNvSpPr>
                <a:spLocks noChangeShapeType="1"/>
              </p:cNvSpPr>
              <p:nvPr/>
            </p:nvSpPr>
            <p:spPr bwMode="auto">
              <a:xfrm flipH="1">
                <a:off x="439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3" name="Line 3047"/>
              <p:cNvSpPr>
                <a:spLocks noChangeShapeType="1"/>
              </p:cNvSpPr>
              <p:nvPr/>
            </p:nvSpPr>
            <p:spPr bwMode="auto">
              <a:xfrm flipH="1">
                <a:off x="435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4" name="Line 3048"/>
              <p:cNvSpPr>
                <a:spLocks noChangeShapeType="1"/>
              </p:cNvSpPr>
              <p:nvPr/>
            </p:nvSpPr>
            <p:spPr bwMode="auto">
              <a:xfrm flipH="1">
                <a:off x="430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5" name="Line 3049"/>
              <p:cNvSpPr>
                <a:spLocks noChangeShapeType="1"/>
              </p:cNvSpPr>
              <p:nvPr/>
            </p:nvSpPr>
            <p:spPr bwMode="auto">
              <a:xfrm flipH="1">
                <a:off x="426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6" name="Line 3050"/>
              <p:cNvSpPr>
                <a:spLocks noChangeShapeType="1"/>
              </p:cNvSpPr>
              <p:nvPr/>
            </p:nvSpPr>
            <p:spPr bwMode="auto">
              <a:xfrm flipH="1">
                <a:off x="421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7" name="Line 3051"/>
              <p:cNvSpPr>
                <a:spLocks noChangeShapeType="1"/>
              </p:cNvSpPr>
              <p:nvPr/>
            </p:nvSpPr>
            <p:spPr bwMode="auto">
              <a:xfrm flipH="1">
                <a:off x="417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8" name="Line 3052"/>
              <p:cNvSpPr>
                <a:spLocks noChangeShapeType="1"/>
              </p:cNvSpPr>
              <p:nvPr/>
            </p:nvSpPr>
            <p:spPr bwMode="auto">
              <a:xfrm flipH="1">
                <a:off x="412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69" name="Line 3053"/>
              <p:cNvSpPr>
                <a:spLocks noChangeShapeType="1"/>
              </p:cNvSpPr>
              <p:nvPr/>
            </p:nvSpPr>
            <p:spPr bwMode="auto">
              <a:xfrm flipH="1">
                <a:off x="408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0" name="Line 3054"/>
              <p:cNvSpPr>
                <a:spLocks noChangeShapeType="1"/>
              </p:cNvSpPr>
              <p:nvPr/>
            </p:nvSpPr>
            <p:spPr bwMode="auto">
              <a:xfrm flipH="1">
                <a:off x="403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1" name="Line 3055"/>
              <p:cNvSpPr>
                <a:spLocks noChangeShapeType="1"/>
              </p:cNvSpPr>
              <p:nvPr/>
            </p:nvSpPr>
            <p:spPr bwMode="auto">
              <a:xfrm flipH="1">
                <a:off x="398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2" name="Line 3056"/>
              <p:cNvSpPr>
                <a:spLocks noChangeShapeType="1"/>
              </p:cNvSpPr>
              <p:nvPr/>
            </p:nvSpPr>
            <p:spPr bwMode="auto">
              <a:xfrm flipH="1">
                <a:off x="394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3" name="Line 3057"/>
              <p:cNvSpPr>
                <a:spLocks noChangeShapeType="1"/>
              </p:cNvSpPr>
              <p:nvPr/>
            </p:nvSpPr>
            <p:spPr bwMode="auto">
              <a:xfrm flipH="1">
                <a:off x="389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4" name="Line 3058"/>
              <p:cNvSpPr>
                <a:spLocks noChangeShapeType="1"/>
              </p:cNvSpPr>
              <p:nvPr/>
            </p:nvSpPr>
            <p:spPr bwMode="auto">
              <a:xfrm flipH="1">
                <a:off x="385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5" name="Line 3059"/>
              <p:cNvSpPr>
                <a:spLocks noChangeShapeType="1"/>
              </p:cNvSpPr>
              <p:nvPr/>
            </p:nvSpPr>
            <p:spPr bwMode="auto">
              <a:xfrm flipH="1">
                <a:off x="380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6" name="Line 3060"/>
              <p:cNvSpPr>
                <a:spLocks noChangeShapeType="1"/>
              </p:cNvSpPr>
              <p:nvPr/>
            </p:nvSpPr>
            <p:spPr bwMode="auto">
              <a:xfrm flipH="1">
                <a:off x="376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7" name="Line 3061"/>
              <p:cNvSpPr>
                <a:spLocks noChangeShapeType="1"/>
              </p:cNvSpPr>
              <p:nvPr/>
            </p:nvSpPr>
            <p:spPr bwMode="auto">
              <a:xfrm flipH="1">
                <a:off x="371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8" name="Line 3062"/>
              <p:cNvSpPr>
                <a:spLocks noChangeShapeType="1"/>
              </p:cNvSpPr>
              <p:nvPr/>
            </p:nvSpPr>
            <p:spPr bwMode="auto">
              <a:xfrm flipH="1">
                <a:off x="367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79" name="Line 3063"/>
              <p:cNvSpPr>
                <a:spLocks noChangeShapeType="1"/>
              </p:cNvSpPr>
              <p:nvPr/>
            </p:nvSpPr>
            <p:spPr bwMode="auto">
              <a:xfrm flipH="1">
                <a:off x="362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0" name="Line 3064"/>
              <p:cNvSpPr>
                <a:spLocks noChangeShapeType="1"/>
              </p:cNvSpPr>
              <p:nvPr/>
            </p:nvSpPr>
            <p:spPr bwMode="auto">
              <a:xfrm flipH="1">
                <a:off x="3580" y="14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1" name="Line 3065"/>
              <p:cNvSpPr>
                <a:spLocks noChangeShapeType="1"/>
              </p:cNvSpPr>
              <p:nvPr/>
            </p:nvSpPr>
            <p:spPr bwMode="auto">
              <a:xfrm flipH="1">
                <a:off x="353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2" name="Line 3066"/>
              <p:cNvSpPr>
                <a:spLocks noChangeShapeType="1"/>
              </p:cNvSpPr>
              <p:nvPr/>
            </p:nvSpPr>
            <p:spPr bwMode="auto">
              <a:xfrm flipH="1">
                <a:off x="349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3" name="Line 3067"/>
              <p:cNvSpPr>
                <a:spLocks noChangeShapeType="1"/>
              </p:cNvSpPr>
              <p:nvPr/>
            </p:nvSpPr>
            <p:spPr bwMode="auto">
              <a:xfrm flipH="1">
                <a:off x="344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4" name="Line 3068"/>
              <p:cNvSpPr>
                <a:spLocks noChangeShapeType="1"/>
              </p:cNvSpPr>
              <p:nvPr/>
            </p:nvSpPr>
            <p:spPr bwMode="auto">
              <a:xfrm flipH="1">
                <a:off x="339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5" name="Line 3069"/>
              <p:cNvSpPr>
                <a:spLocks noChangeShapeType="1"/>
              </p:cNvSpPr>
              <p:nvPr/>
            </p:nvSpPr>
            <p:spPr bwMode="auto">
              <a:xfrm flipH="1">
                <a:off x="335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6" name="Line 3070"/>
              <p:cNvSpPr>
                <a:spLocks noChangeShapeType="1"/>
              </p:cNvSpPr>
              <p:nvPr/>
            </p:nvSpPr>
            <p:spPr bwMode="auto">
              <a:xfrm flipH="1">
                <a:off x="330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7" name="Line 3071"/>
              <p:cNvSpPr>
                <a:spLocks noChangeShapeType="1"/>
              </p:cNvSpPr>
              <p:nvPr/>
            </p:nvSpPr>
            <p:spPr bwMode="auto">
              <a:xfrm flipH="1">
                <a:off x="326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8" name="Line 3072"/>
              <p:cNvSpPr>
                <a:spLocks noChangeShapeType="1"/>
              </p:cNvSpPr>
              <p:nvPr/>
            </p:nvSpPr>
            <p:spPr bwMode="auto">
              <a:xfrm flipH="1">
                <a:off x="321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89" name="Line 3073"/>
              <p:cNvSpPr>
                <a:spLocks noChangeShapeType="1"/>
              </p:cNvSpPr>
              <p:nvPr/>
            </p:nvSpPr>
            <p:spPr bwMode="auto">
              <a:xfrm flipH="1">
                <a:off x="317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0" name="Line 3074"/>
              <p:cNvSpPr>
                <a:spLocks noChangeShapeType="1"/>
              </p:cNvSpPr>
              <p:nvPr/>
            </p:nvSpPr>
            <p:spPr bwMode="auto">
              <a:xfrm flipH="1">
                <a:off x="312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1" name="Line 3075"/>
              <p:cNvSpPr>
                <a:spLocks noChangeShapeType="1"/>
              </p:cNvSpPr>
              <p:nvPr/>
            </p:nvSpPr>
            <p:spPr bwMode="auto">
              <a:xfrm flipH="1">
                <a:off x="308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2" name="Line 3076"/>
              <p:cNvSpPr>
                <a:spLocks noChangeShapeType="1"/>
              </p:cNvSpPr>
              <p:nvPr/>
            </p:nvSpPr>
            <p:spPr bwMode="auto">
              <a:xfrm flipH="1">
                <a:off x="303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3" name="Line 3077"/>
              <p:cNvSpPr>
                <a:spLocks noChangeShapeType="1"/>
              </p:cNvSpPr>
              <p:nvPr/>
            </p:nvSpPr>
            <p:spPr bwMode="auto">
              <a:xfrm flipH="1">
                <a:off x="299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4" name="Line 3078"/>
              <p:cNvSpPr>
                <a:spLocks noChangeShapeType="1"/>
              </p:cNvSpPr>
              <p:nvPr/>
            </p:nvSpPr>
            <p:spPr bwMode="auto">
              <a:xfrm flipH="1">
                <a:off x="294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5" name="Line 3079"/>
              <p:cNvSpPr>
                <a:spLocks noChangeShapeType="1"/>
              </p:cNvSpPr>
              <p:nvPr/>
            </p:nvSpPr>
            <p:spPr bwMode="auto">
              <a:xfrm flipH="1">
                <a:off x="290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6" name="Line 3080"/>
              <p:cNvSpPr>
                <a:spLocks noChangeShapeType="1"/>
              </p:cNvSpPr>
              <p:nvPr/>
            </p:nvSpPr>
            <p:spPr bwMode="auto">
              <a:xfrm flipH="1">
                <a:off x="285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7" name="Line 3081"/>
              <p:cNvSpPr>
                <a:spLocks noChangeShapeType="1"/>
              </p:cNvSpPr>
              <p:nvPr/>
            </p:nvSpPr>
            <p:spPr bwMode="auto">
              <a:xfrm flipH="1">
                <a:off x="280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8" name="Line 3082"/>
              <p:cNvSpPr>
                <a:spLocks noChangeShapeType="1"/>
              </p:cNvSpPr>
              <p:nvPr/>
            </p:nvSpPr>
            <p:spPr bwMode="auto">
              <a:xfrm flipH="1">
                <a:off x="276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899" name="Line 3083"/>
              <p:cNvSpPr>
                <a:spLocks noChangeShapeType="1"/>
              </p:cNvSpPr>
              <p:nvPr/>
            </p:nvSpPr>
            <p:spPr bwMode="auto">
              <a:xfrm flipH="1">
                <a:off x="271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0" name="Line 3084"/>
              <p:cNvSpPr>
                <a:spLocks noChangeShapeType="1"/>
              </p:cNvSpPr>
              <p:nvPr/>
            </p:nvSpPr>
            <p:spPr bwMode="auto">
              <a:xfrm flipH="1">
                <a:off x="267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1" name="Line 3085"/>
              <p:cNvSpPr>
                <a:spLocks noChangeShapeType="1"/>
              </p:cNvSpPr>
              <p:nvPr/>
            </p:nvSpPr>
            <p:spPr bwMode="auto">
              <a:xfrm flipH="1">
                <a:off x="262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2" name="Line 3086"/>
              <p:cNvSpPr>
                <a:spLocks noChangeShapeType="1"/>
              </p:cNvSpPr>
              <p:nvPr/>
            </p:nvSpPr>
            <p:spPr bwMode="auto">
              <a:xfrm flipH="1">
                <a:off x="258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3" name="Line 3087"/>
              <p:cNvSpPr>
                <a:spLocks noChangeShapeType="1"/>
              </p:cNvSpPr>
              <p:nvPr/>
            </p:nvSpPr>
            <p:spPr bwMode="auto">
              <a:xfrm flipH="1">
                <a:off x="253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4" name="Line 3088"/>
              <p:cNvSpPr>
                <a:spLocks noChangeShapeType="1"/>
              </p:cNvSpPr>
              <p:nvPr/>
            </p:nvSpPr>
            <p:spPr bwMode="auto">
              <a:xfrm flipH="1">
                <a:off x="249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5" name="Line 3089"/>
              <p:cNvSpPr>
                <a:spLocks noChangeShapeType="1"/>
              </p:cNvSpPr>
              <p:nvPr/>
            </p:nvSpPr>
            <p:spPr bwMode="auto">
              <a:xfrm flipH="1">
                <a:off x="244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6" name="Line 3090"/>
              <p:cNvSpPr>
                <a:spLocks noChangeShapeType="1"/>
              </p:cNvSpPr>
              <p:nvPr/>
            </p:nvSpPr>
            <p:spPr bwMode="auto">
              <a:xfrm flipH="1">
                <a:off x="240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7" name="Line 3091"/>
              <p:cNvSpPr>
                <a:spLocks noChangeShapeType="1"/>
              </p:cNvSpPr>
              <p:nvPr/>
            </p:nvSpPr>
            <p:spPr bwMode="auto">
              <a:xfrm flipH="1">
                <a:off x="235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8" name="Line 3092"/>
              <p:cNvSpPr>
                <a:spLocks noChangeShapeType="1"/>
              </p:cNvSpPr>
              <p:nvPr/>
            </p:nvSpPr>
            <p:spPr bwMode="auto">
              <a:xfrm flipH="1">
                <a:off x="230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09" name="Line 3093"/>
              <p:cNvSpPr>
                <a:spLocks noChangeShapeType="1"/>
              </p:cNvSpPr>
              <p:nvPr/>
            </p:nvSpPr>
            <p:spPr bwMode="auto">
              <a:xfrm flipH="1">
                <a:off x="226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0" name="Line 3094"/>
              <p:cNvSpPr>
                <a:spLocks noChangeShapeType="1"/>
              </p:cNvSpPr>
              <p:nvPr/>
            </p:nvSpPr>
            <p:spPr bwMode="auto">
              <a:xfrm flipH="1">
                <a:off x="221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1" name="Line 3095"/>
              <p:cNvSpPr>
                <a:spLocks noChangeShapeType="1"/>
              </p:cNvSpPr>
              <p:nvPr/>
            </p:nvSpPr>
            <p:spPr bwMode="auto">
              <a:xfrm flipH="1">
                <a:off x="217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2" name="Line 3096"/>
              <p:cNvSpPr>
                <a:spLocks noChangeShapeType="1"/>
              </p:cNvSpPr>
              <p:nvPr/>
            </p:nvSpPr>
            <p:spPr bwMode="auto">
              <a:xfrm flipH="1">
                <a:off x="212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3" name="Line 3097"/>
              <p:cNvSpPr>
                <a:spLocks noChangeShapeType="1"/>
              </p:cNvSpPr>
              <p:nvPr/>
            </p:nvSpPr>
            <p:spPr bwMode="auto">
              <a:xfrm flipH="1">
                <a:off x="2082" y="14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4" name="Line 3098"/>
              <p:cNvSpPr>
                <a:spLocks noChangeShapeType="1"/>
              </p:cNvSpPr>
              <p:nvPr/>
            </p:nvSpPr>
            <p:spPr bwMode="auto">
              <a:xfrm flipH="1">
                <a:off x="203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5" name="Line 3099"/>
              <p:cNvSpPr>
                <a:spLocks noChangeShapeType="1"/>
              </p:cNvSpPr>
              <p:nvPr/>
            </p:nvSpPr>
            <p:spPr bwMode="auto">
              <a:xfrm flipH="1">
                <a:off x="199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6" name="Line 3100"/>
              <p:cNvSpPr>
                <a:spLocks noChangeShapeType="1"/>
              </p:cNvSpPr>
              <p:nvPr/>
            </p:nvSpPr>
            <p:spPr bwMode="auto">
              <a:xfrm flipH="1">
                <a:off x="194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7" name="Line 3101"/>
              <p:cNvSpPr>
                <a:spLocks noChangeShapeType="1"/>
              </p:cNvSpPr>
              <p:nvPr/>
            </p:nvSpPr>
            <p:spPr bwMode="auto">
              <a:xfrm flipH="1">
                <a:off x="190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8" name="Line 3102"/>
              <p:cNvSpPr>
                <a:spLocks noChangeShapeType="1"/>
              </p:cNvSpPr>
              <p:nvPr/>
            </p:nvSpPr>
            <p:spPr bwMode="auto">
              <a:xfrm flipH="1">
                <a:off x="1855" y="14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19" name="Line 3103"/>
              <p:cNvSpPr>
                <a:spLocks noChangeShapeType="1"/>
              </p:cNvSpPr>
              <p:nvPr/>
            </p:nvSpPr>
            <p:spPr bwMode="auto">
              <a:xfrm flipH="1">
                <a:off x="181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0" name="Line 3104"/>
              <p:cNvSpPr>
                <a:spLocks noChangeShapeType="1"/>
              </p:cNvSpPr>
              <p:nvPr/>
            </p:nvSpPr>
            <p:spPr bwMode="auto">
              <a:xfrm flipH="1">
                <a:off x="176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1" name="Line 3105"/>
              <p:cNvSpPr>
                <a:spLocks noChangeShapeType="1"/>
              </p:cNvSpPr>
              <p:nvPr/>
            </p:nvSpPr>
            <p:spPr bwMode="auto">
              <a:xfrm flipH="1">
                <a:off x="171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2" name="Line 3106"/>
              <p:cNvSpPr>
                <a:spLocks noChangeShapeType="1"/>
              </p:cNvSpPr>
              <p:nvPr/>
            </p:nvSpPr>
            <p:spPr bwMode="auto">
              <a:xfrm flipH="1">
                <a:off x="167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3" name="Line 3107"/>
              <p:cNvSpPr>
                <a:spLocks noChangeShapeType="1"/>
              </p:cNvSpPr>
              <p:nvPr/>
            </p:nvSpPr>
            <p:spPr bwMode="auto">
              <a:xfrm flipH="1">
                <a:off x="162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4" name="Line 3108"/>
              <p:cNvSpPr>
                <a:spLocks noChangeShapeType="1"/>
              </p:cNvSpPr>
              <p:nvPr/>
            </p:nvSpPr>
            <p:spPr bwMode="auto">
              <a:xfrm flipH="1">
                <a:off x="158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5" name="Line 3109"/>
              <p:cNvSpPr>
                <a:spLocks noChangeShapeType="1"/>
              </p:cNvSpPr>
              <p:nvPr/>
            </p:nvSpPr>
            <p:spPr bwMode="auto">
              <a:xfrm flipH="1">
                <a:off x="153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6" name="Line 3110"/>
              <p:cNvSpPr>
                <a:spLocks noChangeShapeType="1"/>
              </p:cNvSpPr>
              <p:nvPr/>
            </p:nvSpPr>
            <p:spPr bwMode="auto">
              <a:xfrm flipH="1">
                <a:off x="149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7" name="Line 3111"/>
              <p:cNvSpPr>
                <a:spLocks noChangeShapeType="1"/>
              </p:cNvSpPr>
              <p:nvPr/>
            </p:nvSpPr>
            <p:spPr bwMode="auto">
              <a:xfrm flipH="1">
                <a:off x="144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8" name="Line 3112"/>
              <p:cNvSpPr>
                <a:spLocks noChangeShapeType="1"/>
              </p:cNvSpPr>
              <p:nvPr/>
            </p:nvSpPr>
            <p:spPr bwMode="auto">
              <a:xfrm flipH="1">
                <a:off x="140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29" name="Line 3113"/>
              <p:cNvSpPr>
                <a:spLocks noChangeShapeType="1"/>
              </p:cNvSpPr>
              <p:nvPr/>
            </p:nvSpPr>
            <p:spPr bwMode="auto">
              <a:xfrm flipH="1">
                <a:off x="135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0" name="Line 3114"/>
              <p:cNvSpPr>
                <a:spLocks noChangeShapeType="1"/>
              </p:cNvSpPr>
              <p:nvPr/>
            </p:nvSpPr>
            <p:spPr bwMode="auto">
              <a:xfrm flipH="1">
                <a:off x="131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1" name="Line 3115"/>
              <p:cNvSpPr>
                <a:spLocks noChangeShapeType="1"/>
              </p:cNvSpPr>
              <p:nvPr/>
            </p:nvSpPr>
            <p:spPr bwMode="auto">
              <a:xfrm flipH="1">
                <a:off x="126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2" name="Line 3116"/>
              <p:cNvSpPr>
                <a:spLocks noChangeShapeType="1"/>
              </p:cNvSpPr>
              <p:nvPr/>
            </p:nvSpPr>
            <p:spPr bwMode="auto">
              <a:xfrm flipH="1">
                <a:off x="1220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3" name="Line 3117"/>
              <p:cNvSpPr>
                <a:spLocks noChangeShapeType="1"/>
              </p:cNvSpPr>
              <p:nvPr/>
            </p:nvSpPr>
            <p:spPr bwMode="auto">
              <a:xfrm flipH="1">
                <a:off x="1175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4" name="Line 3118"/>
              <p:cNvSpPr>
                <a:spLocks noChangeShapeType="1"/>
              </p:cNvSpPr>
              <p:nvPr/>
            </p:nvSpPr>
            <p:spPr bwMode="auto">
              <a:xfrm flipH="1">
                <a:off x="1129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5" name="Line 3119"/>
              <p:cNvSpPr>
                <a:spLocks noChangeShapeType="1"/>
              </p:cNvSpPr>
              <p:nvPr/>
            </p:nvSpPr>
            <p:spPr bwMode="auto">
              <a:xfrm flipH="1">
                <a:off x="1084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6" name="Line 3120"/>
              <p:cNvSpPr>
                <a:spLocks noChangeShapeType="1"/>
              </p:cNvSpPr>
              <p:nvPr/>
            </p:nvSpPr>
            <p:spPr bwMode="auto">
              <a:xfrm flipH="1">
                <a:off x="103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7" name="Line 3121"/>
              <p:cNvSpPr>
                <a:spLocks noChangeShapeType="1"/>
              </p:cNvSpPr>
              <p:nvPr/>
            </p:nvSpPr>
            <p:spPr bwMode="auto">
              <a:xfrm flipH="1">
                <a:off x="993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8" name="Line 3122"/>
              <p:cNvSpPr>
                <a:spLocks noChangeShapeType="1"/>
              </p:cNvSpPr>
              <p:nvPr/>
            </p:nvSpPr>
            <p:spPr bwMode="auto">
              <a:xfrm flipH="1">
                <a:off x="948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39" name="Line 3123"/>
              <p:cNvSpPr>
                <a:spLocks noChangeShapeType="1"/>
              </p:cNvSpPr>
              <p:nvPr/>
            </p:nvSpPr>
            <p:spPr bwMode="auto">
              <a:xfrm flipH="1">
                <a:off x="902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0" name="Line 3124"/>
              <p:cNvSpPr>
                <a:spLocks noChangeShapeType="1"/>
              </p:cNvSpPr>
              <p:nvPr/>
            </p:nvSpPr>
            <p:spPr bwMode="auto">
              <a:xfrm flipH="1">
                <a:off x="857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1" name="Line 3125"/>
              <p:cNvSpPr>
                <a:spLocks noChangeShapeType="1"/>
              </p:cNvSpPr>
              <p:nvPr/>
            </p:nvSpPr>
            <p:spPr bwMode="auto">
              <a:xfrm flipH="1">
                <a:off x="81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2" name="Line 3126"/>
              <p:cNvSpPr>
                <a:spLocks noChangeShapeType="1"/>
              </p:cNvSpPr>
              <p:nvPr/>
            </p:nvSpPr>
            <p:spPr bwMode="auto">
              <a:xfrm flipH="1">
                <a:off x="766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3" name="Line 3127"/>
              <p:cNvSpPr>
                <a:spLocks noChangeShapeType="1"/>
              </p:cNvSpPr>
              <p:nvPr/>
            </p:nvSpPr>
            <p:spPr bwMode="auto">
              <a:xfrm flipH="1">
                <a:off x="721" y="146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4" name="Line 3128"/>
              <p:cNvSpPr>
                <a:spLocks noChangeShapeType="1"/>
              </p:cNvSpPr>
              <p:nvPr/>
            </p:nvSpPr>
            <p:spPr bwMode="auto">
              <a:xfrm flipH="1">
                <a:off x="521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5" name="Line 3129"/>
              <p:cNvSpPr>
                <a:spLocks noChangeShapeType="1"/>
              </p:cNvSpPr>
              <p:nvPr/>
            </p:nvSpPr>
            <p:spPr bwMode="auto">
              <a:xfrm flipH="1">
                <a:off x="516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6" name="Line 3130"/>
              <p:cNvSpPr>
                <a:spLocks noChangeShapeType="1"/>
              </p:cNvSpPr>
              <p:nvPr/>
            </p:nvSpPr>
            <p:spPr bwMode="auto">
              <a:xfrm flipH="1">
                <a:off x="512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7" name="Line 3131"/>
              <p:cNvSpPr>
                <a:spLocks noChangeShapeType="1"/>
              </p:cNvSpPr>
              <p:nvPr/>
            </p:nvSpPr>
            <p:spPr bwMode="auto">
              <a:xfrm flipH="1">
                <a:off x="5078" y="111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8" name="Line 3132"/>
              <p:cNvSpPr>
                <a:spLocks noChangeShapeType="1"/>
              </p:cNvSpPr>
              <p:nvPr/>
            </p:nvSpPr>
            <p:spPr bwMode="auto">
              <a:xfrm flipH="1">
                <a:off x="503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49" name="Line 3133"/>
              <p:cNvSpPr>
                <a:spLocks noChangeShapeType="1"/>
              </p:cNvSpPr>
              <p:nvPr/>
            </p:nvSpPr>
            <p:spPr bwMode="auto">
              <a:xfrm flipH="1">
                <a:off x="498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0" name="Line 3134"/>
              <p:cNvSpPr>
                <a:spLocks noChangeShapeType="1"/>
              </p:cNvSpPr>
              <p:nvPr/>
            </p:nvSpPr>
            <p:spPr bwMode="auto">
              <a:xfrm flipH="1">
                <a:off x="494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1" name="Line 3135"/>
              <p:cNvSpPr>
                <a:spLocks noChangeShapeType="1"/>
              </p:cNvSpPr>
              <p:nvPr/>
            </p:nvSpPr>
            <p:spPr bwMode="auto">
              <a:xfrm flipH="1">
                <a:off x="489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2" name="Line 3136"/>
              <p:cNvSpPr>
                <a:spLocks noChangeShapeType="1"/>
              </p:cNvSpPr>
              <p:nvPr/>
            </p:nvSpPr>
            <p:spPr bwMode="auto">
              <a:xfrm flipH="1">
                <a:off x="485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3" name="Line 3137"/>
              <p:cNvSpPr>
                <a:spLocks noChangeShapeType="1"/>
              </p:cNvSpPr>
              <p:nvPr/>
            </p:nvSpPr>
            <p:spPr bwMode="auto">
              <a:xfrm flipH="1">
                <a:off x="480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4" name="Line 3138"/>
              <p:cNvSpPr>
                <a:spLocks noChangeShapeType="1"/>
              </p:cNvSpPr>
              <p:nvPr/>
            </p:nvSpPr>
            <p:spPr bwMode="auto">
              <a:xfrm flipH="1">
                <a:off x="476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5" name="Line 3139"/>
              <p:cNvSpPr>
                <a:spLocks noChangeShapeType="1"/>
              </p:cNvSpPr>
              <p:nvPr/>
            </p:nvSpPr>
            <p:spPr bwMode="auto">
              <a:xfrm flipH="1">
                <a:off x="471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6" name="Line 3140"/>
              <p:cNvSpPr>
                <a:spLocks noChangeShapeType="1"/>
              </p:cNvSpPr>
              <p:nvPr/>
            </p:nvSpPr>
            <p:spPr bwMode="auto">
              <a:xfrm flipH="1">
                <a:off x="467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7" name="Line 3141"/>
              <p:cNvSpPr>
                <a:spLocks noChangeShapeType="1"/>
              </p:cNvSpPr>
              <p:nvPr/>
            </p:nvSpPr>
            <p:spPr bwMode="auto">
              <a:xfrm flipH="1">
                <a:off x="462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8" name="Line 3142"/>
              <p:cNvSpPr>
                <a:spLocks noChangeShapeType="1"/>
              </p:cNvSpPr>
              <p:nvPr/>
            </p:nvSpPr>
            <p:spPr bwMode="auto">
              <a:xfrm flipH="1">
                <a:off x="457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59" name="Line 3143"/>
              <p:cNvSpPr>
                <a:spLocks noChangeShapeType="1"/>
              </p:cNvSpPr>
              <p:nvPr/>
            </p:nvSpPr>
            <p:spPr bwMode="auto">
              <a:xfrm flipH="1">
                <a:off x="453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0" name="Line 3144"/>
              <p:cNvSpPr>
                <a:spLocks noChangeShapeType="1"/>
              </p:cNvSpPr>
              <p:nvPr/>
            </p:nvSpPr>
            <p:spPr bwMode="auto">
              <a:xfrm flipH="1">
                <a:off x="448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1" name="Line 3145"/>
              <p:cNvSpPr>
                <a:spLocks noChangeShapeType="1"/>
              </p:cNvSpPr>
              <p:nvPr/>
            </p:nvSpPr>
            <p:spPr bwMode="auto">
              <a:xfrm flipH="1">
                <a:off x="444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2" name="Line 3146"/>
              <p:cNvSpPr>
                <a:spLocks noChangeShapeType="1"/>
              </p:cNvSpPr>
              <p:nvPr/>
            </p:nvSpPr>
            <p:spPr bwMode="auto">
              <a:xfrm flipH="1">
                <a:off x="439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3" name="Line 3147"/>
              <p:cNvSpPr>
                <a:spLocks noChangeShapeType="1"/>
              </p:cNvSpPr>
              <p:nvPr/>
            </p:nvSpPr>
            <p:spPr bwMode="auto">
              <a:xfrm flipH="1">
                <a:off x="435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4" name="Line 3148"/>
              <p:cNvSpPr>
                <a:spLocks noChangeShapeType="1"/>
              </p:cNvSpPr>
              <p:nvPr/>
            </p:nvSpPr>
            <p:spPr bwMode="auto">
              <a:xfrm flipH="1">
                <a:off x="430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5" name="Line 3149"/>
              <p:cNvSpPr>
                <a:spLocks noChangeShapeType="1"/>
              </p:cNvSpPr>
              <p:nvPr/>
            </p:nvSpPr>
            <p:spPr bwMode="auto">
              <a:xfrm flipH="1">
                <a:off x="426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6" name="Line 3150"/>
              <p:cNvSpPr>
                <a:spLocks noChangeShapeType="1"/>
              </p:cNvSpPr>
              <p:nvPr/>
            </p:nvSpPr>
            <p:spPr bwMode="auto">
              <a:xfrm flipH="1">
                <a:off x="421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7" name="Line 3151"/>
              <p:cNvSpPr>
                <a:spLocks noChangeShapeType="1"/>
              </p:cNvSpPr>
              <p:nvPr/>
            </p:nvSpPr>
            <p:spPr bwMode="auto">
              <a:xfrm flipH="1">
                <a:off x="417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8" name="Line 3152"/>
              <p:cNvSpPr>
                <a:spLocks noChangeShapeType="1"/>
              </p:cNvSpPr>
              <p:nvPr/>
            </p:nvSpPr>
            <p:spPr bwMode="auto">
              <a:xfrm flipH="1">
                <a:off x="412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69" name="Line 3153"/>
              <p:cNvSpPr>
                <a:spLocks noChangeShapeType="1"/>
              </p:cNvSpPr>
              <p:nvPr/>
            </p:nvSpPr>
            <p:spPr bwMode="auto">
              <a:xfrm flipH="1">
                <a:off x="408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0" name="Line 3154"/>
              <p:cNvSpPr>
                <a:spLocks noChangeShapeType="1"/>
              </p:cNvSpPr>
              <p:nvPr/>
            </p:nvSpPr>
            <p:spPr bwMode="auto">
              <a:xfrm flipH="1">
                <a:off x="403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1" name="Line 3155"/>
              <p:cNvSpPr>
                <a:spLocks noChangeShapeType="1"/>
              </p:cNvSpPr>
              <p:nvPr/>
            </p:nvSpPr>
            <p:spPr bwMode="auto">
              <a:xfrm flipH="1">
                <a:off x="398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2" name="Line 3156"/>
              <p:cNvSpPr>
                <a:spLocks noChangeShapeType="1"/>
              </p:cNvSpPr>
              <p:nvPr/>
            </p:nvSpPr>
            <p:spPr bwMode="auto">
              <a:xfrm flipH="1">
                <a:off x="394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3" name="Line 3157"/>
              <p:cNvSpPr>
                <a:spLocks noChangeShapeType="1"/>
              </p:cNvSpPr>
              <p:nvPr/>
            </p:nvSpPr>
            <p:spPr bwMode="auto">
              <a:xfrm flipH="1">
                <a:off x="389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4" name="Line 3158"/>
              <p:cNvSpPr>
                <a:spLocks noChangeShapeType="1"/>
              </p:cNvSpPr>
              <p:nvPr/>
            </p:nvSpPr>
            <p:spPr bwMode="auto">
              <a:xfrm flipH="1">
                <a:off x="385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5" name="Line 3159"/>
              <p:cNvSpPr>
                <a:spLocks noChangeShapeType="1"/>
              </p:cNvSpPr>
              <p:nvPr/>
            </p:nvSpPr>
            <p:spPr bwMode="auto">
              <a:xfrm flipH="1">
                <a:off x="380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6" name="Line 3160"/>
              <p:cNvSpPr>
                <a:spLocks noChangeShapeType="1"/>
              </p:cNvSpPr>
              <p:nvPr/>
            </p:nvSpPr>
            <p:spPr bwMode="auto">
              <a:xfrm flipH="1">
                <a:off x="376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7" name="Line 3161"/>
              <p:cNvSpPr>
                <a:spLocks noChangeShapeType="1"/>
              </p:cNvSpPr>
              <p:nvPr/>
            </p:nvSpPr>
            <p:spPr bwMode="auto">
              <a:xfrm flipH="1">
                <a:off x="371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8" name="Line 3162"/>
              <p:cNvSpPr>
                <a:spLocks noChangeShapeType="1"/>
              </p:cNvSpPr>
              <p:nvPr/>
            </p:nvSpPr>
            <p:spPr bwMode="auto">
              <a:xfrm flipH="1">
                <a:off x="367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79" name="Line 3163"/>
              <p:cNvSpPr>
                <a:spLocks noChangeShapeType="1"/>
              </p:cNvSpPr>
              <p:nvPr/>
            </p:nvSpPr>
            <p:spPr bwMode="auto">
              <a:xfrm flipH="1">
                <a:off x="362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0" name="Line 3164"/>
              <p:cNvSpPr>
                <a:spLocks noChangeShapeType="1"/>
              </p:cNvSpPr>
              <p:nvPr/>
            </p:nvSpPr>
            <p:spPr bwMode="auto">
              <a:xfrm flipH="1">
                <a:off x="3580" y="111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1" name="Line 3165"/>
              <p:cNvSpPr>
                <a:spLocks noChangeShapeType="1"/>
              </p:cNvSpPr>
              <p:nvPr/>
            </p:nvSpPr>
            <p:spPr bwMode="auto">
              <a:xfrm flipH="1">
                <a:off x="353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2" name="Line 3166"/>
              <p:cNvSpPr>
                <a:spLocks noChangeShapeType="1"/>
              </p:cNvSpPr>
              <p:nvPr/>
            </p:nvSpPr>
            <p:spPr bwMode="auto">
              <a:xfrm flipH="1">
                <a:off x="349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3" name="Line 3167"/>
              <p:cNvSpPr>
                <a:spLocks noChangeShapeType="1"/>
              </p:cNvSpPr>
              <p:nvPr/>
            </p:nvSpPr>
            <p:spPr bwMode="auto">
              <a:xfrm flipH="1">
                <a:off x="344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4" name="Line 3168"/>
              <p:cNvSpPr>
                <a:spLocks noChangeShapeType="1"/>
              </p:cNvSpPr>
              <p:nvPr/>
            </p:nvSpPr>
            <p:spPr bwMode="auto">
              <a:xfrm flipH="1">
                <a:off x="339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5" name="Line 3169"/>
              <p:cNvSpPr>
                <a:spLocks noChangeShapeType="1"/>
              </p:cNvSpPr>
              <p:nvPr/>
            </p:nvSpPr>
            <p:spPr bwMode="auto">
              <a:xfrm flipH="1">
                <a:off x="335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6" name="Line 3170"/>
              <p:cNvSpPr>
                <a:spLocks noChangeShapeType="1"/>
              </p:cNvSpPr>
              <p:nvPr/>
            </p:nvSpPr>
            <p:spPr bwMode="auto">
              <a:xfrm flipH="1">
                <a:off x="330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7" name="Line 3171"/>
              <p:cNvSpPr>
                <a:spLocks noChangeShapeType="1"/>
              </p:cNvSpPr>
              <p:nvPr/>
            </p:nvSpPr>
            <p:spPr bwMode="auto">
              <a:xfrm flipH="1">
                <a:off x="326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8" name="Line 3172"/>
              <p:cNvSpPr>
                <a:spLocks noChangeShapeType="1"/>
              </p:cNvSpPr>
              <p:nvPr/>
            </p:nvSpPr>
            <p:spPr bwMode="auto">
              <a:xfrm flipH="1">
                <a:off x="321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89" name="Line 3173"/>
              <p:cNvSpPr>
                <a:spLocks noChangeShapeType="1"/>
              </p:cNvSpPr>
              <p:nvPr/>
            </p:nvSpPr>
            <p:spPr bwMode="auto">
              <a:xfrm flipH="1">
                <a:off x="317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0" name="Line 3174"/>
              <p:cNvSpPr>
                <a:spLocks noChangeShapeType="1"/>
              </p:cNvSpPr>
              <p:nvPr/>
            </p:nvSpPr>
            <p:spPr bwMode="auto">
              <a:xfrm flipH="1">
                <a:off x="312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1" name="Line 3175"/>
              <p:cNvSpPr>
                <a:spLocks noChangeShapeType="1"/>
              </p:cNvSpPr>
              <p:nvPr/>
            </p:nvSpPr>
            <p:spPr bwMode="auto">
              <a:xfrm flipH="1">
                <a:off x="308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2" name="Line 3176"/>
              <p:cNvSpPr>
                <a:spLocks noChangeShapeType="1"/>
              </p:cNvSpPr>
              <p:nvPr/>
            </p:nvSpPr>
            <p:spPr bwMode="auto">
              <a:xfrm flipH="1">
                <a:off x="303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3" name="Line 3177"/>
              <p:cNvSpPr>
                <a:spLocks noChangeShapeType="1"/>
              </p:cNvSpPr>
              <p:nvPr/>
            </p:nvSpPr>
            <p:spPr bwMode="auto">
              <a:xfrm flipH="1">
                <a:off x="299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4" name="Line 3178"/>
              <p:cNvSpPr>
                <a:spLocks noChangeShapeType="1"/>
              </p:cNvSpPr>
              <p:nvPr/>
            </p:nvSpPr>
            <p:spPr bwMode="auto">
              <a:xfrm flipH="1">
                <a:off x="294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5" name="Line 3179"/>
              <p:cNvSpPr>
                <a:spLocks noChangeShapeType="1"/>
              </p:cNvSpPr>
              <p:nvPr/>
            </p:nvSpPr>
            <p:spPr bwMode="auto">
              <a:xfrm flipH="1">
                <a:off x="290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6" name="Line 3180"/>
              <p:cNvSpPr>
                <a:spLocks noChangeShapeType="1"/>
              </p:cNvSpPr>
              <p:nvPr/>
            </p:nvSpPr>
            <p:spPr bwMode="auto">
              <a:xfrm flipH="1">
                <a:off x="285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7" name="Line 3181"/>
              <p:cNvSpPr>
                <a:spLocks noChangeShapeType="1"/>
              </p:cNvSpPr>
              <p:nvPr/>
            </p:nvSpPr>
            <p:spPr bwMode="auto">
              <a:xfrm flipH="1">
                <a:off x="280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8" name="Line 3182"/>
              <p:cNvSpPr>
                <a:spLocks noChangeShapeType="1"/>
              </p:cNvSpPr>
              <p:nvPr/>
            </p:nvSpPr>
            <p:spPr bwMode="auto">
              <a:xfrm flipH="1">
                <a:off x="276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999" name="Line 3183"/>
              <p:cNvSpPr>
                <a:spLocks noChangeShapeType="1"/>
              </p:cNvSpPr>
              <p:nvPr/>
            </p:nvSpPr>
            <p:spPr bwMode="auto">
              <a:xfrm flipH="1">
                <a:off x="271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0" name="Line 3184"/>
              <p:cNvSpPr>
                <a:spLocks noChangeShapeType="1"/>
              </p:cNvSpPr>
              <p:nvPr/>
            </p:nvSpPr>
            <p:spPr bwMode="auto">
              <a:xfrm flipH="1">
                <a:off x="267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1" name="Line 3185"/>
              <p:cNvSpPr>
                <a:spLocks noChangeShapeType="1"/>
              </p:cNvSpPr>
              <p:nvPr/>
            </p:nvSpPr>
            <p:spPr bwMode="auto">
              <a:xfrm flipH="1">
                <a:off x="262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2" name="Line 3186"/>
              <p:cNvSpPr>
                <a:spLocks noChangeShapeType="1"/>
              </p:cNvSpPr>
              <p:nvPr/>
            </p:nvSpPr>
            <p:spPr bwMode="auto">
              <a:xfrm flipH="1">
                <a:off x="258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3" name="Line 3187"/>
              <p:cNvSpPr>
                <a:spLocks noChangeShapeType="1"/>
              </p:cNvSpPr>
              <p:nvPr/>
            </p:nvSpPr>
            <p:spPr bwMode="auto">
              <a:xfrm flipH="1">
                <a:off x="253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4" name="Line 3188"/>
              <p:cNvSpPr>
                <a:spLocks noChangeShapeType="1"/>
              </p:cNvSpPr>
              <p:nvPr/>
            </p:nvSpPr>
            <p:spPr bwMode="auto">
              <a:xfrm flipH="1">
                <a:off x="249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5" name="Line 3189"/>
              <p:cNvSpPr>
                <a:spLocks noChangeShapeType="1"/>
              </p:cNvSpPr>
              <p:nvPr/>
            </p:nvSpPr>
            <p:spPr bwMode="auto">
              <a:xfrm flipH="1">
                <a:off x="244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6" name="Line 3190"/>
              <p:cNvSpPr>
                <a:spLocks noChangeShapeType="1"/>
              </p:cNvSpPr>
              <p:nvPr/>
            </p:nvSpPr>
            <p:spPr bwMode="auto">
              <a:xfrm flipH="1">
                <a:off x="240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7" name="Line 3191"/>
              <p:cNvSpPr>
                <a:spLocks noChangeShapeType="1"/>
              </p:cNvSpPr>
              <p:nvPr/>
            </p:nvSpPr>
            <p:spPr bwMode="auto">
              <a:xfrm flipH="1">
                <a:off x="235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8" name="Line 3192"/>
              <p:cNvSpPr>
                <a:spLocks noChangeShapeType="1"/>
              </p:cNvSpPr>
              <p:nvPr/>
            </p:nvSpPr>
            <p:spPr bwMode="auto">
              <a:xfrm flipH="1">
                <a:off x="230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09" name="Line 3193"/>
              <p:cNvSpPr>
                <a:spLocks noChangeShapeType="1"/>
              </p:cNvSpPr>
              <p:nvPr/>
            </p:nvSpPr>
            <p:spPr bwMode="auto">
              <a:xfrm flipH="1">
                <a:off x="226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0" name="Line 3194"/>
              <p:cNvSpPr>
                <a:spLocks noChangeShapeType="1"/>
              </p:cNvSpPr>
              <p:nvPr/>
            </p:nvSpPr>
            <p:spPr bwMode="auto">
              <a:xfrm flipH="1">
                <a:off x="221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1" name="Line 3195"/>
              <p:cNvSpPr>
                <a:spLocks noChangeShapeType="1"/>
              </p:cNvSpPr>
              <p:nvPr/>
            </p:nvSpPr>
            <p:spPr bwMode="auto">
              <a:xfrm flipH="1">
                <a:off x="217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2" name="Line 3196"/>
              <p:cNvSpPr>
                <a:spLocks noChangeShapeType="1"/>
              </p:cNvSpPr>
              <p:nvPr/>
            </p:nvSpPr>
            <p:spPr bwMode="auto">
              <a:xfrm flipH="1">
                <a:off x="212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3" name="Line 3197"/>
              <p:cNvSpPr>
                <a:spLocks noChangeShapeType="1"/>
              </p:cNvSpPr>
              <p:nvPr/>
            </p:nvSpPr>
            <p:spPr bwMode="auto">
              <a:xfrm flipH="1">
                <a:off x="2082" y="111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4" name="Line 3198"/>
              <p:cNvSpPr>
                <a:spLocks noChangeShapeType="1"/>
              </p:cNvSpPr>
              <p:nvPr/>
            </p:nvSpPr>
            <p:spPr bwMode="auto">
              <a:xfrm flipH="1">
                <a:off x="203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5" name="Line 3199"/>
              <p:cNvSpPr>
                <a:spLocks noChangeShapeType="1"/>
              </p:cNvSpPr>
              <p:nvPr/>
            </p:nvSpPr>
            <p:spPr bwMode="auto">
              <a:xfrm flipH="1">
                <a:off x="199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6" name="Line 3200"/>
              <p:cNvSpPr>
                <a:spLocks noChangeShapeType="1"/>
              </p:cNvSpPr>
              <p:nvPr/>
            </p:nvSpPr>
            <p:spPr bwMode="auto">
              <a:xfrm flipH="1">
                <a:off x="194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7" name="Line 3201"/>
              <p:cNvSpPr>
                <a:spLocks noChangeShapeType="1"/>
              </p:cNvSpPr>
              <p:nvPr/>
            </p:nvSpPr>
            <p:spPr bwMode="auto">
              <a:xfrm flipH="1">
                <a:off x="190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8" name="Line 3202"/>
              <p:cNvSpPr>
                <a:spLocks noChangeShapeType="1"/>
              </p:cNvSpPr>
              <p:nvPr/>
            </p:nvSpPr>
            <p:spPr bwMode="auto">
              <a:xfrm flipH="1">
                <a:off x="1855" y="111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19" name="Line 3203"/>
              <p:cNvSpPr>
                <a:spLocks noChangeShapeType="1"/>
              </p:cNvSpPr>
              <p:nvPr/>
            </p:nvSpPr>
            <p:spPr bwMode="auto">
              <a:xfrm flipH="1">
                <a:off x="181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0" name="Line 3204"/>
              <p:cNvSpPr>
                <a:spLocks noChangeShapeType="1"/>
              </p:cNvSpPr>
              <p:nvPr/>
            </p:nvSpPr>
            <p:spPr bwMode="auto">
              <a:xfrm flipH="1">
                <a:off x="176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1" name="Line 3205"/>
              <p:cNvSpPr>
                <a:spLocks noChangeShapeType="1"/>
              </p:cNvSpPr>
              <p:nvPr/>
            </p:nvSpPr>
            <p:spPr bwMode="auto">
              <a:xfrm flipH="1">
                <a:off x="171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2" name="Line 3206"/>
              <p:cNvSpPr>
                <a:spLocks noChangeShapeType="1"/>
              </p:cNvSpPr>
              <p:nvPr/>
            </p:nvSpPr>
            <p:spPr bwMode="auto">
              <a:xfrm flipH="1">
                <a:off x="167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3" name="Line 3207"/>
              <p:cNvSpPr>
                <a:spLocks noChangeShapeType="1"/>
              </p:cNvSpPr>
              <p:nvPr/>
            </p:nvSpPr>
            <p:spPr bwMode="auto">
              <a:xfrm flipH="1">
                <a:off x="162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4" name="Line 3208"/>
              <p:cNvSpPr>
                <a:spLocks noChangeShapeType="1"/>
              </p:cNvSpPr>
              <p:nvPr/>
            </p:nvSpPr>
            <p:spPr bwMode="auto">
              <a:xfrm flipH="1">
                <a:off x="158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5" name="Line 3209"/>
              <p:cNvSpPr>
                <a:spLocks noChangeShapeType="1"/>
              </p:cNvSpPr>
              <p:nvPr/>
            </p:nvSpPr>
            <p:spPr bwMode="auto">
              <a:xfrm flipH="1">
                <a:off x="153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6" name="Line 3210"/>
              <p:cNvSpPr>
                <a:spLocks noChangeShapeType="1"/>
              </p:cNvSpPr>
              <p:nvPr/>
            </p:nvSpPr>
            <p:spPr bwMode="auto">
              <a:xfrm flipH="1">
                <a:off x="149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7" name="Line 3211"/>
              <p:cNvSpPr>
                <a:spLocks noChangeShapeType="1"/>
              </p:cNvSpPr>
              <p:nvPr/>
            </p:nvSpPr>
            <p:spPr bwMode="auto">
              <a:xfrm flipH="1">
                <a:off x="144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8" name="Line 3212"/>
              <p:cNvSpPr>
                <a:spLocks noChangeShapeType="1"/>
              </p:cNvSpPr>
              <p:nvPr/>
            </p:nvSpPr>
            <p:spPr bwMode="auto">
              <a:xfrm flipH="1">
                <a:off x="140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29" name="Line 3213"/>
              <p:cNvSpPr>
                <a:spLocks noChangeShapeType="1"/>
              </p:cNvSpPr>
              <p:nvPr/>
            </p:nvSpPr>
            <p:spPr bwMode="auto">
              <a:xfrm flipH="1">
                <a:off x="135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30" name="Line 3214"/>
              <p:cNvSpPr>
                <a:spLocks noChangeShapeType="1"/>
              </p:cNvSpPr>
              <p:nvPr/>
            </p:nvSpPr>
            <p:spPr bwMode="auto">
              <a:xfrm flipH="1">
                <a:off x="131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31" name="Line 3215"/>
              <p:cNvSpPr>
                <a:spLocks noChangeShapeType="1"/>
              </p:cNvSpPr>
              <p:nvPr/>
            </p:nvSpPr>
            <p:spPr bwMode="auto">
              <a:xfrm flipH="1">
                <a:off x="126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32" name="Line 3216"/>
              <p:cNvSpPr>
                <a:spLocks noChangeShapeType="1"/>
              </p:cNvSpPr>
              <p:nvPr/>
            </p:nvSpPr>
            <p:spPr bwMode="auto">
              <a:xfrm flipH="1">
                <a:off x="1220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33" name="Line 3217"/>
              <p:cNvSpPr>
                <a:spLocks noChangeShapeType="1"/>
              </p:cNvSpPr>
              <p:nvPr/>
            </p:nvSpPr>
            <p:spPr bwMode="auto">
              <a:xfrm flipH="1">
                <a:off x="1175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34" name="Line 3218"/>
              <p:cNvSpPr>
                <a:spLocks noChangeShapeType="1"/>
              </p:cNvSpPr>
              <p:nvPr/>
            </p:nvSpPr>
            <p:spPr bwMode="auto">
              <a:xfrm flipH="1">
                <a:off x="1129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35" name="Line 3219"/>
              <p:cNvSpPr>
                <a:spLocks noChangeShapeType="1"/>
              </p:cNvSpPr>
              <p:nvPr/>
            </p:nvSpPr>
            <p:spPr bwMode="auto">
              <a:xfrm flipH="1">
                <a:off x="1084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" name="Group 3220"/>
            <p:cNvGrpSpPr>
              <a:grpSpLocks/>
            </p:cNvGrpSpPr>
            <p:nvPr/>
          </p:nvGrpSpPr>
          <p:grpSpPr bwMode="auto">
            <a:xfrm>
              <a:off x="721" y="404"/>
              <a:ext cx="4499" cy="710"/>
              <a:chOff x="721" y="404"/>
              <a:chExt cx="4499" cy="710"/>
            </a:xfrm>
          </p:grpSpPr>
          <p:sp>
            <p:nvSpPr>
              <p:cNvPr id="550037" name="Line 3221"/>
              <p:cNvSpPr>
                <a:spLocks noChangeShapeType="1"/>
              </p:cNvSpPr>
              <p:nvPr/>
            </p:nvSpPr>
            <p:spPr bwMode="auto">
              <a:xfrm flipH="1">
                <a:off x="103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38" name="Line 3222"/>
              <p:cNvSpPr>
                <a:spLocks noChangeShapeType="1"/>
              </p:cNvSpPr>
              <p:nvPr/>
            </p:nvSpPr>
            <p:spPr bwMode="auto">
              <a:xfrm flipH="1">
                <a:off x="993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39" name="Line 3223"/>
              <p:cNvSpPr>
                <a:spLocks noChangeShapeType="1"/>
              </p:cNvSpPr>
              <p:nvPr/>
            </p:nvSpPr>
            <p:spPr bwMode="auto">
              <a:xfrm flipH="1">
                <a:off x="948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0" name="Line 3224"/>
              <p:cNvSpPr>
                <a:spLocks noChangeShapeType="1"/>
              </p:cNvSpPr>
              <p:nvPr/>
            </p:nvSpPr>
            <p:spPr bwMode="auto">
              <a:xfrm flipH="1">
                <a:off x="902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1" name="Line 3225"/>
              <p:cNvSpPr>
                <a:spLocks noChangeShapeType="1"/>
              </p:cNvSpPr>
              <p:nvPr/>
            </p:nvSpPr>
            <p:spPr bwMode="auto">
              <a:xfrm flipH="1">
                <a:off x="857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2" name="Line 3226"/>
              <p:cNvSpPr>
                <a:spLocks noChangeShapeType="1"/>
              </p:cNvSpPr>
              <p:nvPr/>
            </p:nvSpPr>
            <p:spPr bwMode="auto">
              <a:xfrm flipH="1">
                <a:off x="81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3" name="Line 3227"/>
              <p:cNvSpPr>
                <a:spLocks noChangeShapeType="1"/>
              </p:cNvSpPr>
              <p:nvPr/>
            </p:nvSpPr>
            <p:spPr bwMode="auto">
              <a:xfrm flipH="1">
                <a:off x="766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4" name="Line 3228"/>
              <p:cNvSpPr>
                <a:spLocks noChangeShapeType="1"/>
              </p:cNvSpPr>
              <p:nvPr/>
            </p:nvSpPr>
            <p:spPr bwMode="auto">
              <a:xfrm flipH="1">
                <a:off x="721" y="1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5" name="Line 3229"/>
              <p:cNvSpPr>
                <a:spLocks noChangeShapeType="1"/>
              </p:cNvSpPr>
              <p:nvPr/>
            </p:nvSpPr>
            <p:spPr bwMode="auto">
              <a:xfrm flipH="1">
                <a:off x="521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6" name="Line 3230"/>
              <p:cNvSpPr>
                <a:spLocks noChangeShapeType="1"/>
              </p:cNvSpPr>
              <p:nvPr/>
            </p:nvSpPr>
            <p:spPr bwMode="auto">
              <a:xfrm flipH="1">
                <a:off x="516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7" name="Line 3231"/>
              <p:cNvSpPr>
                <a:spLocks noChangeShapeType="1"/>
              </p:cNvSpPr>
              <p:nvPr/>
            </p:nvSpPr>
            <p:spPr bwMode="auto">
              <a:xfrm flipH="1">
                <a:off x="512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8" name="Line 3232"/>
              <p:cNvSpPr>
                <a:spLocks noChangeShapeType="1"/>
              </p:cNvSpPr>
              <p:nvPr/>
            </p:nvSpPr>
            <p:spPr bwMode="auto">
              <a:xfrm flipH="1">
                <a:off x="5078" y="7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49" name="Line 3233"/>
              <p:cNvSpPr>
                <a:spLocks noChangeShapeType="1"/>
              </p:cNvSpPr>
              <p:nvPr/>
            </p:nvSpPr>
            <p:spPr bwMode="auto">
              <a:xfrm flipH="1">
                <a:off x="503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0" name="Line 3234"/>
              <p:cNvSpPr>
                <a:spLocks noChangeShapeType="1"/>
              </p:cNvSpPr>
              <p:nvPr/>
            </p:nvSpPr>
            <p:spPr bwMode="auto">
              <a:xfrm flipH="1">
                <a:off x="498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1" name="Line 3235"/>
              <p:cNvSpPr>
                <a:spLocks noChangeShapeType="1"/>
              </p:cNvSpPr>
              <p:nvPr/>
            </p:nvSpPr>
            <p:spPr bwMode="auto">
              <a:xfrm flipH="1">
                <a:off x="494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2" name="Line 3236"/>
              <p:cNvSpPr>
                <a:spLocks noChangeShapeType="1"/>
              </p:cNvSpPr>
              <p:nvPr/>
            </p:nvSpPr>
            <p:spPr bwMode="auto">
              <a:xfrm flipH="1">
                <a:off x="489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3" name="Line 3237"/>
              <p:cNvSpPr>
                <a:spLocks noChangeShapeType="1"/>
              </p:cNvSpPr>
              <p:nvPr/>
            </p:nvSpPr>
            <p:spPr bwMode="auto">
              <a:xfrm flipH="1">
                <a:off x="485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4" name="Line 3238"/>
              <p:cNvSpPr>
                <a:spLocks noChangeShapeType="1"/>
              </p:cNvSpPr>
              <p:nvPr/>
            </p:nvSpPr>
            <p:spPr bwMode="auto">
              <a:xfrm flipH="1">
                <a:off x="480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5" name="Line 3239"/>
              <p:cNvSpPr>
                <a:spLocks noChangeShapeType="1"/>
              </p:cNvSpPr>
              <p:nvPr/>
            </p:nvSpPr>
            <p:spPr bwMode="auto">
              <a:xfrm flipH="1">
                <a:off x="476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6" name="Line 3240"/>
              <p:cNvSpPr>
                <a:spLocks noChangeShapeType="1"/>
              </p:cNvSpPr>
              <p:nvPr/>
            </p:nvSpPr>
            <p:spPr bwMode="auto">
              <a:xfrm flipH="1">
                <a:off x="471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7" name="Line 3241"/>
              <p:cNvSpPr>
                <a:spLocks noChangeShapeType="1"/>
              </p:cNvSpPr>
              <p:nvPr/>
            </p:nvSpPr>
            <p:spPr bwMode="auto">
              <a:xfrm flipH="1">
                <a:off x="467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8" name="Line 3242"/>
              <p:cNvSpPr>
                <a:spLocks noChangeShapeType="1"/>
              </p:cNvSpPr>
              <p:nvPr/>
            </p:nvSpPr>
            <p:spPr bwMode="auto">
              <a:xfrm flipH="1">
                <a:off x="462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59" name="Line 3243"/>
              <p:cNvSpPr>
                <a:spLocks noChangeShapeType="1"/>
              </p:cNvSpPr>
              <p:nvPr/>
            </p:nvSpPr>
            <p:spPr bwMode="auto">
              <a:xfrm flipH="1">
                <a:off x="457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0" name="Line 3244"/>
              <p:cNvSpPr>
                <a:spLocks noChangeShapeType="1"/>
              </p:cNvSpPr>
              <p:nvPr/>
            </p:nvSpPr>
            <p:spPr bwMode="auto">
              <a:xfrm flipH="1">
                <a:off x="453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1" name="Line 3245"/>
              <p:cNvSpPr>
                <a:spLocks noChangeShapeType="1"/>
              </p:cNvSpPr>
              <p:nvPr/>
            </p:nvSpPr>
            <p:spPr bwMode="auto">
              <a:xfrm flipH="1">
                <a:off x="448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2" name="Line 3246"/>
              <p:cNvSpPr>
                <a:spLocks noChangeShapeType="1"/>
              </p:cNvSpPr>
              <p:nvPr/>
            </p:nvSpPr>
            <p:spPr bwMode="auto">
              <a:xfrm flipH="1">
                <a:off x="444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3" name="Line 3247"/>
              <p:cNvSpPr>
                <a:spLocks noChangeShapeType="1"/>
              </p:cNvSpPr>
              <p:nvPr/>
            </p:nvSpPr>
            <p:spPr bwMode="auto">
              <a:xfrm flipH="1">
                <a:off x="439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4" name="Line 3248"/>
              <p:cNvSpPr>
                <a:spLocks noChangeShapeType="1"/>
              </p:cNvSpPr>
              <p:nvPr/>
            </p:nvSpPr>
            <p:spPr bwMode="auto">
              <a:xfrm flipH="1">
                <a:off x="435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5" name="Line 3249"/>
              <p:cNvSpPr>
                <a:spLocks noChangeShapeType="1"/>
              </p:cNvSpPr>
              <p:nvPr/>
            </p:nvSpPr>
            <p:spPr bwMode="auto">
              <a:xfrm flipH="1">
                <a:off x="430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6" name="Line 3250"/>
              <p:cNvSpPr>
                <a:spLocks noChangeShapeType="1"/>
              </p:cNvSpPr>
              <p:nvPr/>
            </p:nvSpPr>
            <p:spPr bwMode="auto">
              <a:xfrm flipH="1">
                <a:off x="426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7" name="Line 3251"/>
              <p:cNvSpPr>
                <a:spLocks noChangeShapeType="1"/>
              </p:cNvSpPr>
              <p:nvPr/>
            </p:nvSpPr>
            <p:spPr bwMode="auto">
              <a:xfrm flipH="1">
                <a:off x="421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8" name="Line 3252"/>
              <p:cNvSpPr>
                <a:spLocks noChangeShapeType="1"/>
              </p:cNvSpPr>
              <p:nvPr/>
            </p:nvSpPr>
            <p:spPr bwMode="auto">
              <a:xfrm flipH="1">
                <a:off x="417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69" name="Line 3253"/>
              <p:cNvSpPr>
                <a:spLocks noChangeShapeType="1"/>
              </p:cNvSpPr>
              <p:nvPr/>
            </p:nvSpPr>
            <p:spPr bwMode="auto">
              <a:xfrm flipH="1">
                <a:off x="412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0" name="Line 3254"/>
              <p:cNvSpPr>
                <a:spLocks noChangeShapeType="1"/>
              </p:cNvSpPr>
              <p:nvPr/>
            </p:nvSpPr>
            <p:spPr bwMode="auto">
              <a:xfrm flipH="1">
                <a:off x="408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1" name="Line 3255"/>
              <p:cNvSpPr>
                <a:spLocks noChangeShapeType="1"/>
              </p:cNvSpPr>
              <p:nvPr/>
            </p:nvSpPr>
            <p:spPr bwMode="auto">
              <a:xfrm flipH="1">
                <a:off x="403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2" name="Line 3256"/>
              <p:cNvSpPr>
                <a:spLocks noChangeShapeType="1"/>
              </p:cNvSpPr>
              <p:nvPr/>
            </p:nvSpPr>
            <p:spPr bwMode="auto">
              <a:xfrm flipH="1">
                <a:off x="398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3" name="Line 3257"/>
              <p:cNvSpPr>
                <a:spLocks noChangeShapeType="1"/>
              </p:cNvSpPr>
              <p:nvPr/>
            </p:nvSpPr>
            <p:spPr bwMode="auto">
              <a:xfrm flipH="1">
                <a:off x="394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4" name="Line 3258"/>
              <p:cNvSpPr>
                <a:spLocks noChangeShapeType="1"/>
              </p:cNvSpPr>
              <p:nvPr/>
            </p:nvSpPr>
            <p:spPr bwMode="auto">
              <a:xfrm flipH="1">
                <a:off x="389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5" name="Line 3259"/>
              <p:cNvSpPr>
                <a:spLocks noChangeShapeType="1"/>
              </p:cNvSpPr>
              <p:nvPr/>
            </p:nvSpPr>
            <p:spPr bwMode="auto">
              <a:xfrm flipH="1">
                <a:off x="385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6" name="Line 3260"/>
              <p:cNvSpPr>
                <a:spLocks noChangeShapeType="1"/>
              </p:cNvSpPr>
              <p:nvPr/>
            </p:nvSpPr>
            <p:spPr bwMode="auto">
              <a:xfrm flipH="1">
                <a:off x="380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7" name="Line 3261"/>
              <p:cNvSpPr>
                <a:spLocks noChangeShapeType="1"/>
              </p:cNvSpPr>
              <p:nvPr/>
            </p:nvSpPr>
            <p:spPr bwMode="auto">
              <a:xfrm flipH="1">
                <a:off x="376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8" name="Line 3262"/>
              <p:cNvSpPr>
                <a:spLocks noChangeShapeType="1"/>
              </p:cNvSpPr>
              <p:nvPr/>
            </p:nvSpPr>
            <p:spPr bwMode="auto">
              <a:xfrm flipH="1">
                <a:off x="371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79" name="Line 3263"/>
              <p:cNvSpPr>
                <a:spLocks noChangeShapeType="1"/>
              </p:cNvSpPr>
              <p:nvPr/>
            </p:nvSpPr>
            <p:spPr bwMode="auto">
              <a:xfrm flipH="1">
                <a:off x="367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0" name="Line 3264"/>
              <p:cNvSpPr>
                <a:spLocks noChangeShapeType="1"/>
              </p:cNvSpPr>
              <p:nvPr/>
            </p:nvSpPr>
            <p:spPr bwMode="auto">
              <a:xfrm flipH="1">
                <a:off x="362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1" name="Line 3265"/>
              <p:cNvSpPr>
                <a:spLocks noChangeShapeType="1"/>
              </p:cNvSpPr>
              <p:nvPr/>
            </p:nvSpPr>
            <p:spPr bwMode="auto">
              <a:xfrm flipH="1">
                <a:off x="3580" y="7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2" name="Line 3266"/>
              <p:cNvSpPr>
                <a:spLocks noChangeShapeType="1"/>
              </p:cNvSpPr>
              <p:nvPr/>
            </p:nvSpPr>
            <p:spPr bwMode="auto">
              <a:xfrm flipH="1">
                <a:off x="353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3" name="Line 3267"/>
              <p:cNvSpPr>
                <a:spLocks noChangeShapeType="1"/>
              </p:cNvSpPr>
              <p:nvPr/>
            </p:nvSpPr>
            <p:spPr bwMode="auto">
              <a:xfrm flipH="1">
                <a:off x="349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4" name="Line 3268"/>
              <p:cNvSpPr>
                <a:spLocks noChangeShapeType="1"/>
              </p:cNvSpPr>
              <p:nvPr/>
            </p:nvSpPr>
            <p:spPr bwMode="auto">
              <a:xfrm flipH="1">
                <a:off x="344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5" name="Line 3269"/>
              <p:cNvSpPr>
                <a:spLocks noChangeShapeType="1"/>
              </p:cNvSpPr>
              <p:nvPr/>
            </p:nvSpPr>
            <p:spPr bwMode="auto">
              <a:xfrm flipH="1">
                <a:off x="339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6" name="Line 3270"/>
              <p:cNvSpPr>
                <a:spLocks noChangeShapeType="1"/>
              </p:cNvSpPr>
              <p:nvPr/>
            </p:nvSpPr>
            <p:spPr bwMode="auto">
              <a:xfrm flipH="1">
                <a:off x="335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7" name="Line 3271"/>
              <p:cNvSpPr>
                <a:spLocks noChangeShapeType="1"/>
              </p:cNvSpPr>
              <p:nvPr/>
            </p:nvSpPr>
            <p:spPr bwMode="auto">
              <a:xfrm flipH="1">
                <a:off x="330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8" name="Line 3272"/>
              <p:cNvSpPr>
                <a:spLocks noChangeShapeType="1"/>
              </p:cNvSpPr>
              <p:nvPr/>
            </p:nvSpPr>
            <p:spPr bwMode="auto">
              <a:xfrm flipH="1">
                <a:off x="326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89" name="Line 3273"/>
              <p:cNvSpPr>
                <a:spLocks noChangeShapeType="1"/>
              </p:cNvSpPr>
              <p:nvPr/>
            </p:nvSpPr>
            <p:spPr bwMode="auto">
              <a:xfrm flipH="1">
                <a:off x="321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0" name="Line 3274"/>
              <p:cNvSpPr>
                <a:spLocks noChangeShapeType="1"/>
              </p:cNvSpPr>
              <p:nvPr/>
            </p:nvSpPr>
            <p:spPr bwMode="auto">
              <a:xfrm flipH="1">
                <a:off x="317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1" name="Line 3275"/>
              <p:cNvSpPr>
                <a:spLocks noChangeShapeType="1"/>
              </p:cNvSpPr>
              <p:nvPr/>
            </p:nvSpPr>
            <p:spPr bwMode="auto">
              <a:xfrm flipH="1">
                <a:off x="312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2" name="Line 3276"/>
              <p:cNvSpPr>
                <a:spLocks noChangeShapeType="1"/>
              </p:cNvSpPr>
              <p:nvPr/>
            </p:nvSpPr>
            <p:spPr bwMode="auto">
              <a:xfrm flipH="1">
                <a:off x="308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3" name="Line 3277"/>
              <p:cNvSpPr>
                <a:spLocks noChangeShapeType="1"/>
              </p:cNvSpPr>
              <p:nvPr/>
            </p:nvSpPr>
            <p:spPr bwMode="auto">
              <a:xfrm flipH="1">
                <a:off x="303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4" name="Line 3278"/>
              <p:cNvSpPr>
                <a:spLocks noChangeShapeType="1"/>
              </p:cNvSpPr>
              <p:nvPr/>
            </p:nvSpPr>
            <p:spPr bwMode="auto">
              <a:xfrm flipH="1">
                <a:off x="299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5" name="Line 3279"/>
              <p:cNvSpPr>
                <a:spLocks noChangeShapeType="1"/>
              </p:cNvSpPr>
              <p:nvPr/>
            </p:nvSpPr>
            <p:spPr bwMode="auto">
              <a:xfrm flipH="1">
                <a:off x="294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6" name="Line 3280"/>
              <p:cNvSpPr>
                <a:spLocks noChangeShapeType="1"/>
              </p:cNvSpPr>
              <p:nvPr/>
            </p:nvSpPr>
            <p:spPr bwMode="auto">
              <a:xfrm flipH="1">
                <a:off x="290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7" name="Line 3281"/>
              <p:cNvSpPr>
                <a:spLocks noChangeShapeType="1"/>
              </p:cNvSpPr>
              <p:nvPr/>
            </p:nvSpPr>
            <p:spPr bwMode="auto">
              <a:xfrm flipH="1">
                <a:off x="285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8" name="Line 3282"/>
              <p:cNvSpPr>
                <a:spLocks noChangeShapeType="1"/>
              </p:cNvSpPr>
              <p:nvPr/>
            </p:nvSpPr>
            <p:spPr bwMode="auto">
              <a:xfrm flipH="1">
                <a:off x="280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099" name="Line 3283"/>
              <p:cNvSpPr>
                <a:spLocks noChangeShapeType="1"/>
              </p:cNvSpPr>
              <p:nvPr/>
            </p:nvSpPr>
            <p:spPr bwMode="auto">
              <a:xfrm flipH="1">
                <a:off x="276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0" name="Line 3284"/>
              <p:cNvSpPr>
                <a:spLocks noChangeShapeType="1"/>
              </p:cNvSpPr>
              <p:nvPr/>
            </p:nvSpPr>
            <p:spPr bwMode="auto">
              <a:xfrm flipH="1">
                <a:off x="271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1" name="Line 3285"/>
              <p:cNvSpPr>
                <a:spLocks noChangeShapeType="1"/>
              </p:cNvSpPr>
              <p:nvPr/>
            </p:nvSpPr>
            <p:spPr bwMode="auto">
              <a:xfrm flipH="1">
                <a:off x="267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2" name="Line 3286"/>
              <p:cNvSpPr>
                <a:spLocks noChangeShapeType="1"/>
              </p:cNvSpPr>
              <p:nvPr/>
            </p:nvSpPr>
            <p:spPr bwMode="auto">
              <a:xfrm flipH="1">
                <a:off x="262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3" name="Line 3287"/>
              <p:cNvSpPr>
                <a:spLocks noChangeShapeType="1"/>
              </p:cNvSpPr>
              <p:nvPr/>
            </p:nvSpPr>
            <p:spPr bwMode="auto">
              <a:xfrm flipH="1">
                <a:off x="258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4" name="Line 3288"/>
              <p:cNvSpPr>
                <a:spLocks noChangeShapeType="1"/>
              </p:cNvSpPr>
              <p:nvPr/>
            </p:nvSpPr>
            <p:spPr bwMode="auto">
              <a:xfrm flipH="1">
                <a:off x="253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5" name="Line 3289"/>
              <p:cNvSpPr>
                <a:spLocks noChangeShapeType="1"/>
              </p:cNvSpPr>
              <p:nvPr/>
            </p:nvSpPr>
            <p:spPr bwMode="auto">
              <a:xfrm flipH="1">
                <a:off x="249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6" name="Line 3290"/>
              <p:cNvSpPr>
                <a:spLocks noChangeShapeType="1"/>
              </p:cNvSpPr>
              <p:nvPr/>
            </p:nvSpPr>
            <p:spPr bwMode="auto">
              <a:xfrm flipH="1">
                <a:off x="244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7" name="Line 3291"/>
              <p:cNvSpPr>
                <a:spLocks noChangeShapeType="1"/>
              </p:cNvSpPr>
              <p:nvPr/>
            </p:nvSpPr>
            <p:spPr bwMode="auto">
              <a:xfrm flipH="1">
                <a:off x="240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8" name="Line 3292"/>
              <p:cNvSpPr>
                <a:spLocks noChangeShapeType="1"/>
              </p:cNvSpPr>
              <p:nvPr/>
            </p:nvSpPr>
            <p:spPr bwMode="auto">
              <a:xfrm flipH="1">
                <a:off x="235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09" name="Line 3293"/>
              <p:cNvSpPr>
                <a:spLocks noChangeShapeType="1"/>
              </p:cNvSpPr>
              <p:nvPr/>
            </p:nvSpPr>
            <p:spPr bwMode="auto">
              <a:xfrm flipH="1">
                <a:off x="230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0" name="Line 3294"/>
              <p:cNvSpPr>
                <a:spLocks noChangeShapeType="1"/>
              </p:cNvSpPr>
              <p:nvPr/>
            </p:nvSpPr>
            <p:spPr bwMode="auto">
              <a:xfrm flipH="1">
                <a:off x="226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1" name="Line 3295"/>
              <p:cNvSpPr>
                <a:spLocks noChangeShapeType="1"/>
              </p:cNvSpPr>
              <p:nvPr/>
            </p:nvSpPr>
            <p:spPr bwMode="auto">
              <a:xfrm flipH="1">
                <a:off x="221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2" name="Line 3296"/>
              <p:cNvSpPr>
                <a:spLocks noChangeShapeType="1"/>
              </p:cNvSpPr>
              <p:nvPr/>
            </p:nvSpPr>
            <p:spPr bwMode="auto">
              <a:xfrm flipH="1">
                <a:off x="217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3" name="Line 3297"/>
              <p:cNvSpPr>
                <a:spLocks noChangeShapeType="1"/>
              </p:cNvSpPr>
              <p:nvPr/>
            </p:nvSpPr>
            <p:spPr bwMode="auto">
              <a:xfrm flipH="1">
                <a:off x="212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4" name="Line 3298"/>
              <p:cNvSpPr>
                <a:spLocks noChangeShapeType="1"/>
              </p:cNvSpPr>
              <p:nvPr/>
            </p:nvSpPr>
            <p:spPr bwMode="auto">
              <a:xfrm flipH="1">
                <a:off x="2082" y="7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5" name="Line 3299"/>
              <p:cNvSpPr>
                <a:spLocks noChangeShapeType="1"/>
              </p:cNvSpPr>
              <p:nvPr/>
            </p:nvSpPr>
            <p:spPr bwMode="auto">
              <a:xfrm flipH="1">
                <a:off x="203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6" name="Line 3300"/>
              <p:cNvSpPr>
                <a:spLocks noChangeShapeType="1"/>
              </p:cNvSpPr>
              <p:nvPr/>
            </p:nvSpPr>
            <p:spPr bwMode="auto">
              <a:xfrm flipH="1">
                <a:off x="199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7" name="Line 3301"/>
              <p:cNvSpPr>
                <a:spLocks noChangeShapeType="1"/>
              </p:cNvSpPr>
              <p:nvPr/>
            </p:nvSpPr>
            <p:spPr bwMode="auto">
              <a:xfrm flipH="1">
                <a:off x="194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8" name="Line 3302"/>
              <p:cNvSpPr>
                <a:spLocks noChangeShapeType="1"/>
              </p:cNvSpPr>
              <p:nvPr/>
            </p:nvSpPr>
            <p:spPr bwMode="auto">
              <a:xfrm flipH="1">
                <a:off x="190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19" name="Line 3303"/>
              <p:cNvSpPr>
                <a:spLocks noChangeShapeType="1"/>
              </p:cNvSpPr>
              <p:nvPr/>
            </p:nvSpPr>
            <p:spPr bwMode="auto">
              <a:xfrm flipH="1">
                <a:off x="1855" y="7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0" name="Line 3304"/>
              <p:cNvSpPr>
                <a:spLocks noChangeShapeType="1"/>
              </p:cNvSpPr>
              <p:nvPr/>
            </p:nvSpPr>
            <p:spPr bwMode="auto">
              <a:xfrm flipH="1">
                <a:off x="181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1" name="Line 3305"/>
              <p:cNvSpPr>
                <a:spLocks noChangeShapeType="1"/>
              </p:cNvSpPr>
              <p:nvPr/>
            </p:nvSpPr>
            <p:spPr bwMode="auto">
              <a:xfrm flipH="1">
                <a:off x="176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2" name="Line 3306"/>
              <p:cNvSpPr>
                <a:spLocks noChangeShapeType="1"/>
              </p:cNvSpPr>
              <p:nvPr/>
            </p:nvSpPr>
            <p:spPr bwMode="auto">
              <a:xfrm flipH="1">
                <a:off x="171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3" name="Line 3307"/>
              <p:cNvSpPr>
                <a:spLocks noChangeShapeType="1"/>
              </p:cNvSpPr>
              <p:nvPr/>
            </p:nvSpPr>
            <p:spPr bwMode="auto">
              <a:xfrm flipH="1">
                <a:off x="167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4" name="Line 3308"/>
              <p:cNvSpPr>
                <a:spLocks noChangeShapeType="1"/>
              </p:cNvSpPr>
              <p:nvPr/>
            </p:nvSpPr>
            <p:spPr bwMode="auto">
              <a:xfrm flipH="1">
                <a:off x="162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5" name="Line 3309"/>
              <p:cNvSpPr>
                <a:spLocks noChangeShapeType="1"/>
              </p:cNvSpPr>
              <p:nvPr/>
            </p:nvSpPr>
            <p:spPr bwMode="auto">
              <a:xfrm flipH="1">
                <a:off x="158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6" name="Line 3310"/>
              <p:cNvSpPr>
                <a:spLocks noChangeShapeType="1"/>
              </p:cNvSpPr>
              <p:nvPr/>
            </p:nvSpPr>
            <p:spPr bwMode="auto">
              <a:xfrm flipH="1">
                <a:off x="153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7" name="Line 3311"/>
              <p:cNvSpPr>
                <a:spLocks noChangeShapeType="1"/>
              </p:cNvSpPr>
              <p:nvPr/>
            </p:nvSpPr>
            <p:spPr bwMode="auto">
              <a:xfrm flipH="1">
                <a:off x="149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8" name="Line 3312"/>
              <p:cNvSpPr>
                <a:spLocks noChangeShapeType="1"/>
              </p:cNvSpPr>
              <p:nvPr/>
            </p:nvSpPr>
            <p:spPr bwMode="auto">
              <a:xfrm flipH="1">
                <a:off x="144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29" name="Line 3313"/>
              <p:cNvSpPr>
                <a:spLocks noChangeShapeType="1"/>
              </p:cNvSpPr>
              <p:nvPr/>
            </p:nvSpPr>
            <p:spPr bwMode="auto">
              <a:xfrm flipH="1">
                <a:off x="140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0" name="Line 3314"/>
              <p:cNvSpPr>
                <a:spLocks noChangeShapeType="1"/>
              </p:cNvSpPr>
              <p:nvPr/>
            </p:nvSpPr>
            <p:spPr bwMode="auto">
              <a:xfrm flipH="1">
                <a:off x="135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1" name="Line 3315"/>
              <p:cNvSpPr>
                <a:spLocks noChangeShapeType="1"/>
              </p:cNvSpPr>
              <p:nvPr/>
            </p:nvSpPr>
            <p:spPr bwMode="auto">
              <a:xfrm flipH="1">
                <a:off x="131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2" name="Line 3316"/>
              <p:cNvSpPr>
                <a:spLocks noChangeShapeType="1"/>
              </p:cNvSpPr>
              <p:nvPr/>
            </p:nvSpPr>
            <p:spPr bwMode="auto">
              <a:xfrm flipH="1">
                <a:off x="126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3" name="Line 3317"/>
              <p:cNvSpPr>
                <a:spLocks noChangeShapeType="1"/>
              </p:cNvSpPr>
              <p:nvPr/>
            </p:nvSpPr>
            <p:spPr bwMode="auto">
              <a:xfrm flipH="1">
                <a:off x="1220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4" name="Line 3318"/>
              <p:cNvSpPr>
                <a:spLocks noChangeShapeType="1"/>
              </p:cNvSpPr>
              <p:nvPr/>
            </p:nvSpPr>
            <p:spPr bwMode="auto">
              <a:xfrm flipH="1">
                <a:off x="1175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5" name="Line 3319"/>
              <p:cNvSpPr>
                <a:spLocks noChangeShapeType="1"/>
              </p:cNvSpPr>
              <p:nvPr/>
            </p:nvSpPr>
            <p:spPr bwMode="auto">
              <a:xfrm flipH="1">
                <a:off x="1129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6" name="Line 3320"/>
              <p:cNvSpPr>
                <a:spLocks noChangeShapeType="1"/>
              </p:cNvSpPr>
              <p:nvPr/>
            </p:nvSpPr>
            <p:spPr bwMode="auto">
              <a:xfrm flipH="1">
                <a:off x="1084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7" name="Line 3321"/>
              <p:cNvSpPr>
                <a:spLocks noChangeShapeType="1"/>
              </p:cNvSpPr>
              <p:nvPr/>
            </p:nvSpPr>
            <p:spPr bwMode="auto">
              <a:xfrm flipH="1">
                <a:off x="103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8" name="Line 3322"/>
              <p:cNvSpPr>
                <a:spLocks noChangeShapeType="1"/>
              </p:cNvSpPr>
              <p:nvPr/>
            </p:nvSpPr>
            <p:spPr bwMode="auto">
              <a:xfrm flipH="1">
                <a:off x="993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39" name="Line 3323"/>
              <p:cNvSpPr>
                <a:spLocks noChangeShapeType="1"/>
              </p:cNvSpPr>
              <p:nvPr/>
            </p:nvSpPr>
            <p:spPr bwMode="auto">
              <a:xfrm flipH="1">
                <a:off x="948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0" name="Line 3324"/>
              <p:cNvSpPr>
                <a:spLocks noChangeShapeType="1"/>
              </p:cNvSpPr>
              <p:nvPr/>
            </p:nvSpPr>
            <p:spPr bwMode="auto">
              <a:xfrm flipH="1">
                <a:off x="902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1" name="Line 3325"/>
              <p:cNvSpPr>
                <a:spLocks noChangeShapeType="1"/>
              </p:cNvSpPr>
              <p:nvPr/>
            </p:nvSpPr>
            <p:spPr bwMode="auto">
              <a:xfrm flipH="1">
                <a:off x="857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2" name="Line 3326"/>
              <p:cNvSpPr>
                <a:spLocks noChangeShapeType="1"/>
              </p:cNvSpPr>
              <p:nvPr/>
            </p:nvSpPr>
            <p:spPr bwMode="auto">
              <a:xfrm flipH="1">
                <a:off x="81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3" name="Line 3327"/>
              <p:cNvSpPr>
                <a:spLocks noChangeShapeType="1"/>
              </p:cNvSpPr>
              <p:nvPr/>
            </p:nvSpPr>
            <p:spPr bwMode="auto">
              <a:xfrm flipH="1">
                <a:off x="766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4" name="Line 3328"/>
              <p:cNvSpPr>
                <a:spLocks noChangeShapeType="1"/>
              </p:cNvSpPr>
              <p:nvPr/>
            </p:nvSpPr>
            <p:spPr bwMode="auto">
              <a:xfrm flipH="1">
                <a:off x="721" y="7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5" name="Line 3329"/>
              <p:cNvSpPr>
                <a:spLocks noChangeShapeType="1"/>
              </p:cNvSpPr>
              <p:nvPr/>
            </p:nvSpPr>
            <p:spPr bwMode="auto">
              <a:xfrm flipH="1">
                <a:off x="521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6" name="Line 3330"/>
              <p:cNvSpPr>
                <a:spLocks noChangeShapeType="1"/>
              </p:cNvSpPr>
              <p:nvPr/>
            </p:nvSpPr>
            <p:spPr bwMode="auto">
              <a:xfrm flipH="1">
                <a:off x="516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7" name="Line 3331"/>
              <p:cNvSpPr>
                <a:spLocks noChangeShapeType="1"/>
              </p:cNvSpPr>
              <p:nvPr/>
            </p:nvSpPr>
            <p:spPr bwMode="auto">
              <a:xfrm flipH="1">
                <a:off x="512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8" name="Line 3332"/>
              <p:cNvSpPr>
                <a:spLocks noChangeShapeType="1"/>
              </p:cNvSpPr>
              <p:nvPr/>
            </p:nvSpPr>
            <p:spPr bwMode="auto">
              <a:xfrm flipH="1">
                <a:off x="5078" y="40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49" name="Line 3333"/>
              <p:cNvSpPr>
                <a:spLocks noChangeShapeType="1"/>
              </p:cNvSpPr>
              <p:nvPr/>
            </p:nvSpPr>
            <p:spPr bwMode="auto">
              <a:xfrm flipH="1">
                <a:off x="503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0" name="Line 3334"/>
              <p:cNvSpPr>
                <a:spLocks noChangeShapeType="1"/>
              </p:cNvSpPr>
              <p:nvPr/>
            </p:nvSpPr>
            <p:spPr bwMode="auto">
              <a:xfrm flipH="1">
                <a:off x="498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1" name="Line 3335"/>
              <p:cNvSpPr>
                <a:spLocks noChangeShapeType="1"/>
              </p:cNvSpPr>
              <p:nvPr/>
            </p:nvSpPr>
            <p:spPr bwMode="auto">
              <a:xfrm flipH="1">
                <a:off x="494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2" name="Line 3336"/>
              <p:cNvSpPr>
                <a:spLocks noChangeShapeType="1"/>
              </p:cNvSpPr>
              <p:nvPr/>
            </p:nvSpPr>
            <p:spPr bwMode="auto">
              <a:xfrm flipH="1">
                <a:off x="489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3" name="Line 3337"/>
              <p:cNvSpPr>
                <a:spLocks noChangeShapeType="1"/>
              </p:cNvSpPr>
              <p:nvPr/>
            </p:nvSpPr>
            <p:spPr bwMode="auto">
              <a:xfrm flipH="1">
                <a:off x="485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4" name="Line 3338"/>
              <p:cNvSpPr>
                <a:spLocks noChangeShapeType="1"/>
              </p:cNvSpPr>
              <p:nvPr/>
            </p:nvSpPr>
            <p:spPr bwMode="auto">
              <a:xfrm flipH="1">
                <a:off x="480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5" name="Line 3339"/>
              <p:cNvSpPr>
                <a:spLocks noChangeShapeType="1"/>
              </p:cNvSpPr>
              <p:nvPr/>
            </p:nvSpPr>
            <p:spPr bwMode="auto">
              <a:xfrm flipH="1">
                <a:off x="476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6" name="Line 3340"/>
              <p:cNvSpPr>
                <a:spLocks noChangeShapeType="1"/>
              </p:cNvSpPr>
              <p:nvPr/>
            </p:nvSpPr>
            <p:spPr bwMode="auto">
              <a:xfrm flipH="1">
                <a:off x="471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7" name="Line 3341"/>
              <p:cNvSpPr>
                <a:spLocks noChangeShapeType="1"/>
              </p:cNvSpPr>
              <p:nvPr/>
            </p:nvSpPr>
            <p:spPr bwMode="auto">
              <a:xfrm flipH="1">
                <a:off x="467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8" name="Line 3342"/>
              <p:cNvSpPr>
                <a:spLocks noChangeShapeType="1"/>
              </p:cNvSpPr>
              <p:nvPr/>
            </p:nvSpPr>
            <p:spPr bwMode="auto">
              <a:xfrm flipH="1">
                <a:off x="462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59" name="Line 3343"/>
              <p:cNvSpPr>
                <a:spLocks noChangeShapeType="1"/>
              </p:cNvSpPr>
              <p:nvPr/>
            </p:nvSpPr>
            <p:spPr bwMode="auto">
              <a:xfrm flipH="1">
                <a:off x="457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0" name="Line 3344"/>
              <p:cNvSpPr>
                <a:spLocks noChangeShapeType="1"/>
              </p:cNvSpPr>
              <p:nvPr/>
            </p:nvSpPr>
            <p:spPr bwMode="auto">
              <a:xfrm flipH="1">
                <a:off x="453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1" name="Line 3345"/>
              <p:cNvSpPr>
                <a:spLocks noChangeShapeType="1"/>
              </p:cNvSpPr>
              <p:nvPr/>
            </p:nvSpPr>
            <p:spPr bwMode="auto">
              <a:xfrm flipH="1">
                <a:off x="448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2" name="Line 3346"/>
              <p:cNvSpPr>
                <a:spLocks noChangeShapeType="1"/>
              </p:cNvSpPr>
              <p:nvPr/>
            </p:nvSpPr>
            <p:spPr bwMode="auto">
              <a:xfrm flipH="1">
                <a:off x="444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3" name="Line 3347"/>
              <p:cNvSpPr>
                <a:spLocks noChangeShapeType="1"/>
              </p:cNvSpPr>
              <p:nvPr/>
            </p:nvSpPr>
            <p:spPr bwMode="auto">
              <a:xfrm flipH="1">
                <a:off x="439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4" name="Line 3348"/>
              <p:cNvSpPr>
                <a:spLocks noChangeShapeType="1"/>
              </p:cNvSpPr>
              <p:nvPr/>
            </p:nvSpPr>
            <p:spPr bwMode="auto">
              <a:xfrm flipH="1">
                <a:off x="435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5" name="Line 3349"/>
              <p:cNvSpPr>
                <a:spLocks noChangeShapeType="1"/>
              </p:cNvSpPr>
              <p:nvPr/>
            </p:nvSpPr>
            <p:spPr bwMode="auto">
              <a:xfrm flipH="1">
                <a:off x="430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6" name="Line 3350"/>
              <p:cNvSpPr>
                <a:spLocks noChangeShapeType="1"/>
              </p:cNvSpPr>
              <p:nvPr/>
            </p:nvSpPr>
            <p:spPr bwMode="auto">
              <a:xfrm flipH="1">
                <a:off x="426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7" name="Line 3351"/>
              <p:cNvSpPr>
                <a:spLocks noChangeShapeType="1"/>
              </p:cNvSpPr>
              <p:nvPr/>
            </p:nvSpPr>
            <p:spPr bwMode="auto">
              <a:xfrm flipH="1">
                <a:off x="421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8" name="Line 3352"/>
              <p:cNvSpPr>
                <a:spLocks noChangeShapeType="1"/>
              </p:cNvSpPr>
              <p:nvPr/>
            </p:nvSpPr>
            <p:spPr bwMode="auto">
              <a:xfrm flipH="1">
                <a:off x="417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69" name="Line 3353"/>
              <p:cNvSpPr>
                <a:spLocks noChangeShapeType="1"/>
              </p:cNvSpPr>
              <p:nvPr/>
            </p:nvSpPr>
            <p:spPr bwMode="auto">
              <a:xfrm flipH="1">
                <a:off x="412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0" name="Line 3354"/>
              <p:cNvSpPr>
                <a:spLocks noChangeShapeType="1"/>
              </p:cNvSpPr>
              <p:nvPr/>
            </p:nvSpPr>
            <p:spPr bwMode="auto">
              <a:xfrm flipH="1">
                <a:off x="408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1" name="Line 3355"/>
              <p:cNvSpPr>
                <a:spLocks noChangeShapeType="1"/>
              </p:cNvSpPr>
              <p:nvPr/>
            </p:nvSpPr>
            <p:spPr bwMode="auto">
              <a:xfrm flipH="1">
                <a:off x="403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2" name="Line 3356"/>
              <p:cNvSpPr>
                <a:spLocks noChangeShapeType="1"/>
              </p:cNvSpPr>
              <p:nvPr/>
            </p:nvSpPr>
            <p:spPr bwMode="auto">
              <a:xfrm flipH="1">
                <a:off x="398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3" name="Line 3357"/>
              <p:cNvSpPr>
                <a:spLocks noChangeShapeType="1"/>
              </p:cNvSpPr>
              <p:nvPr/>
            </p:nvSpPr>
            <p:spPr bwMode="auto">
              <a:xfrm flipH="1">
                <a:off x="394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4" name="Line 3358"/>
              <p:cNvSpPr>
                <a:spLocks noChangeShapeType="1"/>
              </p:cNvSpPr>
              <p:nvPr/>
            </p:nvSpPr>
            <p:spPr bwMode="auto">
              <a:xfrm flipH="1">
                <a:off x="389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5" name="Line 3359"/>
              <p:cNvSpPr>
                <a:spLocks noChangeShapeType="1"/>
              </p:cNvSpPr>
              <p:nvPr/>
            </p:nvSpPr>
            <p:spPr bwMode="auto">
              <a:xfrm flipH="1">
                <a:off x="385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6" name="Line 3360"/>
              <p:cNvSpPr>
                <a:spLocks noChangeShapeType="1"/>
              </p:cNvSpPr>
              <p:nvPr/>
            </p:nvSpPr>
            <p:spPr bwMode="auto">
              <a:xfrm flipH="1">
                <a:off x="380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7" name="Line 3361"/>
              <p:cNvSpPr>
                <a:spLocks noChangeShapeType="1"/>
              </p:cNvSpPr>
              <p:nvPr/>
            </p:nvSpPr>
            <p:spPr bwMode="auto">
              <a:xfrm flipH="1">
                <a:off x="376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8" name="Line 3362"/>
              <p:cNvSpPr>
                <a:spLocks noChangeShapeType="1"/>
              </p:cNvSpPr>
              <p:nvPr/>
            </p:nvSpPr>
            <p:spPr bwMode="auto">
              <a:xfrm flipH="1">
                <a:off x="371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79" name="Line 3363"/>
              <p:cNvSpPr>
                <a:spLocks noChangeShapeType="1"/>
              </p:cNvSpPr>
              <p:nvPr/>
            </p:nvSpPr>
            <p:spPr bwMode="auto">
              <a:xfrm flipH="1">
                <a:off x="367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0" name="Line 3364"/>
              <p:cNvSpPr>
                <a:spLocks noChangeShapeType="1"/>
              </p:cNvSpPr>
              <p:nvPr/>
            </p:nvSpPr>
            <p:spPr bwMode="auto">
              <a:xfrm flipH="1">
                <a:off x="362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1" name="Line 3365"/>
              <p:cNvSpPr>
                <a:spLocks noChangeShapeType="1"/>
              </p:cNvSpPr>
              <p:nvPr/>
            </p:nvSpPr>
            <p:spPr bwMode="auto">
              <a:xfrm flipH="1">
                <a:off x="3580" y="40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2" name="Line 3366"/>
              <p:cNvSpPr>
                <a:spLocks noChangeShapeType="1"/>
              </p:cNvSpPr>
              <p:nvPr/>
            </p:nvSpPr>
            <p:spPr bwMode="auto">
              <a:xfrm flipH="1">
                <a:off x="353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3" name="Line 3367"/>
              <p:cNvSpPr>
                <a:spLocks noChangeShapeType="1"/>
              </p:cNvSpPr>
              <p:nvPr/>
            </p:nvSpPr>
            <p:spPr bwMode="auto">
              <a:xfrm flipH="1">
                <a:off x="349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4" name="Line 3368"/>
              <p:cNvSpPr>
                <a:spLocks noChangeShapeType="1"/>
              </p:cNvSpPr>
              <p:nvPr/>
            </p:nvSpPr>
            <p:spPr bwMode="auto">
              <a:xfrm flipH="1">
                <a:off x="344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5" name="Line 3369"/>
              <p:cNvSpPr>
                <a:spLocks noChangeShapeType="1"/>
              </p:cNvSpPr>
              <p:nvPr/>
            </p:nvSpPr>
            <p:spPr bwMode="auto">
              <a:xfrm flipH="1">
                <a:off x="339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6" name="Line 3370"/>
              <p:cNvSpPr>
                <a:spLocks noChangeShapeType="1"/>
              </p:cNvSpPr>
              <p:nvPr/>
            </p:nvSpPr>
            <p:spPr bwMode="auto">
              <a:xfrm flipH="1">
                <a:off x="335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7" name="Line 3371"/>
              <p:cNvSpPr>
                <a:spLocks noChangeShapeType="1"/>
              </p:cNvSpPr>
              <p:nvPr/>
            </p:nvSpPr>
            <p:spPr bwMode="auto">
              <a:xfrm flipH="1">
                <a:off x="330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8" name="Line 3372"/>
              <p:cNvSpPr>
                <a:spLocks noChangeShapeType="1"/>
              </p:cNvSpPr>
              <p:nvPr/>
            </p:nvSpPr>
            <p:spPr bwMode="auto">
              <a:xfrm flipH="1">
                <a:off x="326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89" name="Line 3373"/>
              <p:cNvSpPr>
                <a:spLocks noChangeShapeType="1"/>
              </p:cNvSpPr>
              <p:nvPr/>
            </p:nvSpPr>
            <p:spPr bwMode="auto">
              <a:xfrm flipH="1">
                <a:off x="321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0" name="Line 3374"/>
              <p:cNvSpPr>
                <a:spLocks noChangeShapeType="1"/>
              </p:cNvSpPr>
              <p:nvPr/>
            </p:nvSpPr>
            <p:spPr bwMode="auto">
              <a:xfrm flipH="1">
                <a:off x="317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1" name="Line 3375"/>
              <p:cNvSpPr>
                <a:spLocks noChangeShapeType="1"/>
              </p:cNvSpPr>
              <p:nvPr/>
            </p:nvSpPr>
            <p:spPr bwMode="auto">
              <a:xfrm flipH="1">
                <a:off x="312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2" name="Line 3376"/>
              <p:cNvSpPr>
                <a:spLocks noChangeShapeType="1"/>
              </p:cNvSpPr>
              <p:nvPr/>
            </p:nvSpPr>
            <p:spPr bwMode="auto">
              <a:xfrm flipH="1">
                <a:off x="308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3" name="Line 3377"/>
              <p:cNvSpPr>
                <a:spLocks noChangeShapeType="1"/>
              </p:cNvSpPr>
              <p:nvPr/>
            </p:nvSpPr>
            <p:spPr bwMode="auto">
              <a:xfrm flipH="1">
                <a:off x="303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4" name="Line 3378"/>
              <p:cNvSpPr>
                <a:spLocks noChangeShapeType="1"/>
              </p:cNvSpPr>
              <p:nvPr/>
            </p:nvSpPr>
            <p:spPr bwMode="auto">
              <a:xfrm flipH="1">
                <a:off x="299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5" name="Line 3379"/>
              <p:cNvSpPr>
                <a:spLocks noChangeShapeType="1"/>
              </p:cNvSpPr>
              <p:nvPr/>
            </p:nvSpPr>
            <p:spPr bwMode="auto">
              <a:xfrm flipH="1">
                <a:off x="294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6" name="Line 3380"/>
              <p:cNvSpPr>
                <a:spLocks noChangeShapeType="1"/>
              </p:cNvSpPr>
              <p:nvPr/>
            </p:nvSpPr>
            <p:spPr bwMode="auto">
              <a:xfrm flipH="1">
                <a:off x="290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7" name="Line 3381"/>
              <p:cNvSpPr>
                <a:spLocks noChangeShapeType="1"/>
              </p:cNvSpPr>
              <p:nvPr/>
            </p:nvSpPr>
            <p:spPr bwMode="auto">
              <a:xfrm flipH="1">
                <a:off x="285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8" name="Line 3382"/>
              <p:cNvSpPr>
                <a:spLocks noChangeShapeType="1"/>
              </p:cNvSpPr>
              <p:nvPr/>
            </p:nvSpPr>
            <p:spPr bwMode="auto">
              <a:xfrm flipH="1">
                <a:off x="280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199" name="Line 3383"/>
              <p:cNvSpPr>
                <a:spLocks noChangeShapeType="1"/>
              </p:cNvSpPr>
              <p:nvPr/>
            </p:nvSpPr>
            <p:spPr bwMode="auto">
              <a:xfrm flipH="1">
                <a:off x="276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0" name="Line 3384"/>
              <p:cNvSpPr>
                <a:spLocks noChangeShapeType="1"/>
              </p:cNvSpPr>
              <p:nvPr/>
            </p:nvSpPr>
            <p:spPr bwMode="auto">
              <a:xfrm flipH="1">
                <a:off x="271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1" name="Line 3385"/>
              <p:cNvSpPr>
                <a:spLocks noChangeShapeType="1"/>
              </p:cNvSpPr>
              <p:nvPr/>
            </p:nvSpPr>
            <p:spPr bwMode="auto">
              <a:xfrm flipH="1">
                <a:off x="267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2" name="Line 3386"/>
              <p:cNvSpPr>
                <a:spLocks noChangeShapeType="1"/>
              </p:cNvSpPr>
              <p:nvPr/>
            </p:nvSpPr>
            <p:spPr bwMode="auto">
              <a:xfrm flipH="1">
                <a:off x="262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3" name="Line 3387"/>
              <p:cNvSpPr>
                <a:spLocks noChangeShapeType="1"/>
              </p:cNvSpPr>
              <p:nvPr/>
            </p:nvSpPr>
            <p:spPr bwMode="auto">
              <a:xfrm flipH="1">
                <a:off x="258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4" name="Line 3388"/>
              <p:cNvSpPr>
                <a:spLocks noChangeShapeType="1"/>
              </p:cNvSpPr>
              <p:nvPr/>
            </p:nvSpPr>
            <p:spPr bwMode="auto">
              <a:xfrm flipH="1">
                <a:off x="253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5" name="Line 3389"/>
              <p:cNvSpPr>
                <a:spLocks noChangeShapeType="1"/>
              </p:cNvSpPr>
              <p:nvPr/>
            </p:nvSpPr>
            <p:spPr bwMode="auto">
              <a:xfrm flipH="1">
                <a:off x="249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6" name="Line 3390"/>
              <p:cNvSpPr>
                <a:spLocks noChangeShapeType="1"/>
              </p:cNvSpPr>
              <p:nvPr/>
            </p:nvSpPr>
            <p:spPr bwMode="auto">
              <a:xfrm flipH="1">
                <a:off x="244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7" name="Line 3391"/>
              <p:cNvSpPr>
                <a:spLocks noChangeShapeType="1"/>
              </p:cNvSpPr>
              <p:nvPr/>
            </p:nvSpPr>
            <p:spPr bwMode="auto">
              <a:xfrm flipH="1">
                <a:off x="240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8" name="Line 3392"/>
              <p:cNvSpPr>
                <a:spLocks noChangeShapeType="1"/>
              </p:cNvSpPr>
              <p:nvPr/>
            </p:nvSpPr>
            <p:spPr bwMode="auto">
              <a:xfrm flipH="1">
                <a:off x="235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09" name="Line 3393"/>
              <p:cNvSpPr>
                <a:spLocks noChangeShapeType="1"/>
              </p:cNvSpPr>
              <p:nvPr/>
            </p:nvSpPr>
            <p:spPr bwMode="auto">
              <a:xfrm flipH="1">
                <a:off x="230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0" name="Line 3394"/>
              <p:cNvSpPr>
                <a:spLocks noChangeShapeType="1"/>
              </p:cNvSpPr>
              <p:nvPr/>
            </p:nvSpPr>
            <p:spPr bwMode="auto">
              <a:xfrm flipH="1">
                <a:off x="226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1" name="Line 3395"/>
              <p:cNvSpPr>
                <a:spLocks noChangeShapeType="1"/>
              </p:cNvSpPr>
              <p:nvPr/>
            </p:nvSpPr>
            <p:spPr bwMode="auto">
              <a:xfrm flipH="1">
                <a:off x="221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2" name="Line 3396"/>
              <p:cNvSpPr>
                <a:spLocks noChangeShapeType="1"/>
              </p:cNvSpPr>
              <p:nvPr/>
            </p:nvSpPr>
            <p:spPr bwMode="auto">
              <a:xfrm flipH="1">
                <a:off x="217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3" name="Line 3397"/>
              <p:cNvSpPr>
                <a:spLocks noChangeShapeType="1"/>
              </p:cNvSpPr>
              <p:nvPr/>
            </p:nvSpPr>
            <p:spPr bwMode="auto">
              <a:xfrm flipH="1">
                <a:off x="212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4" name="Line 3398"/>
              <p:cNvSpPr>
                <a:spLocks noChangeShapeType="1"/>
              </p:cNvSpPr>
              <p:nvPr/>
            </p:nvSpPr>
            <p:spPr bwMode="auto">
              <a:xfrm flipH="1">
                <a:off x="2082" y="40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5" name="Line 3399"/>
              <p:cNvSpPr>
                <a:spLocks noChangeShapeType="1"/>
              </p:cNvSpPr>
              <p:nvPr/>
            </p:nvSpPr>
            <p:spPr bwMode="auto">
              <a:xfrm flipH="1">
                <a:off x="203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6" name="Line 3400"/>
              <p:cNvSpPr>
                <a:spLocks noChangeShapeType="1"/>
              </p:cNvSpPr>
              <p:nvPr/>
            </p:nvSpPr>
            <p:spPr bwMode="auto">
              <a:xfrm flipH="1">
                <a:off x="199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7" name="Line 3401"/>
              <p:cNvSpPr>
                <a:spLocks noChangeShapeType="1"/>
              </p:cNvSpPr>
              <p:nvPr/>
            </p:nvSpPr>
            <p:spPr bwMode="auto">
              <a:xfrm flipH="1">
                <a:off x="194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8" name="Line 3402"/>
              <p:cNvSpPr>
                <a:spLocks noChangeShapeType="1"/>
              </p:cNvSpPr>
              <p:nvPr/>
            </p:nvSpPr>
            <p:spPr bwMode="auto">
              <a:xfrm flipH="1">
                <a:off x="190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19" name="Line 3403"/>
              <p:cNvSpPr>
                <a:spLocks noChangeShapeType="1"/>
              </p:cNvSpPr>
              <p:nvPr/>
            </p:nvSpPr>
            <p:spPr bwMode="auto">
              <a:xfrm flipH="1">
                <a:off x="1855" y="40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0" name="Line 3404"/>
              <p:cNvSpPr>
                <a:spLocks noChangeShapeType="1"/>
              </p:cNvSpPr>
              <p:nvPr/>
            </p:nvSpPr>
            <p:spPr bwMode="auto">
              <a:xfrm flipH="1">
                <a:off x="181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1" name="Line 3405"/>
              <p:cNvSpPr>
                <a:spLocks noChangeShapeType="1"/>
              </p:cNvSpPr>
              <p:nvPr/>
            </p:nvSpPr>
            <p:spPr bwMode="auto">
              <a:xfrm flipH="1">
                <a:off x="176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2" name="Line 3406"/>
              <p:cNvSpPr>
                <a:spLocks noChangeShapeType="1"/>
              </p:cNvSpPr>
              <p:nvPr/>
            </p:nvSpPr>
            <p:spPr bwMode="auto">
              <a:xfrm flipH="1">
                <a:off x="171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3" name="Line 3407"/>
              <p:cNvSpPr>
                <a:spLocks noChangeShapeType="1"/>
              </p:cNvSpPr>
              <p:nvPr/>
            </p:nvSpPr>
            <p:spPr bwMode="auto">
              <a:xfrm flipH="1">
                <a:off x="167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4" name="Line 3408"/>
              <p:cNvSpPr>
                <a:spLocks noChangeShapeType="1"/>
              </p:cNvSpPr>
              <p:nvPr/>
            </p:nvSpPr>
            <p:spPr bwMode="auto">
              <a:xfrm flipH="1">
                <a:off x="162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5" name="Line 3409"/>
              <p:cNvSpPr>
                <a:spLocks noChangeShapeType="1"/>
              </p:cNvSpPr>
              <p:nvPr/>
            </p:nvSpPr>
            <p:spPr bwMode="auto">
              <a:xfrm flipH="1">
                <a:off x="158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6" name="Line 3410"/>
              <p:cNvSpPr>
                <a:spLocks noChangeShapeType="1"/>
              </p:cNvSpPr>
              <p:nvPr/>
            </p:nvSpPr>
            <p:spPr bwMode="auto">
              <a:xfrm flipH="1">
                <a:off x="153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7" name="Line 3411"/>
              <p:cNvSpPr>
                <a:spLocks noChangeShapeType="1"/>
              </p:cNvSpPr>
              <p:nvPr/>
            </p:nvSpPr>
            <p:spPr bwMode="auto">
              <a:xfrm flipH="1">
                <a:off x="149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8" name="Line 3412"/>
              <p:cNvSpPr>
                <a:spLocks noChangeShapeType="1"/>
              </p:cNvSpPr>
              <p:nvPr/>
            </p:nvSpPr>
            <p:spPr bwMode="auto">
              <a:xfrm flipH="1">
                <a:off x="144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29" name="Line 3413"/>
              <p:cNvSpPr>
                <a:spLocks noChangeShapeType="1"/>
              </p:cNvSpPr>
              <p:nvPr/>
            </p:nvSpPr>
            <p:spPr bwMode="auto">
              <a:xfrm flipH="1">
                <a:off x="140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30" name="Line 3414"/>
              <p:cNvSpPr>
                <a:spLocks noChangeShapeType="1"/>
              </p:cNvSpPr>
              <p:nvPr/>
            </p:nvSpPr>
            <p:spPr bwMode="auto">
              <a:xfrm flipH="1">
                <a:off x="135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31" name="Line 3415"/>
              <p:cNvSpPr>
                <a:spLocks noChangeShapeType="1"/>
              </p:cNvSpPr>
              <p:nvPr/>
            </p:nvSpPr>
            <p:spPr bwMode="auto">
              <a:xfrm flipH="1">
                <a:off x="131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32" name="Line 3416"/>
              <p:cNvSpPr>
                <a:spLocks noChangeShapeType="1"/>
              </p:cNvSpPr>
              <p:nvPr/>
            </p:nvSpPr>
            <p:spPr bwMode="auto">
              <a:xfrm flipH="1">
                <a:off x="126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33" name="Line 3417"/>
              <p:cNvSpPr>
                <a:spLocks noChangeShapeType="1"/>
              </p:cNvSpPr>
              <p:nvPr/>
            </p:nvSpPr>
            <p:spPr bwMode="auto">
              <a:xfrm flipH="1">
                <a:off x="1220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34" name="Line 3418"/>
              <p:cNvSpPr>
                <a:spLocks noChangeShapeType="1"/>
              </p:cNvSpPr>
              <p:nvPr/>
            </p:nvSpPr>
            <p:spPr bwMode="auto">
              <a:xfrm flipH="1">
                <a:off x="1175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35" name="Line 3419"/>
              <p:cNvSpPr>
                <a:spLocks noChangeShapeType="1"/>
              </p:cNvSpPr>
              <p:nvPr/>
            </p:nvSpPr>
            <p:spPr bwMode="auto">
              <a:xfrm flipH="1">
                <a:off x="1129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36" name="Line 3420"/>
              <p:cNvSpPr>
                <a:spLocks noChangeShapeType="1"/>
              </p:cNvSpPr>
              <p:nvPr/>
            </p:nvSpPr>
            <p:spPr bwMode="auto">
              <a:xfrm flipH="1">
                <a:off x="1084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" name="Group 3421"/>
            <p:cNvGrpSpPr>
              <a:grpSpLocks/>
            </p:cNvGrpSpPr>
            <p:nvPr/>
          </p:nvGrpSpPr>
          <p:grpSpPr bwMode="auto">
            <a:xfrm>
              <a:off x="688" y="142"/>
              <a:ext cx="4696" cy="3849"/>
              <a:chOff x="688" y="142"/>
              <a:chExt cx="4696" cy="3849"/>
            </a:xfrm>
          </p:grpSpPr>
          <p:sp>
            <p:nvSpPr>
              <p:cNvPr id="550238" name="Line 3422"/>
              <p:cNvSpPr>
                <a:spLocks noChangeShapeType="1"/>
              </p:cNvSpPr>
              <p:nvPr/>
            </p:nvSpPr>
            <p:spPr bwMode="auto">
              <a:xfrm flipH="1">
                <a:off x="103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39" name="Line 3423"/>
              <p:cNvSpPr>
                <a:spLocks noChangeShapeType="1"/>
              </p:cNvSpPr>
              <p:nvPr/>
            </p:nvSpPr>
            <p:spPr bwMode="auto">
              <a:xfrm flipH="1">
                <a:off x="993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0" name="Line 3424"/>
              <p:cNvSpPr>
                <a:spLocks noChangeShapeType="1"/>
              </p:cNvSpPr>
              <p:nvPr/>
            </p:nvSpPr>
            <p:spPr bwMode="auto">
              <a:xfrm flipH="1">
                <a:off x="948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1" name="Line 3425"/>
              <p:cNvSpPr>
                <a:spLocks noChangeShapeType="1"/>
              </p:cNvSpPr>
              <p:nvPr/>
            </p:nvSpPr>
            <p:spPr bwMode="auto">
              <a:xfrm flipH="1">
                <a:off x="902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2" name="Line 3426"/>
              <p:cNvSpPr>
                <a:spLocks noChangeShapeType="1"/>
              </p:cNvSpPr>
              <p:nvPr/>
            </p:nvSpPr>
            <p:spPr bwMode="auto">
              <a:xfrm flipH="1">
                <a:off x="857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3" name="Line 3427"/>
              <p:cNvSpPr>
                <a:spLocks noChangeShapeType="1"/>
              </p:cNvSpPr>
              <p:nvPr/>
            </p:nvSpPr>
            <p:spPr bwMode="auto">
              <a:xfrm flipH="1">
                <a:off x="81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4" name="Line 3428"/>
              <p:cNvSpPr>
                <a:spLocks noChangeShapeType="1"/>
              </p:cNvSpPr>
              <p:nvPr/>
            </p:nvSpPr>
            <p:spPr bwMode="auto">
              <a:xfrm flipH="1">
                <a:off x="766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5" name="Line 3429"/>
              <p:cNvSpPr>
                <a:spLocks noChangeShapeType="1"/>
              </p:cNvSpPr>
              <p:nvPr/>
            </p:nvSpPr>
            <p:spPr bwMode="auto">
              <a:xfrm flipH="1">
                <a:off x="721" y="4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6" name="Line 3430"/>
              <p:cNvSpPr>
                <a:spLocks noChangeShapeType="1"/>
              </p:cNvSpPr>
              <p:nvPr/>
            </p:nvSpPr>
            <p:spPr bwMode="auto">
              <a:xfrm>
                <a:off x="713" y="404"/>
                <a:ext cx="450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7" name="Line 3431"/>
              <p:cNvSpPr>
                <a:spLocks noChangeShapeType="1"/>
              </p:cNvSpPr>
              <p:nvPr/>
            </p:nvSpPr>
            <p:spPr bwMode="auto">
              <a:xfrm flipV="1">
                <a:off x="5220" y="404"/>
                <a:ext cx="1" cy="354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8" name="Line 3432"/>
              <p:cNvSpPr>
                <a:spLocks noChangeShapeType="1"/>
              </p:cNvSpPr>
              <p:nvPr/>
            </p:nvSpPr>
            <p:spPr bwMode="auto">
              <a:xfrm>
                <a:off x="713" y="404"/>
                <a:ext cx="1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49" name="Freeform 3433"/>
              <p:cNvSpPr>
                <a:spLocks noEditPoints="1"/>
              </p:cNvSpPr>
              <p:nvPr/>
            </p:nvSpPr>
            <p:spPr bwMode="auto">
              <a:xfrm>
                <a:off x="688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25"/>
                  </a:cxn>
                  <a:cxn ang="0">
                    <a:pos x="2" y="17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8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3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8" y="47"/>
                  </a:cxn>
                  <a:cxn ang="0">
                    <a:pos x="45" y="58"/>
                  </a:cxn>
                  <a:cxn ang="0">
                    <a:pos x="43" y="65"/>
                  </a:cxn>
                  <a:cxn ang="0">
                    <a:pos x="38" y="70"/>
                  </a:cxn>
                  <a:cxn ang="0">
                    <a:pos x="33" y="73"/>
                  </a:cxn>
                  <a:cxn ang="0">
                    <a:pos x="25" y="73"/>
                  </a:cxn>
                  <a:cxn ang="0">
                    <a:pos x="18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2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8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8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2" y="25"/>
                    </a:lnTo>
                    <a:lnTo>
                      <a:pt x="2" y="17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3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8" y="47"/>
                    </a:lnTo>
                    <a:lnTo>
                      <a:pt x="45" y="58"/>
                    </a:lnTo>
                    <a:lnTo>
                      <a:pt x="43" y="65"/>
                    </a:lnTo>
                    <a:lnTo>
                      <a:pt x="38" y="70"/>
                    </a:lnTo>
                    <a:lnTo>
                      <a:pt x="33" y="73"/>
                    </a:lnTo>
                    <a:lnTo>
                      <a:pt x="25" y="73"/>
                    </a:lnTo>
                    <a:lnTo>
                      <a:pt x="18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2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8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8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0" name="Line 3434"/>
              <p:cNvSpPr>
                <a:spLocks noChangeShapeType="1"/>
              </p:cNvSpPr>
              <p:nvPr/>
            </p:nvSpPr>
            <p:spPr bwMode="auto">
              <a:xfrm>
                <a:off x="1306" y="404"/>
                <a:ext cx="1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1" name="Freeform 3435"/>
              <p:cNvSpPr>
                <a:spLocks noEditPoints="1"/>
              </p:cNvSpPr>
              <p:nvPr/>
            </p:nvSpPr>
            <p:spPr bwMode="auto">
              <a:xfrm>
                <a:off x="1212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" y="25"/>
                  </a:cxn>
                  <a:cxn ang="0">
                    <a:pos x="3" y="17"/>
                  </a:cxn>
                  <a:cxn ang="0">
                    <a:pos x="8" y="10"/>
                  </a:cxn>
                  <a:cxn ang="0">
                    <a:pos x="13" y="5"/>
                  </a:cxn>
                  <a:cxn ang="0">
                    <a:pos x="18" y="2"/>
                  </a:cxn>
                  <a:cxn ang="0">
                    <a:pos x="26" y="0"/>
                  </a:cxn>
                  <a:cxn ang="0">
                    <a:pos x="31" y="0"/>
                  </a:cxn>
                  <a:cxn ang="0">
                    <a:pos x="36" y="2"/>
                  </a:cxn>
                  <a:cxn ang="0">
                    <a:pos x="41" y="5"/>
                  </a:cxn>
                  <a:cxn ang="0">
                    <a:pos x="43" y="10"/>
                  </a:cxn>
                  <a:cxn ang="0">
                    <a:pos x="46" y="15"/>
                  </a:cxn>
                  <a:cxn ang="0">
                    <a:pos x="46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8" y="47"/>
                  </a:cxn>
                  <a:cxn ang="0">
                    <a:pos x="46" y="58"/>
                  </a:cxn>
                  <a:cxn ang="0">
                    <a:pos x="43" y="65"/>
                  </a:cxn>
                  <a:cxn ang="0">
                    <a:pos x="38" y="70"/>
                  </a:cxn>
                  <a:cxn ang="0">
                    <a:pos x="33" y="73"/>
                  </a:cxn>
                  <a:cxn ang="0">
                    <a:pos x="26" y="73"/>
                  </a:cxn>
                  <a:cxn ang="0">
                    <a:pos x="18" y="73"/>
                  </a:cxn>
                  <a:cxn ang="0">
                    <a:pos x="13" y="70"/>
                  </a:cxn>
                  <a:cxn ang="0">
                    <a:pos x="8" y="68"/>
                  </a:cxn>
                  <a:cxn ang="0">
                    <a:pos x="5" y="60"/>
                  </a:cxn>
                  <a:cxn ang="0">
                    <a:pos x="3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3" y="55"/>
                  </a:cxn>
                  <a:cxn ang="0">
                    <a:pos x="16" y="60"/>
                  </a:cxn>
                  <a:cxn ang="0">
                    <a:pos x="21" y="65"/>
                  </a:cxn>
                  <a:cxn ang="0">
                    <a:pos x="26" y="65"/>
                  </a:cxn>
                  <a:cxn ang="0">
                    <a:pos x="31" y="65"/>
                  </a:cxn>
                  <a:cxn ang="0">
                    <a:pos x="36" y="60"/>
                  </a:cxn>
                  <a:cxn ang="0">
                    <a:pos x="38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8" y="20"/>
                  </a:cxn>
                  <a:cxn ang="0">
                    <a:pos x="36" y="15"/>
                  </a:cxn>
                  <a:cxn ang="0">
                    <a:pos x="31" y="10"/>
                  </a:cxn>
                  <a:cxn ang="0">
                    <a:pos x="26" y="10"/>
                  </a:cxn>
                  <a:cxn ang="0">
                    <a:pos x="21" y="10"/>
                  </a:cxn>
                  <a:cxn ang="0">
                    <a:pos x="16" y="15"/>
                  </a:cxn>
                  <a:cxn ang="0">
                    <a:pos x="13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3" y="25"/>
                    </a:lnTo>
                    <a:lnTo>
                      <a:pt x="3" y="17"/>
                    </a:lnTo>
                    <a:lnTo>
                      <a:pt x="8" y="10"/>
                    </a:lnTo>
                    <a:lnTo>
                      <a:pt x="13" y="5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6" y="2"/>
                    </a:lnTo>
                    <a:lnTo>
                      <a:pt x="41" y="5"/>
                    </a:lnTo>
                    <a:lnTo>
                      <a:pt x="43" y="10"/>
                    </a:lnTo>
                    <a:lnTo>
                      <a:pt x="46" y="15"/>
                    </a:lnTo>
                    <a:lnTo>
                      <a:pt x="46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8" y="47"/>
                    </a:lnTo>
                    <a:lnTo>
                      <a:pt x="46" y="58"/>
                    </a:lnTo>
                    <a:lnTo>
                      <a:pt x="43" y="65"/>
                    </a:lnTo>
                    <a:lnTo>
                      <a:pt x="38" y="70"/>
                    </a:lnTo>
                    <a:lnTo>
                      <a:pt x="33" y="73"/>
                    </a:lnTo>
                    <a:lnTo>
                      <a:pt x="26" y="73"/>
                    </a:lnTo>
                    <a:lnTo>
                      <a:pt x="18" y="73"/>
                    </a:lnTo>
                    <a:lnTo>
                      <a:pt x="13" y="70"/>
                    </a:lnTo>
                    <a:lnTo>
                      <a:pt x="8" y="68"/>
                    </a:lnTo>
                    <a:lnTo>
                      <a:pt x="5" y="60"/>
                    </a:lnTo>
                    <a:lnTo>
                      <a:pt x="3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3" y="55"/>
                    </a:lnTo>
                    <a:lnTo>
                      <a:pt x="16" y="60"/>
                    </a:lnTo>
                    <a:lnTo>
                      <a:pt x="21" y="65"/>
                    </a:lnTo>
                    <a:lnTo>
                      <a:pt x="26" y="65"/>
                    </a:lnTo>
                    <a:lnTo>
                      <a:pt x="31" y="65"/>
                    </a:lnTo>
                    <a:lnTo>
                      <a:pt x="36" y="60"/>
                    </a:lnTo>
                    <a:lnTo>
                      <a:pt x="38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8" y="20"/>
                    </a:lnTo>
                    <a:lnTo>
                      <a:pt x="36" y="15"/>
                    </a:lnTo>
                    <a:lnTo>
                      <a:pt x="31" y="10"/>
                    </a:lnTo>
                    <a:lnTo>
                      <a:pt x="26" y="10"/>
                    </a:lnTo>
                    <a:lnTo>
                      <a:pt x="21" y="10"/>
                    </a:lnTo>
                    <a:lnTo>
                      <a:pt x="16" y="15"/>
                    </a:lnTo>
                    <a:lnTo>
                      <a:pt x="13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2" name="Rectangle 3436"/>
              <p:cNvSpPr>
                <a:spLocks noChangeArrowheads="1"/>
              </p:cNvSpPr>
              <p:nvPr/>
            </p:nvSpPr>
            <p:spPr bwMode="auto">
              <a:xfrm>
                <a:off x="1275" y="364"/>
                <a:ext cx="8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3" name="Freeform 3437"/>
              <p:cNvSpPr>
                <a:spLocks noEditPoints="1"/>
              </p:cNvSpPr>
              <p:nvPr/>
            </p:nvSpPr>
            <p:spPr bwMode="auto">
              <a:xfrm>
                <a:off x="1298" y="301"/>
                <a:ext cx="46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3" y="2"/>
                  </a:cxn>
                  <a:cxn ang="0">
                    <a:pos x="38" y="5"/>
                  </a:cxn>
                  <a:cxn ang="0">
                    <a:pos x="41" y="10"/>
                  </a:cxn>
                  <a:cxn ang="0">
                    <a:pos x="43" y="15"/>
                  </a:cxn>
                  <a:cxn ang="0">
                    <a:pos x="46" y="20"/>
                  </a:cxn>
                  <a:cxn ang="0">
                    <a:pos x="46" y="27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3" y="58"/>
                  </a:cxn>
                  <a:cxn ang="0">
                    <a:pos x="41" y="65"/>
                  </a:cxn>
                  <a:cxn ang="0">
                    <a:pos x="35" y="70"/>
                  </a:cxn>
                  <a:cxn ang="0">
                    <a:pos x="30" y="73"/>
                  </a:cxn>
                  <a:cxn ang="0">
                    <a:pos x="23" y="73"/>
                  </a:cxn>
                  <a:cxn ang="0">
                    <a:pos x="15" y="73"/>
                  </a:cxn>
                  <a:cxn ang="0">
                    <a:pos x="10" y="70"/>
                  </a:cxn>
                  <a:cxn ang="0">
                    <a:pos x="8" y="68"/>
                  </a:cxn>
                  <a:cxn ang="0">
                    <a:pos x="3" y="60"/>
                  </a:cxn>
                  <a:cxn ang="0">
                    <a:pos x="0" y="50"/>
                  </a:cxn>
                  <a:cxn ang="0">
                    <a:pos x="0" y="37"/>
                  </a:cxn>
                  <a:cxn ang="0">
                    <a:pos x="8" y="37"/>
                  </a:cxn>
                  <a:cxn ang="0">
                    <a:pos x="10" y="47"/>
                  </a:cxn>
                  <a:cxn ang="0">
                    <a:pos x="10" y="55"/>
                  </a:cxn>
                  <a:cxn ang="0">
                    <a:pos x="13" y="60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28" y="65"/>
                  </a:cxn>
                  <a:cxn ang="0">
                    <a:pos x="33" y="60"/>
                  </a:cxn>
                  <a:cxn ang="0">
                    <a:pos x="35" y="55"/>
                  </a:cxn>
                  <a:cxn ang="0">
                    <a:pos x="35" y="47"/>
                  </a:cxn>
                  <a:cxn ang="0">
                    <a:pos x="38" y="37"/>
                  </a:cxn>
                  <a:cxn ang="0">
                    <a:pos x="35" y="27"/>
                  </a:cxn>
                  <a:cxn ang="0">
                    <a:pos x="35" y="20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10" y="20"/>
                  </a:cxn>
                  <a:cxn ang="0">
                    <a:pos x="10" y="27"/>
                  </a:cxn>
                  <a:cxn ang="0">
                    <a:pos x="8" y="37"/>
                  </a:cxn>
                </a:cxnLst>
                <a:rect l="0" t="0" r="r" b="b"/>
                <a:pathLst>
                  <a:path w="46" h="73">
                    <a:moveTo>
                      <a:pt x="0" y="37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8" y="5"/>
                    </a:lnTo>
                    <a:lnTo>
                      <a:pt x="41" y="10"/>
                    </a:lnTo>
                    <a:lnTo>
                      <a:pt x="43" y="15"/>
                    </a:lnTo>
                    <a:lnTo>
                      <a:pt x="46" y="20"/>
                    </a:lnTo>
                    <a:lnTo>
                      <a:pt x="46" y="27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3" y="58"/>
                    </a:lnTo>
                    <a:lnTo>
                      <a:pt x="41" y="65"/>
                    </a:lnTo>
                    <a:lnTo>
                      <a:pt x="35" y="70"/>
                    </a:lnTo>
                    <a:lnTo>
                      <a:pt x="30" y="73"/>
                    </a:lnTo>
                    <a:lnTo>
                      <a:pt x="23" y="73"/>
                    </a:lnTo>
                    <a:lnTo>
                      <a:pt x="15" y="73"/>
                    </a:lnTo>
                    <a:lnTo>
                      <a:pt x="10" y="70"/>
                    </a:lnTo>
                    <a:lnTo>
                      <a:pt x="8" y="68"/>
                    </a:lnTo>
                    <a:lnTo>
                      <a:pt x="3" y="60"/>
                    </a:lnTo>
                    <a:lnTo>
                      <a:pt x="0" y="50"/>
                    </a:lnTo>
                    <a:lnTo>
                      <a:pt x="0" y="37"/>
                    </a:lnTo>
                    <a:close/>
                    <a:moveTo>
                      <a:pt x="8" y="37"/>
                    </a:moveTo>
                    <a:lnTo>
                      <a:pt x="10" y="47"/>
                    </a:lnTo>
                    <a:lnTo>
                      <a:pt x="10" y="55"/>
                    </a:lnTo>
                    <a:lnTo>
                      <a:pt x="13" y="60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28" y="65"/>
                    </a:lnTo>
                    <a:lnTo>
                      <a:pt x="33" y="60"/>
                    </a:lnTo>
                    <a:lnTo>
                      <a:pt x="35" y="55"/>
                    </a:lnTo>
                    <a:lnTo>
                      <a:pt x="35" y="47"/>
                    </a:lnTo>
                    <a:lnTo>
                      <a:pt x="38" y="37"/>
                    </a:lnTo>
                    <a:lnTo>
                      <a:pt x="35" y="27"/>
                    </a:lnTo>
                    <a:lnTo>
                      <a:pt x="35" y="20"/>
                    </a:lnTo>
                    <a:lnTo>
                      <a:pt x="33" y="15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10" y="20"/>
                    </a:lnTo>
                    <a:lnTo>
                      <a:pt x="10" y="2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4" name="Freeform 3438"/>
              <p:cNvSpPr>
                <a:spLocks/>
              </p:cNvSpPr>
              <p:nvPr/>
            </p:nvSpPr>
            <p:spPr bwMode="auto">
              <a:xfrm>
                <a:off x="1359" y="301"/>
                <a:ext cx="27" cy="73"/>
              </a:xfrm>
              <a:custGeom>
                <a:avLst/>
                <a:gdLst/>
                <a:ahLst/>
                <a:cxnLst>
                  <a:cxn ang="0">
                    <a:pos x="27" y="73"/>
                  </a:cxn>
                  <a:cxn ang="0">
                    <a:pos x="17" y="73"/>
                  </a:cxn>
                  <a:cxn ang="0">
                    <a:pos x="17" y="17"/>
                  </a:cxn>
                  <a:cxn ang="0">
                    <a:pos x="15" y="20"/>
                  </a:cxn>
                  <a:cxn ang="0">
                    <a:pos x="10" y="22"/>
                  </a:cxn>
                  <a:cxn ang="0">
                    <a:pos x="5" y="25"/>
                  </a:cxn>
                  <a:cxn ang="0">
                    <a:pos x="0" y="27"/>
                  </a:cxn>
                  <a:cxn ang="0">
                    <a:pos x="0" y="17"/>
                  </a:cxn>
                  <a:cxn ang="0">
                    <a:pos x="7" y="15"/>
                  </a:cxn>
                  <a:cxn ang="0">
                    <a:pos x="12" y="10"/>
                  </a:cxn>
                  <a:cxn ang="0">
                    <a:pos x="17" y="5"/>
                  </a:cxn>
                  <a:cxn ang="0">
                    <a:pos x="20" y="0"/>
                  </a:cxn>
                  <a:cxn ang="0">
                    <a:pos x="27" y="0"/>
                  </a:cxn>
                  <a:cxn ang="0">
                    <a:pos x="27" y="73"/>
                  </a:cxn>
                </a:cxnLst>
                <a:rect l="0" t="0" r="r" b="b"/>
                <a:pathLst>
                  <a:path w="27" h="73">
                    <a:moveTo>
                      <a:pt x="27" y="73"/>
                    </a:moveTo>
                    <a:lnTo>
                      <a:pt x="17" y="73"/>
                    </a:lnTo>
                    <a:lnTo>
                      <a:pt x="17" y="17"/>
                    </a:lnTo>
                    <a:lnTo>
                      <a:pt x="15" y="20"/>
                    </a:lnTo>
                    <a:lnTo>
                      <a:pt x="10" y="22"/>
                    </a:lnTo>
                    <a:lnTo>
                      <a:pt x="5" y="25"/>
                    </a:lnTo>
                    <a:lnTo>
                      <a:pt x="0" y="27"/>
                    </a:lnTo>
                    <a:lnTo>
                      <a:pt x="0" y="17"/>
                    </a:lnTo>
                    <a:lnTo>
                      <a:pt x="7" y="15"/>
                    </a:lnTo>
                    <a:lnTo>
                      <a:pt x="12" y="10"/>
                    </a:lnTo>
                    <a:lnTo>
                      <a:pt x="17" y="5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27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5" name="Line 3439"/>
              <p:cNvSpPr>
                <a:spLocks noChangeShapeType="1"/>
              </p:cNvSpPr>
              <p:nvPr/>
            </p:nvSpPr>
            <p:spPr bwMode="auto">
              <a:xfrm>
                <a:off x="1901" y="404"/>
                <a:ext cx="1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6" name="Freeform 3440"/>
              <p:cNvSpPr>
                <a:spLocks noEditPoints="1"/>
              </p:cNvSpPr>
              <p:nvPr/>
            </p:nvSpPr>
            <p:spPr bwMode="auto">
              <a:xfrm>
                <a:off x="1808" y="301"/>
                <a:ext cx="47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25"/>
                  </a:cxn>
                  <a:cxn ang="0">
                    <a:pos x="2" y="17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7" y="27"/>
                  </a:cxn>
                  <a:cxn ang="0">
                    <a:pos x="47" y="37"/>
                  </a:cxn>
                  <a:cxn ang="0">
                    <a:pos x="47" y="47"/>
                  </a:cxn>
                  <a:cxn ang="0">
                    <a:pos x="45" y="58"/>
                  </a:cxn>
                  <a:cxn ang="0">
                    <a:pos x="42" y="65"/>
                  </a:cxn>
                  <a:cxn ang="0">
                    <a:pos x="37" y="70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2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7" y="55"/>
                  </a:cxn>
                  <a:cxn ang="0">
                    <a:pos x="37" y="47"/>
                  </a:cxn>
                  <a:cxn ang="0">
                    <a:pos x="37" y="37"/>
                  </a:cxn>
                  <a:cxn ang="0">
                    <a:pos x="37" y="27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7" h="73">
                    <a:moveTo>
                      <a:pt x="0" y="37"/>
                    </a:moveTo>
                    <a:lnTo>
                      <a:pt x="2" y="25"/>
                    </a:lnTo>
                    <a:lnTo>
                      <a:pt x="2" y="17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7" y="27"/>
                    </a:lnTo>
                    <a:lnTo>
                      <a:pt x="47" y="37"/>
                    </a:lnTo>
                    <a:lnTo>
                      <a:pt x="47" y="47"/>
                    </a:lnTo>
                    <a:lnTo>
                      <a:pt x="45" y="58"/>
                    </a:lnTo>
                    <a:lnTo>
                      <a:pt x="42" y="65"/>
                    </a:lnTo>
                    <a:lnTo>
                      <a:pt x="37" y="70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2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7" y="55"/>
                    </a:lnTo>
                    <a:lnTo>
                      <a:pt x="37" y="47"/>
                    </a:lnTo>
                    <a:lnTo>
                      <a:pt x="37" y="37"/>
                    </a:lnTo>
                    <a:lnTo>
                      <a:pt x="37" y="27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7" name="Rectangle 3441"/>
              <p:cNvSpPr>
                <a:spLocks noChangeArrowheads="1"/>
              </p:cNvSpPr>
              <p:nvPr/>
            </p:nvSpPr>
            <p:spPr bwMode="auto">
              <a:xfrm>
                <a:off x="1871" y="364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8" name="Freeform 3442"/>
              <p:cNvSpPr>
                <a:spLocks noEditPoints="1"/>
              </p:cNvSpPr>
              <p:nvPr/>
            </p:nvSpPr>
            <p:spPr bwMode="auto">
              <a:xfrm>
                <a:off x="1893" y="301"/>
                <a:ext cx="46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3" y="2"/>
                  </a:cxn>
                  <a:cxn ang="0">
                    <a:pos x="38" y="5"/>
                  </a:cxn>
                  <a:cxn ang="0">
                    <a:pos x="41" y="10"/>
                  </a:cxn>
                  <a:cxn ang="0">
                    <a:pos x="43" y="15"/>
                  </a:cxn>
                  <a:cxn ang="0">
                    <a:pos x="46" y="20"/>
                  </a:cxn>
                  <a:cxn ang="0">
                    <a:pos x="46" y="27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3" y="58"/>
                  </a:cxn>
                  <a:cxn ang="0">
                    <a:pos x="41" y="65"/>
                  </a:cxn>
                  <a:cxn ang="0">
                    <a:pos x="36" y="70"/>
                  </a:cxn>
                  <a:cxn ang="0">
                    <a:pos x="31" y="73"/>
                  </a:cxn>
                  <a:cxn ang="0">
                    <a:pos x="23" y="73"/>
                  </a:cxn>
                  <a:cxn ang="0">
                    <a:pos x="15" y="73"/>
                  </a:cxn>
                  <a:cxn ang="0">
                    <a:pos x="10" y="70"/>
                  </a:cxn>
                  <a:cxn ang="0">
                    <a:pos x="8" y="68"/>
                  </a:cxn>
                  <a:cxn ang="0">
                    <a:pos x="3" y="60"/>
                  </a:cxn>
                  <a:cxn ang="0">
                    <a:pos x="0" y="50"/>
                  </a:cxn>
                  <a:cxn ang="0">
                    <a:pos x="0" y="37"/>
                  </a:cxn>
                  <a:cxn ang="0">
                    <a:pos x="8" y="37"/>
                  </a:cxn>
                  <a:cxn ang="0">
                    <a:pos x="10" y="47"/>
                  </a:cxn>
                  <a:cxn ang="0">
                    <a:pos x="10" y="55"/>
                  </a:cxn>
                  <a:cxn ang="0">
                    <a:pos x="13" y="60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28" y="65"/>
                  </a:cxn>
                  <a:cxn ang="0">
                    <a:pos x="33" y="60"/>
                  </a:cxn>
                  <a:cxn ang="0">
                    <a:pos x="36" y="55"/>
                  </a:cxn>
                  <a:cxn ang="0">
                    <a:pos x="36" y="47"/>
                  </a:cxn>
                  <a:cxn ang="0">
                    <a:pos x="38" y="37"/>
                  </a:cxn>
                  <a:cxn ang="0">
                    <a:pos x="36" y="27"/>
                  </a:cxn>
                  <a:cxn ang="0">
                    <a:pos x="36" y="20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10" y="20"/>
                  </a:cxn>
                  <a:cxn ang="0">
                    <a:pos x="10" y="27"/>
                  </a:cxn>
                  <a:cxn ang="0">
                    <a:pos x="8" y="37"/>
                  </a:cxn>
                </a:cxnLst>
                <a:rect l="0" t="0" r="r" b="b"/>
                <a:pathLst>
                  <a:path w="46" h="73">
                    <a:moveTo>
                      <a:pt x="0" y="37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8" y="5"/>
                    </a:lnTo>
                    <a:lnTo>
                      <a:pt x="41" y="10"/>
                    </a:lnTo>
                    <a:lnTo>
                      <a:pt x="43" y="15"/>
                    </a:lnTo>
                    <a:lnTo>
                      <a:pt x="46" y="20"/>
                    </a:lnTo>
                    <a:lnTo>
                      <a:pt x="46" y="27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3" y="58"/>
                    </a:lnTo>
                    <a:lnTo>
                      <a:pt x="41" y="65"/>
                    </a:lnTo>
                    <a:lnTo>
                      <a:pt x="36" y="70"/>
                    </a:lnTo>
                    <a:lnTo>
                      <a:pt x="31" y="73"/>
                    </a:lnTo>
                    <a:lnTo>
                      <a:pt x="23" y="73"/>
                    </a:lnTo>
                    <a:lnTo>
                      <a:pt x="15" y="73"/>
                    </a:lnTo>
                    <a:lnTo>
                      <a:pt x="10" y="70"/>
                    </a:lnTo>
                    <a:lnTo>
                      <a:pt x="8" y="68"/>
                    </a:lnTo>
                    <a:lnTo>
                      <a:pt x="3" y="60"/>
                    </a:lnTo>
                    <a:lnTo>
                      <a:pt x="0" y="50"/>
                    </a:lnTo>
                    <a:lnTo>
                      <a:pt x="0" y="37"/>
                    </a:lnTo>
                    <a:close/>
                    <a:moveTo>
                      <a:pt x="8" y="37"/>
                    </a:moveTo>
                    <a:lnTo>
                      <a:pt x="10" y="47"/>
                    </a:lnTo>
                    <a:lnTo>
                      <a:pt x="10" y="55"/>
                    </a:lnTo>
                    <a:lnTo>
                      <a:pt x="13" y="60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28" y="65"/>
                    </a:lnTo>
                    <a:lnTo>
                      <a:pt x="33" y="60"/>
                    </a:lnTo>
                    <a:lnTo>
                      <a:pt x="36" y="55"/>
                    </a:lnTo>
                    <a:lnTo>
                      <a:pt x="36" y="47"/>
                    </a:lnTo>
                    <a:lnTo>
                      <a:pt x="38" y="37"/>
                    </a:lnTo>
                    <a:lnTo>
                      <a:pt x="36" y="27"/>
                    </a:lnTo>
                    <a:lnTo>
                      <a:pt x="36" y="20"/>
                    </a:lnTo>
                    <a:lnTo>
                      <a:pt x="33" y="15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10" y="20"/>
                    </a:lnTo>
                    <a:lnTo>
                      <a:pt x="10" y="2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59" name="Freeform 3443"/>
              <p:cNvSpPr>
                <a:spLocks/>
              </p:cNvSpPr>
              <p:nvPr/>
            </p:nvSpPr>
            <p:spPr bwMode="auto">
              <a:xfrm>
                <a:off x="1946" y="301"/>
                <a:ext cx="48" cy="73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48" y="73"/>
                  </a:cxn>
                  <a:cxn ang="0">
                    <a:pos x="0" y="73"/>
                  </a:cxn>
                  <a:cxn ang="0">
                    <a:pos x="0" y="70"/>
                  </a:cxn>
                  <a:cxn ang="0">
                    <a:pos x="3" y="65"/>
                  </a:cxn>
                  <a:cxn ang="0">
                    <a:pos x="5" y="60"/>
                  </a:cxn>
                  <a:cxn ang="0">
                    <a:pos x="8" y="55"/>
                  </a:cxn>
                  <a:cxn ang="0">
                    <a:pos x="13" y="50"/>
                  </a:cxn>
                  <a:cxn ang="0">
                    <a:pos x="18" y="45"/>
                  </a:cxn>
                  <a:cxn ang="0">
                    <a:pos x="26" y="40"/>
                  </a:cxn>
                  <a:cxn ang="0">
                    <a:pos x="31" y="35"/>
                  </a:cxn>
                  <a:cxn ang="0">
                    <a:pos x="33" y="30"/>
                  </a:cxn>
                  <a:cxn ang="0">
                    <a:pos x="38" y="25"/>
                  </a:cxn>
                  <a:cxn ang="0">
                    <a:pos x="38" y="20"/>
                  </a:cxn>
                  <a:cxn ang="0">
                    <a:pos x="38" y="15"/>
                  </a:cxn>
                  <a:cxn ang="0">
                    <a:pos x="36" y="12"/>
                  </a:cxn>
                  <a:cxn ang="0">
                    <a:pos x="31" y="10"/>
                  </a:cxn>
                  <a:cxn ang="0">
                    <a:pos x="26" y="10"/>
                  </a:cxn>
                  <a:cxn ang="0">
                    <a:pos x="20" y="10"/>
                  </a:cxn>
                  <a:cxn ang="0">
                    <a:pos x="15" y="12"/>
                  </a:cxn>
                  <a:cxn ang="0">
                    <a:pos x="13" y="15"/>
                  </a:cxn>
                  <a:cxn ang="0">
                    <a:pos x="13" y="22"/>
                  </a:cxn>
                  <a:cxn ang="0">
                    <a:pos x="3" y="20"/>
                  </a:cxn>
                  <a:cxn ang="0">
                    <a:pos x="5" y="12"/>
                  </a:cxn>
                  <a:cxn ang="0">
                    <a:pos x="8" y="5"/>
                  </a:cxn>
                  <a:cxn ang="0">
                    <a:pos x="15" y="2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1" y="7"/>
                  </a:cxn>
                  <a:cxn ang="0">
                    <a:pos x="46" y="12"/>
                  </a:cxn>
                  <a:cxn ang="0">
                    <a:pos x="48" y="20"/>
                  </a:cxn>
                  <a:cxn ang="0">
                    <a:pos x="48" y="25"/>
                  </a:cxn>
                  <a:cxn ang="0">
                    <a:pos x="46" y="30"/>
                  </a:cxn>
                  <a:cxn ang="0">
                    <a:pos x="43" y="32"/>
                  </a:cxn>
                  <a:cxn ang="0">
                    <a:pos x="41" y="37"/>
                  </a:cxn>
                  <a:cxn ang="0">
                    <a:pos x="36" y="42"/>
                  </a:cxn>
                  <a:cxn ang="0">
                    <a:pos x="28" y="50"/>
                  </a:cxn>
                  <a:cxn ang="0">
                    <a:pos x="20" y="55"/>
                  </a:cxn>
                  <a:cxn ang="0">
                    <a:pos x="18" y="58"/>
                  </a:cxn>
                  <a:cxn ang="0">
                    <a:pos x="15" y="60"/>
                  </a:cxn>
                  <a:cxn ang="0">
                    <a:pos x="13" y="63"/>
                  </a:cxn>
                  <a:cxn ang="0">
                    <a:pos x="48" y="63"/>
                  </a:cxn>
                </a:cxnLst>
                <a:rect l="0" t="0" r="r" b="b"/>
                <a:pathLst>
                  <a:path w="48" h="73">
                    <a:moveTo>
                      <a:pt x="48" y="63"/>
                    </a:moveTo>
                    <a:lnTo>
                      <a:pt x="48" y="73"/>
                    </a:lnTo>
                    <a:lnTo>
                      <a:pt x="0" y="73"/>
                    </a:lnTo>
                    <a:lnTo>
                      <a:pt x="0" y="70"/>
                    </a:lnTo>
                    <a:lnTo>
                      <a:pt x="3" y="65"/>
                    </a:lnTo>
                    <a:lnTo>
                      <a:pt x="5" y="60"/>
                    </a:lnTo>
                    <a:lnTo>
                      <a:pt x="8" y="55"/>
                    </a:lnTo>
                    <a:lnTo>
                      <a:pt x="13" y="50"/>
                    </a:lnTo>
                    <a:lnTo>
                      <a:pt x="18" y="45"/>
                    </a:lnTo>
                    <a:lnTo>
                      <a:pt x="26" y="40"/>
                    </a:lnTo>
                    <a:lnTo>
                      <a:pt x="31" y="35"/>
                    </a:lnTo>
                    <a:lnTo>
                      <a:pt x="33" y="30"/>
                    </a:lnTo>
                    <a:lnTo>
                      <a:pt x="38" y="25"/>
                    </a:lnTo>
                    <a:lnTo>
                      <a:pt x="38" y="20"/>
                    </a:lnTo>
                    <a:lnTo>
                      <a:pt x="38" y="15"/>
                    </a:lnTo>
                    <a:lnTo>
                      <a:pt x="36" y="12"/>
                    </a:lnTo>
                    <a:lnTo>
                      <a:pt x="31" y="10"/>
                    </a:lnTo>
                    <a:lnTo>
                      <a:pt x="26" y="10"/>
                    </a:lnTo>
                    <a:lnTo>
                      <a:pt x="20" y="10"/>
                    </a:lnTo>
                    <a:lnTo>
                      <a:pt x="15" y="12"/>
                    </a:lnTo>
                    <a:lnTo>
                      <a:pt x="13" y="15"/>
                    </a:lnTo>
                    <a:lnTo>
                      <a:pt x="13" y="22"/>
                    </a:lnTo>
                    <a:lnTo>
                      <a:pt x="3" y="20"/>
                    </a:lnTo>
                    <a:lnTo>
                      <a:pt x="5" y="12"/>
                    </a:lnTo>
                    <a:lnTo>
                      <a:pt x="8" y="5"/>
                    </a:lnTo>
                    <a:lnTo>
                      <a:pt x="15" y="2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1" y="7"/>
                    </a:lnTo>
                    <a:lnTo>
                      <a:pt x="46" y="12"/>
                    </a:lnTo>
                    <a:lnTo>
                      <a:pt x="48" y="20"/>
                    </a:lnTo>
                    <a:lnTo>
                      <a:pt x="48" y="25"/>
                    </a:lnTo>
                    <a:lnTo>
                      <a:pt x="46" y="30"/>
                    </a:lnTo>
                    <a:lnTo>
                      <a:pt x="43" y="32"/>
                    </a:lnTo>
                    <a:lnTo>
                      <a:pt x="41" y="37"/>
                    </a:lnTo>
                    <a:lnTo>
                      <a:pt x="36" y="42"/>
                    </a:lnTo>
                    <a:lnTo>
                      <a:pt x="28" y="50"/>
                    </a:lnTo>
                    <a:lnTo>
                      <a:pt x="20" y="55"/>
                    </a:lnTo>
                    <a:lnTo>
                      <a:pt x="18" y="58"/>
                    </a:lnTo>
                    <a:lnTo>
                      <a:pt x="15" y="60"/>
                    </a:lnTo>
                    <a:lnTo>
                      <a:pt x="13" y="63"/>
                    </a:lnTo>
                    <a:lnTo>
                      <a:pt x="48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0" name="Line 3444"/>
              <p:cNvSpPr>
                <a:spLocks noChangeShapeType="1"/>
              </p:cNvSpPr>
              <p:nvPr/>
            </p:nvSpPr>
            <p:spPr bwMode="auto">
              <a:xfrm>
                <a:off x="2496" y="404"/>
                <a:ext cx="1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1" name="Freeform 3445"/>
              <p:cNvSpPr>
                <a:spLocks noEditPoints="1"/>
              </p:cNvSpPr>
              <p:nvPr/>
            </p:nvSpPr>
            <p:spPr bwMode="auto">
              <a:xfrm>
                <a:off x="2403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25"/>
                  </a:cxn>
                  <a:cxn ang="0">
                    <a:pos x="2" y="17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3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8" y="47"/>
                  </a:cxn>
                  <a:cxn ang="0">
                    <a:pos x="45" y="58"/>
                  </a:cxn>
                  <a:cxn ang="0">
                    <a:pos x="43" y="65"/>
                  </a:cxn>
                  <a:cxn ang="0">
                    <a:pos x="38" y="70"/>
                  </a:cxn>
                  <a:cxn ang="0">
                    <a:pos x="33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2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8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8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2" y="25"/>
                    </a:lnTo>
                    <a:lnTo>
                      <a:pt x="2" y="17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3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8" y="47"/>
                    </a:lnTo>
                    <a:lnTo>
                      <a:pt x="45" y="58"/>
                    </a:lnTo>
                    <a:lnTo>
                      <a:pt x="43" y="65"/>
                    </a:lnTo>
                    <a:lnTo>
                      <a:pt x="38" y="70"/>
                    </a:lnTo>
                    <a:lnTo>
                      <a:pt x="33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2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8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8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2" name="Rectangle 3446"/>
              <p:cNvSpPr>
                <a:spLocks noChangeArrowheads="1"/>
              </p:cNvSpPr>
              <p:nvPr/>
            </p:nvSpPr>
            <p:spPr bwMode="auto">
              <a:xfrm>
                <a:off x="2466" y="364"/>
                <a:ext cx="7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3" name="Freeform 3447"/>
              <p:cNvSpPr>
                <a:spLocks noEditPoints="1"/>
              </p:cNvSpPr>
              <p:nvPr/>
            </p:nvSpPr>
            <p:spPr bwMode="auto">
              <a:xfrm>
                <a:off x="2488" y="301"/>
                <a:ext cx="46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6" y="10"/>
                  </a:cxn>
                  <a:cxn ang="0">
                    <a:pos x="11" y="5"/>
                  </a:cxn>
                  <a:cxn ang="0">
                    <a:pos x="16" y="2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3" y="2"/>
                  </a:cxn>
                  <a:cxn ang="0">
                    <a:pos x="38" y="5"/>
                  </a:cxn>
                  <a:cxn ang="0">
                    <a:pos x="41" y="10"/>
                  </a:cxn>
                  <a:cxn ang="0">
                    <a:pos x="43" y="15"/>
                  </a:cxn>
                  <a:cxn ang="0">
                    <a:pos x="46" y="20"/>
                  </a:cxn>
                  <a:cxn ang="0">
                    <a:pos x="46" y="27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3" y="58"/>
                  </a:cxn>
                  <a:cxn ang="0">
                    <a:pos x="41" y="65"/>
                  </a:cxn>
                  <a:cxn ang="0">
                    <a:pos x="36" y="70"/>
                  </a:cxn>
                  <a:cxn ang="0">
                    <a:pos x="31" y="73"/>
                  </a:cxn>
                  <a:cxn ang="0">
                    <a:pos x="23" y="73"/>
                  </a:cxn>
                  <a:cxn ang="0">
                    <a:pos x="16" y="73"/>
                  </a:cxn>
                  <a:cxn ang="0">
                    <a:pos x="11" y="70"/>
                  </a:cxn>
                  <a:cxn ang="0">
                    <a:pos x="8" y="68"/>
                  </a:cxn>
                  <a:cxn ang="0">
                    <a:pos x="3" y="60"/>
                  </a:cxn>
                  <a:cxn ang="0">
                    <a:pos x="0" y="50"/>
                  </a:cxn>
                  <a:cxn ang="0">
                    <a:pos x="0" y="37"/>
                  </a:cxn>
                  <a:cxn ang="0">
                    <a:pos x="8" y="37"/>
                  </a:cxn>
                  <a:cxn ang="0">
                    <a:pos x="11" y="47"/>
                  </a:cxn>
                  <a:cxn ang="0">
                    <a:pos x="11" y="55"/>
                  </a:cxn>
                  <a:cxn ang="0">
                    <a:pos x="13" y="60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28" y="65"/>
                  </a:cxn>
                  <a:cxn ang="0">
                    <a:pos x="33" y="60"/>
                  </a:cxn>
                  <a:cxn ang="0">
                    <a:pos x="36" y="55"/>
                  </a:cxn>
                  <a:cxn ang="0">
                    <a:pos x="36" y="47"/>
                  </a:cxn>
                  <a:cxn ang="0">
                    <a:pos x="38" y="37"/>
                  </a:cxn>
                  <a:cxn ang="0">
                    <a:pos x="36" y="27"/>
                  </a:cxn>
                  <a:cxn ang="0">
                    <a:pos x="36" y="20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11" y="20"/>
                  </a:cxn>
                  <a:cxn ang="0">
                    <a:pos x="11" y="27"/>
                  </a:cxn>
                  <a:cxn ang="0">
                    <a:pos x="8" y="37"/>
                  </a:cxn>
                </a:cxnLst>
                <a:rect l="0" t="0" r="r" b="b"/>
                <a:pathLst>
                  <a:path w="46" h="73">
                    <a:moveTo>
                      <a:pt x="0" y="37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6" y="10"/>
                    </a:lnTo>
                    <a:lnTo>
                      <a:pt x="11" y="5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8" y="5"/>
                    </a:lnTo>
                    <a:lnTo>
                      <a:pt x="41" y="10"/>
                    </a:lnTo>
                    <a:lnTo>
                      <a:pt x="43" y="15"/>
                    </a:lnTo>
                    <a:lnTo>
                      <a:pt x="46" y="20"/>
                    </a:lnTo>
                    <a:lnTo>
                      <a:pt x="46" y="27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3" y="58"/>
                    </a:lnTo>
                    <a:lnTo>
                      <a:pt x="41" y="65"/>
                    </a:lnTo>
                    <a:lnTo>
                      <a:pt x="36" y="70"/>
                    </a:lnTo>
                    <a:lnTo>
                      <a:pt x="31" y="73"/>
                    </a:lnTo>
                    <a:lnTo>
                      <a:pt x="23" y="73"/>
                    </a:lnTo>
                    <a:lnTo>
                      <a:pt x="16" y="73"/>
                    </a:lnTo>
                    <a:lnTo>
                      <a:pt x="11" y="70"/>
                    </a:lnTo>
                    <a:lnTo>
                      <a:pt x="8" y="68"/>
                    </a:lnTo>
                    <a:lnTo>
                      <a:pt x="3" y="60"/>
                    </a:lnTo>
                    <a:lnTo>
                      <a:pt x="0" y="50"/>
                    </a:lnTo>
                    <a:lnTo>
                      <a:pt x="0" y="37"/>
                    </a:lnTo>
                    <a:close/>
                    <a:moveTo>
                      <a:pt x="8" y="37"/>
                    </a:moveTo>
                    <a:lnTo>
                      <a:pt x="11" y="47"/>
                    </a:lnTo>
                    <a:lnTo>
                      <a:pt x="11" y="55"/>
                    </a:lnTo>
                    <a:lnTo>
                      <a:pt x="13" y="60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28" y="65"/>
                    </a:lnTo>
                    <a:lnTo>
                      <a:pt x="33" y="60"/>
                    </a:lnTo>
                    <a:lnTo>
                      <a:pt x="36" y="55"/>
                    </a:lnTo>
                    <a:lnTo>
                      <a:pt x="36" y="47"/>
                    </a:lnTo>
                    <a:lnTo>
                      <a:pt x="38" y="37"/>
                    </a:lnTo>
                    <a:lnTo>
                      <a:pt x="36" y="27"/>
                    </a:lnTo>
                    <a:lnTo>
                      <a:pt x="36" y="20"/>
                    </a:lnTo>
                    <a:lnTo>
                      <a:pt x="33" y="15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11" y="20"/>
                    </a:lnTo>
                    <a:lnTo>
                      <a:pt x="11" y="2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4" name="Freeform 3448"/>
              <p:cNvSpPr>
                <a:spLocks/>
              </p:cNvSpPr>
              <p:nvPr/>
            </p:nvSpPr>
            <p:spPr bwMode="auto">
              <a:xfrm>
                <a:off x="2544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10" y="53"/>
                  </a:cxn>
                  <a:cxn ang="0">
                    <a:pos x="10" y="58"/>
                  </a:cxn>
                  <a:cxn ang="0">
                    <a:pos x="13" y="63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28" y="65"/>
                  </a:cxn>
                  <a:cxn ang="0">
                    <a:pos x="33" y="60"/>
                  </a:cxn>
                  <a:cxn ang="0">
                    <a:pos x="35" y="58"/>
                  </a:cxn>
                  <a:cxn ang="0">
                    <a:pos x="38" y="50"/>
                  </a:cxn>
                  <a:cxn ang="0">
                    <a:pos x="35" y="45"/>
                  </a:cxn>
                  <a:cxn ang="0">
                    <a:pos x="33" y="40"/>
                  </a:cxn>
                  <a:cxn ang="0">
                    <a:pos x="28" y="37"/>
                  </a:cxn>
                  <a:cxn ang="0">
                    <a:pos x="23" y="37"/>
                  </a:cxn>
                  <a:cxn ang="0">
                    <a:pos x="20" y="37"/>
                  </a:cxn>
                  <a:cxn ang="0">
                    <a:pos x="18" y="37"/>
                  </a:cxn>
                  <a:cxn ang="0">
                    <a:pos x="18" y="30"/>
                  </a:cxn>
                  <a:cxn ang="0">
                    <a:pos x="20" y="30"/>
                  </a:cxn>
                  <a:cxn ang="0">
                    <a:pos x="20" y="30"/>
                  </a:cxn>
                  <a:cxn ang="0">
                    <a:pos x="25" y="30"/>
                  </a:cxn>
                  <a:cxn ang="0">
                    <a:pos x="28" y="27"/>
                  </a:cxn>
                  <a:cxn ang="0">
                    <a:pos x="33" y="25"/>
                  </a:cxn>
                  <a:cxn ang="0">
                    <a:pos x="33" y="20"/>
                  </a:cxn>
                  <a:cxn ang="0">
                    <a:pos x="33" y="15"/>
                  </a:cxn>
                  <a:cxn ang="0">
                    <a:pos x="30" y="12"/>
                  </a:cxn>
                  <a:cxn ang="0">
                    <a:pos x="25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5" y="12"/>
                  </a:cxn>
                  <a:cxn ang="0">
                    <a:pos x="13" y="15"/>
                  </a:cxn>
                  <a:cxn ang="0">
                    <a:pos x="10" y="20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8" y="5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3" y="2"/>
                  </a:cxn>
                  <a:cxn ang="0">
                    <a:pos x="38" y="5"/>
                  </a:cxn>
                  <a:cxn ang="0">
                    <a:pos x="40" y="10"/>
                  </a:cxn>
                  <a:cxn ang="0">
                    <a:pos x="43" y="15"/>
                  </a:cxn>
                  <a:cxn ang="0">
                    <a:pos x="43" y="17"/>
                  </a:cxn>
                  <a:cxn ang="0">
                    <a:pos x="43" y="22"/>
                  </a:cxn>
                  <a:cxn ang="0">
                    <a:pos x="40" y="27"/>
                  </a:cxn>
                  <a:cxn ang="0">
                    <a:pos x="38" y="30"/>
                  </a:cxn>
                  <a:cxn ang="0">
                    <a:pos x="33" y="32"/>
                  </a:cxn>
                  <a:cxn ang="0">
                    <a:pos x="38" y="35"/>
                  </a:cxn>
                  <a:cxn ang="0">
                    <a:pos x="43" y="40"/>
                  </a:cxn>
                  <a:cxn ang="0">
                    <a:pos x="45" y="45"/>
                  </a:cxn>
                  <a:cxn ang="0">
                    <a:pos x="48" y="50"/>
                  </a:cxn>
                  <a:cxn ang="0">
                    <a:pos x="45" y="60"/>
                  </a:cxn>
                  <a:cxn ang="0">
                    <a:pos x="40" y="68"/>
                  </a:cxn>
                  <a:cxn ang="0">
                    <a:pos x="35" y="70"/>
                  </a:cxn>
                  <a:cxn ang="0">
                    <a:pos x="28" y="73"/>
                  </a:cxn>
                  <a:cxn ang="0">
                    <a:pos x="23" y="73"/>
                  </a:cxn>
                  <a:cxn ang="0">
                    <a:pos x="13" y="73"/>
                  </a:cxn>
                  <a:cxn ang="0">
                    <a:pos x="8" y="68"/>
                  </a:cxn>
                  <a:cxn ang="0">
                    <a:pos x="2" y="63"/>
                  </a:cxn>
                  <a:cxn ang="0">
                    <a:pos x="0" y="53"/>
                  </a:cxn>
                </a:cxnLst>
                <a:rect l="0" t="0" r="r" b="b"/>
                <a:pathLst>
                  <a:path w="48" h="73">
                    <a:moveTo>
                      <a:pt x="0" y="53"/>
                    </a:moveTo>
                    <a:lnTo>
                      <a:pt x="10" y="53"/>
                    </a:lnTo>
                    <a:lnTo>
                      <a:pt x="10" y="58"/>
                    </a:lnTo>
                    <a:lnTo>
                      <a:pt x="13" y="63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28" y="65"/>
                    </a:lnTo>
                    <a:lnTo>
                      <a:pt x="33" y="60"/>
                    </a:lnTo>
                    <a:lnTo>
                      <a:pt x="35" y="58"/>
                    </a:lnTo>
                    <a:lnTo>
                      <a:pt x="38" y="50"/>
                    </a:lnTo>
                    <a:lnTo>
                      <a:pt x="35" y="45"/>
                    </a:lnTo>
                    <a:lnTo>
                      <a:pt x="33" y="40"/>
                    </a:lnTo>
                    <a:lnTo>
                      <a:pt x="28" y="37"/>
                    </a:lnTo>
                    <a:lnTo>
                      <a:pt x="23" y="37"/>
                    </a:lnTo>
                    <a:lnTo>
                      <a:pt x="20" y="37"/>
                    </a:lnTo>
                    <a:lnTo>
                      <a:pt x="18" y="37"/>
                    </a:lnTo>
                    <a:lnTo>
                      <a:pt x="18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5" y="30"/>
                    </a:lnTo>
                    <a:lnTo>
                      <a:pt x="28" y="27"/>
                    </a:lnTo>
                    <a:lnTo>
                      <a:pt x="33" y="25"/>
                    </a:lnTo>
                    <a:lnTo>
                      <a:pt x="33" y="20"/>
                    </a:lnTo>
                    <a:lnTo>
                      <a:pt x="33" y="15"/>
                    </a:lnTo>
                    <a:lnTo>
                      <a:pt x="30" y="12"/>
                    </a:lnTo>
                    <a:lnTo>
                      <a:pt x="25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5" y="12"/>
                    </a:lnTo>
                    <a:lnTo>
                      <a:pt x="13" y="15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2" y="12"/>
                    </a:lnTo>
                    <a:lnTo>
                      <a:pt x="8" y="5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8" y="5"/>
                    </a:lnTo>
                    <a:lnTo>
                      <a:pt x="40" y="10"/>
                    </a:lnTo>
                    <a:lnTo>
                      <a:pt x="43" y="15"/>
                    </a:lnTo>
                    <a:lnTo>
                      <a:pt x="43" y="17"/>
                    </a:lnTo>
                    <a:lnTo>
                      <a:pt x="43" y="22"/>
                    </a:lnTo>
                    <a:lnTo>
                      <a:pt x="40" y="27"/>
                    </a:lnTo>
                    <a:lnTo>
                      <a:pt x="38" y="30"/>
                    </a:lnTo>
                    <a:lnTo>
                      <a:pt x="33" y="32"/>
                    </a:lnTo>
                    <a:lnTo>
                      <a:pt x="38" y="35"/>
                    </a:lnTo>
                    <a:lnTo>
                      <a:pt x="43" y="40"/>
                    </a:lnTo>
                    <a:lnTo>
                      <a:pt x="45" y="45"/>
                    </a:lnTo>
                    <a:lnTo>
                      <a:pt x="48" y="50"/>
                    </a:lnTo>
                    <a:lnTo>
                      <a:pt x="45" y="60"/>
                    </a:lnTo>
                    <a:lnTo>
                      <a:pt x="40" y="68"/>
                    </a:lnTo>
                    <a:lnTo>
                      <a:pt x="35" y="70"/>
                    </a:lnTo>
                    <a:lnTo>
                      <a:pt x="28" y="73"/>
                    </a:lnTo>
                    <a:lnTo>
                      <a:pt x="23" y="73"/>
                    </a:lnTo>
                    <a:lnTo>
                      <a:pt x="13" y="73"/>
                    </a:lnTo>
                    <a:lnTo>
                      <a:pt x="8" y="68"/>
                    </a:lnTo>
                    <a:lnTo>
                      <a:pt x="2" y="6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5" name="Line 3449"/>
              <p:cNvSpPr>
                <a:spLocks noChangeShapeType="1"/>
              </p:cNvSpPr>
              <p:nvPr/>
            </p:nvSpPr>
            <p:spPr bwMode="auto">
              <a:xfrm>
                <a:off x="3091" y="404"/>
                <a:ext cx="1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6" name="Freeform 3450"/>
              <p:cNvSpPr>
                <a:spLocks noEditPoints="1"/>
              </p:cNvSpPr>
              <p:nvPr/>
            </p:nvSpPr>
            <p:spPr bwMode="auto">
              <a:xfrm>
                <a:off x="2998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25"/>
                  </a:cxn>
                  <a:cxn ang="0">
                    <a:pos x="2" y="17"/>
                  </a:cxn>
                  <a:cxn ang="0">
                    <a:pos x="7" y="10"/>
                  </a:cxn>
                  <a:cxn ang="0">
                    <a:pos x="13" y="5"/>
                  </a:cxn>
                  <a:cxn ang="0">
                    <a:pos x="18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3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8" y="47"/>
                  </a:cxn>
                  <a:cxn ang="0">
                    <a:pos x="45" y="58"/>
                  </a:cxn>
                  <a:cxn ang="0">
                    <a:pos x="43" y="65"/>
                  </a:cxn>
                  <a:cxn ang="0">
                    <a:pos x="38" y="70"/>
                  </a:cxn>
                  <a:cxn ang="0">
                    <a:pos x="33" y="73"/>
                  </a:cxn>
                  <a:cxn ang="0">
                    <a:pos x="25" y="73"/>
                  </a:cxn>
                  <a:cxn ang="0">
                    <a:pos x="18" y="73"/>
                  </a:cxn>
                  <a:cxn ang="0">
                    <a:pos x="13" y="70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3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8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8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2" y="25"/>
                    </a:lnTo>
                    <a:lnTo>
                      <a:pt x="2" y="17"/>
                    </a:lnTo>
                    <a:lnTo>
                      <a:pt x="7" y="10"/>
                    </a:lnTo>
                    <a:lnTo>
                      <a:pt x="13" y="5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3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8" y="47"/>
                    </a:lnTo>
                    <a:lnTo>
                      <a:pt x="45" y="58"/>
                    </a:lnTo>
                    <a:lnTo>
                      <a:pt x="43" y="65"/>
                    </a:lnTo>
                    <a:lnTo>
                      <a:pt x="38" y="70"/>
                    </a:lnTo>
                    <a:lnTo>
                      <a:pt x="33" y="73"/>
                    </a:lnTo>
                    <a:lnTo>
                      <a:pt x="25" y="73"/>
                    </a:lnTo>
                    <a:lnTo>
                      <a:pt x="18" y="73"/>
                    </a:lnTo>
                    <a:lnTo>
                      <a:pt x="13" y="70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3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8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8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3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7" name="Rectangle 3451"/>
              <p:cNvSpPr>
                <a:spLocks noChangeArrowheads="1"/>
              </p:cNvSpPr>
              <p:nvPr/>
            </p:nvSpPr>
            <p:spPr bwMode="auto">
              <a:xfrm>
                <a:off x="3061" y="364"/>
                <a:ext cx="8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8" name="Freeform 3452"/>
              <p:cNvSpPr>
                <a:spLocks noEditPoints="1"/>
              </p:cNvSpPr>
              <p:nvPr/>
            </p:nvSpPr>
            <p:spPr bwMode="auto">
              <a:xfrm>
                <a:off x="3084" y="301"/>
                <a:ext cx="45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27" y="0"/>
                  </a:cxn>
                  <a:cxn ang="0">
                    <a:pos x="32" y="2"/>
                  </a:cxn>
                  <a:cxn ang="0">
                    <a:pos x="37" y="5"/>
                  </a:cxn>
                  <a:cxn ang="0">
                    <a:pos x="40" y="10"/>
                  </a:cxn>
                  <a:cxn ang="0">
                    <a:pos x="43" y="15"/>
                  </a:cxn>
                  <a:cxn ang="0">
                    <a:pos x="45" y="20"/>
                  </a:cxn>
                  <a:cxn ang="0">
                    <a:pos x="45" y="27"/>
                  </a:cxn>
                  <a:cxn ang="0">
                    <a:pos x="45" y="37"/>
                  </a:cxn>
                  <a:cxn ang="0">
                    <a:pos x="45" y="47"/>
                  </a:cxn>
                  <a:cxn ang="0">
                    <a:pos x="43" y="58"/>
                  </a:cxn>
                  <a:cxn ang="0">
                    <a:pos x="40" y="65"/>
                  </a:cxn>
                  <a:cxn ang="0">
                    <a:pos x="35" y="70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5" y="73"/>
                  </a:cxn>
                  <a:cxn ang="0">
                    <a:pos x="10" y="70"/>
                  </a:cxn>
                  <a:cxn ang="0">
                    <a:pos x="7" y="68"/>
                  </a:cxn>
                  <a:cxn ang="0">
                    <a:pos x="2" y="60"/>
                  </a:cxn>
                  <a:cxn ang="0">
                    <a:pos x="0" y="50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10" y="47"/>
                  </a:cxn>
                  <a:cxn ang="0">
                    <a:pos x="10" y="55"/>
                  </a:cxn>
                  <a:cxn ang="0">
                    <a:pos x="12" y="60"/>
                  </a:cxn>
                  <a:cxn ang="0">
                    <a:pos x="17" y="65"/>
                  </a:cxn>
                  <a:cxn ang="0">
                    <a:pos x="22" y="65"/>
                  </a:cxn>
                  <a:cxn ang="0">
                    <a:pos x="27" y="65"/>
                  </a:cxn>
                  <a:cxn ang="0">
                    <a:pos x="32" y="60"/>
                  </a:cxn>
                  <a:cxn ang="0">
                    <a:pos x="35" y="55"/>
                  </a:cxn>
                  <a:cxn ang="0">
                    <a:pos x="35" y="47"/>
                  </a:cxn>
                  <a:cxn ang="0">
                    <a:pos x="37" y="37"/>
                  </a:cxn>
                  <a:cxn ang="0">
                    <a:pos x="35" y="27"/>
                  </a:cxn>
                  <a:cxn ang="0">
                    <a:pos x="35" y="20"/>
                  </a:cxn>
                  <a:cxn ang="0">
                    <a:pos x="32" y="15"/>
                  </a:cxn>
                  <a:cxn ang="0">
                    <a:pos x="27" y="10"/>
                  </a:cxn>
                  <a:cxn ang="0">
                    <a:pos x="22" y="10"/>
                  </a:cxn>
                  <a:cxn ang="0">
                    <a:pos x="17" y="10"/>
                  </a:cxn>
                  <a:cxn ang="0">
                    <a:pos x="12" y="15"/>
                  </a:cxn>
                  <a:cxn ang="0">
                    <a:pos x="10" y="20"/>
                  </a:cxn>
                  <a:cxn ang="0">
                    <a:pos x="10" y="27"/>
                  </a:cxn>
                  <a:cxn ang="0">
                    <a:pos x="7" y="37"/>
                  </a:cxn>
                </a:cxnLst>
                <a:rect l="0" t="0" r="r" b="b"/>
                <a:pathLst>
                  <a:path w="45" h="73">
                    <a:moveTo>
                      <a:pt x="0" y="37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7" y="5"/>
                    </a:lnTo>
                    <a:lnTo>
                      <a:pt x="40" y="10"/>
                    </a:lnTo>
                    <a:lnTo>
                      <a:pt x="43" y="15"/>
                    </a:lnTo>
                    <a:lnTo>
                      <a:pt x="45" y="20"/>
                    </a:lnTo>
                    <a:lnTo>
                      <a:pt x="45" y="27"/>
                    </a:lnTo>
                    <a:lnTo>
                      <a:pt x="45" y="37"/>
                    </a:lnTo>
                    <a:lnTo>
                      <a:pt x="45" y="47"/>
                    </a:lnTo>
                    <a:lnTo>
                      <a:pt x="43" y="58"/>
                    </a:lnTo>
                    <a:lnTo>
                      <a:pt x="40" y="65"/>
                    </a:lnTo>
                    <a:lnTo>
                      <a:pt x="35" y="70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5" y="73"/>
                    </a:lnTo>
                    <a:lnTo>
                      <a:pt x="10" y="70"/>
                    </a:lnTo>
                    <a:lnTo>
                      <a:pt x="7" y="68"/>
                    </a:lnTo>
                    <a:lnTo>
                      <a:pt x="2" y="60"/>
                    </a:lnTo>
                    <a:lnTo>
                      <a:pt x="0" y="50"/>
                    </a:lnTo>
                    <a:lnTo>
                      <a:pt x="0" y="37"/>
                    </a:lnTo>
                    <a:close/>
                    <a:moveTo>
                      <a:pt x="7" y="37"/>
                    </a:moveTo>
                    <a:lnTo>
                      <a:pt x="10" y="47"/>
                    </a:lnTo>
                    <a:lnTo>
                      <a:pt x="10" y="55"/>
                    </a:lnTo>
                    <a:lnTo>
                      <a:pt x="12" y="60"/>
                    </a:lnTo>
                    <a:lnTo>
                      <a:pt x="17" y="65"/>
                    </a:lnTo>
                    <a:lnTo>
                      <a:pt x="22" y="65"/>
                    </a:lnTo>
                    <a:lnTo>
                      <a:pt x="27" y="65"/>
                    </a:lnTo>
                    <a:lnTo>
                      <a:pt x="32" y="60"/>
                    </a:lnTo>
                    <a:lnTo>
                      <a:pt x="35" y="55"/>
                    </a:lnTo>
                    <a:lnTo>
                      <a:pt x="35" y="47"/>
                    </a:lnTo>
                    <a:lnTo>
                      <a:pt x="37" y="37"/>
                    </a:lnTo>
                    <a:lnTo>
                      <a:pt x="35" y="27"/>
                    </a:lnTo>
                    <a:lnTo>
                      <a:pt x="35" y="20"/>
                    </a:lnTo>
                    <a:lnTo>
                      <a:pt x="32" y="15"/>
                    </a:lnTo>
                    <a:lnTo>
                      <a:pt x="27" y="10"/>
                    </a:lnTo>
                    <a:lnTo>
                      <a:pt x="22" y="10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10" y="20"/>
                    </a:lnTo>
                    <a:lnTo>
                      <a:pt x="10" y="27"/>
                    </a:lnTo>
                    <a:lnTo>
                      <a:pt x="7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69" name="Freeform 3453"/>
              <p:cNvSpPr>
                <a:spLocks noEditPoints="1"/>
              </p:cNvSpPr>
              <p:nvPr/>
            </p:nvSpPr>
            <p:spPr bwMode="auto">
              <a:xfrm>
                <a:off x="3137" y="303"/>
                <a:ext cx="50" cy="71"/>
              </a:xfrm>
              <a:custGeom>
                <a:avLst/>
                <a:gdLst/>
                <a:ahLst/>
                <a:cxnLst>
                  <a:cxn ang="0">
                    <a:pos x="30" y="71"/>
                  </a:cxn>
                  <a:cxn ang="0">
                    <a:pos x="30" y="53"/>
                  </a:cxn>
                  <a:cxn ang="0">
                    <a:pos x="0" y="53"/>
                  </a:cxn>
                  <a:cxn ang="0">
                    <a:pos x="0" y="45"/>
                  </a:cxn>
                  <a:cxn ang="0">
                    <a:pos x="32" y="0"/>
                  </a:cxn>
                  <a:cxn ang="0">
                    <a:pos x="40" y="0"/>
                  </a:cxn>
                  <a:cxn ang="0">
                    <a:pos x="40" y="45"/>
                  </a:cxn>
                  <a:cxn ang="0">
                    <a:pos x="50" y="45"/>
                  </a:cxn>
                  <a:cxn ang="0">
                    <a:pos x="50" y="53"/>
                  </a:cxn>
                  <a:cxn ang="0">
                    <a:pos x="40" y="53"/>
                  </a:cxn>
                  <a:cxn ang="0">
                    <a:pos x="40" y="71"/>
                  </a:cxn>
                  <a:cxn ang="0">
                    <a:pos x="30" y="71"/>
                  </a:cxn>
                  <a:cxn ang="0">
                    <a:pos x="30" y="45"/>
                  </a:cxn>
                  <a:cxn ang="0">
                    <a:pos x="30" y="18"/>
                  </a:cxn>
                  <a:cxn ang="0">
                    <a:pos x="10" y="45"/>
                  </a:cxn>
                  <a:cxn ang="0">
                    <a:pos x="30" y="45"/>
                  </a:cxn>
                </a:cxnLst>
                <a:rect l="0" t="0" r="r" b="b"/>
                <a:pathLst>
                  <a:path w="50" h="71">
                    <a:moveTo>
                      <a:pt x="30" y="71"/>
                    </a:moveTo>
                    <a:lnTo>
                      <a:pt x="30" y="53"/>
                    </a:lnTo>
                    <a:lnTo>
                      <a:pt x="0" y="53"/>
                    </a:lnTo>
                    <a:lnTo>
                      <a:pt x="0" y="45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0" y="45"/>
                    </a:lnTo>
                    <a:lnTo>
                      <a:pt x="50" y="45"/>
                    </a:lnTo>
                    <a:lnTo>
                      <a:pt x="50" y="53"/>
                    </a:lnTo>
                    <a:lnTo>
                      <a:pt x="40" y="53"/>
                    </a:lnTo>
                    <a:lnTo>
                      <a:pt x="40" y="71"/>
                    </a:lnTo>
                    <a:lnTo>
                      <a:pt x="30" y="71"/>
                    </a:lnTo>
                    <a:close/>
                    <a:moveTo>
                      <a:pt x="30" y="45"/>
                    </a:moveTo>
                    <a:lnTo>
                      <a:pt x="30" y="18"/>
                    </a:lnTo>
                    <a:lnTo>
                      <a:pt x="10" y="45"/>
                    </a:lnTo>
                    <a:lnTo>
                      <a:pt x="30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0" name="Line 3454"/>
              <p:cNvSpPr>
                <a:spLocks noChangeShapeType="1"/>
              </p:cNvSpPr>
              <p:nvPr/>
            </p:nvSpPr>
            <p:spPr bwMode="auto">
              <a:xfrm>
                <a:off x="3686" y="404"/>
                <a:ext cx="1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1" name="Freeform 3455"/>
              <p:cNvSpPr>
                <a:spLocks noEditPoints="1"/>
              </p:cNvSpPr>
              <p:nvPr/>
            </p:nvSpPr>
            <p:spPr bwMode="auto">
              <a:xfrm>
                <a:off x="3593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8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38" y="5"/>
                  </a:cxn>
                  <a:cxn ang="0">
                    <a:pos x="40" y="10"/>
                  </a:cxn>
                  <a:cxn ang="0">
                    <a:pos x="43" y="15"/>
                  </a:cxn>
                  <a:cxn ang="0">
                    <a:pos x="45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5" y="47"/>
                  </a:cxn>
                  <a:cxn ang="0">
                    <a:pos x="45" y="58"/>
                  </a:cxn>
                  <a:cxn ang="0">
                    <a:pos x="40" y="65"/>
                  </a:cxn>
                  <a:cxn ang="0">
                    <a:pos x="38" y="70"/>
                  </a:cxn>
                  <a:cxn ang="0">
                    <a:pos x="30" y="73"/>
                  </a:cxn>
                  <a:cxn ang="0">
                    <a:pos x="23" y="73"/>
                  </a:cxn>
                  <a:cxn ang="0">
                    <a:pos x="18" y="73"/>
                  </a:cxn>
                  <a:cxn ang="0">
                    <a:pos x="13" y="70"/>
                  </a:cxn>
                  <a:cxn ang="0">
                    <a:pos x="8" y="68"/>
                  </a:cxn>
                  <a:cxn ang="0">
                    <a:pos x="3" y="60"/>
                  </a:cxn>
                  <a:cxn ang="0">
                    <a:pos x="0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0" y="55"/>
                  </a:cxn>
                  <a:cxn ang="0">
                    <a:pos x="13" y="60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30" y="65"/>
                  </a:cxn>
                  <a:cxn ang="0">
                    <a:pos x="33" y="60"/>
                  </a:cxn>
                  <a:cxn ang="0">
                    <a:pos x="35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5" y="20"/>
                  </a:cxn>
                  <a:cxn ang="0">
                    <a:pos x="33" y="15"/>
                  </a:cxn>
                  <a:cxn ang="0">
                    <a:pos x="30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10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8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38" y="5"/>
                    </a:lnTo>
                    <a:lnTo>
                      <a:pt x="40" y="10"/>
                    </a:lnTo>
                    <a:lnTo>
                      <a:pt x="43" y="15"/>
                    </a:lnTo>
                    <a:lnTo>
                      <a:pt x="45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5" y="47"/>
                    </a:lnTo>
                    <a:lnTo>
                      <a:pt x="45" y="58"/>
                    </a:lnTo>
                    <a:lnTo>
                      <a:pt x="40" y="65"/>
                    </a:lnTo>
                    <a:lnTo>
                      <a:pt x="38" y="70"/>
                    </a:lnTo>
                    <a:lnTo>
                      <a:pt x="30" y="73"/>
                    </a:lnTo>
                    <a:lnTo>
                      <a:pt x="23" y="73"/>
                    </a:lnTo>
                    <a:lnTo>
                      <a:pt x="18" y="73"/>
                    </a:lnTo>
                    <a:lnTo>
                      <a:pt x="13" y="70"/>
                    </a:lnTo>
                    <a:lnTo>
                      <a:pt x="8" y="68"/>
                    </a:lnTo>
                    <a:lnTo>
                      <a:pt x="3" y="60"/>
                    </a:lnTo>
                    <a:lnTo>
                      <a:pt x="0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0" y="55"/>
                    </a:lnTo>
                    <a:lnTo>
                      <a:pt x="13" y="60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30" y="65"/>
                    </a:lnTo>
                    <a:lnTo>
                      <a:pt x="33" y="60"/>
                    </a:lnTo>
                    <a:lnTo>
                      <a:pt x="35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5" y="20"/>
                    </a:lnTo>
                    <a:lnTo>
                      <a:pt x="33" y="15"/>
                    </a:lnTo>
                    <a:lnTo>
                      <a:pt x="30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10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2" name="Rectangle 3456"/>
              <p:cNvSpPr>
                <a:spLocks noChangeArrowheads="1"/>
              </p:cNvSpPr>
              <p:nvPr/>
            </p:nvSpPr>
            <p:spPr bwMode="auto">
              <a:xfrm>
                <a:off x="3654" y="364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3" name="Freeform 3457"/>
              <p:cNvSpPr>
                <a:spLocks noEditPoints="1"/>
              </p:cNvSpPr>
              <p:nvPr/>
            </p:nvSpPr>
            <p:spPr bwMode="auto">
              <a:xfrm>
                <a:off x="3676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" y="25"/>
                  </a:cxn>
                  <a:cxn ang="0">
                    <a:pos x="3" y="17"/>
                  </a:cxn>
                  <a:cxn ang="0">
                    <a:pos x="8" y="10"/>
                  </a:cxn>
                  <a:cxn ang="0">
                    <a:pos x="13" y="5"/>
                  </a:cxn>
                  <a:cxn ang="0">
                    <a:pos x="18" y="2"/>
                  </a:cxn>
                  <a:cxn ang="0">
                    <a:pos x="26" y="0"/>
                  </a:cxn>
                  <a:cxn ang="0">
                    <a:pos x="31" y="0"/>
                  </a:cxn>
                  <a:cxn ang="0">
                    <a:pos x="36" y="2"/>
                  </a:cxn>
                  <a:cxn ang="0">
                    <a:pos x="41" y="5"/>
                  </a:cxn>
                  <a:cxn ang="0">
                    <a:pos x="43" y="10"/>
                  </a:cxn>
                  <a:cxn ang="0">
                    <a:pos x="46" y="15"/>
                  </a:cxn>
                  <a:cxn ang="0">
                    <a:pos x="46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8" y="47"/>
                  </a:cxn>
                  <a:cxn ang="0">
                    <a:pos x="46" y="58"/>
                  </a:cxn>
                  <a:cxn ang="0">
                    <a:pos x="43" y="65"/>
                  </a:cxn>
                  <a:cxn ang="0">
                    <a:pos x="38" y="70"/>
                  </a:cxn>
                  <a:cxn ang="0">
                    <a:pos x="33" y="73"/>
                  </a:cxn>
                  <a:cxn ang="0">
                    <a:pos x="26" y="73"/>
                  </a:cxn>
                  <a:cxn ang="0">
                    <a:pos x="18" y="73"/>
                  </a:cxn>
                  <a:cxn ang="0">
                    <a:pos x="13" y="70"/>
                  </a:cxn>
                  <a:cxn ang="0">
                    <a:pos x="8" y="68"/>
                  </a:cxn>
                  <a:cxn ang="0">
                    <a:pos x="5" y="60"/>
                  </a:cxn>
                  <a:cxn ang="0">
                    <a:pos x="3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3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6" y="65"/>
                  </a:cxn>
                  <a:cxn ang="0">
                    <a:pos x="31" y="65"/>
                  </a:cxn>
                  <a:cxn ang="0">
                    <a:pos x="36" y="60"/>
                  </a:cxn>
                  <a:cxn ang="0">
                    <a:pos x="38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8" y="20"/>
                  </a:cxn>
                  <a:cxn ang="0">
                    <a:pos x="36" y="15"/>
                  </a:cxn>
                  <a:cxn ang="0">
                    <a:pos x="31" y="10"/>
                  </a:cxn>
                  <a:cxn ang="0">
                    <a:pos x="26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3" y="25"/>
                    </a:lnTo>
                    <a:lnTo>
                      <a:pt x="3" y="17"/>
                    </a:lnTo>
                    <a:lnTo>
                      <a:pt x="8" y="10"/>
                    </a:lnTo>
                    <a:lnTo>
                      <a:pt x="13" y="5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6" y="2"/>
                    </a:lnTo>
                    <a:lnTo>
                      <a:pt x="41" y="5"/>
                    </a:lnTo>
                    <a:lnTo>
                      <a:pt x="43" y="10"/>
                    </a:lnTo>
                    <a:lnTo>
                      <a:pt x="46" y="15"/>
                    </a:lnTo>
                    <a:lnTo>
                      <a:pt x="46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8" y="47"/>
                    </a:lnTo>
                    <a:lnTo>
                      <a:pt x="46" y="58"/>
                    </a:lnTo>
                    <a:lnTo>
                      <a:pt x="43" y="65"/>
                    </a:lnTo>
                    <a:lnTo>
                      <a:pt x="38" y="70"/>
                    </a:lnTo>
                    <a:lnTo>
                      <a:pt x="33" y="73"/>
                    </a:lnTo>
                    <a:lnTo>
                      <a:pt x="26" y="73"/>
                    </a:lnTo>
                    <a:lnTo>
                      <a:pt x="18" y="73"/>
                    </a:lnTo>
                    <a:lnTo>
                      <a:pt x="13" y="70"/>
                    </a:lnTo>
                    <a:lnTo>
                      <a:pt x="8" y="68"/>
                    </a:lnTo>
                    <a:lnTo>
                      <a:pt x="5" y="60"/>
                    </a:lnTo>
                    <a:lnTo>
                      <a:pt x="3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3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6" y="65"/>
                    </a:lnTo>
                    <a:lnTo>
                      <a:pt x="31" y="65"/>
                    </a:lnTo>
                    <a:lnTo>
                      <a:pt x="36" y="60"/>
                    </a:lnTo>
                    <a:lnTo>
                      <a:pt x="38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8" y="20"/>
                    </a:lnTo>
                    <a:lnTo>
                      <a:pt x="36" y="15"/>
                    </a:lnTo>
                    <a:lnTo>
                      <a:pt x="31" y="10"/>
                    </a:lnTo>
                    <a:lnTo>
                      <a:pt x="26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3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4" name="Freeform 3458"/>
              <p:cNvSpPr>
                <a:spLocks/>
              </p:cNvSpPr>
              <p:nvPr/>
            </p:nvSpPr>
            <p:spPr bwMode="auto">
              <a:xfrm>
                <a:off x="3732" y="303"/>
                <a:ext cx="48" cy="7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10" y="51"/>
                  </a:cxn>
                  <a:cxn ang="0">
                    <a:pos x="12" y="56"/>
                  </a:cxn>
                  <a:cxn ang="0">
                    <a:pos x="15" y="61"/>
                  </a:cxn>
                  <a:cxn ang="0">
                    <a:pos x="17" y="63"/>
                  </a:cxn>
                  <a:cxn ang="0">
                    <a:pos x="25" y="63"/>
                  </a:cxn>
                  <a:cxn ang="0">
                    <a:pos x="30" y="63"/>
                  </a:cxn>
                  <a:cxn ang="0">
                    <a:pos x="35" y="58"/>
                  </a:cxn>
                  <a:cxn ang="0">
                    <a:pos x="38" y="53"/>
                  </a:cxn>
                  <a:cxn ang="0">
                    <a:pos x="38" y="45"/>
                  </a:cxn>
                  <a:cxn ang="0">
                    <a:pos x="38" y="40"/>
                  </a:cxn>
                  <a:cxn ang="0">
                    <a:pos x="35" y="35"/>
                  </a:cxn>
                  <a:cxn ang="0">
                    <a:pos x="30" y="33"/>
                  </a:cxn>
                  <a:cxn ang="0">
                    <a:pos x="25" y="30"/>
                  </a:cxn>
                  <a:cxn ang="0">
                    <a:pos x="20" y="30"/>
                  </a:cxn>
                  <a:cxn ang="0">
                    <a:pos x="17" y="33"/>
                  </a:cxn>
                  <a:cxn ang="0">
                    <a:pos x="12" y="35"/>
                  </a:cxn>
                  <a:cxn ang="0">
                    <a:pos x="12" y="38"/>
                  </a:cxn>
                  <a:cxn ang="0">
                    <a:pos x="2" y="35"/>
                  </a:cxn>
                  <a:cxn ang="0">
                    <a:pos x="10" y="0"/>
                  </a:cxn>
                  <a:cxn ang="0">
                    <a:pos x="45" y="0"/>
                  </a:cxn>
                  <a:cxn ang="0">
                    <a:pos x="45" y="8"/>
                  </a:cxn>
                  <a:cxn ang="0">
                    <a:pos x="17" y="8"/>
                  </a:cxn>
                  <a:cxn ang="0">
                    <a:pos x="12" y="28"/>
                  </a:cxn>
                  <a:cxn ang="0">
                    <a:pos x="20" y="23"/>
                  </a:cxn>
                  <a:cxn ang="0">
                    <a:pos x="28" y="23"/>
                  </a:cxn>
                  <a:cxn ang="0">
                    <a:pos x="35" y="23"/>
                  </a:cxn>
                  <a:cxn ang="0">
                    <a:pos x="43" y="28"/>
                  </a:cxn>
                  <a:cxn ang="0">
                    <a:pos x="48" y="35"/>
                  </a:cxn>
                  <a:cxn ang="0">
                    <a:pos x="48" y="45"/>
                  </a:cxn>
                  <a:cxn ang="0">
                    <a:pos x="48" y="56"/>
                  </a:cxn>
                  <a:cxn ang="0">
                    <a:pos x="43" y="63"/>
                  </a:cxn>
                  <a:cxn ang="0">
                    <a:pos x="38" y="68"/>
                  </a:cxn>
                  <a:cxn ang="0">
                    <a:pos x="30" y="71"/>
                  </a:cxn>
                  <a:cxn ang="0">
                    <a:pos x="25" y="71"/>
                  </a:cxn>
                  <a:cxn ang="0">
                    <a:pos x="15" y="71"/>
                  </a:cxn>
                  <a:cxn ang="0">
                    <a:pos x="7" y="66"/>
                  </a:cxn>
                  <a:cxn ang="0">
                    <a:pos x="2" y="61"/>
                  </a:cxn>
                  <a:cxn ang="0">
                    <a:pos x="0" y="51"/>
                  </a:cxn>
                </a:cxnLst>
                <a:rect l="0" t="0" r="r" b="b"/>
                <a:pathLst>
                  <a:path w="48" h="71">
                    <a:moveTo>
                      <a:pt x="0" y="51"/>
                    </a:moveTo>
                    <a:lnTo>
                      <a:pt x="10" y="51"/>
                    </a:lnTo>
                    <a:lnTo>
                      <a:pt x="12" y="56"/>
                    </a:lnTo>
                    <a:lnTo>
                      <a:pt x="15" y="61"/>
                    </a:lnTo>
                    <a:lnTo>
                      <a:pt x="17" y="63"/>
                    </a:lnTo>
                    <a:lnTo>
                      <a:pt x="25" y="63"/>
                    </a:lnTo>
                    <a:lnTo>
                      <a:pt x="30" y="63"/>
                    </a:lnTo>
                    <a:lnTo>
                      <a:pt x="35" y="58"/>
                    </a:lnTo>
                    <a:lnTo>
                      <a:pt x="38" y="53"/>
                    </a:lnTo>
                    <a:lnTo>
                      <a:pt x="38" y="45"/>
                    </a:lnTo>
                    <a:lnTo>
                      <a:pt x="38" y="40"/>
                    </a:lnTo>
                    <a:lnTo>
                      <a:pt x="35" y="35"/>
                    </a:lnTo>
                    <a:lnTo>
                      <a:pt x="30" y="33"/>
                    </a:lnTo>
                    <a:lnTo>
                      <a:pt x="25" y="30"/>
                    </a:lnTo>
                    <a:lnTo>
                      <a:pt x="20" y="30"/>
                    </a:lnTo>
                    <a:lnTo>
                      <a:pt x="17" y="33"/>
                    </a:lnTo>
                    <a:lnTo>
                      <a:pt x="12" y="35"/>
                    </a:lnTo>
                    <a:lnTo>
                      <a:pt x="12" y="38"/>
                    </a:lnTo>
                    <a:lnTo>
                      <a:pt x="2" y="35"/>
                    </a:lnTo>
                    <a:lnTo>
                      <a:pt x="10" y="0"/>
                    </a:lnTo>
                    <a:lnTo>
                      <a:pt x="45" y="0"/>
                    </a:lnTo>
                    <a:lnTo>
                      <a:pt x="45" y="8"/>
                    </a:lnTo>
                    <a:lnTo>
                      <a:pt x="17" y="8"/>
                    </a:lnTo>
                    <a:lnTo>
                      <a:pt x="12" y="28"/>
                    </a:lnTo>
                    <a:lnTo>
                      <a:pt x="20" y="23"/>
                    </a:lnTo>
                    <a:lnTo>
                      <a:pt x="28" y="23"/>
                    </a:lnTo>
                    <a:lnTo>
                      <a:pt x="35" y="23"/>
                    </a:lnTo>
                    <a:lnTo>
                      <a:pt x="43" y="28"/>
                    </a:lnTo>
                    <a:lnTo>
                      <a:pt x="48" y="35"/>
                    </a:lnTo>
                    <a:lnTo>
                      <a:pt x="48" y="45"/>
                    </a:lnTo>
                    <a:lnTo>
                      <a:pt x="48" y="56"/>
                    </a:lnTo>
                    <a:lnTo>
                      <a:pt x="43" y="63"/>
                    </a:lnTo>
                    <a:lnTo>
                      <a:pt x="38" y="68"/>
                    </a:lnTo>
                    <a:lnTo>
                      <a:pt x="30" y="71"/>
                    </a:lnTo>
                    <a:lnTo>
                      <a:pt x="25" y="71"/>
                    </a:lnTo>
                    <a:lnTo>
                      <a:pt x="15" y="71"/>
                    </a:lnTo>
                    <a:lnTo>
                      <a:pt x="7" y="66"/>
                    </a:lnTo>
                    <a:lnTo>
                      <a:pt x="2" y="6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5" name="Line 3459"/>
              <p:cNvSpPr>
                <a:spLocks noChangeShapeType="1"/>
              </p:cNvSpPr>
              <p:nvPr/>
            </p:nvSpPr>
            <p:spPr bwMode="auto">
              <a:xfrm>
                <a:off x="4282" y="404"/>
                <a:ext cx="1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6" name="Freeform 3460"/>
              <p:cNvSpPr>
                <a:spLocks noEditPoints="1"/>
              </p:cNvSpPr>
              <p:nvPr/>
            </p:nvSpPr>
            <p:spPr bwMode="auto">
              <a:xfrm>
                <a:off x="4188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8" y="2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6" y="2"/>
                  </a:cxn>
                  <a:cxn ang="0">
                    <a:pos x="38" y="5"/>
                  </a:cxn>
                  <a:cxn ang="0">
                    <a:pos x="41" y="10"/>
                  </a:cxn>
                  <a:cxn ang="0">
                    <a:pos x="43" y="15"/>
                  </a:cxn>
                  <a:cxn ang="0">
                    <a:pos x="46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6" y="47"/>
                  </a:cxn>
                  <a:cxn ang="0">
                    <a:pos x="46" y="58"/>
                  </a:cxn>
                  <a:cxn ang="0">
                    <a:pos x="41" y="65"/>
                  </a:cxn>
                  <a:cxn ang="0">
                    <a:pos x="38" y="70"/>
                  </a:cxn>
                  <a:cxn ang="0">
                    <a:pos x="31" y="73"/>
                  </a:cxn>
                  <a:cxn ang="0">
                    <a:pos x="23" y="73"/>
                  </a:cxn>
                  <a:cxn ang="0">
                    <a:pos x="18" y="73"/>
                  </a:cxn>
                  <a:cxn ang="0">
                    <a:pos x="13" y="70"/>
                  </a:cxn>
                  <a:cxn ang="0">
                    <a:pos x="8" y="68"/>
                  </a:cxn>
                  <a:cxn ang="0">
                    <a:pos x="3" y="60"/>
                  </a:cxn>
                  <a:cxn ang="0">
                    <a:pos x="0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0" y="55"/>
                  </a:cxn>
                  <a:cxn ang="0">
                    <a:pos x="13" y="60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31" y="65"/>
                  </a:cxn>
                  <a:cxn ang="0">
                    <a:pos x="33" y="60"/>
                  </a:cxn>
                  <a:cxn ang="0">
                    <a:pos x="36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6" y="20"/>
                  </a:cxn>
                  <a:cxn ang="0">
                    <a:pos x="33" y="15"/>
                  </a:cxn>
                  <a:cxn ang="0">
                    <a:pos x="31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10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8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6" y="2"/>
                    </a:lnTo>
                    <a:lnTo>
                      <a:pt x="38" y="5"/>
                    </a:lnTo>
                    <a:lnTo>
                      <a:pt x="41" y="10"/>
                    </a:lnTo>
                    <a:lnTo>
                      <a:pt x="43" y="15"/>
                    </a:lnTo>
                    <a:lnTo>
                      <a:pt x="46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6" y="47"/>
                    </a:lnTo>
                    <a:lnTo>
                      <a:pt x="46" y="58"/>
                    </a:lnTo>
                    <a:lnTo>
                      <a:pt x="41" y="65"/>
                    </a:lnTo>
                    <a:lnTo>
                      <a:pt x="38" y="70"/>
                    </a:lnTo>
                    <a:lnTo>
                      <a:pt x="31" y="73"/>
                    </a:lnTo>
                    <a:lnTo>
                      <a:pt x="23" y="73"/>
                    </a:lnTo>
                    <a:lnTo>
                      <a:pt x="18" y="73"/>
                    </a:lnTo>
                    <a:lnTo>
                      <a:pt x="13" y="70"/>
                    </a:lnTo>
                    <a:lnTo>
                      <a:pt x="8" y="68"/>
                    </a:lnTo>
                    <a:lnTo>
                      <a:pt x="3" y="60"/>
                    </a:lnTo>
                    <a:lnTo>
                      <a:pt x="0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0" y="55"/>
                    </a:lnTo>
                    <a:lnTo>
                      <a:pt x="13" y="60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31" y="65"/>
                    </a:lnTo>
                    <a:lnTo>
                      <a:pt x="33" y="60"/>
                    </a:lnTo>
                    <a:lnTo>
                      <a:pt x="36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6" y="20"/>
                    </a:lnTo>
                    <a:lnTo>
                      <a:pt x="33" y="15"/>
                    </a:lnTo>
                    <a:lnTo>
                      <a:pt x="31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10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7" name="Rectangle 3461"/>
              <p:cNvSpPr>
                <a:spLocks noChangeArrowheads="1"/>
              </p:cNvSpPr>
              <p:nvPr/>
            </p:nvSpPr>
            <p:spPr bwMode="auto">
              <a:xfrm>
                <a:off x="4249" y="364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8" name="Freeform 3462"/>
              <p:cNvSpPr>
                <a:spLocks noEditPoints="1"/>
              </p:cNvSpPr>
              <p:nvPr/>
            </p:nvSpPr>
            <p:spPr bwMode="auto">
              <a:xfrm>
                <a:off x="4271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" y="25"/>
                  </a:cxn>
                  <a:cxn ang="0">
                    <a:pos x="3" y="17"/>
                  </a:cxn>
                  <a:cxn ang="0">
                    <a:pos x="8" y="10"/>
                  </a:cxn>
                  <a:cxn ang="0">
                    <a:pos x="13" y="5"/>
                  </a:cxn>
                  <a:cxn ang="0">
                    <a:pos x="18" y="2"/>
                  </a:cxn>
                  <a:cxn ang="0">
                    <a:pos x="26" y="0"/>
                  </a:cxn>
                  <a:cxn ang="0">
                    <a:pos x="31" y="0"/>
                  </a:cxn>
                  <a:cxn ang="0">
                    <a:pos x="36" y="2"/>
                  </a:cxn>
                  <a:cxn ang="0">
                    <a:pos x="41" y="5"/>
                  </a:cxn>
                  <a:cxn ang="0">
                    <a:pos x="43" y="10"/>
                  </a:cxn>
                  <a:cxn ang="0">
                    <a:pos x="46" y="15"/>
                  </a:cxn>
                  <a:cxn ang="0">
                    <a:pos x="46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8" y="47"/>
                  </a:cxn>
                  <a:cxn ang="0">
                    <a:pos x="46" y="58"/>
                  </a:cxn>
                  <a:cxn ang="0">
                    <a:pos x="43" y="65"/>
                  </a:cxn>
                  <a:cxn ang="0">
                    <a:pos x="38" y="70"/>
                  </a:cxn>
                  <a:cxn ang="0">
                    <a:pos x="33" y="73"/>
                  </a:cxn>
                  <a:cxn ang="0">
                    <a:pos x="26" y="73"/>
                  </a:cxn>
                  <a:cxn ang="0">
                    <a:pos x="18" y="73"/>
                  </a:cxn>
                  <a:cxn ang="0">
                    <a:pos x="13" y="70"/>
                  </a:cxn>
                  <a:cxn ang="0">
                    <a:pos x="8" y="68"/>
                  </a:cxn>
                  <a:cxn ang="0">
                    <a:pos x="6" y="60"/>
                  </a:cxn>
                  <a:cxn ang="0">
                    <a:pos x="3" y="50"/>
                  </a:cxn>
                  <a:cxn ang="0">
                    <a:pos x="0" y="37"/>
                  </a:cxn>
                  <a:cxn ang="0">
                    <a:pos x="11" y="37"/>
                  </a:cxn>
                  <a:cxn ang="0">
                    <a:pos x="11" y="47"/>
                  </a:cxn>
                  <a:cxn ang="0">
                    <a:pos x="13" y="55"/>
                  </a:cxn>
                  <a:cxn ang="0">
                    <a:pos x="16" y="60"/>
                  </a:cxn>
                  <a:cxn ang="0">
                    <a:pos x="21" y="65"/>
                  </a:cxn>
                  <a:cxn ang="0">
                    <a:pos x="26" y="65"/>
                  </a:cxn>
                  <a:cxn ang="0">
                    <a:pos x="31" y="65"/>
                  </a:cxn>
                  <a:cxn ang="0">
                    <a:pos x="36" y="60"/>
                  </a:cxn>
                  <a:cxn ang="0">
                    <a:pos x="38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8" y="20"/>
                  </a:cxn>
                  <a:cxn ang="0">
                    <a:pos x="36" y="15"/>
                  </a:cxn>
                  <a:cxn ang="0">
                    <a:pos x="31" y="10"/>
                  </a:cxn>
                  <a:cxn ang="0">
                    <a:pos x="26" y="10"/>
                  </a:cxn>
                  <a:cxn ang="0">
                    <a:pos x="21" y="10"/>
                  </a:cxn>
                  <a:cxn ang="0">
                    <a:pos x="16" y="15"/>
                  </a:cxn>
                  <a:cxn ang="0">
                    <a:pos x="13" y="20"/>
                  </a:cxn>
                  <a:cxn ang="0">
                    <a:pos x="11" y="27"/>
                  </a:cxn>
                  <a:cxn ang="0">
                    <a:pos x="11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3" y="25"/>
                    </a:lnTo>
                    <a:lnTo>
                      <a:pt x="3" y="17"/>
                    </a:lnTo>
                    <a:lnTo>
                      <a:pt x="8" y="10"/>
                    </a:lnTo>
                    <a:lnTo>
                      <a:pt x="13" y="5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6" y="2"/>
                    </a:lnTo>
                    <a:lnTo>
                      <a:pt x="41" y="5"/>
                    </a:lnTo>
                    <a:lnTo>
                      <a:pt x="43" y="10"/>
                    </a:lnTo>
                    <a:lnTo>
                      <a:pt x="46" y="15"/>
                    </a:lnTo>
                    <a:lnTo>
                      <a:pt x="46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8" y="47"/>
                    </a:lnTo>
                    <a:lnTo>
                      <a:pt x="46" y="58"/>
                    </a:lnTo>
                    <a:lnTo>
                      <a:pt x="43" y="65"/>
                    </a:lnTo>
                    <a:lnTo>
                      <a:pt x="38" y="70"/>
                    </a:lnTo>
                    <a:lnTo>
                      <a:pt x="33" y="73"/>
                    </a:lnTo>
                    <a:lnTo>
                      <a:pt x="26" y="73"/>
                    </a:lnTo>
                    <a:lnTo>
                      <a:pt x="18" y="73"/>
                    </a:lnTo>
                    <a:lnTo>
                      <a:pt x="13" y="70"/>
                    </a:lnTo>
                    <a:lnTo>
                      <a:pt x="8" y="68"/>
                    </a:lnTo>
                    <a:lnTo>
                      <a:pt x="6" y="60"/>
                    </a:lnTo>
                    <a:lnTo>
                      <a:pt x="3" y="50"/>
                    </a:lnTo>
                    <a:lnTo>
                      <a:pt x="0" y="37"/>
                    </a:lnTo>
                    <a:close/>
                    <a:moveTo>
                      <a:pt x="11" y="37"/>
                    </a:moveTo>
                    <a:lnTo>
                      <a:pt x="11" y="47"/>
                    </a:lnTo>
                    <a:lnTo>
                      <a:pt x="13" y="55"/>
                    </a:lnTo>
                    <a:lnTo>
                      <a:pt x="16" y="60"/>
                    </a:lnTo>
                    <a:lnTo>
                      <a:pt x="21" y="65"/>
                    </a:lnTo>
                    <a:lnTo>
                      <a:pt x="26" y="65"/>
                    </a:lnTo>
                    <a:lnTo>
                      <a:pt x="31" y="65"/>
                    </a:lnTo>
                    <a:lnTo>
                      <a:pt x="36" y="60"/>
                    </a:lnTo>
                    <a:lnTo>
                      <a:pt x="38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8" y="20"/>
                    </a:lnTo>
                    <a:lnTo>
                      <a:pt x="36" y="15"/>
                    </a:lnTo>
                    <a:lnTo>
                      <a:pt x="31" y="10"/>
                    </a:lnTo>
                    <a:lnTo>
                      <a:pt x="26" y="10"/>
                    </a:lnTo>
                    <a:lnTo>
                      <a:pt x="21" y="10"/>
                    </a:lnTo>
                    <a:lnTo>
                      <a:pt x="16" y="15"/>
                    </a:lnTo>
                    <a:lnTo>
                      <a:pt x="13" y="20"/>
                    </a:lnTo>
                    <a:lnTo>
                      <a:pt x="11" y="27"/>
                    </a:lnTo>
                    <a:lnTo>
                      <a:pt x="11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79" name="Freeform 3463"/>
              <p:cNvSpPr>
                <a:spLocks noEditPoints="1"/>
              </p:cNvSpPr>
              <p:nvPr/>
            </p:nvSpPr>
            <p:spPr bwMode="auto">
              <a:xfrm>
                <a:off x="4327" y="301"/>
                <a:ext cx="48" cy="73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38" y="20"/>
                  </a:cxn>
                  <a:cxn ang="0">
                    <a:pos x="35" y="15"/>
                  </a:cxn>
                  <a:cxn ang="0">
                    <a:pos x="35" y="12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10" y="25"/>
                  </a:cxn>
                  <a:cxn ang="0">
                    <a:pos x="10" y="35"/>
                  </a:cxn>
                  <a:cxn ang="0">
                    <a:pos x="13" y="30"/>
                  </a:cxn>
                  <a:cxn ang="0">
                    <a:pos x="18" y="27"/>
                  </a:cxn>
                  <a:cxn ang="0">
                    <a:pos x="23" y="25"/>
                  </a:cxn>
                  <a:cxn ang="0">
                    <a:pos x="28" y="25"/>
                  </a:cxn>
                  <a:cxn ang="0">
                    <a:pos x="35" y="27"/>
                  </a:cxn>
                  <a:cxn ang="0">
                    <a:pos x="43" y="32"/>
                  </a:cxn>
                  <a:cxn ang="0">
                    <a:pos x="48" y="40"/>
                  </a:cxn>
                  <a:cxn ang="0">
                    <a:pos x="48" y="50"/>
                  </a:cxn>
                  <a:cxn ang="0">
                    <a:pos x="48" y="55"/>
                  </a:cxn>
                  <a:cxn ang="0">
                    <a:pos x="45" y="63"/>
                  </a:cxn>
                  <a:cxn ang="0">
                    <a:pos x="43" y="68"/>
                  </a:cxn>
                  <a:cxn ang="0">
                    <a:pos x="38" y="70"/>
                  </a:cxn>
                  <a:cxn ang="0">
                    <a:pos x="33" y="73"/>
                  </a:cxn>
                  <a:cxn ang="0">
                    <a:pos x="25" y="73"/>
                  </a:cxn>
                  <a:cxn ang="0">
                    <a:pos x="18" y="73"/>
                  </a:cxn>
                  <a:cxn ang="0">
                    <a:pos x="13" y="70"/>
                  </a:cxn>
                  <a:cxn ang="0">
                    <a:pos x="8" y="65"/>
                  </a:cxn>
                  <a:cxn ang="0">
                    <a:pos x="2" y="60"/>
                  </a:cxn>
                  <a:cxn ang="0">
                    <a:pos x="0" y="50"/>
                  </a:cxn>
                  <a:cxn ang="0">
                    <a:pos x="0" y="40"/>
                  </a:cxn>
                  <a:cxn ang="0">
                    <a:pos x="0" y="27"/>
                  </a:cxn>
                  <a:cxn ang="0">
                    <a:pos x="2" y="17"/>
                  </a:cxn>
                  <a:cxn ang="0">
                    <a:pos x="8" y="10"/>
                  </a:cxn>
                  <a:cxn ang="0">
                    <a:pos x="13" y="5"/>
                  </a:cxn>
                  <a:cxn ang="0">
                    <a:pos x="20" y="2"/>
                  </a:cxn>
                  <a:cxn ang="0">
                    <a:pos x="25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5" y="12"/>
                  </a:cxn>
                  <a:cxn ang="0">
                    <a:pos x="48" y="20"/>
                  </a:cxn>
                  <a:cxn ang="0">
                    <a:pos x="10" y="50"/>
                  </a:cxn>
                  <a:cxn ang="0">
                    <a:pos x="10" y="53"/>
                  </a:cxn>
                  <a:cxn ang="0">
                    <a:pos x="13" y="58"/>
                  </a:cxn>
                  <a:cxn ang="0">
                    <a:pos x="13" y="60"/>
                  </a:cxn>
                  <a:cxn ang="0">
                    <a:pos x="18" y="63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8" y="55"/>
                  </a:cxn>
                  <a:cxn ang="0">
                    <a:pos x="38" y="50"/>
                  </a:cxn>
                  <a:cxn ang="0">
                    <a:pos x="38" y="42"/>
                  </a:cxn>
                  <a:cxn ang="0">
                    <a:pos x="35" y="37"/>
                  </a:cxn>
                  <a:cxn ang="0">
                    <a:pos x="30" y="35"/>
                  </a:cxn>
                  <a:cxn ang="0">
                    <a:pos x="25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10" y="42"/>
                  </a:cxn>
                  <a:cxn ang="0">
                    <a:pos x="10" y="50"/>
                  </a:cxn>
                </a:cxnLst>
                <a:rect l="0" t="0" r="r" b="b"/>
                <a:pathLst>
                  <a:path w="48" h="73">
                    <a:moveTo>
                      <a:pt x="48" y="20"/>
                    </a:moveTo>
                    <a:lnTo>
                      <a:pt x="38" y="20"/>
                    </a:lnTo>
                    <a:lnTo>
                      <a:pt x="35" y="15"/>
                    </a:lnTo>
                    <a:lnTo>
                      <a:pt x="35" y="12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5" y="15"/>
                    </a:lnTo>
                    <a:lnTo>
                      <a:pt x="13" y="20"/>
                    </a:lnTo>
                    <a:lnTo>
                      <a:pt x="10" y="25"/>
                    </a:lnTo>
                    <a:lnTo>
                      <a:pt x="10" y="35"/>
                    </a:lnTo>
                    <a:lnTo>
                      <a:pt x="13" y="30"/>
                    </a:lnTo>
                    <a:lnTo>
                      <a:pt x="18" y="27"/>
                    </a:lnTo>
                    <a:lnTo>
                      <a:pt x="23" y="25"/>
                    </a:lnTo>
                    <a:lnTo>
                      <a:pt x="28" y="25"/>
                    </a:lnTo>
                    <a:lnTo>
                      <a:pt x="35" y="27"/>
                    </a:lnTo>
                    <a:lnTo>
                      <a:pt x="43" y="32"/>
                    </a:lnTo>
                    <a:lnTo>
                      <a:pt x="48" y="40"/>
                    </a:lnTo>
                    <a:lnTo>
                      <a:pt x="48" y="50"/>
                    </a:lnTo>
                    <a:lnTo>
                      <a:pt x="48" y="55"/>
                    </a:lnTo>
                    <a:lnTo>
                      <a:pt x="45" y="63"/>
                    </a:lnTo>
                    <a:lnTo>
                      <a:pt x="43" y="68"/>
                    </a:lnTo>
                    <a:lnTo>
                      <a:pt x="38" y="70"/>
                    </a:lnTo>
                    <a:lnTo>
                      <a:pt x="33" y="73"/>
                    </a:lnTo>
                    <a:lnTo>
                      <a:pt x="25" y="73"/>
                    </a:lnTo>
                    <a:lnTo>
                      <a:pt x="18" y="73"/>
                    </a:lnTo>
                    <a:lnTo>
                      <a:pt x="13" y="70"/>
                    </a:lnTo>
                    <a:lnTo>
                      <a:pt x="8" y="65"/>
                    </a:lnTo>
                    <a:lnTo>
                      <a:pt x="2" y="60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0" y="27"/>
                    </a:lnTo>
                    <a:lnTo>
                      <a:pt x="2" y="17"/>
                    </a:lnTo>
                    <a:lnTo>
                      <a:pt x="8" y="10"/>
                    </a:lnTo>
                    <a:lnTo>
                      <a:pt x="13" y="5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5" y="12"/>
                    </a:lnTo>
                    <a:lnTo>
                      <a:pt x="48" y="20"/>
                    </a:lnTo>
                    <a:close/>
                    <a:moveTo>
                      <a:pt x="10" y="50"/>
                    </a:moveTo>
                    <a:lnTo>
                      <a:pt x="10" y="53"/>
                    </a:lnTo>
                    <a:lnTo>
                      <a:pt x="13" y="58"/>
                    </a:lnTo>
                    <a:lnTo>
                      <a:pt x="13" y="60"/>
                    </a:lnTo>
                    <a:lnTo>
                      <a:pt x="18" y="63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8" y="55"/>
                    </a:lnTo>
                    <a:lnTo>
                      <a:pt x="38" y="50"/>
                    </a:lnTo>
                    <a:lnTo>
                      <a:pt x="38" y="42"/>
                    </a:lnTo>
                    <a:lnTo>
                      <a:pt x="35" y="37"/>
                    </a:lnTo>
                    <a:lnTo>
                      <a:pt x="30" y="35"/>
                    </a:lnTo>
                    <a:lnTo>
                      <a:pt x="25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10" y="42"/>
                    </a:lnTo>
                    <a:lnTo>
                      <a:pt x="1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0" name="Line 3464"/>
              <p:cNvSpPr>
                <a:spLocks noChangeShapeType="1"/>
              </p:cNvSpPr>
              <p:nvPr/>
            </p:nvSpPr>
            <p:spPr bwMode="auto">
              <a:xfrm>
                <a:off x="4877" y="404"/>
                <a:ext cx="1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1" name="Freeform 3465"/>
              <p:cNvSpPr>
                <a:spLocks noEditPoints="1"/>
              </p:cNvSpPr>
              <p:nvPr/>
            </p:nvSpPr>
            <p:spPr bwMode="auto">
              <a:xfrm>
                <a:off x="4783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8" y="2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6" y="2"/>
                  </a:cxn>
                  <a:cxn ang="0">
                    <a:pos x="38" y="5"/>
                  </a:cxn>
                  <a:cxn ang="0">
                    <a:pos x="41" y="10"/>
                  </a:cxn>
                  <a:cxn ang="0">
                    <a:pos x="43" y="15"/>
                  </a:cxn>
                  <a:cxn ang="0">
                    <a:pos x="46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6" y="47"/>
                  </a:cxn>
                  <a:cxn ang="0">
                    <a:pos x="46" y="58"/>
                  </a:cxn>
                  <a:cxn ang="0">
                    <a:pos x="41" y="65"/>
                  </a:cxn>
                  <a:cxn ang="0">
                    <a:pos x="38" y="70"/>
                  </a:cxn>
                  <a:cxn ang="0">
                    <a:pos x="31" y="73"/>
                  </a:cxn>
                  <a:cxn ang="0">
                    <a:pos x="23" y="73"/>
                  </a:cxn>
                  <a:cxn ang="0">
                    <a:pos x="18" y="73"/>
                  </a:cxn>
                  <a:cxn ang="0">
                    <a:pos x="13" y="70"/>
                  </a:cxn>
                  <a:cxn ang="0">
                    <a:pos x="8" y="68"/>
                  </a:cxn>
                  <a:cxn ang="0">
                    <a:pos x="3" y="60"/>
                  </a:cxn>
                  <a:cxn ang="0">
                    <a:pos x="0" y="50"/>
                  </a:cxn>
                  <a:cxn ang="0">
                    <a:pos x="0" y="37"/>
                  </a:cxn>
                  <a:cxn ang="0">
                    <a:pos x="11" y="37"/>
                  </a:cxn>
                  <a:cxn ang="0">
                    <a:pos x="11" y="47"/>
                  </a:cxn>
                  <a:cxn ang="0">
                    <a:pos x="11" y="55"/>
                  </a:cxn>
                  <a:cxn ang="0">
                    <a:pos x="13" y="60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31" y="65"/>
                  </a:cxn>
                  <a:cxn ang="0">
                    <a:pos x="33" y="60"/>
                  </a:cxn>
                  <a:cxn ang="0">
                    <a:pos x="36" y="55"/>
                  </a:cxn>
                  <a:cxn ang="0">
                    <a:pos x="38" y="47"/>
                  </a:cxn>
                  <a:cxn ang="0">
                    <a:pos x="38" y="37"/>
                  </a:cxn>
                  <a:cxn ang="0">
                    <a:pos x="38" y="27"/>
                  </a:cxn>
                  <a:cxn ang="0">
                    <a:pos x="36" y="20"/>
                  </a:cxn>
                  <a:cxn ang="0">
                    <a:pos x="33" y="15"/>
                  </a:cxn>
                  <a:cxn ang="0">
                    <a:pos x="31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11" y="20"/>
                  </a:cxn>
                  <a:cxn ang="0">
                    <a:pos x="11" y="27"/>
                  </a:cxn>
                  <a:cxn ang="0">
                    <a:pos x="11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8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6" y="2"/>
                    </a:lnTo>
                    <a:lnTo>
                      <a:pt x="38" y="5"/>
                    </a:lnTo>
                    <a:lnTo>
                      <a:pt x="41" y="10"/>
                    </a:lnTo>
                    <a:lnTo>
                      <a:pt x="43" y="15"/>
                    </a:lnTo>
                    <a:lnTo>
                      <a:pt x="46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6" y="47"/>
                    </a:lnTo>
                    <a:lnTo>
                      <a:pt x="46" y="58"/>
                    </a:lnTo>
                    <a:lnTo>
                      <a:pt x="41" y="65"/>
                    </a:lnTo>
                    <a:lnTo>
                      <a:pt x="38" y="70"/>
                    </a:lnTo>
                    <a:lnTo>
                      <a:pt x="31" y="73"/>
                    </a:lnTo>
                    <a:lnTo>
                      <a:pt x="23" y="73"/>
                    </a:lnTo>
                    <a:lnTo>
                      <a:pt x="18" y="73"/>
                    </a:lnTo>
                    <a:lnTo>
                      <a:pt x="13" y="70"/>
                    </a:lnTo>
                    <a:lnTo>
                      <a:pt x="8" y="68"/>
                    </a:lnTo>
                    <a:lnTo>
                      <a:pt x="3" y="60"/>
                    </a:lnTo>
                    <a:lnTo>
                      <a:pt x="0" y="50"/>
                    </a:lnTo>
                    <a:lnTo>
                      <a:pt x="0" y="37"/>
                    </a:lnTo>
                    <a:close/>
                    <a:moveTo>
                      <a:pt x="11" y="37"/>
                    </a:moveTo>
                    <a:lnTo>
                      <a:pt x="11" y="47"/>
                    </a:lnTo>
                    <a:lnTo>
                      <a:pt x="11" y="55"/>
                    </a:lnTo>
                    <a:lnTo>
                      <a:pt x="13" y="60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31" y="65"/>
                    </a:lnTo>
                    <a:lnTo>
                      <a:pt x="33" y="60"/>
                    </a:lnTo>
                    <a:lnTo>
                      <a:pt x="36" y="55"/>
                    </a:lnTo>
                    <a:lnTo>
                      <a:pt x="38" y="47"/>
                    </a:lnTo>
                    <a:lnTo>
                      <a:pt x="38" y="37"/>
                    </a:lnTo>
                    <a:lnTo>
                      <a:pt x="38" y="27"/>
                    </a:lnTo>
                    <a:lnTo>
                      <a:pt x="36" y="20"/>
                    </a:lnTo>
                    <a:lnTo>
                      <a:pt x="33" y="15"/>
                    </a:lnTo>
                    <a:lnTo>
                      <a:pt x="31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11" y="20"/>
                    </a:lnTo>
                    <a:lnTo>
                      <a:pt x="11" y="27"/>
                    </a:lnTo>
                    <a:lnTo>
                      <a:pt x="11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2" name="Rectangle 3466"/>
              <p:cNvSpPr>
                <a:spLocks noChangeArrowheads="1"/>
              </p:cNvSpPr>
              <p:nvPr/>
            </p:nvSpPr>
            <p:spPr bwMode="auto">
              <a:xfrm>
                <a:off x="4844" y="364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3" name="Freeform 3467"/>
              <p:cNvSpPr>
                <a:spLocks noEditPoints="1"/>
              </p:cNvSpPr>
              <p:nvPr/>
            </p:nvSpPr>
            <p:spPr bwMode="auto">
              <a:xfrm>
                <a:off x="4867" y="301"/>
                <a:ext cx="48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25"/>
                  </a:cxn>
                  <a:cxn ang="0">
                    <a:pos x="2" y="17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17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43" y="10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8" y="27"/>
                  </a:cxn>
                  <a:cxn ang="0">
                    <a:pos x="48" y="37"/>
                  </a:cxn>
                  <a:cxn ang="0">
                    <a:pos x="48" y="47"/>
                  </a:cxn>
                  <a:cxn ang="0">
                    <a:pos x="45" y="58"/>
                  </a:cxn>
                  <a:cxn ang="0">
                    <a:pos x="43" y="65"/>
                  </a:cxn>
                  <a:cxn ang="0">
                    <a:pos x="37" y="70"/>
                  </a:cxn>
                  <a:cxn ang="0">
                    <a:pos x="32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5" y="60"/>
                  </a:cxn>
                  <a:cxn ang="0">
                    <a:pos x="2" y="5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47"/>
                  </a:cxn>
                  <a:cxn ang="0">
                    <a:pos x="12" y="55"/>
                  </a:cxn>
                  <a:cxn ang="0">
                    <a:pos x="15" y="60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5" y="60"/>
                  </a:cxn>
                  <a:cxn ang="0">
                    <a:pos x="37" y="55"/>
                  </a:cxn>
                  <a:cxn ang="0">
                    <a:pos x="37" y="47"/>
                  </a:cxn>
                  <a:cxn ang="0">
                    <a:pos x="37" y="37"/>
                  </a:cxn>
                  <a:cxn ang="0">
                    <a:pos x="37" y="27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7"/>
                  </a:cxn>
                  <a:cxn ang="0">
                    <a:pos x="10" y="37"/>
                  </a:cxn>
                </a:cxnLst>
                <a:rect l="0" t="0" r="r" b="b"/>
                <a:pathLst>
                  <a:path w="48" h="73">
                    <a:moveTo>
                      <a:pt x="0" y="37"/>
                    </a:moveTo>
                    <a:lnTo>
                      <a:pt x="2" y="25"/>
                    </a:lnTo>
                    <a:lnTo>
                      <a:pt x="2" y="17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3" y="10"/>
                    </a:lnTo>
                    <a:lnTo>
                      <a:pt x="45" y="15"/>
                    </a:lnTo>
                    <a:lnTo>
                      <a:pt x="45" y="20"/>
                    </a:lnTo>
                    <a:lnTo>
                      <a:pt x="48" y="27"/>
                    </a:lnTo>
                    <a:lnTo>
                      <a:pt x="48" y="37"/>
                    </a:lnTo>
                    <a:lnTo>
                      <a:pt x="48" y="47"/>
                    </a:lnTo>
                    <a:lnTo>
                      <a:pt x="45" y="58"/>
                    </a:lnTo>
                    <a:lnTo>
                      <a:pt x="43" y="65"/>
                    </a:lnTo>
                    <a:lnTo>
                      <a:pt x="37" y="70"/>
                    </a:lnTo>
                    <a:lnTo>
                      <a:pt x="32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5" y="60"/>
                    </a:lnTo>
                    <a:lnTo>
                      <a:pt x="2" y="50"/>
                    </a:lnTo>
                    <a:lnTo>
                      <a:pt x="0" y="37"/>
                    </a:lnTo>
                    <a:close/>
                    <a:moveTo>
                      <a:pt x="10" y="37"/>
                    </a:moveTo>
                    <a:lnTo>
                      <a:pt x="10" y="47"/>
                    </a:lnTo>
                    <a:lnTo>
                      <a:pt x="12" y="55"/>
                    </a:lnTo>
                    <a:lnTo>
                      <a:pt x="15" y="60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5" y="60"/>
                    </a:lnTo>
                    <a:lnTo>
                      <a:pt x="37" y="55"/>
                    </a:lnTo>
                    <a:lnTo>
                      <a:pt x="37" y="47"/>
                    </a:lnTo>
                    <a:lnTo>
                      <a:pt x="37" y="37"/>
                    </a:lnTo>
                    <a:lnTo>
                      <a:pt x="37" y="27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7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4" name="Freeform 3468"/>
              <p:cNvSpPr>
                <a:spLocks/>
              </p:cNvSpPr>
              <p:nvPr/>
            </p:nvSpPr>
            <p:spPr bwMode="auto">
              <a:xfrm>
                <a:off x="4925" y="303"/>
                <a:ext cx="45" cy="7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45" y="0"/>
                  </a:cxn>
                  <a:cxn ang="0">
                    <a:pos x="45" y="8"/>
                  </a:cxn>
                  <a:cxn ang="0">
                    <a:pos x="40" y="15"/>
                  </a:cxn>
                  <a:cxn ang="0">
                    <a:pos x="32" y="25"/>
                  </a:cxn>
                  <a:cxn ang="0">
                    <a:pos x="27" y="38"/>
                  </a:cxn>
                  <a:cxn ang="0">
                    <a:pos x="22" y="51"/>
                  </a:cxn>
                  <a:cxn ang="0">
                    <a:pos x="20" y="61"/>
                  </a:cxn>
                  <a:cxn ang="0">
                    <a:pos x="20" y="71"/>
                  </a:cxn>
                  <a:cxn ang="0">
                    <a:pos x="10" y="71"/>
                  </a:cxn>
                  <a:cxn ang="0">
                    <a:pos x="10" y="61"/>
                  </a:cxn>
                  <a:cxn ang="0">
                    <a:pos x="12" y="51"/>
                  </a:cxn>
                  <a:cxn ang="0">
                    <a:pos x="17" y="38"/>
                  </a:cxn>
                  <a:cxn ang="0">
                    <a:pos x="22" y="28"/>
                  </a:cxn>
                  <a:cxn ang="0">
                    <a:pos x="30" y="18"/>
                  </a:cxn>
                  <a:cxn ang="0">
                    <a:pos x="35" y="8"/>
                  </a:cxn>
                  <a:cxn ang="0">
                    <a:pos x="0" y="8"/>
                  </a:cxn>
                </a:cxnLst>
                <a:rect l="0" t="0" r="r" b="b"/>
                <a:pathLst>
                  <a:path w="45" h="71">
                    <a:moveTo>
                      <a:pt x="0" y="8"/>
                    </a:moveTo>
                    <a:lnTo>
                      <a:pt x="0" y="0"/>
                    </a:lnTo>
                    <a:lnTo>
                      <a:pt x="45" y="0"/>
                    </a:lnTo>
                    <a:lnTo>
                      <a:pt x="45" y="8"/>
                    </a:lnTo>
                    <a:lnTo>
                      <a:pt x="40" y="15"/>
                    </a:lnTo>
                    <a:lnTo>
                      <a:pt x="32" y="25"/>
                    </a:lnTo>
                    <a:lnTo>
                      <a:pt x="27" y="38"/>
                    </a:lnTo>
                    <a:lnTo>
                      <a:pt x="22" y="51"/>
                    </a:lnTo>
                    <a:lnTo>
                      <a:pt x="20" y="61"/>
                    </a:lnTo>
                    <a:lnTo>
                      <a:pt x="20" y="71"/>
                    </a:lnTo>
                    <a:lnTo>
                      <a:pt x="10" y="71"/>
                    </a:lnTo>
                    <a:lnTo>
                      <a:pt x="10" y="61"/>
                    </a:lnTo>
                    <a:lnTo>
                      <a:pt x="12" y="51"/>
                    </a:lnTo>
                    <a:lnTo>
                      <a:pt x="17" y="38"/>
                    </a:lnTo>
                    <a:lnTo>
                      <a:pt x="22" y="28"/>
                    </a:lnTo>
                    <a:lnTo>
                      <a:pt x="30" y="18"/>
                    </a:lnTo>
                    <a:lnTo>
                      <a:pt x="35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5" name="Line 3469"/>
              <p:cNvSpPr>
                <a:spLocks noChangeShapeType="1"/>
              </p:cNvSpPr>
              <p:nvPr/>
            </p:nvSpPr>
            <p:spPr bwMode="auto">
              <a:xfrm flipH="1">
                <a:off x="5174" y="3953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6" name="Freeform 3470"/>
              <p:cNvSpPr>
                <a:spLocks noEditPoints="1"/>
              </p:cNvSpPr>
              <p:nvPr/>
            </p:nvSpPr>
            <p:spPr bwMode="auto">
              <a:xfrm>
                <a:off x="5253" y="3918"/>
                <a:ext cx="47" cy="7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5" y="7"/>
                  </a:cxn>
                  <a:cxn ang="0">
                    <a:pos x="10" y="2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37" y="5"/>
                  </a:cxn>
                  <a:cxn ang="0">
                    <a:pos x="40" y="10"/>
                  </a:cxn>
                  <a:cxn ang="0">
                    <a:pos x="42" y="12"/>
                  </a:cxn>
                  <a:cxn ang="0">
                    <a:pos x="45" y="20"/>
                  </a:cxn>
                  <a:cxn ang="0">
                    <a:pos x="47" y="27"/>
                  </a:cxn>
                  <a:cxn ang="0">
                    <a:pos x="47" y="37"/>
                  </a:cxn>
                  <a:cxn ang="0">
                    <a:pos x="45" y="47"/>
                  </a:cxn>
                  <a:cxn ang="0">
                    <a:pos x="45" y="58"/>
                  </a:cxn>
                  <a:cxn ang="0">
                    <a:pos x="40" y="65"/>
                  </a:cxn>
                  <a:cxn ang="0">
                    <a:pos x="37" y="70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5"/>
                  </a:cxn>
                  <a:cxn ang="0">
                    <a:pos x="2" y="58"/>
                  </a:cxn>
                  <a:cxn ang="0">
                    <a:pos x="0" y="47"/>
                  </a:cxn>
                  <a:cxn ang="0">
                    <a:pos x="0" y="37"/>
                  </a:cxn>
                  <a:cxn ang="0">
                    <a:pos x="10" y="35"/>
                  </a:cxn>
                  <a:cxn ang="0">
                    <a:pos x="10" y="47"/>
                  </a:cxn>
                  <a:cxn ang="0">
                    <a:pos x="10" y="55"/>
                  </a:cxn>
                  <a:cxn ang="0">
                    <a:pos x="12" y="60"/>
                  </a:cxn>
                  <a:cxn ang="0">
                    <a:pos x="17" y="63"/>
                  </a:cxn>
                  <a:cxn ang="0">
                    <a:pos x="22" y="65"/>
                  </a:cxn>
                  <a:cxn ang="0">
                    <a:pos x="30" y="63"/>
                  </a:cxn>
                  <a:cxn ang="0">
                    <a:pos x="32" y="60"/>
                  </a:cxn>
                  <a:cxn ang="0">
                    <a:pos x="35" y="55"/>
                  </a:cxn>
                  <a:cxn ang="0">
                    <a:pos x="37" y="47"/>
                  </a:cxn>
                  <a:cxn ang="0">
                    <a:pos x="37" y="35"/>
                  </a:cxn>
                  <a:cxn ang="0">
                    <a:pos x="37" y="25"/>
                  </a:cxn>
                  <a:cxn ang="0">
                    <a:pos x="35" y="17"/>
                  </a:cxn>
                  <a:cxn ang="0">
                    <a:pos x="32" y="12"/>
                  </a:cxn>
                  <a:cxn ang="0">
                    <a:pos x="30" y="10"/>
                  </a:cxn>
                  <a:cxn ang="0">
                    <a:pos x="22" y="7"/>
                  </a:cxn>
                  <a:cxn ang="0">
                    <a:pos x="17" y="10"/>
                  </a:cxn>
                  <a:cxn ang="0">
                    <a:pos x="12" y="12"/>
                  </a:cxn>
                  <a:cxn ang="0">
                    <a:pos x="10" y="17"/>
                  </a:cxn>
                  <a:cxn ang="0">
                    <a:pos x="10" y="25"/>
                  </a:cxn>
                  <a:cxn ang="0">
                    <a:pos x="10" y="35"/>
                  </a:cxn>
                </a:cxnLst>
                <a:rect l="0" t="0" r="r" b="b"/>
                <a:pathLst>
                  <a:path w="47" h="73">
                    <a:moveTo>
                      <a:pt x="0" y="37"/>
                    </a:moveTo>
                    <a:lnTo>
                      <a:pt x="0" y="25"/>
                    </a:lnTo>
                    <a:lnTo>
                      <a:pt x="2" y="15"/>
                    </a:lnTo>
                    <a:lnTo>
                      <a:pt x="5" y="7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37" y="5"/>
                    </a:lnTo>
                    <a:lnTo>
                      <a:pt x="40" y="10"/>
                    </a:lnTo>
                    <a:lnTo>
                      <a:pt x="42" y="12"/>
                    </a:lnTo>
                    <a:lnTo>
                      <a:pt x="45" y="20"/>
                    </a:lnTo>
                    <a:lnTo>
                      <a:pt x="47" y="27"/>
                    </a:lnTo>
                    <a:lnTo>
                      <a:pt x="47" y="37"/>
                    </a:lnTo>
                    <a:lnTo>
                      <a:pt x="45" y="47"/>
                    </a:lnTo>
                    <a:lnTo>
                      <a:pt x="45" y="58"/>
                    </a:lnTo>
                    <a:lnTo>
                      <a:pt x="40" y="65"/>
                    </a:lnTo>
                    <a:lnTo>
                      <a:pt x="37" y="70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5"/>
                    </a:lnTo>
                    <a:lnTo>
                      <a:pt x="2" y="58"/>
                    </a:lnTo>
                    <a:lnTo>
                      <a:pt x="0" y="47"/>
                    </a:lnTo>
                    <a:lnTo>
                      <a:pt x="0" y="37"/>
                    </a:lnTo>
                    <a:close/>
                    <a:moveTo>
                      <a:pt x="10" y="35"/>
                    </a:moveTo>
                    <a:lnTo>
                      <a:pt x="10" y="47"/>
                    </a:lnTo>
                    <a:lnTo>
                      <a:pt x="10" y="55"/>
                    </a:lnTo>
                    <a:lnTo>
                      <a:pt x="12" y="60"/>
                    </a:lnTo>
                    <a:lnTo>
                      <a:pt x="17" y="63"/>
                    </a:lnTo>
                    <a:lnTo>
                      <a:pt x="22" y="65"/>
                    </a:lnTo>
                    <a:lnTo>
                      <a:pt x="30" y="63"/>
                    </a:lnTo>
                    <a:lnTo>
                      <a:pt x="32" y="60"/>
                    </a:lnTo>
                    <a:lnTo>
                      <a:pt x="35" y="55"/>
                    </a:lnTo>
                    <a:lnTo>
                      <a:pt x="37" y="47"/>
                    </a:lnTo>
                    <a:lnTo>
                      <a:pt x="37" y="35"/>
                    </a:lnTo>
                    <a:lnTo>
                      <a:pt x="37" y="25"/>
                    </a:lnTo>
                    <a:lnTo>
                      <a:pt x="35" y="17"/>
                    </a:lnTo>
                    <a:lnTo>
                      <a:pt x="32" y="12"/>
                    </a:lnTo>
                    <a:lnTo>
                      <a:pt x="30" y="10"/>
                    </a:lnTo>
                    <a:lnTo>
                      <a:pt x="22" y="7"/>
                    </a:lnTo>
                    <a:lnTo>
                      <a:pt x="17" y="10"/>
                    </a:lnTo>
                    <a:lnTo>
                      <a:pt x="12" y="12"/>
                    </a:lnTo>
                    <a:lnTo>
                      <a:pt x="10" y="17"/>
                    </a:lnTo>
                    <a:lnTo>
                      <a:pt x="10" y="25"/>
                    </a:lnTo>
                    <a:lnTo>
                      <a:pt x="1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7" name="Line 3471"/>
              <p:cNvSpPr>
                <a:spLocks noChangeShapeType="1"/>
              </p:cNvSpPr>
              <p:nvPr/>
            </p:nvSpPr>
            <p:spPr bwMode="auto">
              <a:xfrm flipH="1">
                <a:off x="5174" y="3597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8" name="Freeform 3472"/>
              <p:cNvSpPr>
                <a:spLocks noEditPoints="1"/>
              </p:cNvSpPr>
              <p:nvPr/>
            </p:nvSpPr>
            <p:spPr bwMode="auto">
              <a:xfrm>
                <a:off x="5253" y="3562"/>
                <a:ext cx="47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5" y="7"/>
                  </a:cxn>
                  <a:cxn ang="0">
                    <a:pos x="10" y="2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37" y="5"/>
                  </a:cxn>
                  <a:cxn ang="0">
                    <a:pos x="40" y="10"/>
                  </a:cxn>
                  <a:cxn ang="0">
                    <a:pos x="42" y="13"/>
                  </a:cxn>
                  <a:cxn ang="0">
                    <a:pos x="45" y="20"/>
                  </a:cxn>
                  <a:cxn ang="0">
                    <a:pos x="47" y="28"/>
                  </a:cxn>
                  <a:cxn ang="0">
                    <a:pos x="47" y="38"/>
                  </a:cxn>
                  <a:cxn ang="0">
                    <a:pos x="45" y="48"/>
                  </a:cxn>
                  <a:cxn ang="0">
                    <a:pos x="45" y="58"/>
                  </a:cxn>
                  <a:cxn ang="0">
                    <a:pos x="40" y="65"/>
                  </a:cxn>
                  <a:cxn ang="0">
                    <a:pos x="37" y="71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5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0" y="55"/>
                  </a:cxn>
                  <a:cxn ang="0">
                    <a:pos x="12" y="60"/>
                  </a:cxn>
                  <a:cxn ang="0">
                    <a:pos x="17" y="63"/>
                  </a:cxn>
                  <a:cxn ang="0">
                    <a:pos x="22" y="65"/>
                  </a:cxn>
                  <a:cxn ang="0">
                    <a:pos x="30" y="63"/>
                  </a:cxn>
                  <a:cxn ang="0">
                    <a:pos x="32" y="60"/>
                  </a:cxn>
                  <a:cxn ang="0">
                    <a:pos x="35" y="55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5"/>
                  </a:cxn>
                  <a:cxn ang="0">
                    <a:pos x="35" y="18"/>
                  </a:cxn>
                  <a:cxn ang="0">
                    <a:pos x="32" y="13"/>
                  </a:cxn>
                  <a:cxn ang="0">
                    <a:pos x="30" y="10"/>
                  </a:cxn>
                  <a:cxn ang="0">
                    <a:pos x="22" y="7"/>
                  </a:cxn>
                  <a:cxn ang="0">
                    <a:pos x="17" y="10"/>
                  </a:cxn>
                  <a:cxn ang="0">
                    <a:pos x="12" y="13"/>
                  </a:cxn>
                  <a:cxn ang="0">
                    <a:pos x="10" y="18"/>
                  </a:cxn>
                  <a:cxn ang="0">
                    <a:pos x="10" y="25"/>
                  </a:cxn>
                  <a:cxn ang="0">
                    <a:pos x="10" y="38"/>
                  </a:cxn>
                </a:cxnLst>
                <a:rect l="0" t="0" r="r" b="b"/>
                <a:pathLst>
                  <a:path w="47" h="73">
                    <a:moveTo>
                      <a:pt x="0" y="38"/>
                    </a:moveTo>
                    <a:lnTo>
                      <a:pt x="0" y="25"/>
                    </a:lnTo>
                    <a:lnTo>
                      <a:pt x="2" y="15"/>
                    </a:lnTo>
                    <a:lnTo>
                      <a:pt x="5" y="7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37" y="5"/>
                    </a:lnTo>
                    <a:lnTo>
                      <a:pt x="40" y="10"/>
                    </a:lnTo>
                    <a:lnTo>
                      <a:pt x="42" y="13"/>
                    </a:lnTo>
                    <a:lnTo>
                      <a:pt x="45" y="20"/>
                    </a:lnTo>
                    <a:lnTo>
                      <a:pt x="47" y="28"/>
                    </a:lnTo>
                    <a:lnTo>
                      <a:pt x="47" y="38"/>
                    </a:lnTo>
                    <a:lnTo>
                      <a:pt x="45" y="48"/>
                    </a:lnTo>
                    <a:lnTo>
                      <a:pt x="45" y="58"/>
                    </a:lnTo>
                    <a:lnTo>
                      <a:pt x="40" y="65"/>
                    </a:lnTo>
                    <a:lnTo>
                      <a:pt x="37" y="71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5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0" y="55"/>
                    </a:lnTo>
                    <a:lnTo>
                      <a:pt x="12" y="60"/>
                    </a:lnTo>
                    <a:lnTo>
                      <a:pt x="17" y="63"/>
                    </a:lnTo>
                    <a:lnTo>
                      <a:pt x="22" y="65"/>
                    </a:lnTo>
                    <a:lnTo>
                      <a:pt x="30" y="63"/>
                    </a:lnTo>
                    <a:lnTo>
                      <a:pt x="32" y="60"/>
                    </a:lnTo>
                    <a:lnTo>
                      <a:pt x="35" y="55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5"/>
                    </a:lnTo>
                    <a:lnTo>
                      <a:pt x="35" y="18"/>
                    </a:lnTo>
                    <a:lnTo>
                      <a:pt x="32" y="13"/>
                    </a:lnTo>
                    <a:lnTo>
                      <a:pt x="30" y="10"/>
                    </a:lnTo>
                    <a:lnTo>
                      <a:pt x="22" y="7"/>
                    </a:lnTo>
                    <a:lnTo>
                      <a:pt x="17" y="10"/>
                    </a:lnTo>
                    <a:lnTo>
                      <a:pt x="12" y="13"/>
                    </a:lnTo>
                    <a:lnTo>
                      <a:pt x="10" y="18"/>
                    </a:lnTo>
                    <a:lnTo>
                      <a:pt x="10" y="25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89" name="Rectangle 3473"/>
              <p:cNvSpPr>
                <a:spLocks noChangeArrowheads="1"/>
              </p:cNvSpPr>
              <p:nvPr/>
            </p:nvSpPr>
            <p:spPr bwMode="auto">
              <a:xfrm>
                <a:off x="5313" y="3625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0" name="Freeform 3474"/>
              <p:cNvSpPr>
                <a:spLocks/>
              </p:cNvSpPr>
              <p:nvPr/>
            </p:nvSpPr>
            <p:spPr bwMode="auto">
              <a:xfrm>
                <a:off x="5343" y="3562"/>
                <a:ext cx="26" cy="73"/>
              </a:xfrm>
              <a:custGeom>
                <a:avLst/>
                <a:gdLst/>
                <a:ahLst/>
                <a:cxnLst>
                  <a:cxn ang="0">
                    <a:pos x="26" y="73"/>
                  </a:cxn>
                  <a:cxn ang="0">
                    <a:pos x="18" y="73"/>
                  </a:cxn>
                  <a:cxn ang="0">
                    <a:pos x="18" y="15"/>
                  </a:cxn>
                  <a:cxn ang="0">
                    <a:pos x="13" y="18"/>
                  </a:cxn>
                  <a:cxn ang="0">
                    <a:pos x="8" y="23"/>
                  </a:cxn>
                  <a:cxn ang="0">
                    <a:pos x="3" y="25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8" y="15"/>
                  </a:cxn>
                  <a:cxn ang="0">
                    <a:pos x="13" y="10"/>
                  </a:cxn>
                  <a:cxn ang="0">
                    <a:pos x="18" y="5"/>
                  </a:cxn>
                  <a:cxn ang="0">
                    <a:pos x="20" y="0"/>
                  </a:cxn>
                  <a:cxn ang="0">
                    <a:pos x="26" y="0"/>
                  </a:cxn>
                  <a:cxn ang="0">
                    <a:pos x="26" y="73"/>
                  </a:cxn>
                </a:cxnLst>
                <a:rect l="0" t="0" r="r" b="b"/>
                <a:pathLst>
                  <a:path w="26" h="73">
                    <a:moveTo>
                      <a:pt x="26" y="73"/>
                    </a:moveTo>
                    <a:lnTo>
                      <a:pt x="18" y="73"/>
                    </a:lnTo>
                    <a:lnTo>
                      <a:pt x="18" y="15"/>
                    </a:lnTo>
                    <a:lnTo>
                      <a:pt x="13" y="18"/>
                    </a:lnTo>
                    <a:lnTo>
                      <a:pt x="8" y="23"/>
                    </a:lnTo>
                    <a:lnTo>
                      <a:pt x="3" y="25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8" y="15"/>
                    </a:lnTo>
                    <a:lnTo>
                      <a:pt x="13" y="10"/>
                    </a:lnTo>
                    <a:lnTo>
                      <a:pt x="18" y="5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26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1" name="Line 3475"/>
              <p:cNvSpPr>
                <a:spLocks noChangeShapeType="1"/>
              </p:cNvSpPr>
              <p:nvPr/>
            </p:nvSpPr>
            <p:spPr bwMode="auto">
              <a:xfrm flipH="1">
                <a:off x="5174" y="3242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2" name="Freeform 3476"/>
              <p:cNvSpPr>
                <a:spLocks noEditPoints="1"/>
              </p:cNvSpPr>
              <p:nvPr/>
            </p:nvSpPr>
            <p:spPr bwMode="auto">
              <a:xfrm>
                <a:off x="5253" y="3206"/>
                <a:ext cx="47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5"/>
                  </a:cxn>
                  <a:cxn ang="0">
                    <a:pos x="2" y="18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7" y="3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37" y="5"/>
                  </a:cxn>
                  <a:cxn ang="0">
                    <a:pos x="40" y="10"/>
                  </a:cxn>
                  <a:cxn ang="0">
                    <a:pos x="42" y="15"/>
                  </a:cxn>
                  <a:cxn ang="0">
                    <a:pos x="45" y="20"/>
                  </a:cxn>
                  <a:cxn ang="0">
                    <a:pos x="47" y="28"/>
                  </a:cxn>
                  <a:cxn ang="0">
                    <a:pos x="47" y="38"/>
                  </a:cxn>
                  <a:cxn ang="0">
                    <a:pos x="45" y="48"/>
                  </a:cxn>
                  <a:cxn ang="0">
                    <a:pos x="45" y="58"/>
                  </a:cxn>
                  <a:cxn ang="0">
                    <a:pos x="40" y="66"/>
                  </a:cxn>
                  <a:cxn ang="0">
                    <a:pos x="37" y="71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8"/>
                  </a:cxn>
                  <a:cxn ang="0">
                    <a:pos x="2" y="61"/>
                  </a:cxn>
                  <a:cxn ang="0">
                    <a:pos x="0" y="51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0" y="56"/>
                  </a:cxn>
                  <a:cxn ang="0">
                    <a:pos x="12" y="61"/>
                  </a:cxn>
                  <a:cxn ang="0">
                    <a:pos x="17" y="66"/>
                  </a:cxn>
                  <a:cxn ang="0">
                    <a:pos x="22" y="66"/>
                  </a:cxn>
                  <a:cxn ang="0">
                    <a:pos x="30" y="66"/>
                  </a:cxn>
                  <a:cxn ang="0">
                    <a:pos x="32" y="61"/>
                  </a:cxn>
                  <a:cxn ang="0">
                    <a:pos x="35" y="56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5" y="20"/>
                  </a:cxn>
                  <a:cxn ang="0">
                    <a:pos x="32" y="15"/>
                  </a:cxn>
                  <a:cxn ang="0">
                    <a:pos x="30" y="10"/>
                  </a:cxn>
                  <a:cxn ang="0">
                    <a:pos x="22" y="10"/>
                  </a:cxn>
                  <a:cxn ang="0">
                    <a:pos x="17" y="10"/>
                  </a:cxn>
                  <a:cxn ang="0">
                    <a:pos x="12" y="15"/>
                  </a:cxn>
                  <a:cxn ang="0">
                    <a:pos x="10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7" h="73">
                    <a:moveTo>
                      <a:pt x="0" y="38"/>
                    </a:moveTo>
                    <a:lnTo>
                      <a:pt x="0" y="25"/>
                    </a:lnTo>
                    <a:lnTo>
                      <a:pt x="2" y="18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7" y="3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7" y="5"/>
                    </a:lnTo>
                    <a:lnTo>
                      <a:pt x="40" y="10"/>
                    </a:lnTo>
                    <a:lnTo>
                      <a:pt x="42" y="15"/>
                    </a:lnTo>
                    <a:lnTo>
                      <a:pt x="45" y="20"/>
                    </a:lnTo>
                    <a:lnTo>
                      <a:pt x="47" y="28"/>
                    </a:lnTo>
                    <a:lnTo>
                      <a:pt x="47" y="38"/>
                    </a:lnTo>
                    <a:lnTo>
                      <a:pt x="45" y="48"/>
                    </a:lnTo>
                    <a:lnTo>
                      <a:pt x="45" y="58"/>
                    </a:lnTo>
                    <a:lnTo>
                      <a:pt x="40" y="66"/>
                    </a:lnTo>
                    <a:lnTo>
                      <a:pt x="37" y="71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8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0" y="56"/>
                    </a:lnTo>
                    <a:lnTo>
                      <a:pt x="12" y="61"/>
                    </a:lnTo>
                    <a:lnTo>
                      <a:pt x="17" y="66"/>
                    </a:lnTo>
                    <a:lnTo>
                      <a:pt x="22" y="66"/>
                    </a:lnTo>
                    <a:lnTo>
                      <a:pt x="30" y="66"/>
                    </a:lnTo>
                    <a:lnTo>
                      <a:pt x="32" y="61"/>
                    </a:lnTo>
                    <a:lnTo>
                      <a:pt x="35" y="56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5" y="20"/>
                    </a:lnTo>
                    <a:lnTo>
                      <a:pt x="32" y="15"/>
                    </a:lnTo>
                    <a:lnTo>
                      <a:pt x="30" y="10"/>
                    </a:lnTo>
                    <a:lnTo>
                      <a:pt x="22" y="10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10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3" name="Rectangle 3477"/>
              <p:cNvSpPr>
                <a:spLocks noChangeArrowheads="1"/>
              </p:cNvSpPr>
              <p:nvPr/>
            </p:nvSpPr>
            <p:spPr bwMode="auto">
              <a:xfrm>
                <a:off x="5313" y="3269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4" name="Freeform 3478"/>
              <p:cNvSpPr>
                <a:spLocks/>
              </p:cNvSpPr>
              <p:nvPr/>
            </p:nvSpPr>
            <p:spPr bwMode="auto">
              <a:xfrm>
                <a:off x="5336" y="3206"/>
                <a:ext cx="48" cy="73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48" y="73"/>
                  </a:cxn>
                  <a:cxn ang="0">
                    <a:pos x="0" y="73"/>
                  </a:cxn>
                  <a:cxn ang="0">
                    <a:pos x="0" y="71"/>
                  </a:cxn>
                  <a:cxn ang="0">
                    <a:pos x="0" y="66"/>
                  </a:cxn>
                  <a:cxn ang="0">
                    <a:pos x="2" y="61"/>
                  </a:cxn>
                  <a:cxn ang="0">
                    <a:pos x="5" y="56"/>
                  </a:cxn>
                  <a:cxn ang="0">
                    <a:pos x="10" y="51"/>
                  </a:cxn>
                  <a:cxn ang="0">
                    <a:pos x="17" y="46"/>
                  </a:cxn>
                  <a:cxn ang="0">
                    <a:pos x="25" y="41"/>
                  </a:cxn>
                  <a:cxn ang="0">
                    <a:pos x="30" y="36"/>
                  </a:cxn>
                  <a:cxn ang="0">
                    <a:pos x="33" y="31"/>
                  </a:cxn>
                  <a:cxn ang="0">
                    <a:pos x="35" y="25"/>
                  </a:cxn>
                  <a:cxn ang="0">
                    <a:pos x="38" y="20"/>
                  </a:cxn>
                  <a:cxn ang="0">
                    <a:pos x="35" y="15"/>
                  </a:cxn>
                  <a:cxn ang="0">
                    <a:pos x="33" y="13"/>
                  </a:cxn>
                  <a:cxn ang="0">
                    <a:pos x="27" y="10"/>
                  </a:cxn>
                  <a:cxn ang="0">
                    <a:pos x="22" y="10"/>
                  </a:cxn>
                  <a:cxn ang="0">
                    <a:pos x="17" y="10"/>
                  </a:cxn>
                  <a:cxn ang="0">
                    <a:pos x="15" y="13"/>
                  </a:cxn>
                  <a:cxn ang="0">
                    <a:pos x="10" y="15"/>
                  </a:cxn>
                  <a:cxn ang="0">
                    <a:pos x="10" y="23"/>
                  </a:cxn>
                  <a:cxn ang="0">
                    <a:pos x="0" y="20"/>
                  </a:cxn>
                  <a:cxn ang="0">
                    <a:pos x="2" y="13"/>
                  </a:cxn>
                  <a:cxn ang="0">
                    <a:pos x="7" y="5"/>
                  </a:cxn>
                  <a:cxn ang="0">
                    <a:pos x="15" y="3"/>
                  </a:cxn>
                  <a:cxn ang="0">
                    <a:pos x="22" y="0"/>
                  </a:cxn>
                  <a:cxn ang="0">
                    <a:pos x="33" y="3"/>
                  </a:cxn>
                  <a:cxn ang="0">
                    <a:pos x="40" y="8"/>
                  </a:cxn>
                  <a:cxn ang="0">
                    <a:pos x="45" y="13"/>
                  </a:cxn>
                  <a:cxn ang="0">
                    <a:pos x="45" y="20"/>
                  </a:cxn>
                  <a:cxn ang="0">
                    <a:pos x="45" y="25"/>
                  </a:cxn>
                  <a:cxn ang="0">
                    <a:pos x="45" y="31"/>
                  </a:cxn>
                  <a:cxn ang="0">
                    <a:pos x="43" y="33"/>
                  </a:cxn>
                  <a:cxn ang="0">
                    <a:pos x="38" y="38"/>
                  </a:cxn>
                  <a:cxn ang="0">
                    <a:pos x="33" y="43"/>
                  </a:cxn>
                  <a:cxn ang="0">
                    <a:pos x="25" y="51"/>
                  </a:cxn>
                  <a:cxn ang="0">
                    <a:pos x="20" y="56"/>
                  </a:cxn>
                  <a:cxn ang="0">
                    <a:pos x="15" y="58"/>
                  </a:cxn>
                  <a:cxn ang="0">
                    <a:pos x="12" y="61"/>
                  </a:cxn>
                  <a:cxn ang="0">
                    <a:pos x="12" y="63"/>
                  </a:cxn>
                  <a:cxn ang="0">
                    <a:pos x="48" y="63"/>
                  </a:cxn>
                </a:cxnLst>
                <a:rect l="0" t="0" r="r" b="b"/>
                <a:pathLst>
                  <a:path w="48" h="73">
                    <a:moveTo>
                      <a:pt x="48" y="63"/>
                    </a:moveTo>
                    <a:lnTo>
                      <a:pt x="48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6"/>
                    </a:lnTo>
                    <a:lnTo>
                      <a:pt x="2" y="61"/>
                    </a:lnTo>
                    <a:lnTo>
                      <a:pt x="5" y="56"/>
                    </a:lnTo>
                    <a:lnTo>
                      <a:pt x="10" y="51"/>
                    </a:lnTo>
                    <a:lnTo>
                      <a:pt x="17" y="46"/>
                    </a:lnTo>
                    <a:lnTo>
                      <a:pt x="25" y="41"/>
                    </a:lnTo>
                    <a:lnTo>
                      <a:pt x="30" y="36"/>
                    </a:lnTo>
                    <a:lnTo>
                      <a:pt x="33" y="31"/>
                    </a:lnTo>
                    <a:lnTo>
                      <a:pt x="35" y="25"/>
                    </a:lnTo>
                    <a:lnTo>
                      <a:pt x="38" y="20"/>
                    </a:lnTo>
                    <a:lnTo>
                      <a:pt x="35" y="15"/>
                    </a:lnTo>
                    <a:lnTo>
                      <a:pt x="33" y="13"/>
                    </a:lnTo>
                    <a:lnTo>
                      <a:pt x="27" y="10"/>
                    </a:lnTo>
                    <a:lnTo>
                      <a:pt x="22" y="10"/>
                    </a:lnTo>
                    <a:lnTo>
                      <a:pt x="17" y="10"/>
                    </a:lnTo>
                    <a:lnTo>
                      <a:pt x="15" y="13"/>
                    </a:lnTo>
                    <a:lnTo>
                      <a:pt x="10" y="15"/>
                    </a:lnTo>
                    <a:lnTo>
                      <a:pt x="10" y="23"/>
                    </a:lnTo>
                    <a:lnTo>
                      <a:pt x="0" y="20"/>
                    </a:lnTo>
                    <a:lnTo>
                      <a:pt x="2" y="13"/>
                    </a:lnTo>
                    <a:lnTo>
                      <a:pt x="7" y="5"/>
                    </a:lnTo>
                    <a:lnTo>
                      <a:pt x="15" y="3"/>
                    </a:lnTo>
                    <a:lnTo>
                      <a:pt x="22" y="0"/>
                    </a:lnTo>
                    <a:lnTo>
                      <a:pt x="33" y="3"/>
                    </a:lnTo>
                    <a:lnTo>
                      <a:pt x="40" y="8"/>
                    </a:lnTo>
                    <a:lnTo>
                      <a:pt x="45" y="13"/>
                    </a:lnTo>
                    <a:lnTo>
                      <a:pt x="45" y="20"/>
                    </a:lnTo>
                    <a:lnTo>
                      <a:pt x="45" y="25"/>
                    </a:lnTo>
                    <a:lnTo>
                      <a:pt x="45" y="31"/>
                    </a:lnTo>
                    <a:lnTo>
                      <a:pt x="43" y="33"/>
                    </a:lnTo>
                    <a:lnTo>
                      <a:pt x="38" y="38"/>
                    </a:lnTo>
                    <a:lnTo>
                      <a:pt x="33" y="43"/>
                    </a:lnTo>
                    <a:lnTo>
                      <a:pt x="25" y="51"/>
                    </a:lnTo>
                    <a:lnTo>
                      <a:pt x="20" y="56"/>
                    </a:lnTo>
                    <a:lnTo>
                      <a:pt x="15" y="58"/>
                    </a:lnTo>
                    <a:lnTo>
                      <a:pt x="12" y="61"/>
                    </a:lnTo>
                    <a:lnTo>
                      <a:pt x="12" y="63"/>
                    </a:lnTo>
                    <a:lnTo>
                      <a:pt x="48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5" name="Line 3479"/>
              <p:cNvSpPr>
                <a:spLocks noChangeShapeType="1"/>
              </p:cNvSpPr>
              <p:nvPr/>
            </p:nvSpPr>
            <p:spPr bwMode="auto">
              <a:xfrm flipH="1">
                <a:off x="5174" y="2888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6" name="Freeform 3480"/>
              <p:cNvSpPr>
                <a:spLocks noEditPoints="1"/>
              </p:cNvSpPr>
              <p:nvPr/>
            </p:nvSpPr>
            <p:spPr bwMode="auto">
              <a:xfrm>
                <a:off x="5253" y="2853"/>
                <a:ext cx="47" cy="7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37" y="5"/>
                  </a:cxn>
                  <a:cxn ang="0">
                    <a:pos x="40" y="8"/>
                  </a:cxn>
                  <a:cxn ang="0">
                    <a:pos x="42" y="13"/>
                  </a:cxn>
                  <a:cxn ang="0">
                    <a:pos x="45" y="18"/>
                  </a:cxn>
                  <a:cxn ang="0">
                    <a:pos x="47" y="25"/>
                  </a:cxn>
                  <a:cxn ang="0">
                    <a:pos x="47" y="35"/>
                  </a:cxn>
                  <a:cxn ang="0">
                    <a:pos x="45" y="48"/>
                  </a:cxn>
                  <a:cxn ang="0">
                    <a:pos x="45" y="56"/>
                  </a:cxn>
                  <a:cxn ang="0">
                    <a:pos x="40" y="63"/>
                  </a:cxn>
                  <a:cxn ang="0">
                    <a:pos x="37" y="68"/>
                  </a:cxn>
                  <a:cxn ang="0">
                    <a:pos x="30" y="71"/>
                  </a:cxn>
                  <a:cxn ang="0">
                    <a:pos x="22" y="73"/>
                  </a:cxn>
                  <a:cxn ang="0">
                    <a:pos x="17" y="71"/>
                  </a:cxn>
                  <a:cxn ang="0">
                    <a:pos x="12" y="71"/>
                  </a:cxn>
                  <a:cxn ang="0">
                    <a:pos x="7" y="66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10" y="35"/>
                  </a:cxn>
                  <a:cxn ang="0">
                    <a:pos x="10" y="46"/>
                  </a:cxn>
                  <a:cxn ang="0">
                    <a:pos x="10" y="53"/>
                  </a:cxn>
                  <a:cxn ang="0">
                    <a:pos x="12" y="58"/>
                  </a:cxn>
                  <a:cxn ang="0">
                    <a:pos x="17" y="63"/>
                  </a:cxn>
                  <a:cxn ang="0">
                    <a:pos x="22" y="63"/>
                  </a:cxn>
                  <a:cxn ang="0">
                    <a:pos x="30" y="63"/>
                  </a:cxn>
                  <a:cxn ang="0">
                    <a:pos x="32" y="58"/>
                  </a:cxn>
                  <a:cxn ang="0">
                    <a:pos x="35" y="53"/>
                  </a:cxn>
                  <a:cxn ang="0">
                    <a:pos x="37" y="46"/>
                  </a:cxn>
                  <a:cxn ang="0">
                    <a:pos x="37" y="35"/>
                  </a:cxn>
                  <a:cxn ang="0">
                    <a:pos x="37" y="25"/>
                  </a:cxn>
                  <a:cxn ang="0">
                    <a:pos x="35" y="18"/>
                  </a:cxn>
                  <a:cxn ang="0">
                    <a:pos x="32" y="13"/>
                  </a:cxn>
                  <a:cxn ang="0">
                    <a:pos x="30" y="8"/>
                  </a:cxn>
                  <a:cxn ang="0">
                    <a:pos x="22" y="8"/>
                  </a:cxn>
                  <a:cxn ang="0">
                    <a:pos x="17" y="8"/>
                  </a:cxn>
                  <a:cxn ang="0">
                    <a:pos x="12" y="13"/>
                  </a:cxn>
                  <a:cxn ang="0">
                    <a:pos x="10" y="18"/>
                  </a:cxn>
                  <a:cxn ang="0">
                    <a:pos x="10" y="25"/>
                  </a:cxn>
                  <a:cxn ang="0">
                    <a:pos x="10" y="35"/>
                  </a:cxn>
                </a:cxnLst>
                <a:rect l="0" t="0" r="r" b="b"/>
                <a:pathLst>
                  <a:path w="47" h="73">
                    <a:moveTo>
                      <a:pt x="0" y="35"/>
                    </a:moveTo>
                    <a:lnTo>
                      <a:pt x="0" y="25"/>
                    </a:lnTo>
                    <a:lnTo>
                      <a:pt x="2" y="15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7" y="5"/>
                    </a:lnTo>
                    <a:lnTo>
                      <a:pt x="40" y="8"/>
                    </a:lnTo>
                    <a:lnTo>
                      <a:pt x="42" y="13"/>
                    </a:lnTo>
                    <a:lnTo>
                      <a:pt x="45" y="18"/>
                    </a:lnTo>
                    <a:lnTo>
                      <a:pt x="47" y="25"/>
                    </a:lnTo>
                    <a:lnTo>
                      <a:pt x="47" y="35"/>
                    </a:lnTo>
                    <a:lnTo>
                      <a:pt x="45" y="48"/>
                    </a:lnTo>
                    <a:lnTo>
                      <a:pt x="45" y="56"/>
                    </a:lnTo>
                    <a:lnTo>
                      <a:pt x="40" y="63"/>
                    </a:lnTo>
                    <a:lnTo>
                      <a:pt x="37" y="68"/>
                    </a:lnTo>
                    <a:lnTo>
                      <a:pt x="30" y="71"/>
                    </a:lnTo>
                    <a:lnTo>
                      <a:pt x="22" y="73"/>
                    </a:lnTo>
                    <a:lnTo>
                      <a:pt x="17" y="71"/>
                    </a:lnTo>
                    <a:lnTo>
                      <a:pt x="12" y="71"/>
                    </a:lnTo>
                    <a:lnTo>
                      <a:pt x="7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5"/>
                    </a:lnTo>
                    <a:close/>
                    <a:moveTo>
                      <a:pt x="10" y="35"/>
                    </a:moveTo>
                    <a:lnTo>
                      <a:pt x="10" y="46"/>
                    </a:lnTo>
                    <a:lnTo>
                      <a:pt x="10" y="53"/>
                    </a:lnTo>
                    <a:lnTo>
                      <a:pt x="12" y="58"/>
                    </a:lnTo>
                    <a:lnTo>
                      <a:pt x="17" y="63"/>
                    </a:lnTo>
                    <a:lnTo>
                      <a:pt x="22" y="63"/>
                    </a:lnTo>
                    <a:lnTo>
                      <a:pt x="30" y="63"/>
                    </a:lnTo>
                    <a:lnTo>
                      <a:pt x="32" y="58"/>
                    </a:lnTo>
                    <a:lnTo>
                      <a:pt x="35" y="53"/>
                    </a:lnTo>
                    <a:lnTo>
                      <a:pt x="37" y="46"/>
                    </a:lnTo>
                    <a:lnTo>
                      <a:pt x="37" y="35"/>
                    </a:lnTo>
                    <a:lnTo>
                      <a:pt x="37" y="25"/>
                    </a:lnTo>
                    <a:lnTo>
                      <a:pt x="35" y="18"/>
                    </a:lnTo>
                    <a:lnTo>
                      <a:pt x="32" y="13"/>
                    </a:lnTo>
                    <a:lnTo>
                      <a:pt x="30" y="8"/>
                    </a:lnTo>
                    <a:lnTo>
                      <a:pt x="22" y="8"/>
                    </a:lnTo>
                    <a:lnTo>
                      <a:pt x="17" y="8"/>
                    </a:lnTo>
                    <a:lnTo>
                      <a:pt x="12" y="13"/>
                    </a:lnTo>
                    <a:lnTo>
                      <a:pt x="10" y="18"/>
                    </a:lnTo>
                    <a:lnTo>
                      <a:pt x="10" y="25"/>
                    </a:lnTo>
                    <a:lnTo>
                      <a:pt x="1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7" name="Rectangle 3481"/>
              <p:cNvSpPr>
                <a:spLocks noChangeArrowheads="1"/>
              </p:cNvSpPr>
              <p:nvPr/>
            </p:nvSpPr>
            <p:spPr bwMode="auto">
              <a:xfrm>
                <a:off x="5313" y="2916"/>
                <a:ext cx="10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8" name="Freeform 3482"/>
              <p:cNvSpPr>
                <a:spLocks/>
              </p:cNvSpPr>
              <p:nvPr/>
            </p:nvSpPr>
            <p:spPr bwMode="auto">
              <a:xfrm>
                <a:off x="5336" y="2853"/>
                <a:ext cx="48" cy="7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10" y="51"/>
                  </a:cxn>
                  <a:cxn ang="0">
                    <a:pos x="12" y="58"/>
                  </a:cxn>
                  <a:cxn ang="0">
                    <a:pos x="15" y="61"/>
                  </a:cxn>
                  <a:cxn ang="0">
                    <a:pos x="20" y="63"/>
                  </a:cxn>
                  <a:cxn ang="0">
                    <a:pos x="25" y="63"/>
                  </a:cxn>
                  <a:cxn ang="0">
                    <a:pos x="30" y="63"/>
                  </a:cxn>
                  <a:cxn ang="0">
                    <a:pos x="35" y="61"/>
                  </a:cxn>
                  <a:cxn ang="0">
                    <a:pos x="38" y="56"/>
                  </a:cxn>
                  <a:cxn ang="0">
                    <a:pos x="38" y="51"/>
                  </a:cxn>
                  <a:cxn ang="0">
                    <a:pos x="38" y="43"/>
                  </a:cxn>
                  <a:cxn ang="0">
                    <a:pos x="35" y="40"/>
                  </a:cxn>
                  <a:cxn ang="0">
                    <a:pos x="30" y="38"/>
                  </a:cxn>
                  <a:cxn ang="0">
                    <a:pos x="25" y="35"/>
                  </a:cxn>
                  <a:cxn ang="0">
                    <a:pos x="22" y="35"/>
                  </a:cxn>
                  <a:cxn ang="0">
                    <a:pos x="17" y="38"/>
                  </a:cxn>
                  <a:cxn ang="0">
                    <a:pos x="20" y="28"/>
                  </a:cxn>
                  <a:cxn ang="0">
                    <a:pos x="20" y="28"/>
                  </a:cxn>
                  <a:cxn ang="0">
                    <a:pos x="20" y="28"/>
                  </a:cxn>
                  <a:cxn ang="0">
                    <a:pos x="25" y="28"/>
                  </a:cxn>
                  <a:cxn ang="0">
                    <a:pos x="30" y="25"/>
                  </a:cxn>
                  <a:cxn ang="0">
                    <a:pos x="33" y="23"/>
                  </a:cxn>
                  <a:cxn ang="0">
                    <a:pos x="35" y="18"/>
                  </a:cxn>
                  <a:cxn ang="0">
                    <a:pos x="33" y="13"/>
                  </a:cxn>
                  <a:cxn ang="0">
                    <a:pos x="30" y="10"/>
                  </a:cxn>
                  <a:cxn ang="0">
                    <a:pos x="27" y="8"/>
                  </a:cxn>
                  <a:cxn ang="0">
                    <a:pos x="22" y="8"/>
                  </a:cxn>
                  <a:cxn ang="0">
                    <a:pos x="20" y="8"/>
                  </a:cxn>
                  <a:cxn ang="0">
                    <a:pos x="15" y="10"/>
                  </a:cxn>
                  <a:cxn ang="0">
                    <a:pos x="12" y="13"/>
                  </a:cxn>
                  <a:cxn ang="0">
                    <a:pos x="12" y="18"/>
                  </a:cxn>
                  <a:cxn ang="0">
                    <a:pos x="2" y="18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5" y="0"/>
                  </a:cxn>
                  <a:cxn ang="0">
                    <a:pos x="22" y="0"/>
                  </a:cxn>
                  <a:cxn ang="0">
                    <a:pos x="27" y="0"/>
                  </a:cxn>
                  <a:cxn ang="0">
                    <a:pos x="33" y="3"/>
                  </a:cxn>
                  <a:cxn ang="0">
                    <a:pos x="38" y="5"/>
                  </a:cxn>
                  <a:cxn ang="0">
                    <a:pos x="40" y="8"/>
                  </a:cxn>
                  <a:cxn ang="0">
                    <a:pos x="43" y="13"/>
                  </a:cxn>
                  <a:cxn ang="0">
                    <a:pos x="43" y="18"/>
                  </a:cxn>
                  <a:cxn ang="0">
                    <a:pos x="43" y="23"/>
                  </a:cxn>
                  <a:cxn ang="0">
                    <a:pos x="40" y="25"/>
                  </a:cxn>
                  <a:cxn ang="0">
                    <a:pos x="38" y="28"/>
                  </a:cxn>
                  <a:cxn ang="0">
                    <a:pos x="33" y="30"/>
                  </a:cxn>
                  <a:cxn ang="0">
                    <a:pos x="40" y="33"/>
                  </a:cxn>
                  <a:cxn ang="0">
                    <a:pos x="45" y="38"/>
                  </a:cxn>
                  <a:cxn ang="0">
                    <a:pos x="48" y="43"/>
                  </a:cxn>
                  <a:cxn ang="0">
                    <a:pos x="48" y="51"/>
                  </a:cxn>
                  <a:cxn ang="0">
                    <a:pos x="45" y="58"/>
                  </a:cxn>
                  <a:cxn ang="0">
                    <a:pos x="40" y="66"/>
                  </a:cxn>
                  <a:cxn ang="0">
                    <a:pos x="35" y="71"/>
                  </a:cxn>
                  <a:cxn ang="0">
                    <a:pos x="30" y="71"/>
                  </a:cxn>
                  <a:cxn ang="0">
                    <a:pos x="22" y="73"/>
                  </a:cxn>
                  <a:cxn ang="0">
                    <a:pos x="15" y="71"/>
                  </a:cxn>
                  <a:cxn ang="0">
                    <a:pos x="7" y="68"/>
                  </a:cxn>
                  <a:cxn ang="0">
                    <a:pos x="2" y="61"/>
                  </a:cxn>
                  <a:cxn ang="0">
                    <a:pos x="0" y="53"/>
                  </a:cxn>
                </a:cxnLst>
                <a:rect l="0" t="0" r="r" b="b"/>
                <a:pathLst>
                  <a:path w="48" h="73">
                    <a:moveTo>
                      <a:pt x="0" y="53"/>
                    </a:moveTo>
                    <a:lnTo>
                      <a:pt x="10" y="51"/>
                    </a:lnTo>
                    <a:lnTo>
                      <a:pt x="12" y="58"/>
                    </a:lnTo>
                    <a:lnTo>
                      <a:pt x="15" y="61"/>
                    </a:lnTo>
                    <a:lnTo>
                      <a:pt x="20" y="63"/>
                    </a:lnTo>
                    <a:lnTo>
                      <a:pt x="25" y="63"/>
                    </a:lnTo>
                    <a:lnTo>
                      <a:pt x="30" y="63"/>
                    </a:lnTo>
                    <a:lnTo>
                      <a:pt x="35" y="61"/>
                    </a:lnTo>
                    <a:lnTo>
                      <a:pt x="38" y="56"/>
                    </a:lnTo>
                    <a:lnTo>
                      <a:pt x="38" y="51"/>
                    </a:lnTo>
                    <a:lnTo>
                      <a:pt x="38" y="43"/>
                    </a:lnTo>
                    <a:lnTo>
                      <a:pt x="35" y="40"/>
                    </a:lnTo>
                    <a:lnTo>
                      <a:pt x="30" y="38"/>
                    </a:lnTo>
                    <a:lnTo>
                      <a:pt x="25" y="35"/>
                    </a:lnTo>
                    <a:lnTo>
                      <a:pt x="22" y="35"/>
                    </a:lnTo>
                    <a:lnTo>
                      <a:pt x="17" y="3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5" y="28"/>
                    </a:lnTo>
                    <a:lnTo>
                      <a:pt x="30" y="25"/>
                    </a:lnTo>
                    <a:lnTo>
                      <a:pt x="33" y="23"/>
                    </a:lnTo>
                    <a:lnTo>
                      <a:pt x="35" y="18"/>
                    </a:lnTo>
                    <a:lnTo>
                      <a:pt x="33" y="13"/>
                    </a:lnTo>
                    <a:lnTo>
                      <a:pt x="30" y="10"/>
                    </a:lnTo>
                    <a:lnTo>
                      <a:pt x="27" y="8"/>
                    </a:lnTo>
                    <a:lnTo>
                      <a:pt x="22" y="8"/>
                    </a:lnTo>
                    <a:lnTo>
                      <a:pt x="20" y="8"/>
                    </a:lnTo>
                    <a:lnTo>
                      <a:pt x="15" y="10"/>
                    </a:lnTo>
                    <a:lnTo>
                      <a:pt x="12" y="13"/>
                    </a:lnTo>
                    <a:lnTo>
                      <a:pt x="12" y="18"/>
                    </a:lnTo>
                    <a:lnTo>
                      <a:pt x="2" y="18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38" y="5"/>
                    </a:lnTo>
                    <a:lnTo>
                      <a:pt x="40" y="8"/>
                    </a:lnTo>
                    <a:lnTo>
                      <a:pt x="43" y="13"/>
                    </a:lnTo>
                    <a:lnTo>
                      <a:pt x="43" y="18"/>
                    </a:lnTo>
                    <a:lnTo>
                      <a:pt x="43" y="23"/>
                    </a:lnTo>
                    <a:lnTo>
                      <a:pt x="40" y="25"/>
                    </a:lnTo>
                    <a:lnTo>
                      <a:pt x="38" y="28"/>
                    </a:lnTo>
                    <a:lnTo>
                      <a:pt x="33" y="30"/>
                    </a:lnTo>
                    <a:lnTo>
                      <a:pt x="40" y="33"/>
                    </a:lnTo>
                    <a:lnTo>
                      <a:pt x="45" y="38"/>
                    </a:lnTo>
                    <a:lnTo>
                      <a:pt x="48" y="43"/>
                    </a:lnTo>
                    <a:lnTo>
                      <a:pt x="48" y="51"/>
                    </a:lnTo>
                    <a:lnTo>
                      <a:pt x="45" y="58"/>
                    </a:lnTo>
                    <a:lnTo>
                      <a:pt x="40" y="66"/>
                    </a:lnTo>
                    <a:lnTo>
                      <a:pt x="35" y="71"/>
                    </a:lnTo>
                    <a:lnTo>
                      <a:pt x="30" y="71"/>
                    </a:lnTo>
                    <a:lnTo>
                      <a:pt x="22" y="73"/>
                    </a:lnTo>
                    <a:lnTo>
                      <a:pt x="15" y="71"/>
                    </a:lnTo>
                    <a:lnTo>
                      <a:pt x="7" y="68"/>
                    </a:lnTo>
                    <a:lnTo>
                      <a:pt x="2" y="61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299" name="Line 3483"/>
              <p:cNvSpPr>
                <a:spLocks noChangeShapeType="1"/>
              </p:cNvSpPr>
              <p:nvPr/>
            </p:nvSpPr>
            <p:spPr bwMode="auto">
              <a:xfrm flipH="1">
                <a:off x="5174" y="2533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0" name="Freeform 3484"/>
              <p:cNvSpPr>
                <a:spLocks noEditPoints="1"/>
              </p:cNvSpPr>
              <p:nvPr/>
            </p:nvSpPr>
            <p:spPr bwMode="auto">
              <a:xfrm>
                <a:off x="5253" y="2497"/>
                <a:ext cx="47" cy="7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6"/>
                  </a:cxn>
                  <a:cxn ang="0">
                    <a:pos x="2" y="16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37" y="6"/>
                  </a:cxn>
                  <a:cxn ang="0">
                    <a:pos x="40" y="11"/>
                  </a:cxn>
                  <a:cxn ang="0">
                    <a:pos x="42" y="13"/>
                  </a:cxn>
                  <a:cxn ang="0">
                    <a:pos x="45" y="21"/>
                  </a:cxn>
                  <a:cxn ang="0">
                    <a:pos x="47" y="28"/>
                  </a:cxn>
                  <a:cxn ang="0">
                    <a:pos x="47" y="38"/>
                  </a:cxn>
                  <a:cxn ang="0">
                    <a:pos x="45" y="48"/>
                  </a:cxn>
                  <a:cxn ang="0">
                    <a:pos x="45" y="58"/>
                  </a:cxn>
                  <a:cxn ang="0">
                    <a:pos x="40" y="66"/>
                  </a:cxn>
                  <a:cxn ang="0">
                    <a:pos x="37" y="71"/>
                  </a:cxn>
                  <a:cxn ang="0">
                    <a:pos x="30" y="74"/>
                  </a:cxn>
                  <a:cxn ang="0">
                    <a:pos x="22" y="74"/>
                  </a:cxn>
                  <a:cxn ang="0">
                    <a:pos x="17" y="74"/>
                  </a:cxn>
                  <a:cxn ang="0">
                    <a:pos x="12" y="71"/>
                  </a:cxn>
                  <a:cxn ang="0">
                    <a:pos x="7" y="66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0" y="56"/>
                  </a:cxn>
                  <a:cxn ang="0">
                    <a:pos x="12" y="61"/>
                  </a:cxn>
                  <a:cxn ang="0">
                    <a:pos x="17" y="64"/>
                  </a:cxn>
                  <a:cxn ang="0">
                    <a:pos x="22" y="66"/>
                  </a:cxn>
                  <a:cxn ang="0">
                    <a:pos x="30" y="64"/>
                  </a:cxn>
                  <a:cxn ang="0">
                    <a:pos x="32" y="61"/>
                  </a:cxn>
                  <a:cxn ang="0">
                    <a:pos x="35" y="56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6"/>
                  </a:cxn>
                  <a:cxn ang="0">
                    <a:pos x="35" y="18"/>
                  </a:cxn>
                  <a:cxn ang="0">
                    <a:pos x="32" y="13"/>
                  </a:cxn>
                  <a:cxn ang="0">
                    <a:pos x="30" y="11"/>
                  </a:cxn>
                  <a:cxn ang="0">
                    <a:pos x="22" y="8"/>
                  </a:cxn>
                  <a:cxn ang="0">
                    <a:pos x="17" y="11"/>
                  </a:cxn>
                  <a:cxn ang="0">
                    <a:pos x="12" y="13"/>
                  </a:cxn>
                  <a:cxn ang="0">
                    <a:pos x="10" y="18"/>
                  </a:cxn>
                  <a:cxn ang="0">
                    <a:pos x="10" y="26"/>
                  </a:cxn>
                  <a:cxn ang="0">
                    <a:pos x="10" y="38"/>
                  </a:cxn>
                </a:cxnLst>
                <a:rect l="0" t="0" r="r" b="b"/>
                <a:pathLst>
                  <a:path w="47" h="74">
                    <a:moveTo>
                      <a:pt x="0" y="38"/>
                    </a:moveTo>
                    <a:lnTo>
                      <a:pt x="0" y="26"/>
                    </a:lnTo>
                    <a:lnTo>
                      <a:pt x="2" y="16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7" y="6"/>
                    </a:lnTo>
                    <a:lnTo>
                      <a:pt x="40" y="11"/>
                    </a:lnTo>
                    <a:lnTo>
                      <a:pt x="42" y="13"/>
                    </a:lnTo>
                    <a:lnTo>
                      <a:pt x="45" y="21"/>
                    </a:lnTo>
                    <a:lnTo>
                      <a:pt x="47" y="28"/>
                    </a:lnTo>
                    <a:lnTo>
                      <a:pt x="47" y="38"/>
                    </a:lnTo>
                    <a:lnTo>
                      <a:pt x="45" y="48"/>
                    </a:lnTo>
                    <a:lnTo>
                      <a:pt x="45" y="58"/>
                    </a:lnTo>
                    <a:lnTo>
                      <a:pt x="40" y="66"/>
                    </a:lnTo>
                    <a:lnTo>
                      <a:pt x="37" y="71"/>
                    </a:lnTo>
                    <a:lnTo>
                      <a:pt x="30" y="74"/>
                    </a:lnTo>
                    <a:lnTo>
                      <a:pt x="22" y="74"/>
                    </a:lnTo>
                    <a:lnTo>
                      <a:pt x="17" y="74"/>
                    </a:lnTo>
                    <a:lnTo>
                      <a:pt x="12" y="71"/>
                    </a:lnTo>
                    <a:lnTo>
                      <a:pt x="7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0" y="56"/>
                    </a:lnTo>
                    <a:lnTo>
                      <a:pt x="12" y="61"/>
                    </a:lnTo>
                    <a:lnTo>
                      <a:pt x="17" y="64"/>
                    </a:lnTo>
                    <a:lnTo>
                      <a:pt x="22" y="66"/>
                    </a:lnTo>
                    <a:lnTo>
                      <a:pt x="30" y="64"/>
                    </a:lnTo>
                    <a:lnTo>
                      <a:pt x="32" y="61"/>
                    </a:lnTo>
                    <a:lnTo>
                      <a:pt x="35" y="56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6"/>
                    </a:lnTo>
                    <a:lnTo>
                      <a:pt x="35" y="18"/>
                    </a:lnTo>
                    <a:lnTo>
                      <a:pt x="32" y="13"/>
                    </a:lnTo>
                    <a:lnTo>
                      <a:pt x="30" y="11"/>
                    </a:lnTo>
                    <a:lnTo>
                      <a:pt x="22" y="8"/>
                    </a:lnTo>
                    <a:lnTo>
                      <a:pt x="17" y="11"/>
                    </a:lnTo>
                    <a:lnTo>
                      <a:pt x="12" y="13"/>
                    </a:lnTo>
                    <a:lnTo>
                      <a:pt x="10" y="18"/>
                    </a:lnTo>
                    <a:lnTo>
                      <a:pt x="10" y="26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1" name="Rectangle 3485"/>
              <p:cNvSpPr>
                <a:spLocks noChangeArrowheads="1"/>
              </p:cNvSpPr>
              <p:nvPr/>
            </p:nvSpPr>
            <p:spPr bwMode="auto">
              <a:xfrm>
                <a:off x="5313" y="2561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2" name="Freeform 3486"/>
              <p:cNvSpPr>
                <a:spLocks noEditPoints="1"/>
              </p:cNvSpPr>
              <p:nvPr/>
            </p:nvSpPr>
            <p:spPr bwMode="auto">
              <a:xfrm>
                <a:off x="5333" y="2497"/>
                <a:ext cx="51" cy="74"/>
              </a:xfrm>
              <a:custGeom>
                <a:avLst/>
                <a:gdLst/>
                <a:ahLst/>
                <a:cxnLst>
                  <a:cxn ang="0">
                    <a:pos x="33" y="74"/>
                  </a:cxn>
                  <a:cxn ang="0">
                    <a:pos x="33" y="56"/>
                  </a:cxn>
                  <a:cxn ang="0">
                    <a:pos x="0" y="56"/>
                  </a:cxn>
                  <a:cxn ang="0">
                    <a:pos x="0" y="46"/>
                  </a:cxn>
                  <a:cxn ang="0">
                    <a:pos x="36" y="0"/>
                  </a:cxn>
                  <a:cxn ang="0">
                    <a:pos x="43" y="0"/>
                  </a:cxn>
                  <a:cxn ang="0">
                    <a:pos x="43" y="46"/>
                  </a:cxn>
                  <a:cxn ang="0">
                    <a:pos x="51" y="46"/>
                  </a:cxn>
                  <a:cxn ang="0">
                    <a:pos x="51" y="56"/>
                  </a:cxn>
                  <a:cxn ang="0">
                    <a:pos x="43" y="56"/>
                  </a:cxn>
                  <a:cxn ang="0">
                    <a:pos x="43" y="74"/>
                  </a:cxn>
                  <a:cxn ang="0">
                    <a:pos x="33" y="74"/>
                  </a:cxn>
                  <a:cxn ang="0">
                    <a:pos x="33" y="46"/>
                  </a:cxn>
                  <a:cxn ang="0">
                    <a:pos x="33" y="18"/>
                  </a:cxn>
                  <a:cxn ang="0">
                    <a:pos x="13" y="46"/>
                  </a:cxn>
                  <a:cxn ang="0">
                    <a:pos x="33" y="46"/>
                  </a:cxn>
                </a:cxnLst>
                <a:rect l="0" t="0" r="r" b="b"/>
                <a:pathLst>
                  <a:path w="51" h="74">
                    <a:moveTo>
                      <a:pt x="33" y="74"/>
                    </a:moveTo>
                    <a:lnTo>
                      <a:pt x="33" y="56"/>
                    </a:lnTo>
                    <a:lnTo>
                      <a:pt x="0" y="56"/>
                    </a:lnTo>
                    <a:lnTo>
                      <a:pt x="0" y="46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43" y="46"/>
                    </a:lnTo>
                    <a:lnTo>
                      <a:pt x="51" y="46"/>
                    </a:lnTo>
                    <a:lnTo>
                      <a:pt x="51" y="56"/>
                    </a:lnTo>
                    <a:lnTo>
                      <a:pt x="43" y="56"/>
                    </a:lnTo>
                    <a:lnTo>
                      <a:pt x="43" y="74"/>
                    </a:lnTo>
                    <a:lnTo>
                      <a:pt x="33" y="74"/>
                    </a:lnTo>
                    <a:close/>
                    <a:moveTo>
                      <a:pt x="33" y="46"/>
                    </a:moveTo>
                    <a:lnTo>
                      <a:pt x="33" y="18"/>
                    </a:lnTo>
                    <a:lnTo>
                      <a:pt x="13" y="46"/>
                    </a:lnTo>
                    <a:lnTo>
                      <a:pt x="33" y="4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3" name="Line 3487"/>
              <p:cNvSpPr>
                <a:spLocks noChangeShapeType="1"/>
              </p:cNvSpPr>
              <p:nvPr/>
            </p:nvSpPr>
            <p:spPr bwMode="auto">
              <a:xfrm flipH="1">
                <a:off x="5174" y="2177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4" name="Freeform 3488"/>
              <p:cNvSpPr>
                <a:spLocks noEditPoints="1"/>
              </p:cNvSpPr>
              <p:nvPr/>
            </p:nvSpPr>
            <p:spPr bwMode="auto">
              <a:xfrm>
                <a:off x="5253" y="2142"/>
                <a:ext cx="47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5"/>
                  </a:cxn>
                  <a:cxn ang="0">
                    <a:pos x="2" y="18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7" y="2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37" y="5"/>
                  </a:cxn>
                  <a:cxn ang="0">
                    <a:pos x="40" y="10"/>
                  </a:cxn>
                  <a:cxn ang="0">
                    <a:pos x="42" y="15"/>
                  </a:cxn>
                  <a:cxn ang="0">
                    <a:pos x="45" y="20"/>
                  </a:cxn>
                  <a:cxn ang="0">
                    <a:pos x="47" y="28"/>
                  </a:cxn>
                  <a:cxn ang="0">
                    <a:pos x="47" y="38"/>
                  </a:cxn>
                  <a:cxn ang="0">
                    <a:pos x="45" y="48"/>
                  </a:cxn>
                  <a:cxn ang="0">
                    <a:pos x="45" y="58"/>
                  </a:cxn>
                  <a:cxn ang="0">
                    <a:pos x="40" y="65"/>
                  </a:cxn>
                  <a:cxn ang="0">
                    <a:pos x="37" y="70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2" y="60"/>
                  </a:cxn>
                  <a:cxn ang="0">
                    <a:pos x="0" y="50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0" y="55"/>
                  </a:cxn>
                  <a:cxn ang="0">
                    <a:pos x="12" y="60"/>
                  </a:cxn>
                  <a:cxn ang="0">
                    <a:pos x="17" y="65"/>
                  </a:cxn>
                  <a:cxn ang="0">
                    <a:pos x="22" y="65"/>
                  </a:cxn>
                  <a:cxn ang="0">
                    <a:pos x="30" y="65"/>
                  </a:cxn>
                  <a:cxn ang="0">
                    <a:pos x="32" y="60"/>
                  </a:cxn>
                  <a:cxn ang="0">
                    <a:pos x="35" y="55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5" y="20"/>
                  </a:cxn>
                  <a:cxn ang="0">
                    <a:pos x="32" y="15"/>
                  </a:cxn>
                  <a:cxn ang="0">
                    <a:pos x="30" y="10"/>
                  </a:cxn>
                  <a:cxn ang="0">
                    <a:pos x="22" y="10"/>
                  </a:cxn>
                  <a:cxn ang="0">
                    <a:pos x="17" y="10"/>
                  </a:cxn>
                  <a:cxn ang="0">
                    <a:pos x="12" y="15"/>
                  </a:cxn>
                  <a:cxn ang="0">
                    <a:pos x="10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7" h="73">
                    <a:moveTo>
                      <a:pt x="0" y="38"/>
                    </a:moveTo>
                    <a:lnTo>
                      <a:pt x="0" y="25"/>
                    </a:lnTo>
                    <a:lnTo>
                      <a:pt x="2" y="18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7" y="2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37" y="5"/>
                    </a:lnTo>
                    <a:lnTo>
                      <a:pt x="40" y="10"/>
                    </a:lnTo>
                    <a:lnTo>
                      <a:pt x="42" y="15"/>
                    </a:lnTo>
                    <a:lnTo>
                      <a:pt x="45" y="20"/>
                    </a:lnTo>
                    <a:lnTo>
                      <a:pt x="47" y="28"/>
                    </a:lnTo>
                    <a:lnTo>
                      <a:pt x="47" y="38"/>
                    </a:lnTo>
                    <a:lnTo>
                      <a:pt x="45" y="48"/>
                    </a:lnTo>
                    <a:lnTo>
                      <a:pt x="45" y="58"/>
                    </a:lnTo>
                    <a:lnTo>
                      <a:pt x="40" y="65"/>
                    </a:lnTo>
                    <a:lnTo>
                      <a:pt x="37" y="70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2" y="60"/>
                    </a:lnTo>
                    <a:lnTo>
                      <a:pt x="0" y="50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0" y="55"/>
                    </a:lnTo>
                    <a:lnTo>
                      <a:pt x="12" y="60"/>
                    </a:lnTo>
                    <a:lnTo>
                      <a:pt x="17" y="65"/>
                    </a:lnTo>
                    <a:lnTo>
                      <a:pt x="22" y="65"/>
                    </a:lnTo>
                    <a:lnTo>
                      <a:pt x="30" y="65"/>
                    </a:lnTo>
                    <a:lnTo>
                      <a:pt x="32" y="60"/>
                    </a:lnTo>
                    <a:lnTo>
                      <a:pt x="35" y="55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5" y="20"/>
                    </a:lnTo>
                    <a:lnTo>
                      <a:pt x="32" y="15"/>
                    </a:lnTo>
                    <a:lnTo>
                      <a:pt x="30" y="10"/>
                    </a:lnTo>
                    <a:lnTo>
                      <a:pt x="22" y="10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10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5" name="Rectangle 3489"/>
              <p:cNvSpPr>
                <a:spLocks noChangeArrowheads="1"/>
              </p:cNvSpPr>
              <p:nvPr/>
            </p:nvSpPr>
            <p:spPr bwMode="auto">
              <a:xfrm>
                <a:off x="5313" y="2205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6" name="Freeform 3490"/>
              <p:cNvSpPr>
                <a:spLocks/>
              </p:cNvSpPr>
              <p:nvPr/>
            </p:nvSpPr>
            <p:spPr bwMode="auto">
              <a:xfrm>
                <a:off x="5336" y="2144"/>
                <a:ext cx="48" cy="7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10" y="51"/>
                  </a:cxn>
                  <a:cxn ang="0">
                    <a:pos x="12" y="56"/>
                  </a:cxn>
                  <a:cxn ang="0">
                    <a:pos x="15" y="61"/>
                  </a:cxn>
                  <a:cxn ang="0">
                    <a:pos x="17" y="63"/>
                  </a:cxn>
                  <a:cxn ang="0">
                    <a:pos x="22" y="63"/>
                  </a:cxn>
                  <a:cxn ang="0">
                    <a:pos x="30" y="63"/>
                  </a:cxn>
                  <a:cxn ang="0">
                    <a:pos x="35" y="58"/>
                  </a:cxn>
                  <a:cxn ang="0">
                    <a:pos x="38" y="53"/>
                  </a:cxn>
                  <a:cxn ang="0">
                    <a:pos x="38" y="46"/>
                  </a:cxn>
                  <a:cxn ang="0">
                    <a:pos x="38" y="41"/>
                  </a:cxn>
                  <a:cxn ang="0">
                    <a:pos x="35" y="36"/>
                  </a:cxn>
                  <a:cxn ang="0">
                    <a:pos x="30" y="33"/>
                  </a:cxn>
                  <a:cxn ang="0">
                    <a:pos x="22" y="31"/>
                  </a:cxn>
                  <a:cxn ang="0">
                    <a:pos x="20" y="31"/>
                  </a:cxn>
                  <a:cxn ang="0">
                    <a:pos x="15" y="33"/>
                  </a:cxn>
                  <a:cxn ang="0">
                    <a:pos x="12" y="36"/>
                  </a:cxn>
                  <a:cxn ang="0">
                    <a:pos x="12" y="38"/>
                  </a:cxn>
                  <a:cxn ang="0">
                    <a:pos x="2" y="36"/>
                  </a:cxn>
                  <a:cxn ang="0">
                    <a:pos x="10" y="0"/>
                  </a:cxn>
                  <a:cxn ang="0">
                    <a:pos x="43" y="0"/>
                  </a:cxn>
                  <a:cxn ang="0">
                    <a:pos x="43" y="8"/>
                  </a:cxn>
                  <a:cxn ang="0">
                    <a:pos x="17" y="8"/>
                  </a:cxn>
                  <a:cxn ang="0">
                    <a:pos x="12" y="28"/>
                  </a:cxn>
                  <a:cxn ang="0">
                    <a:pos x="20" y="23"/>
                  </a:cxn>
                  <a:cxn ang="0">
                    <a:pos x="27" y="23"/>
                  </a:cxn>
                  <a:cxn ang="0">
                    <a:pos x="35" y="23"/>
                  </a:cxn>
                  <a:cxn ang="0">
                    <a:pos x="43" y="28"/>
                  </a:cxn>
                  <a:cxn ang="0">
                    <a:pos x="45" y="36"/>
                  </a:cxn>
                  <a:cxn ang="0">
                    <a:pos x="48" y="46"/>
                  </a:cxn>
                  <a:cxn ang="0">
                    <a:pos x="48" y="56"/>
                  </a:cxn>
                  <a:cxn ang="0">
                    <a:pos x="43" y="63"/>
                  </a:cxn>
                  <a:cxn ang="0">
                    <a:pos x="38" y="68"/>
                  </a:cxn>
                  <a:cxn ang="0">
                    <a:pos x="30" y="71"/>
                  </a:cxn>
                  <a:cxn ang="0">
                    <a:pos x="22" y="71"/>
                  </a:cxn>
                  <a:cxn ang="0">
                    <a:pos x="15" y="71"/>
                  </a:cxn>
                  <a:cxn ang="0">
                    <a:pos x="7" y="66"/>
                  </a:cxn>
                  <a:cxn ang="0">
                    <a:pos x="2" y="61"/>
                  </a:cxn>
                  <a:cxn ang="0">
                    <a:pos x="0" y="51"/>
                  </a:cxn>
                </a:cxnLst>
                <a:rect l="0" t="0" r="r" b="b"/>
                <a:pathLst>
                  <a:path w="48" h="71">
                    <a:moveTo>
                      <a:pt x="0" y="51"/>
                    </a:moveTo>
                    <a:lnTo>
                      <a:pt x="10" y="51"/>
                    </a:lnTo>
                    <a:lnTo>
                      <a:pt x="12" y="56"/>
                    </a:lnTo>
                    <a:lnTo>
                      <a:pt x="15" y="61"/>
                    </a:lnTo>
                    <a:lnTo>
                      <a:pt x="17" y="63"/>
                    </a:lnTo>
                    <a:lnTo>
                      <a:pt x="22" y="63"/>
                    </a:lnTo>
                    <a:lnTo>
                      <a:pt x="30" y="63"/>
                    </a:lnTo>
                    <a:lnTo>
                      <a:pt x="35" y="58"/>
                    </a:lnTo>
                    <a:lnTo>
                      <a:pt x="38" y="53"/>
                    </a:lnTo>
                    <a:lnTo>
                      <a:pt x="38" y="46"/>
                    </a:lnTo>
                    <a:lnTo>
                      <a:pt x="38" y="41"/>
                    </a:lnTo>
                    <a:lnTo>
                      <a:pt x="35" y="36"/>
                    </a:lnTo>
                    <a:lnTo>
                      <a:pt x="30" y="33"/>
                    </a:lnTo>
                    <a:lnTo>
                      <a:pt x="22" y="31"/>
                    </a:lnTo>
                    <a:lnTo>
                      <a:pt x="20" y="31"/>
                    </a:lnTo>
                    <a:lnTo>
                      <a:pt x="15" y="33"/>
                    </a:lnTo>
                    <a:lnTo>
                      <a:pt x="12" y="36"/>
                    </a:lnTo>
                    <a:lnTo>
                      <a:pt x="12" y="38"/>
                    </a:lnTo>
                    <a:lnTo>
                      <a:pt x="2" y="36"/>
                    </a:lnTo>
                    <a:lnTo>
                      <a:pt x="10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17" y="8"/>
                    </a:lnTo>
                    <a:lnTo>
                      <a:pt x="12" y="28"/>
                    </a:lnTo>
                    <a:lnTo>
                      <a:pt x="20" y="23"/>
                    </a:lnTo>
                    <a:lnTo>
                      <a:pt x="27" y="23"/>
                    </a:lnTo>
                    <a:lnTo>
                      <a:pt x="35" y="23"/>
                    </a:lnTo>
                    <a:lnTo>
                      <a:pt x="43" y="28"/>
                    </a:lnTo>
                    <a:lnTo>
                      <a:pt x="45" y="36"/>
                    </a:lnTo>
                    <a:lnTo>
                      <a:pt x="48" y="46"/>
                    </a:lnTo>
                    <a:lnTo>
                      <a:pt x="48" y="56"/>
                    </a:lnTo>
                    <a:lnTo>
                      <a:pt x="43" y="63"/>
                    </a:lnTo>
                    <a:lnTo>
                      <a:pt x="38" y="68"/>
                    </a:lnTo>
                    <a:lnTo>
                      <a:pt x="30" y="71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7" y="66"/>
                    </a:lnTo>
                    <a:lnTo>
                      <a:pt x="2" y="6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7" name="Line 3491"/>
              <p:cNvSpPr>
                <a:spLocks noChangeShapeType="1"/>
              </p:cNvSpPr>
              <p:nvPr/>
            </p:nvSpPr>
            <p:spPr bwMode="auto">
              <a:xfrm flipH="1">
                <a:off x="5174" y="1822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8" name="Freeform 3492"/>
              <p:cNvSpPr>
                <a:spLocks noEditPoints="1"/>
              </p:cNvSpPr>
              <p:nvPr/>
            </p:nvSpPr>
            <p:spPr bwMode="auto">
              <a:xfrm>
                <a:off x="5253" y="1786"/>
                <a:ext cx="47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5"/>
                  </a:cxn>
                  <a:cxn ang="0">
                    <a:pos x="2" y="18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7" y="3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37" y="5"/>
                  </a:cxn>
                  <a:cxn ang="0">
                    <a:pos x="40" y="10"/>
                  </a:cxn>
                  <a:cxn ang="0">
                    <a:pos x="42" y="15"/>
                  </a:cxn>
                  <a:cxn ang="0">
                    <a:pos x="45" y="20"/>
                  </a:cxn>
                  <a:cxn ang="0">
                    <a:pos x="47" y="28"/>
                  </a:cxn>
                  <a:cxn ang="0">
                    <a:pos x="47" y="38"/>
                  </a:cxn>
                  <a:cxn ang="0">
                    <a:pos x="45" y="48"/>
                  </a:cxn>
                  <a:cxn ang="0">
                    <a:pos x="45" y="58"/>
                  </a:cxn>
                  <a:cxn ang="0">
                    <a:pos x="40" y="66"/>
                  </a:cxn>
                  <a:cxn ang="0">
                    <a:pos x="37" y="71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8"/>
                  </a:cxn>
                  <a:cxn ang="0">
                    <a:pos x="2" y="61"/>
                  </a:cxn>
                  <a:cxn ang="0">
                    <a:pos x="0" y="51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0" y="56"/>
                  </a:cxn>
                  <a:cxn ang="0">
                    <a:pos x="12" y="61"/>
                  </a:cxn>
                  <a:cxn ang="0">
                    <a:pos x="17" y="66"/>
                  </a:cxn>
                  <a:cxn ang="0">
                    <a:pos x="22" y="66"/>
                  </a:cxn>
                  <a:cxn ang="0">
                    <a:pos x="30" y="66"/>
                  </a:cxn>
                  <a:cxn ang="0">
                    <a:pos x="32" y="61"/>
                  </a:cxn>
                  <a:cxn ang="0">
                    <a:pos x="35" y="56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5" y="20"/>
                  </a:cxn>
                  <a:cxn ang="0">
                    <a:pos x="32" y="15"/>
                  </a:cxn>
                  <a:cxn ang="0">
                    <a:pos x="30" y="10"/>
                  </a:cxn>
                  <a:cxn ang="0">
                    <a:pos x="22" y="10"/>
                  </a:cxn>
                  <a:cxn ang="0">
                    <a:pos x="17" y="10"/>
                  </a:cxn>
                  <a:cxn ang="0">
                    <a:pos x="12" y="15"/>
                  </a:cxn>
                  <a:cxn ang="0">
                    <a:pos x="10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7" h="73">
                    <a:moveTo>
                      <a:pt x="0" y="38"/>
                    </a:moveTo>
                    <a:lnTo>
                      <a:pt x="0" y="25"/>
                    </a:lnTo>
                    <a:lnTo>
                      <a:pt x="2" y="18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7" y="3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7" y="5"/>
                    </a:lnTo>
                    <a:lnTo>
                      <a:pt x="40" y="10"/>
                    </a:lnTo>
                    <a:lnTo>
                      <a:pt x="42" y="15"/>
                    </a:lnTo>
                    <a:lnTo>
                      <a:pt x="45" y="20"/>
                    </a:lnTo>
                    <a:lnTo>
                      <a:pt x="47" y="28"/>
                    </a:lnTo>
                    <a:lnTo>
                      <a:pt x="47" y="38"/>
                    </a:lnTo>
                    <a:lnTo>
                      <a:pt x="45" y="48"/>
                    </a:lnTo>
                    <a:lnTo>
                      <a:pt x="45" y="58"/>
                    </a:lnTo>
                    <a:lnTo>
                      <a:pt x="40" y="66"/>
                    </a:lnTo>
                    <a:lnTo>
                      <a:pt x="37" y="71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8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0" y="56"/>
                    </a:lnTo>
                    <a:lnTo>
                      <a:pt x="12" y="61"/>
                    </a:lnTo>
                    <a:lnTo>
                      <a:pt x="17" y="66"/>
                    </a:lnTo>
                    <a:lnTo>
                      <a:pt x="22" y="66"/>
                    </a:lnTo>
                    <a:lnTo>
                      <a:pt x="30" y="66"/>
                    </a:lnTo>
                    <a:lnTo>
                      <a:pt x="32" y="61"/>
                    </a:lnTo>
                    <a:lnTo>
                      <a:pt x="35" y="56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5" y="20"/>
                    </a:lnTo>
                    <a:lnTo>
                      <a:pt x="32" y="15"/>
                    </a:lnTo>
                    <a:lnTo>
                      <a:pt x="30" y="10"/>
                    </a:lnTo>
                    <a:lnTo>
                      <a:pt x="22" y="10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10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09" name="Rectangle 3493"/>
              <p:cNvSpPr>
                <a:spLocks noChangeArrowheads="1"/>
              </p:cNvSpPr>
              <p:nvPr/>
            </p:nvSpPr>
            <p:spPr bwMode="auto">
              <a:xfrm>
                <a:off x="5313" y="1849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0" name="Freeform 3494"/>
              <p:cNvSpPr>
                <a:spLocks noEditPoints="1"/>
              </p:cNvSpPr>
              <p:nvPr/>
            </p:nvSpPr>
            <p:spPr bwMode="auto">
              <a:xfrm>
                <a:off x="5336" y="1786"/>
                <a:ext cx="48" cy="73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38" y="20"/>
                  </a:cxn>
                  <a:cxn ang="0">
                    <a:pos x="35" y="15"/>
                  </a:cxn>
                  <a:cxn ang="0">
                    <a:pos x="35" y="13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2" y="10"/>
                  </a:cxn>
                  <a:cxn ang="0">
                    <a:pos x="17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5"/>
                  </a:cxn>
                  <a:cxn ang="0">
                    <a:pos x="10" y="36"/>
                  </a:cxn>
                  <a:cxn ang="0">
                    <a:pos x="12" y="30"/>
                  </a:cxn>
                  <a:cxn ang="0">
                    <a:pos x="17" y="28"/>
                  </a:cxn>
                  <a:cxn ang="0">
                    <a:pos x="22" y="25"/>
                  </a:cxn>
                  <a:cxn ang="0">
                    <a:pos x="27" y="25"/>
                  </a:cxn>
                  <a:cxn ang="0">
                    <a:pos x="35" y="28"/>
                  </a:cxn>
                  <a:cxn ang="0">
                    <a:pos x="43" y="33"/>
                  </a:cxn>
                  <a:cxn ang="0">
                    <a:pos x="45" y="41"/>
                  </a:cxn>
                  <a:cxn ang="0">
                    <a:pos x="48" y="51"/>
                  </a:cxn>
                  <a:cxn ang="0">
                    <a:pos x="48" y="56"/>
                  </a:cxn>
                  <a:cxn ang="0">
                    <a:pos x="45" y="63"/>
                  </a:cxn>
                  <a:cxn ang="0">
                    <a:pos x="43" y="68"/>
                  </a:cxn>
                  <a:cxn ang="0">
                    <a:pos x="38" y="71"/>
                  </a:cxn>
                  <a:cxn ang="0">
                    <a:pos x="30" y="73"/>
                  </a:cxn>
                  <a:cxn ang="0">
                    <a:pos x="25" y="73"/>
                  </a:cxn>
                  <a:cxn ang="0">
                    <a:pos x="17" y="73"/>
                  </a:cxn>
                  <a:cxn ang="0">
                    <a:pos x="12" y="71"/>
                  </a:cxn>
                  <a:cxn ang="0">
                    <a:pos x="7" y="66"/>
                  </a:cxn>
                  <a:cxn ang="0">
                    <a:pos x="2" y="61"/>
                  </a:cxn>
                  <a:cxn ang="0">
                    <a:pos x="0" y="51"/>
                  </a:cxn>
                  <a:cxn ang="0">
                    <a:pos x="0" y="41"/>
                  </a:cxn>
                  <a:cxn ang="0">
                    <a:pos x="0" y="28"/>
                  </a:cxn>
                  <a:cxn ang="0">
                    <a:pos x="2" y="18"/>
                  </a:cxn>
                  <a:cxn ang="0">
                    <a:pos x="7" y="10"/>
                  </a:cxn>
                  <a:cxn ang="0">
                    <a:pos x="12" y="5"/>
                  </a:cxn>
                  <a:cxn ang="0">
                    <a:pos x="20" y="3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0" y="5"/>
                  </a:cxn>
                  <a:cxn ang="0">
                    <a:pos x="45" y="13"/>
                  </a:cxn>
                  <a:cxn ang="0">
                    <a:pos x="48" y="20"/>
                  </a:cxn>
                  <a:cxn ang="0">
                    <a:pos x="10" y="51"/>
                  </a:cxn>
                  <a:cxn ang="0">
                    <a:pos x="10" y="53"/>
                  </a:cxn>
                  <a:cxn ang="0">
                    <a:pos x="10" y="58"/>
                  </a:cxn>
                  <a:cxn ang="0">
                    <a:pos x="12" y="61"/>
                  </a:cxn>
                  <a:cxn ang="0">
                    <a:pos x="17" y="63"/>
                  </a:cxn>
                  <a:cxn ang="0">
                    <a:pos x="20" y="66"/>
                  </a:cxn>
                  <a:cxn ang="0">
                    <a:pos x="25" y="66"/>
                  </a:cxn>
                  <a:cxn ang="0">
                    <a:pos x="30" y="66"/>
                  </a:cxn>
                  <a:cxn ang="0">
                    <a:pos x="35" y="61"/>
                  </a:cxn>
                  <a:cxn ang="0">
                    <a:pos x="38" y="56"/>
                  </a:cxn>
                  <a:cxn ang="0">
                    <a:pos x="38" y="51"/>
                  </a:cxn>
                  <a:cxn ang="0">
                    <a:pos x="38" y="43"/>
                  </a:cxn>
                  <a:cxn ang="0">
                    <a:pos x="35" y="38"/>
                  </a:cxn>
                  <a:cxn ang="0">
                    <a:pos x="30" y="36"/>
                  </a:cxn>
                  <a:cxn ang="0">
                    <a:pos x="25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10" y="43"/>
                  </a:cxn>
                  <a:cxn ang="0">
                    <a:pos x="10" y="51"/>
                  </a:cxn>
                </a:cxnLst>
                <a:rect l="0" t="0" r="r" b="b"/>
                <a:pathLst>
                  <a:path w="48" h="73">
                    <a:moveTo>
                      <a:pt x="48" y="20"/>
                    </a:moveTo>
                    <a:lnTo>
                      <a:pt x="38" y="20"/>
                    </a:lnTo>
                    <a:lnTo>
                      <a:pt x="35" y="15"/>
                    </a:lnTo>
                    <a:lnTo>
                      <a:pt x="35" y="13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2" y="10"/>
                    </a:lnTo>
                    <a:lnTo>
                      <a:pt x="17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5"/>
                    </a:lnTo>
                    <a:lnTo>
                      <a:pt x="10" y="36"/>
                    </a:lnTo>
                    <a:lnTo>
                      <a:pt x="12" y="30"/>
                    </a:lnTo>
                    <a:lnTo>
                      <a:pt x="17" y="28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5" y="28"/>
                    </a:lnTo>
                    <a:lnTo>
                      <a:pt x="43" y="33"/>
                    </a:lnTo>
                    <a:lnTo>
                      <a:pt x="45" y="41"/>
                    </a:lnTo>
                    <a:lnTo>
                      <a:pt x="48" y="51"/>
                    </a:lnTo>
                    <a:lnTo>
                      <a:pt x="48" y="56"/>
                    </a:lnTo>
                    <a:lnTo>
                      <a:pt x="45" y="63"/>
                    </a:lnTo>
                    <a:lnTo>
                      <a:pt x="43" y="68"/>
                    </a:lnTo>
                    <a:lnTo>
                      <a:pt x="38" y="71"/>
                    </a:lnTo>
                    <a:lnTo>
                      <a:pt x="30" y="73"/>
                    </a:lnTo>
                    <a:lnTo>
                      <a:pt x="25" y="73"/>
                    </a:lnTo>
                    <a:lnTo>
                      <a:pt x="17" y="73"/>
                    </a:lnTo>
                    <a:lnTo>
                      <a:pt x="12" y="71"/>
                    </a:lnTo>
                    <a:lnTo>
                      <a:pt x="7" y="66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41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20" y="3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0" y="5"/>
                    </a:lnTo>
                    <a:lnTo>
                      <a:pt x="45" y="13"/>
                    </a:lnTo>
                    <a:lnTo>
                      <a:pt x="48" y="20"/>
                    </a:lnTo>
                    <a:close/>
                    <a:moveTo>
                      <a:pt x="10" y="51"/>
                    </a:moveTo>
                    <a:lnTo>
                      <a:pt x="10" y="53"/>
                    </a:lnTo>
                    <a:lnTo>
                      <a:pt x="10" y="58"/>
                    </a:lnTo>
                    <a:lnTo>
                      <a:pt x="12" y="61"/>
                    </a:lnTo>
                    <a:lnTo>
                      <a:pt x="17" y="63"/>
                    </a:lnTo>
                    <a:lnTo>
                      <a:pt x="20" y="66"/>
                    </a:lnTo>
                    <a:lnTo>
                      <a:pt x="25" y="66"/>
                    </a:lnTo>
                    <a:lnTo>
                      <a:pt x="30" y="66"/>
                    </a:lnTo>
                    <a:lnTo>
                      <a:pt x="35" y="61"/>
                    </a:lnTo>
                    <a:lnTo>
                      <a:pt x="38" y="56"/>
                    </a:lnTo>
                    <a:lnTo>
                      <a:pt x="38" y="51"/>
                    </a:lnTo>
                    <a:lnTo>
                      <a:pt x="38" y="43"/>
                    </a:lnTo>
                    <a:lnTo>
                      <a:pt x="35" y="38"/>
                    </a:lnTo>
                    <a:lnTo>
                      <a:pt x="30" y="36"/>
                    </a:lnTo>
                    <a:lnTo>
                      <a:pt x="25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10" y="43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1" name="Line 3495"/>
              <p:cNvSpPr>
                <a:spLocks noChangeShapeType="1"/>
              </p:cNvSpPr>
              <p:nvPr/>
            </p:nvSpPr>
            <p:spPr bwMode="auto">
              <a:xfrm flipH="1">
                <a:off x="5174" y="1468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2" name="Freeform 3496"/>
              <p:cNvSpPr>
                <a:spLocks noEditPoints="1"/>
              </p:cNvSpPr>
              <p:nvPr/>
            </p:nvSpPr>
            <p:spPr bwMode="auto">
              <a:xfrm>
                <a:off x="5253" y="1433"/>
                <a:ext cx="47" cy="7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37" y="5"/>
                  </a:cxn>
                  <a:cxn ang="0">
                    <a:pos x="40" y="8"/>
                  </a:cxn>
                  <a:cxn ang="0">
                    <a:pos x="42" y="13"/>
                  </a:cxn>
                  <a:cxn ang="0">
                    <a:pos x="45" y="18"/>
                  </a:cxn>
                  <a:cxn ang="0">
                    <a:pos x="47" y="25"/>
                  </a:cxn>
                  <a:cxn ang="0">
                    <a:pos x="47" y="35"/>
                  </a:cxn>
                  <a:cxn ang="0">
                    <a:pos x="45" y="48"/>
                  </a:cxn>
                  <a:cxn ang="0">
                    <a:pos x="45" y="56"/>
                  </a:cxn>
                  <a:cxn ang="0">
                    <a:pos x="40" y="63"/>
                  </a:cxn>
                  <a:cxn ang="0">
                    <a:pos x="37" y="68"/>
                  </a:cxn>
                  <a:cxn ang="0">
                    <a:pos x="30" y="71"/>
                  </a:cxn>
                  <a:cxn ang="0">
                    <a:pos x="22" y="73"/>
                  </a:cxn>
                  <a:cxn ang="0">
                    <a:pos x="17" y="71"/>
                  </a:cxn>
                  <a:cxn ang="0">
                    <a:pos x="12" y="71"/>
                  </a:cxn>
                  <a:cxn ang="0">
                    <a:pos x="7" y="66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10" y="35"/>
                  </a:cxn>
                  <a:cxn ang="0">
                    <a:pos x="10" y="45"/>
                  </a:cxn>
                  <a:cxn ang="0">
                    <a:pos x="10" y="53"/>
                  </a:cxn>
                  <a:cxn ang="0">
                    <a:pos x="12" y="58"/>
                  </a:cxn>
                  <a:cxn ang="0">
                    <a:pos x="17" y="63"/>
                  </a:cxn>
                  <a:cxn ang="0">
                    <a:pos x="22" y="63"/>
                  </a:cxn>
                  <a:cxn ang="0">
                    <a:pos x="30" y="63"/>
                  </a:cxn>
                  <a:cxn ang="0">
                    <a:pos x="32" y="58"/>
                  </a:cxn>
                  <a:cxn ang="0">
                    <a:pos x="35" y="53"/>
                  </a:cxn>
                  <a:cxn ang="0">
                    <a:pos x="37" y="45"/>
                  </a:cxn>
                  <a:cxn ang="0">
                    <a:pos x="37" y="35"/>
                  </a:cxn>
                  <a:cxn ang="0">
                    <a:pos x="37" y="25"/>
                  </a:cxn>
                  <a:cxn ang="0">
                    <a:pos x="35" y="18"/>
                  </a:cxn>
                  <a:cxn ang="0">
                    <a:pos x="32" y="13"/>
                  </a:cxn>
                  <a:cxn ang="0">
                    <a:pos x="30" y="8"/>
                  </a:cxn>
                  <a:cxn ang="0">
                    <a:pos x="22" y="8"/>
                  </a:cxn>
                  <a:cxn ang="0">
                    <a:pos x="17" y="8"/>
                  </a:cxn>
                  <a:cxn ang="0">
                    <a:pos x="12" y="13"/>
                  </a:cxn>
                  <a:cxn ang="0">
                    <a:pos x="10" y="18"/>
                  </a:cxn>
                  <a:cxn ang="0">
                    <a:pos x="10" y="25"/>
                  </a:cxn>
                  <a:cxn ang="0">
                    <a:pos x="10" y="35"/>
                  </a:cxn>
                </a:cxnLst>
                <a:rect l="0" t="0" r="r" b="b"/>
                <a:pathLst>
                  <a:path w="47" h="73">
                    <a:moveTo>
                      <a:pt x="0" y="35"/>
                    </a:moveTo>
                    <a:lnTo>
                      <a:pt x="0" y="25"/>
                    </a:lnTo>
                    <a:lnTo>
                      <a:pt x="2" y="15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7" y="5"/>
                    </a:lnTo>
                    <a:lnTo>
                      <a:pt x="40" y="8"/>
                    </a:lnTo>
                    <a:lnTo>
                      <a:pt x="42" y="13"/>
                    </a:lnTo>
                    <a:lnTo>
                      <a:pt x="45" y="18"/>
                    </a:lnTo>
                    <a:lnTo>
                      <a:pt x="47" y="25"/>
                    </a:lnTo>
                    <a:lnTo>
                      <a:pt x="47" y="35"/>
                    </a:lnTo>
                    <a:lnTo>
                      <a:pt x="45" y="48"/>
                    </a:lnTo>
                    <a:lnTo>
                      <a:pt x="45" y="56"/>
                    </a:lnTo>
                    <a:lnTo>
                      <a:pt x="40" y="63"/>
                    </a:lnTo>
                    <a:lnTo>
                      <a:pt x="37" y="68"/>
                    </a:lnTo>
                    <a:lnTo>
                      <a:pt x="30" y="71"/>
                    </a:lnTo>
                    <a:lnTo>
                      <a:pt x="22" y="73"/>
                    </a:lnTo>
                    <a:lnTo>
                      <a:pt x="17" y="71"/>
                    </a:lnTo>
                    <a:lnTo>
                      <a:pt x="12" y="71"/>
                    </a:lnTo>
                    <a:lnTo>
                      <a:pt x="7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5"/>
                    </a:lnTo>
                    <a:close/>
                    <a:moveTo>
                      <a:pt x="10" y="35"/>
                    </a:moveTo>
                    <a:lnTo>
                      <a:pt x="10" y="45"/>
                    </a:lnTo>
                    <a:lnTo>
                      <a:pt x="10" y="53"/>
                    </a:lnTo>
                    <a:lnTo>
                      <a:pt x="12" y="58"/>
                    </a:lnTo>
                    <a:lnTo>
                      <a:pt x="17" y="63"/>
                    </a:lnTo>
                    <a:lnTo>
                      <a:pt x="22" y="63"/>
                    </a:lnTo>
                    <a:lnTo>
                      <a:pt x="30" y="63"/>
                    </a:lnTo>
                    <a:lnTo>
                      <a:pt x="32" y="58"/>
                    </a:lnTo>
                    <a:lnTo>
                      <a:pt x="35" y="53"/>
                    </a:lnTo>
                    <a:lnTo>
                      <a:pt x="37" y="45"/>
                    </a:lnTo>
                    <a:lnTo>
                      <a:pt x="37" y="35"/>
                    </a:lnTo>
                    <a:lnTo>
                      <a:pt x="37" y="25"/>
                    </a:lnTo>
                    <a:lnTo>
                      <a:pt x="35" y="18"/>
                    </a:lnTo>
                    <a:lnTo>
                      <a:pt x="32" y="13"/>
                    </a:lnTo>
                    <a:lnTo>
                      <a:pt x="30" y="8"/>
                    </a:lnTo>
                    <a:lnTo>
                      <a:pt x="22" y="8"/>
                    </a:lnTo>
                    <a:lnTo>
                      <a:pt x="17" y="8"/>
                    </a:lnTo>
                    <a:lnTo>
                      <a:pt x="12" y="13"/>
                    </a:lnTo>
                    <a:lnTo>
                      <a:pt x="10" y="18"/>
                    </a:lnTo>
                    <a:lnTo>
                      <a:pt x="10" y="25"/>
                    </a:lnTo>
                    <a:lnTo>
                      <a:pt x="1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3" name="Rectangle 3497"/>
              <p:cNvSpPr>
                <a:spLocks noChangeArrowheads="1"/>
              </p:cNvSpPr>
              <p:nvPr/>
            </p:nvSpPr>
            <p:spPr bwMode="auto">
              <a:xfrm>
                <a:off x="5313" y="1496"/>
                <a:ext cx="10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4" name="Freeform 3498"/>
              <p:cNvSpPr>
                <a:spLocks/>
              </p:cNvSpPr>
              <p:nvPr/>
            </p:nvSpPr>
            <p:spPr bwMode="auto">
              <a:xfrm>
                <a:off x="5338" y="1433"/>
                <a:ext cx="46" cy="71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8"/>
                  </a:cxn>
                  <a:cxn ang="0">
                    <a:pos x="38" y="15"/>
                  </a:cxn>
                  <a:cxn ang="0">
                    <a:pos x="33" y="28"/>
                  </a:cxn>
                  <a:cxn ang="0">
                    <a:pos x="28" y="40"/>
                  </a:cxn>
                  <a:cxn ang="0">
                    <a:pos x="23" y="53"/>
                  </a:cxn>
                  <a:cxn ang="0">
                    <a:pos x="20" y="61"/>
                  </a:cxn>
                  <a:cxn ang="0">
                    <a:pos x="20" y="71"/>
                  </a:cxn>
                  <a:cxn ang="0">
                    <a:pos x="10" y="71"/>
                  </a:cxn>
                  <a:cxn ang="0">
                    <a:pos x="10" y="63"/>
                  </a:cxn>
                  <a:cxn ang="0">
                    <a:pos x="13" y="51"/>
                  </a:cxn>
                  <a:cxn ang="0">
                    <a:pos x="18" y="40"/>
                  </a:cxn>
                  <a:cxn ang="0">
                    <a:pos x="23" y="28"/>
                  </a:cxn>
                  <a:cxn ang="0">
                    <a:pos x="31" y="18"/>
                  </a:cxn>
                  <a:cxn ang="0">
                    <a:pos x="36" y="10"/>
                  </a:cxn>
                  <a:cxn ang="0">
                    <a:pos x="0" y="10"/>
                  </a:cxn>
                </a:cxnLst>
                <a:rect l="0" t="0" r="r" b="b"/>
                <a:pathLst>
                  <a:path w="46" h="71">
                    <a:moveTo>
                      <a:pt x="0" y="10"/>
                    </a:moveTo>
                    <a:lnTo>
                      <a:pt x="0" y="0"/>
                    </a:lnTo>
                    <a:lnTo>
                      <a:pt x="46" y="0"/>
                    </a:lnTo>
                    <a:lnTo>
                      <a:pt x="46" y="8"/>
                    </a:lnTo>
                    <a:lnTo>
                      <a:pt x="38" y="15"/>
                    </a:lnTo>
                    <a:lnTo>
                      <a:pt x="33" y="28"/>
                    </a:lnTo>
                    <a:lnTo>
                      <a:pt x="28" y="40"/>
                    </a:lnTo>
                    <a:lnTo>
                      <a:pt x="23" y="53"/>
                    </a:lnTo>
                    <a:lnTo>
                      <a:pt x="20" y="61"/>
                    </a:lnTo>
                    <a:lnTo>
                      <a:pt x="20" y="71"/>
                    </a:lnTo>
                    <a:lnTo>
                      <a:pt x="10" y="71"/>
                    </a:lnTo>
                    <a:lnTo>
                      <a:pt x="10" y="63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3" y="28"/>
                    </a:lnTo>
                    <a:lnTo>
                      <a:pt x="31" y="18"/>
                    </a:lnTo>
                    <a:lnTo>
                      <a:pt x="36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5" name="Line 3499"/>
              <p:cNvSpPr>
                <a:spLocks noChangeShapeType="1"/>
              </p:cNvSpPr>
              <p:nvPr/>
            </p:nvSpPr>
            <p:spPr bwMode="auto">
              <a:xfrm flipH="1">
                <a:off x="5174" y="1113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6" name="Freeform 3500"/>
              <p:cNvSpPr>
                <a:spLocks noEditPoints="1"/>
              </p:cNvSpPr>
              <p:nvPr/>
            </p:nvSpPr>
            <p:spPr bwMode="auto">
              <a:xfrm>
                <a:off x="5253" y="1077"/>
                <a:ext cx="47" cy="7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6"/>
                  </a:cxn>
                  <a:cxn ang="0">
                    <a:pos x="2" y="16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37" y="5"/>
                  </a:cxn>
                  <a:cxn ang="0">
                    <a:pos x="40" y="11"/>
                  </a:cxn>
                  <a:cxn ang="0">
                    <a:pos x="42" y="13"/>
                  </a:cxn>
                  <a:cxn ang="0">
                    <a:pos x="45" y="21"/>
                  </a:cxn>
                  <a:cxn ang="0">
                    <a:pos x="47" y="28"/>
                  </a:cxn>
                  <a:cxn ang="0">
                    <a:pos x="47" y="38"/>
                  </a:cxn>
                  <a:cxn ang="0">
                    <a:pos x="45" y="48"/>
                  </a:cxn>
                  <a:cxn ang="0">
                    <a:pos x="45" y="58"/>
                  </a:cxn>
                  <a:cxn ang="0">
                    <a:pos x="40" y="66"/>
                  </a:cxn>
                  <a:cxn ang="0">
                    <a:pos x="37" y="71"/>
                  </a:cxn>
                  <a:cxn ang="0">
                    <a:pos x="30" y="74"/>
                  </a:cxn>
                  <a:cxn ang="0">
                    <a:pos x="22" y="74"/>
                  </a:cxn>
                  <a:cxn ang="0">
                    <a:pos x="17" y="74"/>
                  </a:cxn>
                  <a:cxn ang="0">
                    <a:pos x="12" y="71"/>
                  </a:cxn>
                  <a:cxn ang="0">
                    <a:pos x="7" y="66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8"/>
                  </a:cxn>
                  <a:cxn ang="0">
                    <a:pos x="10" y="36"/>
                  </a:cxn>
                  <a:cxn ang="0">
                    <a:pos x="10" y="48"/>
                  </a:cxn>
                  <a:cxn ang="0">
                    <a:pos x="10" y="56"/>
                  </a:cxn>
                  <a:cxn ang="0">
                    <a:pos x="12" y="61"/>
                  </a:cxn>
                  <a:cxn ang="0">
                    <a:pos x="17" y="63"/>
                  </a:cxn>
                  <a:cxn ang="0">
                    <a:pos x="22" y="66"/>
                  </a:cxn>
                  <a:cxn ang="0">
                    <a:pos x="30" y="63"/>
                  </a:cxn>
                  <a:cxn ang="0">
                    <a:pos x="32" y="61"/>
                  </a:cxn>
                  <a:cxn ang="0">
                    <a:pos x="35" y="56"/>
                  </a:cxn>
                  <a:cxn ang="0">
                    <a:pos x="37" y="48"/>
                  </a:cxn>
                  <a:cxn ang="0">
                    <a:pos x="37" y="36"/>
                  </a:cxn>
                  <a:cxn ang="0">
                    <a:pos x="37" y="26"/>
                  </a:cxn>
                  <a:cxn ang="0">
                    <a:pos x="35" y="18"/>
                  </a:cxn>
                  <a:cxn ang="0">
                    <a:pos x="32" y="13"/>
                  </a:cxn>
                  <a:cxn ang="0">
                    <a:pos x="30" y="11"/>
                  </a:cxn>
                  <a:cxn ang="0">
                    <a:pos x="22" y="8"/>
                  </a:cxn>
                  <a:cxn ang="0">
                    <a:pos x="17" y="11"/>
                  </a:cxn>
                  <a:cxn ang="0">
                    <a:pos x="12" y="13"/>
                  </a:cxn>
                  <a:cxn ang="0">
                    <a:pos x="10" y="18"/>
                  </a:cxn>
                  <a:cxn ang="0">
                    <a:pos x="10" y="26"/>
                  </a:cxn>
                  <a:cxn ang="0">
                    <a:pos x="10" y="36"/>
                  </a:cxn>
                </a:cxnLst>
                <a:rect l="0" t="0" r="r" b="b"/>
                <a:pathLst>
                  <a:path w="47" h="74">
                    <a:moveTo>
                      <a:pt x="0" y="38"/>
                    </a:moveTo>
                    <a:lnTo>
                      <a:pt x="0" y="26"/>
                    </a:lnTo>
                    <a:lnTo>
                      <a:pt x="2" y="16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37" y="5"/>
                    </a:lnTo>
                    <a:lnTo>
                      <a:pt x="40" y="11"/>
                    </a:lnTo>
                    <a:lnTo>
                      <a:pt x="42" y="13"/>
                    </a:lnTo>
                    <a:lnTo>
                      <a:pt x="45" y="21"/>
                    </a:lnTo>
                    <a:lnTo>
                      <a:pt x="47" y="28"/>
                    </a:lnTo>
                    <a:lnTo>
                      <a:pt x="47" y="38"/>
                    </a:lnTo>
                    <a:lnTo>
                      <a:pt x="45" y="48"/>
                    </a:lnTo>
                    <a:lnTo>
                      <a:pt x="45" y="58"/>
                    </a:lnTo>
                    <a:lnTo>
                      <a:pt x="40" y="66"/>
                    </a:lnTo>
                    <a:lnTo>
                      <a:pt x="37" y="71"/>
                    </a:lnTo>
                    <a:lnTo>
                      <a:pt x="30" y="74"/>
                    </a:lnTo>
                    <a:lnTo>
                      <a:pt x="22" y="74"/>
                    </a:lnTo>
                    <a:lnTo>
                      <a:pt x="17" y="74"/>
                    </a:lnTo>
                    <a:lnTo>
                      <a:pt x="12" y="71"/>
                    </a:lnTo>
                    <a:lnTo>
                      <a:pt x="7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8"/>
                    </a:lnTo>
                    <a:close/>
                    <a:moveTo>
                      <a:pt x="10" y="36"/>
                    </a:moveTo>
                    <a:lnTo>
                      <a:pt x="10" y="48"/>
                    </a:lnTo>
                    <a:lnTo>
                      <a:pt x="10" y="56"/>
                    </a:lnTo>
                    <a:lnTo>
                      <a:pt x="12" y="61"/>
                    </a:lnTo>
                    <a:lnTo>
                      <a:pt x="17" y="63"/>
                    </a:lnTo>
                    <a:lnTo>
                      <a:pt x="22" y="66"/>
                    </a:lnTo>
                    <a:lnTo>
                      <a:pt x="30" y="63"/>
                    </a:lnTo>
                    <a:lnTo>
                      <a:pt x="32" y="61"/>
                    </a:lnTo>
                    <a:lnTo>
                      <a:pt x="35" y="56"/>
                    </a:lnTo>
                    <a:lnTo>
                      <a:pt x="37" y="48"/>
                    </a:lnTo>
                    <a:lnTo>
                      <a:pt x="37" y="36"/>
                    </a:lnTo>
                    <a:lnTo>
                      <a:pt x="37" y="26"/>
                    </a:lnTo>
                    <a:lnTo>
                      <a:pt x="35" y="18"/>
                    </a:lnTo>
                    <a:lnTo>
                      <a:pt x="32" y="13"/>
                    </a:lnTo>
                    <a:lnTo>
                      <a:pt x="30" y="11"/>
                    </a:lnTo>
                    <a:lnTo>
                      <a:pt x="22" y="8"/>
                    </a:lnTo>
                    <a:lnTo>
                      <a:pt x="17" y="11"/>
                    </a:lnTo>
                    <a:lnTo>
                      <a:pt x="12" y="13"/>
                    </a:lnTo>
                    <a:lnTo>
                      <a:pt x="10" y="18"/>
                    </a:lnTo>
                    <a:lnTo>
                      <a:pt x="10" y="26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7" name="Rectangle 3501"/>
              <p:cNvSpPr>
                <a:spLocks noChangeArrowheads="1"/>
              </p:cNvSpPr>
              <p:nvPr/>
            </p:nvSpPr>
            <p:spPr bwMode="auto">
              <a:xfrm>
                <a:off x="5313" y="1140"/>
                <a:ext cx="10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8" name="Freeform 3502"/>
              <p:cNvSpPr>
                <a:spLocks noEditPoints="1"/>
              </p:cNvSpPr>
              <p:nvPr/>
            </p:nvSpPr>
            <p:spPr bwMode="auto">
              <a:xfrm>
                <a:off x="5336" y="1077"/>
                <a:ext cx="48" cy="74"/>
              </a:xfrm>
              <a:custGeom>
                <a:avLst/>
                <a:gdLst/>
                <a:ahLst/>
                <a:cxnLst>
                  <a:cxn ang="0">
                    <a:pos x="10" y="31"/>
                  </a:cxn>
                  <a:cxn ang="0">
                    <a:pos x="2" y="23"/>
                  </a:cxn>
                  <a:cxn ang="0">
                    <a:pos x="5" y="11"/>
                  </a:cxn>
                  <a:cxn ang="0">
                    <a:pos x="15" y="0"/>
                  </a:cxn>
                  <a:cxn ang="0">
                    <a:pos x="33" y="0"/>
                  </a:cxn>
                  <a:cxn ang="0">
                    <a:pos x="43" y="11"/>
                  </a:cxn>
                  <a:cxn ang="0">
                    <a:pos x="45" y="23"/>
                  </a:cxn>
                  <a:cxn ang="0">
                    <a:pos x="38" y="31"/>
                  </a:cxn>
                  <a:cxn ang="0">
                    <a:pos x="40" y="36"/>
                  </a:cxn>
                  <a:cxn ang="0">
                    <a:pos x="45" y="46"/>
                  </a:cxn>
                  <a:cxn ang="0">
                    <a:pos x="45" y="61"/>
                  </a:cxn>
                  <a:cxn ang="0">
                    <a:pos x="35" y="71"/>
                  </a:cxn>
                  <a:cxn ang="0">
                    <a:pos x="25" y="74"/>
                  </a:cxn>
                  <a:cxn ang="0">
                    <a:pos x="12" y="71"/>
                  </a:cxn>
                  <a:cxn ang="0">
                    <a:pos x="2" y="61"/>
                  </a:cxn>
                  <a:cxn ang="0">
                    <a:pos x="2" y="46"/>
                  </a:cxn>
                  <a:cxn ang="0">
                    <a:pos x="7" y="36"/>
                  </a:cxn>
                  <a:cxn ang="0">
                    <a:pos x="12" y="18"/>
                  </a:cxn>
                  <a:cxn ang="0">
                    <a:pos x="15" y="26"/>
                  </a:cxn>
                  <a:cxn ang="0">
                    <a:pos x="25" y="28"/>
                  </a:cxn>
                  <a:cxn ang="0">
                    <a:pos x="33" y="26"/>
                  </a:cxn>
                  <a:cxn ang="0">
                    <a:pos x="35" y="18"/>
                  </a:cxn>
                  <a:cxn ang="0">
                    <a:pos x="33" y="11"/>
                  </a:cxn>
                  <a:cxn ang="0">
                    <a:pos x="25" y="8"/>
                  </a:cxn>
                  <a:cxn ang="0">
                    <a:pos x="15" y="11"/>
                  </a:cxn>
                  <a:cxn ang="0">
                    <a:pos x="12" y="18"/>
                  </a:cxn>
                  <a:cxn ang="0">
                    <a:pos x="10" y="56"/>
                  </a:cxn>
                  <a:cxn ang="0">
                    <a:pos x="12" y="61"/>
                  </a:cxn>
                  <a:cxn ang="0">
                    <a:pos x="20" y="66"/>
                  </a:cxn>
                  <a:cxn ang="0">
                    <a:pos x="30" y="63"/>
                  </a:cxn>
                  <a:cxn ang="0">
                    <a:pos x="38" y="56"/>
                  </a:cxn>
                  <a:cxn ang="0">
                    <a:pos x="38" y="46"/>
                  </a:cxn>
                  <a:cxn ang="0">
                    <a:pos x="30" y="38"/>
                  </a:cxn>
                  <a:cxn ang="0">
                    <a:pos x="17" y="38"/>
                  </a:cxn>
                  <a:cxn ang="0">
                    <a:pos x="10" y="46"/>
                  </a:cxn>
                </a:cxnLst>
                <a:rect l="0" t="0" r="r" b="b"/>
                <a:pathLst>
                  <a:path w="48" h="74">
                    <a:moveTo>
                      <a:pt x="15" y="33"/>
                    </a:moveTo>
                    <a:lnTo>
                      <a:pt x="10" y="31"/>
                    </a:lnTo>
                    <a:lnTo>
                      <a:pt x="5" y="28"/>
                    </a:lnTo>
                    <a:lnTo>
                      <a:pt x="2" y="23"/>
                    </a:lnTo>
                    <a:lnTo>
                      <a:pt x="2" y="18"/>
                    </a:lnTo>
                    <a:lnTo>
                      <a:pt x="5" y="11"/>
                    </a:lnTo>
                    <a:lnTo>
                      <a:pt x="7" y="5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3" y="0"/>
                    </a:lnTo>
                    <a:lnTo>
                      <a:pt x="40" y="5"/>
                    </a:lnTo>
                    <a:lnTo>
                      <a:pt x="43" y="11"/>
                    </a:lnTo>
                    <a:lnTo>
                      <a:pt x="45" y="18"/>
                    </a:lnTo>
                    <a:lnTo>
                      <a:pt x="45" y="23"/>
                    </a:lnTo>
                    <a:lnTo>
                      <a:pt x="43" y="28"/>
                    </a:lnTo>
                    <a:lnTo>
                      <a:pt x="38" y="31"/>
                    </a:lnTo>
                    <a:lnTo>
                      <a:pt x="33" y="33"/>
                    </a:lnTo>
                    <a:lnTo>
                      <a:pt x="40" y="36"/>
                    </a:lnTo>
                    <a:lnTo>
                      <a:pt x="43" y="41"/>
                    </a:lnTo>
                    <a:lnTo>
                      <a:pt x="45" y="46"/>
                    </a:lnTo>
                    <a:lnTo>
                      <a:pt x="48" y="51"/>
                    </a:lnTo>
                    <a:lnTo>
                      <a:pt x="45" y="61"/>
                    </a:lnTo>
                    <a:lnTo>
                      <a:pt x="40" y="69"/>
                    </a:lnTo>
                    <a:lnTo>
                      <a:pt x="35" y="71"/>
                    </a:lnTo>
                    <a:lnTo>
                      <a:pt x="30" y="74"/>
                    </a:lnTo>
                    <a:lnTo>
                      <a:pt x="25" y="74"/>
                    </a:lnTo>
                    <a:lnTo>
                      <a:pt x="17" y="74"/>
                    </a:lnTo>
                    <a:lnTo>
                      <a:pt x="12" y="71"/>
                    </a:lnTo>
                    <a:lnTo>
                      <a:pt x="7" y="69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5" y="38"/>
                    </a:lnTo>
                    <a:lnTo>
                      <a:pt x="7" y="36"/>
                    </a:lnTo>
                    <a:lnTo>
                      <a:pt x="15" y="33"/>
                    </a:lnTo>
                    <a:close/>
                    <a:moveTo>
                      <a:pt x="12" y="18"/>
                    </a:moveTo>
                    <a:lnTo>
                      <a:pt x="12" y="23"/>
                    </a:lnTo>
                    <a:lnTo>
                      <a:pt x="15" y="26"/>
                    </a:lnTo>
                    <a:lnTo>
                      <a:pt x="20" y="28"/>
                    </a:lnTo>
                    <a:lnTo>
                      <a:pt x="25" y="28"/>
                    </a:lnTo>
                    <a:lnTo>
                      <a:pt x="27" y="28"/>
                    </a:lnTo>
                    <a:lnTo>
                      <a:pt x="33" y="26"/>
                    </a:lnTo>
                    <a:lnTo>
                      <a:pt x="35" y="23"/>
                    </a:lnTo>
                    <a:lnTo>
                      <a:pt x="35" y="18"/>
                    </a:lnTo>
                    <a:lnTo>
                      <a:pt x="35" y="16"/>
                    </a:lnTo>
                    <a:lnTo>
                      <a:pt x="33" y="11"/>
                    </a:lnTo>
                    <a:lnTo>
                      <a:pt x="27" y="11"/>
                    </a:lnTo>
                    <a:lnTo>
                      <a:pt x="25" y="8"/>
                    </a:lnTo>
                    <a:lnTo>
                      <a:pt x="20" y="11"/>
                    </a:lnTo>
                    <a:lnTo>
                      <a:pt x="15" y="11"/>
                    </a:lnTo>
                    <a:lnTo>
                      <a:pt x="12" y="16"/>
                    </a:lnTo>
                    <a:lnTo>
                      <a:pt x="12" y="18"/>
                    </a:lnTo>
                    <a:close/>
                    <a:moveTo>
                      <a:pt x="10" y="51"/>
                    </a:moveTo>
                    <a:lnTo>
                      <a:pt x="10" y="56"/>
                    </a:lnTo>
                    <a:lnTo>
                      <a:pt x="12" y="58"/>
                    </a:lnTo>
                    <a:lnTo>
                      <a:pt x="12" y="61"/>
                    </a:lnTo>
                    <a:lnTo>
                      <a:pt x="17" y="63"/>
                    </a:lnTo>
                    <a:lnTo>
                      <a:pt x="20" y="66"/>
                    </a:lnTo>
                    <a:lnTo>
                      <a:pt x="25" y="66"/>
                    </a:lnTo>
                    <a:lnTo>
                      <a:pt x="30" y="63"/>
                    </a:lnTo>
                    <a:lnTo>
                      <a:pt x="33" y="61"/>
                    </a:lnTo>
                    <a:lnTo>
                      <a:pt x="38" y="56"/>
                    </a:lnTo>
                    <a:lnTo>
                      <a:pt x="38" y="51"/>
                    </a:lnTo>
                    <a:lnTo>
                      <a:pt x="38" y="46"/>
                    </a:lnTo>
                    <a:lnTo>
                      <a:pt x="33" y="41"/>
                    </a:lnTo>
                    <a:lnTo>
                      <a:pt x="30" y="38"/>
                    </a:lnTo>
                    <a:lnTo>
                      <a:pt x="22" y="36"/>
                    </a:lnTo>
                    <a:lnTo>
                      <a:pt x="17" y="38"/>
                    </a:lnTo>
                    <a:lnTo>
                      <a:pt x="12" y="41"/>
                    </a:lnTo>
                    <a:lnTo>
                      <a:pt x="10" y="46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19" name="Line 3503"/>
              <p:cNvSpPr>
                <a:spLocks noChangeShapeType="1"/>
              </p:cNvSpPr>
              <p:nvPr/>
            </p:nvSpPr>
            <p:spPr bwMode="auto">
              <a:xfrm flipH="1">
                <a:off x="5174" y="757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0" name="Freeform 3504"/>
              <p:cNvSpPr>
                <a:spLocks noEditPoints="1"/>
              </p:cNvSpPr>
              <p:nvPr/>
            </p:nvSpPr>
            <p:spPr bwMode="auto">
              <a:xfrm>
                <a:off x="5253" y="722"/>
                <a:ext cx="47" cy="7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7" y="2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37" y="5"/>
                  </a:cxn>
                  <a:cxn ang="0">
                    <a:pos x="40" y="10"/>
                  </a:cxn>
                  <a:cxn ang="0">
                    <a:pos x="42" y="15"/>
                  </a:cxn>
                  <a:cxn ang="0">
                    <a:pos x="45" y="20"/>
                  </a:cxn>
                  <a:cxn ang="0">
                    <a:pos x="47" y="28"/>
                  </a:cxn>
                  <a:cxn ang="0">
                    <a:pos x="47" y="38"/>
                  </a:cxn>
                  <a:cxn ang="0">
                    <a:pos x="45" y="48"/>
                  </a:cxn>
                  <a:cxn ang="0">
                    <a:pos x="45" y="58"/>
                  </a:cxn>
                  <a:cxn ang="0">
                    <a:pos x="40" y="65"/>
                  </a:cxn>
                  <a:cxn ang="0">
                    <a:pos x="37" y="70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7" y="68"/>
                  </a:cxn>
                  <a:cxn ang="0">
                    <a:pos x="2" y="60"/>
                  </a:cxn>
                  <a:cxn ang="0">
                    <a:pos x="0" y="50"/>
                  </a:cxn>
                  <a:cxn ang="0">
                    <a:pos x="0" y="38"/>
                  </a:cxn>
                  <a:cxn ang="0">
                    <a:pos x="10" y="38"/>
                  </a:cxn>
                  <a:cxn ang="0">
                    <a:pos x="10" y="48"/>
                  </a:cxn>
                  <a:cxn ang="0">
                    <a:pos x="10" y="55"/>
                  </a:cxn>
                  <a:cxn ang="0">
                    <a:pos x="12" y="60"/>
                  </a:cxn>
                  <a:cxn ang="0">
                    <a:pos x="17" y="65"/>
                  </a:cxn>
                  <a:cxn ang="0">
                    <a:pos x="22" y="65"/>
                  </a:cxn>
                  <a:cxn ang="0">
                    <a:pos x="30" y="65"/>
                  </a:cxn>
                  <a:cxn ang="0">
                    <a:pos x="32" y="60"/>
                  </a:cxn>
                  <a:cxn ang="0">
                    <a:pos x="35" y="55"/>
                  </a:cxn>
                  <a:cxn ang="0">
                    <a:pos x="37" y="48"/>
                  </a:cxn>
                  <a:cxn ang="0">
                    <a:pos x="37" y="38"/>
                  </a:cxn>
                  <a:cxn ang="0">
                    <a:pos x="37" y="28"/>
                  </a:cxn>
                  <a:cxn ang="0">
                    <a:pos x="35" y="20"/>
                  </a:cxn>
                  <a:cxn ang="0">
                    <a:pos x="32" y="15"/>
                  </a:cxn>
                  <a:cxn ang="0">
                    <a:pos x="30" y="10"/>
                  </a:cxn>
                  <a:cxn ang="0">
                    <a:pos x="22" y="10"/>
                  </a:cxn>
                  <a:cxn ang="0">
                    <a:pos x="17" y="10"/>
                  </a:cxn>
                  <a:cxn ang="0">
                    <a:pos x="12" y="15"/>
                  </a:cxn>
                  <a:cxn ang="0">
                    <a:pos x="10" y="20"/>
                  </a:cxn>
                  <a:cxn ang="0">
                    <a:pos x="10" y="28"/>
                  </a:cxn>
                  <a:cxn ang="0">
                    <a:pos x="10" y="38"/>
                  </a:cxn>
                </a:cxnLst>
                <a:rect l="0" t="0" r="r" b="b"/>
                <a:pathLst>
                  <a:path w="47" h="73">
                    <a:moveTo>
                      <a:pt x="0" y="38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7" y="2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37" y="5"/>
                    </a:lnTo>
                    <a:lnTo>
                      <a:pt x="40" y="10"/>
                    </a:lnTo>
                    <a:lnTo>
                      <a:pt x="42" y="15"/>
                    </a:lnTo>
                    <a:lnTo>
                      <a:pt x="45" y="20"/>
                    </a:lnTo>
                    <a:lnTo>
                      <a:pt x="47" y="28"/>
                    </a:lnTo>
                    <a:lnTo>
                      <a:pt x="47" y="38"/>
                    </a:lnTo>
                    <a:lnTo>
                      <a:pt x="45" y="48"/>
                    </a:lnTo>
                    <a:lnTo>
                      <a:pt x="45" y="58"/>
                    </a:lnTo>
                    <a:lnTo>
                      <a:pt x="40" y="65"/>
                    </a:lnTo>
                    <a:lnTo>
                      <a:pt x="37" y="70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7" y="68"/>
                    </a:lnTo>
                    <a:lnTo>
                      <a:pt x="2" y="60"/>
                    </a:lnTo>
                    <a:lnTo>
                      <a:pt x="0" y="50"/>
                    </a:lnTo>
                    <a:lnTo>
                      <a:pt x="0" y="38"/>
                    </a:lnTo>
                    <a:close/>
                    <a:moveTo>
                      <a:pt x="10" y="38"/>
                    </a:moveTo>
                    <a:lnTo>
                      <a:pt x="10" y="48"/>
                    </a:lnTo>
                    <a:lnTo>
                      <a:pt x="10" y="55"/>
                    </a:lnTo>
                    <a:lnTo>
                      <a:pt x="12" y="60"/>
                    </a:lnTo>
                    <a:lnTo>
                      <a:pt x="17" y="65"/>
                    </a:lnTo>
                    <a:lnTo>
                      <a:pt x="22" y="65"/>
                    </a:lnTo>
                    <a:lnTo>
                      <a:pt x="30" y="65"/>
                    </a:lnTo>
                    <a:lnTo>
                      <a:pt x="32" y="60"/>
                    </a:lnTo>
                    <a:lnTo>
                      <a:pt x="35" y="55"/>
                    </a:lnTo>
                    <a:lnTo>
                      <a:pt x="37" y="48"/>
                    </a:lnTo>
                    <a:lnTo>
                      <a:pt x="37" y="38"/>
                    </a:lnTo>
                    <a:lnTo>
                      <a:pt x="37" y="28"/>
                    </a:lnTo>
                    <a:lnTo>
                      <a:pt x="35" y="20"/>
                    </a:lnTo>
                    <a:lnTo>
                      <a:pt x="32" y="15"/>
                    </a:lnTo>
                    <a:lnTo>
                      <a:pt x="30" y="10"/>
                    </a:lnTo>
                    <a:lnTo>
                      <a:pt x="22" y="10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10" y="20"/>
                    </a:lnTo>
                    <a:lnTo>
                      <a:pt x="10" y="2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1" name="Rectangle 3505"/>
              <p:cNvSpPr>
                <a:spLocks noChangeArrowheads="1"/>
              </p:cNvSpPr>
              <p:nvPr/>
            </p:nvSpPr>
            <p:spPr bwMode="auto">
              <a:xfrm>
                <a:off x="5313" y="785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2" name="Freeform 3506"/>
              <p:cNvSpPr>
                <a:spLocks noEditPoints="1"/>
              </p:cNvSpPr>
              <p:nvPr/>
            </p:nvSpPr>
            <p:spPr bwMode="auto">
              <a:xfrm>
                <a:off x="5336" y="722"/>
                <a:ext cx="48" cy="73"/>
              </a:xfrm>
              <a:custGeom>
                <a:avLst/>
                <a:gdLst/>
                <a:ahLst/>
                <a:cxnLst>
                  <a:cxn ang="0">
                    <a:pos x="2" y="55"/>
                  </a:cxn>
                  <a:cxn ang="0">
                    <a:pos x="12" y="53"/>
                  </a:cxn>
                  <a:cxn ang="0">
                    <a:pos x="12" y="60"/>
                  </a:cxn>
                  <a:cxn ang="0">
                    <a:pos x="15" y="63"/>
                  </a:cxn>
                  <a:cxn ang="0">
                    <a:pos x="17" y="65"/>
                  </a:cxn>
                  <a:cxn ang="0">
                    <a:pos x="22" y="65"/>
                  </a:cxn>
                  <a:cxn ang="0">
                    <a:pos x="25" y="65"/>
                  </a:cxn>
                  <a:cxn ang="0">
                    <a:pos x="30" y="63"/>
                  </a:cxn>
                  <a:cxn ang="0">
                    <a:pos x="33" y="63"/>
                  </a:cxn>
                  <a:cxn ang="0">
                    <a:pos x="35" y="60"/>
                  </a:cxn>
                  <a:cxn ang="0">
                    <a:pos x="35" y="55"/>
                  </a:cxn>
                  <a:cxn ang="0">
                    <a:pos x="38" y="53"/>
                  </a:cxn>
                  <a:cxn ang="0">
                    <a:pos x="38" y="45"/>
                  </a:cxn>
                  <a:cxn ang="0">
                    <a:pos x="38" y="40"/>
                  </a:cxn>
                  <a:cxn ang="0">
                    <a:pos x="38" y="40"/>
                  </a:cxn>
                  <a:cxn ang="0">
                    <a:pos x="38" y="40"/>
                  </a:cxn>
                  <a:cxn ang="0">
                    <a:pos x="35" y="43"/>
                  </a:cxn>
                  <a:cxn ang="0">
                    <a:pos x="33" y="45"/>
                  </a:cxn>
                  <a:cxn ang="0">
                    <a:pos x="27" y="48"/>
                  </a:cxn>
                  <a:cxn ang="0">
                    <a:pos x="22" y="48"/>
                  </a:cxn>
                  <a:cxn ang="0">
                    <a:pos x="12" y="48"/>
                  </a:cxn>
                  <a:cxn ang="0">
                    <a:pos x="7" y="43"/>
                  </a:cxn>
                  <a:cxn ang="0">
                    <a:pos x="2" y="38"/>
                  </a:cxn>
                  <a:cxn ang="0">
                    <a:pos x="2" y="33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2" y="12"/>
                  </a:cxn>
                  <a:cxn ang="0">
                    <a:pos x="7" y="7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30" y="2"/>
                  </a:cxn>
                  <a:cxn ang="0">
                    <a:pos x="35" y="5"/>
                  </a:cxn>
                  <a:cxn ang="0">
                    <a:pos x="40" y="10"/>
                  </a:cxn>
                  <a:cxn ang="0">
                    <a:pos x="45" y="15"/>
                  </a:cxn>
                  <a:cxn ang="0">
                    <a:pos x="48" y="22"/>
                  </a:cxn>
                  <a:cxn ang="0">
                    <a:pos x="48" y="35"/>
                  </a:cxn>
                  <a:cxn ang="0">
                    <a:pos x="48" y="48"/>
                  </a:cxn>
                  <a:cxn ang="0">
                    <a:pos x="45" y="58"/>
                  </a:cxn>
                  <a:cxn ang="0">
                    <a:pos x="40" y="65"/>
                  </a:cxn>
                  <a:cxn ang="0">
                    <a:pos x="35" y="70"/>
                  </a:cxn>
                  <a:cxn ang="0">
                    <a:pos x="30" y="73"/>
                  </a:cxn>
                  <a:cxn ang="0">
                    <a:pos x="22" y="73"/>
                  </a:cxn>
                  <a:cxn ang="0">
                    <a:pos x="15" y="73"/>
                  </a:cxn>
                  <a:cxn ang="0">
                    <a:pos x="7" y="68"/>
                  </a:cxn>
                  <a:cxn ang="0">
                    <a:pos x="5" y="63"/>
                  </a:cxn>
                  <a:cxn ang="0">
                    <a:pos x="2" y="55"/>
                  </a:cxn>
                  <a:cxn ang="0">
                    <a:pos x="38" y="25"/>
                  </a:cxn>
                  <a:cxn ang="0">
                    <a:pos x="38" y="17"/>
                  </a:cxn>
                  <a:cxn ang="0">
                    <a:pos x="35" y="12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2"/>
                  </a:cxn>
                  <a:cxn ang="0">
                    <a:pos x="10" y="20"/>
                  </a:cxn>
                  <a:cxn ang="0">
                    <a:pos x="10" y="25"/>
                  </a:cxn>
                  <a:cxn ang="0">
                    <a:pos x="10" y="33"/>
                  </a:cxn>
                  <a:cxn ang="0">
                    <a:pos x="15" y="35"/>
                  </a:cxn>
                  <a:cxn ang="0">
                    <a:pos x="17" y="40"/>
                  </a:cxn>
                  <a:cxn ang="0">
                    <a:pos x="25" y="40"/>
                  </a:cxn>
                  <a:cxn ang="0">
                    <a:pos x="30" y="40"/>
                  </a:cxn>
                  <a:cxn ang="0">
                    <a:pos x="35" y="35"/>
                  </a:cxn>
                  <a:cxn ang="0">
                    <a:pos x="38" y="30"/>
                  </a:cxn>
                  <a:cxn ang="0">
                    <a:pos x="38" y="25"/>
                  </a:cxn>
                </a:cxnLst>
                <a:rect l="0" t="0" r="r" b="b"/>
                <a:pathLst>
                  <a:path w="48" h="73">
                    <a:moveTo>
                      <a:pt x="2" y="55"/>
                    </a:moveTo>
                    <a:lnTo>
                      <a:pt x="12" y="53"/>
                    </a:lnTo>
                    <a:lnTo>
                      <a:pt x="12" y="60"/>
                    </a:lnTo>
                    <a:lnTo>
                      <a:pt x="15" y="63"/>
                    </a:lnTo>
                    <a:lnTo>
                      <a:pt x="17" y="65"/>
                    </a:lnTo>
                    <a:lnTo>
                      <a:pt x="22" y="65"/>
                    </a:lnTo>
                    <a:lnTo>
                      <a:pt x="25" y="65"/>
                    </a:lnTo>
                    <a:lnTo>
                      <a:pt x="30" y="63"/>
                    </a:lnTo>
                    <a:lnTo>
                      <a:pt x="33" y="63"/>
                    </a:lnTo>
                    <a:lnTo>
                      <a:pt x="35" y="60"/>
                    </a:lnTo>
                    <a:lnTo>
                      <a:pt x="35" y="55"/>
                    </a:lnTo>
                    <a:lnTo>
                      <a:pt x="38" y="53"/>
                    </a:lnTo>
                    <a:lnTo>
                      <a:pt x="38" y="45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5" y="43"/>
                    </a:lnTo>
                    <a:lnTo>
                      <a:pt x="33" y="45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8"/>
                    </a:lnTo>
                    <a:lnTo>
                      <a:pt x="7" y="43"/>
                    </a:lnTo>
                    <a:lnTo>
                      <a:pt x="2" y="38"/>
                    </a:lnTo>
                    <a:lnTo>
                      <a:pt x="2" y="33"/>
                    </a:lnTo>
                    <a:lnTo>
                      <a:pt x="0" y="25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7" y="7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30" y="2"/>
                    </a:lnTo>
                    <a:lnTo>
                      <a:pt x="35" y="5"/>
                    </a:lnTo>
                    <a:lnTo>
                      <a:pt x="40" y="10"/>
                    </a:lnTo>
                    <a:lnTo>
                      <a:pt x="45" y="15"/>
                    </a:lnTo>
                    <a:lnTo>
                      <a:pt x="48" y="22"/>
                    </a:lnTo>
                    <a:lnTo>
                      <a:pt x="48" y="35"/>
                    </a:lnTo>
                    <a:lnTo>
                      <a:pt x="48" y="48"/>
                    </a:lnTo>
                    <a:lnTo>
                      <a:pt x="45" y="58"/>
                    </a:lnTo>
                    <a:lnTo>
                      <a:pt x="40" y="65"/>
                    </a:lnTo>
                    <a:lnTo>
                      <a:pt x="35" y="70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5" y="73"/>
                    </a:lnTo>
                    <a:lnTo>
                      <a:pt x="7" y="68"/>
                    </a:lnTo>
                    <a:lnTo>
                      <a:pt x="5" y="63"/>
                    </a:lnTo>
                    <a:lnTo>
                      <a:pt x="2" y="55"/>
                    </a:lnTo>
                    <a:close/>
                    <a:moveTo>
                      <a:pt x="38" y="25"/>
                    </a:moveTo>
                    <a:lnTo>
                      <a:pt x="38" y="17"/>
                    </a:lnTo>
                    <a:lnTo>
                      <a:pt x="35" y="12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2"/>
                    </a:lnTo>
                    <a:lnTo>
                      <a:pt x="10" y="20"/>
                    </a:lnTo>
                    <a:lnTo>
                      <a:pt x="10" y="25"/>
                    </a:lnTo>
                    <a:lnTo>
                      <a:pt x="10" y="33"/>
                    </a:lnTo>
                    <a:lnTo>
                      <a:pt x="15" y="35"/>
                    </a:lnTo>
                    <a:lnTo>
                      <a:pt x="17" y="40"/>
                    </a:lnTo>
                    <a:lnTo>
                      <a:pt x="25" y="40"/>
                    </a:lnTo>
                    <a:lnTo>
                      <a:pt x="30" y="40"/>
                    </a:lnTo>
                    <a:lnTo>
                      <a:pt x="35" y="35"/>
                    </a:lnTo>
                    <a:lnTo>
                      <a:pt x="38" y="30"/>
                    </a:lnTo>
                    <a:lnTo>
                      <a:pt x="3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3" name="Line 3507"/>
              <p:cNvSpPr>
                <a:spLocks noChangeShapeType="1"/>
              </p:cNvSpPr>
              <p:nvPr/>
            </p:nvSpPr>
            <p:spPr bwMode="auto">
              <a:xfrm flipH="1">
                <a:off x="5174" y="404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4" name="Freeform 3508"/>
              <p:cNvSpPr>
                <a:spLocks/>
              </p:cNvSpPr>
              <p:nvPr/>
            </p:nvSpPr>
            <p:spPr bwMode="auto">
              <a:xfrm>
                <a:off x="5260" y="369"/>
                <a:ext cx="25" cy="70"/>
              </a:xfrm>
              <a:custGeom>
                <a:avLst/>
                <a:gdLst/>
                <a:ahLst/>
                <a:cxnLst>
                  <a:cxn ang="0">
                    <a:pos x="25" y="70"/>
                  </a:cxn>
                  <a:cxn ang="0">
                    <a:pos x="15" y="70"/>
                  </a:cxn>
                  <a:cxn ang="0">
                    <a:pos x="15" y="15"/>
                  </a:cxn>
                  <a:cxn ang="0">
                    <a:pos x="13" y="17"/>
                  </a:cxn>
                  <a:cxn ang="0">
                    <a:pos x="8" y="20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5" y="12"/>
                  </a:cxn>
                  <a:cxn ang="0">
                    <a:pos x="10" y="7"/>
                  </a:cxn>
                  <a:cxn ang="0">
                    <a:pos x="15" y="2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25" y="70"/>
                  </a:cxn>
                </a:cxnLst>
                <a:rect l="0" t="0" r="r" b="b"/>
                <a:pathLst>
                  <a:path w="25" h="70">
                    <a:moveTo>
                      <a:pt x="25" y="70"/>
                    </a:moveTo>
                    <a:lnTo>
                      <a:pt x="15" y="70"/>
                    </a:lnTo>
                    <a:lnTo>
                      <a:pt x="15" y="15"/>
                    </a:lnTo>
                    <a:lnTo>
                      <a:pt x="13" y="17"/>
                    </a:lnTo>
                    <a:lnTo>
                      <a:pt x="8" y="20"/>
                    </a:lnTo>
                    <a:lnTo>
                      <a:pt x="3" y="22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5" y="12"/>
                    </a:lnTo>
                    <a:lnTo>
                      <a:pt x="10" y="7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5" name="Freeform 3509"/>
              <p:cNvSpPr>
                <a:spLocks/>
              </p:cNvSpPr>
              <p:nvPr/>
            </p:nvSpPr>
            <p:spPr bwMode="auto">
              <a:xfrm>
                <a:off x="2541" y="142"/>
                <a:ext cx="51" cy="70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1" y="7"/>
                  </a:cxn>
                  <a:cxn ang="0">
                    <a:pos x="11" y="7"/>
                  </a:cxn>
                  <a:cxn ang="0">
                    <a:pos x="11" y="30"/>
                  </a:cxn>
                  <a:cxn ang="0">
                    <a:pos x="43" y="30"/>
                  </a:cxn>
                  <a:cxn ang="0">
                    <a:pos x="43" y="38"/>
                  </a:cxn>
                  <a:cxn ang="0">
                    <a:pos x="11" y="38"/>
                  </a:cxn>
                  <a:cxn ang="0">
                    <a:pos x="11" y="70"/>
                  </a:cxn>
                  <a:cxn ang="0">
                    <a:pos x="0" y="70"/>
                  </a:cxn>
                </a:cxnLst>
                <a:rect l="0" t="0" r="r" b="b"/>
                <a:pathLst>
                  <a:path w="51" h="70">
                    <a:moveTo>
                      <a:pt x="0" y="70"/>
                    </a:moveTo>
                    <a:lnTo>
                      <a:pt x="0" y="0"/>
                    </a:lnTo>
                    <a:lnTo>
                      <a:pt x="51" y="0"/>
                    </a:lnTo>
                    <a:lnTo>
                      <a:pt x="51" y="7"/>
                    </a:lnTo>
                    <a:lnTo>
                      <a:pt x="11" y="7"/>
                    </a:lnTo>
                    <a:lnTo>
                      <a:pt x="11" y="30"/>
                    </a:lnTo>
                    <a:lnTo>
                      <a:pt x="43" y="30"/>
                    </a:lnTo>
                    <a:lnTo>
                      <a:pt x="43" y="38"/>
                    </a:lnTo>
                    <a:lnTo>
                      <a:pt x="11" y="38"/>
                    </a:lnTo>
                    <a:lnTo>
                      <a:pt x="11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6" name="Freeform 3510"/>
              <p:cNvSpPr>
                <a:spLocks noEditPoints="1"/>
              </p:cNvSpPr>
              <p:nvPr/>
            </p:nvSpPr>
            <p:spPr bwMode="auto">
              <a:xfrm>
                <a:off x="2599" y="159"/>
                <a:ext cx="48" cy="56"/>
              </a:xfrm>
              <a:custGeom>
                <a:avLst/>
                <a:gdLst/>
                <a:ahLst/>
                <a:cxnLst>
                  <a:cxn ang="0">
                    <a:pos x="31" y="51"/>
                  </a:cxn>
                  <a:cxn ang="0">
                    <a:pos x="23" y="56"/>
                  </a:cxn>
                  <a:cxn ang="0">
                    <a:pos x="11" y="53"/>
                  </a:cxn>
                  <a:cxn ang="0">
                    <a:pos x="3" y="46"/>
                  </a:cxn>
                  <a:cxn ang="0">
                    <a:pos x="0" y="36"/>
                  </a:cxn>
                  <a:cxn ang="0">
                    <a:pos x="6" y="31"/>
                  </a:cxn>
                  <a:cxn ang="0">
                    <a:pos x="11" y="26"/>
                  </a:cxn>
                  <a:cxn ang="0">
                    <a:pos x="16" y="23"/>
                  </a:cxn>
                  <a:cxn ang="0">
                    <a:pos x="28" y="23"/>
                  </a:cxn>
                  <a:cxn ang="0">
                    <a:pos x="36" y="18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18" y="10"/>
                  </a:cxn>
                  <a:cxn ang="0">
                    <a:pos x="13" y="13"/>
                  </a:cxn>
                  <a:cxn ang="0">
                    <a:pos x="3" y="15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6" y="0"/>
                  </a:cxn>
                  <a:cxn ang="0">
                    <a:pos x="36" y="3"/>
                  </a:cxn>
                  <a:cxn ang="0">
                    <a:pos x="43" y="5"/>
                  </a:cxn>
                  <a:cxn ang="0">
                    <a:pos x="46" y="13"/>
                  </a:cxn>
                  <a:cxn ang="0">
                    <a:pos x="46" y="21"/>
                  </a:cxn>
                  <a:cxn ang="0">
                    <a:pos x="46" y="41"/>
                  </a:cxn>
                  <a:cxn ang="0">
                    <a:pos x="46" y="51"/>
                  </a:cxn>
                  <a:cxn ang="0">
                    <a:pos x="38" y="53"/>
                  </a:cxn>
                  <a:cxn ang="0">
                    <a:pos x="36" y="48"/>
                  </a:cxn>
                  <a:cxn ang="0">
                    <a:pos x="28" y="31"/>
                  </a:cxn>
                  <a:cxn ang="0">
                    <a:pos x="18" y="33"/>
                  </a:cxn>
                  <a:cxn ang="0">
                    <a:pos x="13" y="36"/>
                  </a:cxn>
                  <a:cxn ang="0">
                    <a:pos x="11" y="38"/>
                  </a:cxn>
                  <a:cxn ang="0">
                    <a:pos x="11" y="43"/>
                  </a:cxn>
                  <a:cxn ang="0">
                    <a:pos x="16" y="46"/>
                  </a:cxn>
                  <a:cxn ang="0">
                    <a:pos x="23" y="46"/>
                  </a:cxn>
                  <a:cxn ang="0">
                    <a:pos x="31" y="43"/>
                  </a:cxn>
                  <a:cxn ang="0">
                    <a:pos x="33" y="36"/>
                  </a:cxn>
                  <a:cxn ang="0">
                    <a:pos x="36" y="28"/>
                  </a:cxn>
                </a:cxnLst>
                <a:rect l="0" t="0" r="r" b="b"/>
                <a:pathLst>
                  <a:path w="48" h="56">
                    <a:moveTo>
                      <a:pt x="36" y="48"/>
                    </a:moveTo>
                    <a:lnTo>
                      <a:pt x="31" y="51"/>
                    </a:lnTo>
                    <a:lnTo>
                      <a:pt x="26" y="53"/>
                    </a:lnTo>
                    <a:lnTo>
                      <a:pt x="23" y="56"/>
                    </a:lnTo>
                    <a:lnTo>
                      <a:pt x="18" y="56"/>
                    </a:lnTo>
                    <a:lnTo>
                      <a:pt x="11" y="53"/>
                    </a:lnTo>
                    <a:lnTo>
                      <a:pt x="6" y="51"/>
                    </a:lnTo>
                    <a:lnTo>
                      <a:pt x="3" y="46"/>
                    </a:lnTo>
                    <a:lnTo>
                      <a:pt x="0" y="41"/>
                    </a:lnTo>
                    <a:lnTo>
                      <a:pt x="0" y="36"/>
                    </a:lnTo>
                    <a:lnTo>
                      <a:pt x="3" y="33"/>
                    </a:lnTo>
                    <a:lnTo>
                      <a:pt x="6" y="31"/>
                    </a:lnTo>
                    <a:lnTo>
                      <a:pt x="8" y="28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6" y="23"/>
                    </a:lnTo>
                    <a:lnTo>
                      <a:pt x="21" y="23"/>
                    </a:lnTo>
                    <a:lnTo>
                      <a:pt x="28" y="23"/>
                    </a:lnTo>
                    <a:lnTo>
                      <a:pt x="36" y="21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3" y="15"/>
                    </a:lnTo>
                    <a:lnTo>
                      <a:pt x="33" y="10"/>
                    </a:lnTo>
                    <a:lnTo>
                      <a:pt x="28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6" y="10"/>
                    </a:lnTo>
                    <a:lnTo>
                      <a:pt x="13" y="13"/>
                    </a:lnTo>
                    <a:lnTo>
                      <a:pt x="11" y="18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6" y="8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6" y="3"/>
                    </a:lnTo>
                    <a:lnTo>
                      <a:pt x="41" y="3"/>
                    </a:lnTo>
                    <a:lnTo>
                      <a:pt x="43" y="5"/>
                    </a:lnTo>
                    <a:lnTo>
                      <a:pt x="43" y="8"/>
                    </a:lnTo>
                    <a:lnTo>
                      <a:pt x="46" y="13"/>
                    </a:lnTo>
                    <a:lnTo>
                      <a:pt x="46" y="15"/>
                    </a:lnTo>
                    <a:lnTo>
                      <a:pt x="46" y="21"/>
                    </a:lnTo>
                    <a:lnTo>
                      <a:pt x="46" y="31"/>
                    </a:lnTo>
                    <a:lnTo>
                      <a:pt x="46" y="41"/>
                    </a:lnTo>
                    <a:lnTo>
                      <a:pt x="46" y="46"/>
                    </a:lnTo>
                    <a:lnTo>
                      <a:pt x="46" y="51"/>
                    </a:lnTo>
                    <a:lnTo>
                      <a:pt x="48" y="53"/>
                    </a:lnTo>
                    <a:lnTo>
                      <a:pt x="38" y="53"/>
                    </a:lnTo>
                    <a:lnTo>
                      <a:pt x="36" y="51"/>
                    </a:lnTo>
                    <a:lnTo>
                      <a:pt x="36" y="48"/>
                    </a:lnTo>
                    <a:close/>
                    <a:moveTo>
                      <a:pt x="36" y="28"/>
                    </a:moveTo>
                    <a:lnTo>
                      <a:pt x="28" y="31"/>
                    </a:lnTo>
                    <a:lnTo>
                      <a:pt x="21" y="31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11" y="38"/>
                    </a:lnTo>
                    <a:lnTo>
                      <a:pt x="11" y="41"/>
                    </a:lnTo>
                    <a:lnTo>
                      <a:pt x="11" y="43"/>
                    </a:lnTo>
                    <a:lnTo>
                      <a:pt x="13" y="46"/>
                    </a:lnTo>
                    <a:lnTo>
                      <a:pt x="16" y="46"/>
                    </a:lnTo>
                    <a:lnTo>
                      <a:pt x="21" y="46"/>
                    </a:lnTo>
                    <a:lnTo>
                      <a:pt x="23" y="46"/>
                    </a:lnTo>
                    <a:lnTo>
                      <a:pt x="28" y="46"/>
                    </a:lnTo>
                    <a:lnTo>
                      <a:pt x="31" y="43"/>
                    </a:lnTo>
                    <a:lnTo>
                      <a:pt x="33" y="38"/>
                    </a:lnTo>
                    <a:lnTo>
                      <a:pt x="33" y="36"/>
                    </a:lnTo>
                    <a:lnTo>
                      <a:pt x="36" y="31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7" name="Rectangle 3511"/>
              <p:cNvSpPr>
                <a:spLocks noChangeArrowheads="1"/>
              </p:cNvSpPr>
              <p:nvPr/>
            </p:nvSpPr>
            <p:spPr bwMode="auto">
              <a:xfrm>
                <a:off x="2660" y="142"/>
                <a:ext cx="8" cy="7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8" name="Freeform 3512"/>
              <p:cNvSpPr>
                <a:spLocks/>
              </p:cNvSpPr>
              <p:nvPr/>
            </p:nvSpPr>
            <p:spPr bwMode="auto">
              <a:xfrm>
                <a:off x="2678" y="159"/>
                <a:ext cx="43" cy="56"/>
              </a:xfrm>
              <a:custGeom>
                <a:avLst/>
                <a:gdLst/>
                <a:ahLst/>
                <a:cxnLst>
                  <a:cxn ang="0">
                    <a:pos x="7" y="38"/>
                  </a:cxn>
                  <a:cxn ang="0">
                    <a:pos x="12" y="43"/>
                  </a:cxn>
                  <a:cxn ang="0">
                    <a:pos x="20" y="46"/>
                  </a:cxn>
                  <a:cxn ang="0">
                    <a:pos x="30" y="46"/>
                  </a:cxn>
                  <a:cxn ang="0">
                    <a:pos x="32" y="38"/>
                  </a:cxn>
                  <a:cxn ang="0">
                    <a:pos x="30" y="36"/>
                  </a:cxn>
                  <a:cxn ang="0">
                    <a:pos x="20" y="33"/>
                  </a:cxn>
                  <a:cxn ang="0">
                    <a:pos x="7" y="28"/>
                  </a:cxn>
                  <a:cxn ang="0">
                    <a:pos x="2" y="23"/>
                  </a:cxn>
                  <a:cxn ang="0">
                    <a:pos x="0" y="15"/>
                  </a:cxn>
                  <a:cxn ang="0">
                    <a:pos x="2" y="10"/>
                  </a:cxn>
                  <a:cxn ang="0">
                    <a:pos x="5" y="5"/>
                  </a:cxn>
                  <a:cxn ang="0">
                    <a:pos x="12" y="3"/>
                  </a:cxn>
                  <a:cxn ang="0">
                    <a:pos x="20" y="0"/>
                  </a:cxn>
                  <a:cxn ang="0">
                    <a:pos x="30" y="3"/>
                  </a:cxn>
                  <a:cxn ang="0">
                    <a:pos x="35" y="8"/>
                  </a:cxn>
                  <a:cxn ang="0">
                    <a:pos x="40" y="15"/>
                  </a:cxn>
                  <a:cxn ang="0">
                    <a:pos x="27" y="13"/>
                  </a:cxn>
                  <a:cxn ang="0">
                    <a:pos x="22" y="10"/>
                  </a:cxn>
                  <a:cxn ang="0">
                    <a:pos x="15" y="10"/>
                  </a:cxn>
                  <a:cxn ang="0">
                    <a:pos x="10" y="13"/>
                  </a:cxn>
                  <a:cxn ang="0">
                    <a:pos x="10" y="15"/>
                  </a:cxn>
                  <a:cxn ang="0">
                    <a:pos x="12" y="18"/>
                  </a:cxn>
                  <a:cxn ang="0">
                    <a:pos x="15" y="21"/>
                  </a:cxn>
                  <a:cxn ang="0">
                    <a:pos x="27" y="23"/>
                  </a:cxn>
                  <a:cxn ang="0">
                    <a:pos x="37" y="28"/>
                  </a:cxn>
                  <a:cxn ang="0">
                    <a:pos x="43" y="33"/>
                  </a:cxn>
                  <a:cxn ang="0">
                    <a:pos x="40" y="43"/>
                  </a:cxn>
                  <a:cxn ang="0">
                    <a:pos x="35" y="51"/>
                  </a:cxn>
                  <a:cxn ang="0">
                    <a:pos x="27" y="56"/>
                  </a:cxn>
                  <a:cxn ang="0">
                    <a:pos x="12" y="53"/>
                  </a:cxn>
                  <a:cxn ang="0">
                    <a:pos x="2" y="46"/>
                  </a:cxn>
                </a:cxnLst>
                <a:rect l="0" t="0" r="r" b="b"/>
                <a:pathLst>
                  <a:path w="43" h="56">
                    <a:moveTo>
                      <a:pt x="0" y="38"/>
                    </a:moveTo>
                    <a:lnTo>
                      <a:pt x="7" y="38"/>
                    </a:lnTo>
                    <a:lnTo>
                      <a:pt x="10" y="41"/>
                    </a:lnTo>
                    <a:lnTo>
                      <a:pt x="12" y="43"/>
                    </a:lnTo>
                    <a:lnTo>
                      <a:pt x="15" y="46"/>
                    </a:lnTo>
                    <a:lnTo>
                      <a:pt x="20" y="46"/>
                    </a:lnTo>
                    <a:lnTo>
                      <a:pt x="25" y="46"/>
                    </a:lnTo>
                    <a:lnTo>
                      <a:pt x="30" y="46"/>
                    </a:lnTo>
                    <a:lnTo>
                      <a:pt x="32" y="43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0" y="36"/>
                    </a:lnTo>
                    <a:lnTo>
                      <a:pt x="25" y="33"/>
                    </a:lnTo>
                    <a:lnTo>
                      <a:pt x="20" y="33"/>
                    </a:lnTo>
                    <a:lnTo>
                      <a:pt x="12" y="31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0" y="3"/>
                    </a:lnTo>
                    <a:lnTo>
                      <a:pt x="32" y="5"/>
                    </a:lnTo>
                    <a:lnTo>
                      <a:pt x="35" y="8"/>
                    </a:lnTo>
                    <a:lnTo>
                      <a:pt x="37" y="10"/>
                    </a:lnTo>
                    <a:lnTo>
                      <a:pt x="40" y="15"/>
                    </a:lnTo>
                    <a:lnTo>
                      <a:pt x="30" y="15"/>
                    </a:lnTo>
                    <a:lnTo>
                      <a:pt x="27" y="13"/>
                    </a:lnTo>
                    <a:lnTo>
                      <a:pt x="27" y="10"/>
                    </a:lnTo>
                    <a:lnTo>
                      <a:pt x="22" y="10"/>
                    </a:lnTo>
                    <a:lnTo>
                      <a:pt x="20" y="8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0" y="13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8"/>
                    </a:lnTo>
                    <a:lnTo>
                      <a:pt x="12" y="18"/>
                    </a:lnTo>
                    <a:lnTo>
                      <a:pt x="12" y="21"/>
                    </a:lnTo>
                    <a:lnTo>
                      <a:pt x="15" y="21"/>
                    </a:lnTo>
                    <a:lnTo>
                      <a:pt x="20" y="23"/>
                    </a:lnTo>
                    <a:lnTo>
                      <a:pt x="27" y="23"/>
                    </a:lnTo>
                    <a:lnTo>
                      <a:pt x="32" y="26"/>
                    </a:lnTo>
                    <a:lnTo>
                      <a:pt x="37" y="28"/>
                    </a:lnTo>
                    <a:lnTo>
                      <a:pt x="40" y="31"/>
                    </a:lnTo>
                    <a:lnTo>
                      <a:pt x="43" y="33"/>
                    </a:lnTo>
                    <a:lnTo>
                      <a:pt x="43" y="38"/>
                    </a:lnTo>
                    <a:lnTo>
                      <a:pt x="40" y="43"/>
                    </a:lnTo>
                    <a:lnTo>
                      <a:pt x="40" y="46"/>
                    </a:lnTo>
                    <a:lnTo>
                      <a:pt x="35" y="51"/>
                    </a:lnTo>
                    <a:lnTo>
                      <a:pt x="32" y="53"/>
                    </a:lnTo>
                    <a:lnTo>
                      <a:pt x="27" y="56"/>
                    </a:lnTo>
                    <a:lnTo>
                      <a:pt x="20" y="56"/>
                    </a:lnTo>
                    <a:lnTo>
                      <a:pt x="12" y="53"/>
                    </a:lnTo>
                    <a:lnTo>
                      <a:pt x="5" y="51"/>
                    </a:lnTo>
                    <a:lnTo>
                      <a:pt x="2" y="4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29" name="Freeform 3513"/>
              <p:cNvSpPr>
                <a:spLocks noEditPoints="1"/>
              </p:cNvSpPr>
              <p:nvPr/>
            </p:nvSpPr>
            <p:spPr bwMode="auto">
              <a:xfrm>
                <a:off x="2728" y="159"/>
                <a:ext cx="48" cy="56"/>
              </a:xfrm>
              <a:custGeom>
                <a:avLst/>
                <a:gdLst/>
                <a:ahLst/>
                <a:cxnLst>
                  <a:cxn ang="0">
                    <a:pos x="38" y="38"/>
                  </a:cxn>
                  <a:cxn ang="0">
                    <a:pos x="48" y="38"/>
                  </a:cxn>
                  <a:cxn ang="0">
                    <a:pos x="43" y="46"/>
                  </a:cxn>
                  <a:cxn ang="0">
                    <a:pos x="40" y="51"/>
                  </a:cxn>
                  <a:cxn ang="0">
                    <a:pos x="33" y="53"/>
                  </a:cxn>
                  <a:cxn ang="0">
                    <a:pos x="25" y="56"/>
                  </a:cxn>
                  <a:cxn ang="0">
                    <a:pos x="18" y="53"/>
                  </a:cxn>
                  <a:cxn ang="0">
                    <a:pos x="10" y="53"/>
                  </a:cxn>
                  <a:cxn ang="0">
                    <a:pos x="5" y="48"/>
                  </a:cxn>
                  <a:cxn ang="0">
                    <a:pos x="3" y="43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0" y="21"/>
                  </a:cxn>
                  <a:cxn ang="0">
                    <a:pos x="3" y="13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5" y="3"/>
                  </a:cxn>
                  <a:cxn ang="0">
                    <a:pos x="40" y="8"/>
                  </a:cxn>
                  <a:cxn ang="0">
                    <a:pos x="45" y="13"/>
                  </a:cxn>
                  <a:cxn ang="0">
                    <a:pos x="48" y="21"/>
                  </a:cxn>
                  <a:cxn ang="0">
                    <a:pos x="48" y="28"/>
                  </a:cxn>
                  <a:cxn ang="0">
                    <a:pos x="48" y="28"/>
                  </a:cxn>
                  <a:cxn ang="0">
                    <a:pos x="48" y="31"/>
                  </a:cxn>
                  <a:cxn ang="0">
                    <a:pos x="8" y="31"/>
                  </a:cxn>
                  <a:cxn ang="0">
                    <a:pos x="10" y="38"/>
                  </a:cxn>
                  <a:cxn ang="0">
                    <a:pos x="13" y="43"/>
                  </a:cxn>
                  <a:cxn ang="0">
                    <a:pos x="18" y="46"/>
                  </a:cxn>
                  <a:cxn ang="0">
                    <a:pos x="25" y="46"/>
                  </a:cxn>
                  <a:cxn ang="0">
                    <a:pos x="28" y="46"/>
                  </a:cxn>
                  <a:cxn ang="0">
                    <a:pos x="33" y="46"/>
                  </a:cxn>
                  <a:cxn ang="0">
                    <a:pos x="35" y="43"/>
                  </a:cxn>
                  <a:cxn ang="0">
                    <a:pos x="38" y="38"/>
                  </a:cxn>
                  <a:cxn ang="0">
                    <a:pos x="8" y="21"/>
                  </a:cxn>
                  <a:cxn ang="0">
                    <a:pos x="38" y="21"/>
                  </a:cxn>
                  <a:cxn ang="0">
                    <a:pos x="38" y="15"/>
                  </a:cxn>
                  <a:cxn ang="0">
                    <a:pos x="35" y="13"/>
                  </a:cxn>
                  <a:cxn ang="0">
                    <a:pos x="30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3" y="13"/>
                  </a:cxn>
                  <a:cxn ang="0">
                    <a:pos x="10" y="15"/>
                  </a:cxn>
                  <a:cxn ang="0">
                    <a:pos x="8" y="21"/>
                  </a:cxn>
                </a:cxnLst>
                <a:rect l="0" t="0" r="r" b="b"/>
                <a:pathLst>
                  <a:path w="48" h="56">
                    <a:moveTo>
                      <a:pt x="38" y="38"/>
                    </a:moveTo>
                    <a:lnTo>
                      <a:pt x="48" y="38"/>
                    </a:lnTo>
                    <a:lnTo>
                      <a:pt x="43" y="46"/>
                    </a:lnTo>
                    <a:lnTo>
                      <a:pt x="40" y="51"/>
                    </a:lnTo>
                    <a:lnTo>
                      <a:pt x="33" y="53"/>
                    </a:lnTo>
                    <a:lnTo>
                      <a:pt x="25" y="56"/>
                    </a:lnTo>
                    <a:lnTo>
                      <a:pt x="18" y="53"/>
                    </a:lnTo>
                    <a:lnTo>
                      <a:pt x="10" y="53"/>
                    </a:lnTo>
                    <a:lnTo>
                      <a:pt x="5" y="48"/>
                    </a:lnTo>
                    <a:lnTo>
                      <a:pt x="3" y="43"/>
                    </a:lnTo>
                    <a:lnTo>
                      <a:pt x="0" y="36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3" y="13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5" y="3"/>
                    </a:lnTo>
                    <a:lnTo>
                      <a:pt x="40" y="8"/>
                    </a:lnTo>
                    <a:lnTo>
                      <a:pt x="45" y="13"/>
                    </a:lnTo>
                    <a:lnTo>
                      <a:pt x="48" y="21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1"/>
                    </a:lnTo>
                    <a:lnTo>
                      <a:pt x="8" y="31"/>
                    </a:lnTo>
                    <a:lnTo>
                      <a:pt x="10" y="38"/>
                    </a:lnTo>
                    <a:lnTo>
                      <a:pt x="13" y="43"/>
                    </a:lnTo>
                    <a:lnTo>
                      <a:pt x="18" y="46"/>
                    </a:lnTo>
                    <a:lnTo>
                      <a:pt x="25" y="46"/>
                    </a:lnTo>
                    <a:lnTo>
                      <a:pt x="28" y="46"/>
                    </a:lnTo>
                    <a:lnTo>
                      <a:pt x="33" y="46"/>
                    </a:lnTo>
                    <a:lnTo>
                      <a:pt x="35" y="43"/>
                    </a:lnTo>
                    <a:lnTo>
                      <a:pt x="38" y="38"/>
                    </a:lnTo>
                    <a:close/>
                    <a:moveTo>
                      <a:pt x="8" y="21"/>
                    </a:moveTo>
                    <a:lnTo>
                      <a:pt x="38" y="21"/>
                    </a:lnTo>
                    <a:lnTo>
                      <a:pt x="38" y="15"/>
                    </a:lnTo>
                    <a:lnTo>
                      <a:pt x="35" y="13"/>
                    </a:lnTo>
                    <a:lnTo>
                      <a:pt x="30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0" y="15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0" name="Freeform 3514"/>
              <p:cNvSpPr>
                <a:spLocks noEditPoints="1"/>
              </p:cNvSpPr>
              <p:nvPr/>
            </p:nvSpPr>
            <p:spPr bwMode="auto">
              <a:xfrm>
                <a:off x="2816" y="142"/>
                <a:ext cx="53" cy="70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33" y="0"/>
                  </a:cxn>
                  <a:cxn ang="0">
                    <a:pos x="38" y="0"/>
                  </a:cxn>
                  <a:cxn ang="0">
                    <a:pos x="43" y="0"/>
                  </a:cxn>
                  <a:cxn ang="0">
                    <a:pos x="46" y="2"/>
                  </a:cxn>
                  <a:cxn ang="0">
                    <a:pos x="51" y="5"/>
                  </a:cxn>
                  <a:cxn ang="0">
                    <a:pos x="51" y="10"/>
                  </a:cxn>
                  <a:cxn ang="0">
                    <a:pos x="53" y="15"/>
                  </a:cxn>
                  <a:cxn ang="0">
                    <a:pos x="53" y="20"/>
                  </a:cxn>
                  <a:cxn ang="0">
                    <a:pos x="53" y="27"/>
                  </a:cxn>
                  <a:cxn ang="0">
                    <a:pos x="48" y="35"/>
                  </a:cxn>
                  <a:cxn ang="0">
                    <a:pos x="43" y="40"/>
                  </a:cxn>
                  <a:cxn ang="0">
                    <a:pos x="36" y="40"/>
                  </a:cxn>
                  <a:cxn ang="0">
                    <a:pos x="28" y="43"/>
                  </a:cxn>
                  <a:cxn ang="0">
                    <a:pos x="10" y="43"/>
                  </a:cxn>
                  <a:cxn ang="0">
                    <a:pos x="10" y="70"/>
                  </a:cxn>
                  <a:cxn ang="0">
                    <a:pos x="0" y="70"/>
                  </a:cxn>
                  <a:cxn ang="0">
                    <a:pos x="10" y="32"/>
                  </a:cxn>
                  <a:cxn ang="0">
                    <a:pos x="28" y="32"/>
                  </a:cxn>
                  <a:cxn ang="0">
                    <a:pos x="36" y="32"/>
                  </a:cxn>
                  <a:cxn ang="0">
                    <a:pos x="41" y="30"/>
                  </a:cxn>
                  <a:cxn ang="0">
                    <a:pos x="43" y="25"/>
                  </a:cxn>
                  <a:cxn ang="0">
                    <a:pos x="46" y="20"/>
                  </a:cxn>
                  <a:cxn ang="0">
                    <a:pos x="43" y="15"/>
                  </a:cxn>
                  <a:cxn ang="0">
                    <a:pos x="43" y="12"/>
                  </a:cxn>
                  <a:cxn ang="0">
                    <a:pos x="41" y="10"/>
                  </a:cxn>
                  <a:cxn ang="0">
                    <a:pos x="36" y="7"/>
                  </a:cxn>
                  <a:cxn ang="0">
                    <a:pos x="33" y="7"/>
                  </a:cxn>
                  <a:cxn ang="0">
                    <a:pos x="28" y="7"/>
                  </a:cxn>
                  <a:cxn ang="0">
                    <a:pos x="10" y="7"/>
                  </a:cxn>
                  <a:cxn ang="0">
                    <a:pos x="10" y="32"/>
                  </a:cxn>
                </a:cxnLst>
                <a:rect l="0" t="0" r="r" b="b"/>
                <a:pathLst>
                  <a:path w="53" h="70">
                    <a:moveTo>
                      <a:pt x="0" y="70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6" y="2"/>
                    </a:lnTo>
                    <a:lnTo>
                      <a:pt x="51" y="5"/>
                    </a:lnTo>
                    <a:lnTo>
                      <a:pt x="51" y="10"/>
                    </a:lnTo>
                    <a:lnTo>
                      <a:pt x="53" y="15"/>
                    </a:lnTo>
                    <a:lnTo>
                      <a:pt x="53" y="20"/>
                    </a:lnTo>
                    <a:lnTo>
                      <a:pt x="53" y="27"/>
                    </a:lnTo>
                    <a:lnTo>
                      <a:pt x="48" y="35"/>
                    </a:lnTo>
                    <a:lnTo>
                      <a:pt x="43" y="40"/>
                    </a:lnTo>
                    <a:lnTo>
                      <a:pt x="36" y="40"/>
                    </a:lnTo>
                    <a:lnTo>
                      <a:pt x="28" y="43"/>
                    </a:lnTo>
                    <a:lnTo>
                      <a:pt x="10" y="43"/>
                    </a:lnTo>
                    <a:lnTo>
                      <a:pt x="10" y="70"/>
                    </a:lnTo>
                    <a:lnTo>
                      <a:pt x="0" y="70"/>
                    </a:lnTo>
                    <a:close/>
                    <a:moveTo>
                      <a:pt x="10" y="32"/>
                    </a:moveTo>
                    <a:lnTo>
                      <a:pt x="28" y="32"/>
                    </a:lnTo>
                    <a:lnTo>
                      <a:pt x="36" y="32"/>
                    </a:lnTo>
                    <a:lnTo>
                      <a:pt x="41" y="30"/>
                    </a:lnTo>
                    <a:lnTo>
                      <a:pt x="43" y="25"/>
                    </a:lnTo>
                    <a:lnTo>
                      <a:pt x="46" y="20"/>
                    </a:lnTo>
                    <a:lnTo>
                      <a:pt x="43" y="15"/>
                    </a:lnTo>
                    <a:lnTo>
                      <a:pt x="43" y="12"/>
                    </a:lnTo>
                    <a:lnTo>
                      <a:pt x="41" y="10"/>
                    </a:lnTo>
                    <a:lnTo>
                      <a:pt x="36" y="7"/>
                    </a:lnTo>
                    <a:lnTo>
                      <a:pt x="33" y="7"/>
                    </a:lnTo>
                    <a:lnTo>
                      <a:pt x="28" y="7"/>
                    </a:lnTo>
                    <a:lnTo>
                      <a:pt x="10" y="7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1" name="Freeform 3515"/>
              <p:cNvSpPr>
                <a:spLocks noEditPoints="1"/>
              </p:cNvSpPr>
              <p:nvPr/>
            </p:nvSpPr>
            <p:spPr bwMode="auto">
              <a:xfrm>
                <a:off x="2879" y="159"/>
                <a:ext cx="48" cy="56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18"/>
                  </a:cxn>
                  <a:cxn ang="0">
                    <a:pos x="3" y="13"/>
                  </a:cxn>
                  <a:cxn ang="0">
                    <a:pos x="8" y="5"/>
                  </a:cxn>
                  <a:cxn ang="0">
                    <a:pos x="16" y="3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6" y="3"/>
                  </a:cxn>
                  <a:cxn ang="0">
                    <a:pos x="41" y="8"/>
                  </a:cxn>
                  <a:cxn ang="0">
                    <a:pos x="46" y="13"/>
                  </a:cxn>
                  <a:cxn ang="0">
                    <a:pos x="48" y="21"/>
                  </a:cxn>
                  <a:cxn ang="0">
                    <a:pos x="48" y="28"/>
                  </a:cxn>
                  <a:cxn ang="0">
                    <a:pos x="48" y="36"/>
                  </a:cxn>
                  <a:cxn ang="0">
                    <a:pos x="46" y="43"/>
                  </a:cxn>
                  <a:cxn ang="0">
                    <a:pos x="41" y="48"/>
                  </a:cxn>
                  <a:cxn ang="0">
                    <a:pos x="36" y="51"/>
                  </a:cxn>
                  <a:cxn ang="0">
                    <a:pos x="31" y="53"/>
                  </a:cxn>
                  <a:cxn ang="0">
                    <a:pos x="23" y="56"/>
                  </a:cxn>
                  <a:cxn ang="0">
                    <a:pos x="18" y="53"/>
                  </a:cxn>
                  <a:cxn ang="0">
                    <a:pos x="13" y="53"/>
                  </a:cxn>
                  <a:cxn ang="0">
                    <a:pos x="8" y="48"/>
                  </a:cxn>
                  <a:cxn ang="0">
                    <a:pos x="3" y="43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10" y="28"/>
                  </a:cxn>
                  <a:cxn ang="0">
                    <a:pos x="10" y="36"/>
                  </a:cxn>
                  <a:cxn ang="0">
                    <a:pos x="13" y="43"/>
                  </a:cxn>
                  <a:cxn ang="0">
                    <a:pos x="18" y="46"/>
                  </a:cxn>
                  <a:cxn ang="0">
                    <a:pos x="23" y="46"/>
                  </a:cxn>
                  <a:cxn ang="0">
                    <a:pos x="31" y="46"/>
                  </a:cxn>
                  <a:cxn ang="0">
                    <a:pos x="33" y="43"/>
                  </a:cxn>
                  <a:cxn ang="0">
                    <a:pos x="38" y="36"/>
                  </a:cxn>
                  <a:cxn ang="0">
                    <a:pos x="38" y="28"/>
                  </a:cxn>
                  <a:cxn ang="0">
                    <a:pos x="38" y="21"/>
                  </a:cxn>
                  <a:cxn ang="0">
                    <a:pos x="33" y="13"/>
                  </a:cxn>
                  <a:cxn ang="0">
                    <a:pos x="31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3" y="13"/>
                  </a:cxn>
                  <a:cxn ang="0">
                    <a:pos x="10" y="21"/>
                  </a:cxn>
                  <a:cxn ang="0">
                    <a:pos x="10" y="28"/>
                  </a:cxn>
                </a:cxnLst>
                <a:rect l="0" t="0" r="r" b="b"/>
                <a:pathLst>
                  <a:path w="48" h="56">
                    <a:moveTo>
                      <a:pt x="0" y="28"/>
                    </a:moveTo>
                    <a:lnTo>
                      <a:pt x="0" y="18"/>
                    </a:lnTo>
                    <a:lnTo>
                      <a:pt x="3" y="13"/>
                    </a:lnTo>
                    <a:lnTo>
                      <a:pt x="8" y="5"/>
                    </a:lnTo>
                    <a:lnTo>
                      <a:pt x="16" y="3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6" y="3"/>
                    </a:lnTo>
                    <a:lnTo>
                      <a:pt x="41" y="8"/>
                    </a:lnTo>
                    <a:lnTo>
                      <a:pt x="46" y="13"/>
                    </a:lnTo>
                    <a:lnTo>
                      <a:pt x="48" y="21"/>
                    </a:lnTo>
                    <a:lnTo>
                      <a:pt x="48" y="28"/>
                    </a:lnTo>
                    <a:lnTo>
                      <a:pt x="48" y="36"/>
                    </a:lnTo>
                    <a:lnTo>
                      <a:pt x="46" y="43"/>
                    </a:lnTo>
                    <a:lnTo>
                      <a:pt x="41" y="48"/>
                    </a:lnTo>
                    <a:lnTo>
                      <a:pt x="36" y="51"/>
                    </a:lnTo>
                    <a:lnTo>
                      <a:pt x="31" y="53"/>
                    </a:lnTo>
                    <a:lnTo>
                      <a:pt x="23" y="56"/>
                    </a:lnTo>
                    <a:lnTo>
                      <a:pt x="18" y="53"/>
                    </a:lnTo>
                    <a:lnTo>
                      <a:pt x="13" y="53"/>
                    </a:lnTo>
                    <a:lnTo>
                      <a:pt x="8" y="48"/>
                    </a:lnTo>
                    <a:lnTo>
                      <a:pt x="3" y="43"/>
                    </a:lnTo>
                    <a:lnTo>
                      <a:pt x="0" y="36"/>
                    </a:lnTo>
                    <a:lnTo>
                      <a:pt x="0" y="28"/>
                    </a:lnTo>
                    <a:close/>
                    <a:moveTo>
                      <a:pt x="10" y="28"/>
                    </a:moveTo>
                    <a:lnTo>
                      <a:pt x="10" y="36"/>
                    </a:lnTo>
                    <a:lnTo>
                      <a:pt x="13" y="43"/>
                    </a:lnTo>
                    <a:lnTo>
                      <a:pt x="18" y="46"/>
                    </a:lnTo>
                    <a:lnTo>
                      <a:pt x="23" y="46"/>
                    </a:lnTo>
                    <a:lnTo>
                      <a:pt x="31" y="46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38" y="28"/>
                    </a:lnTo>
                    <a:lnTo>
                      <a:pt x="38" y="21"/>
                    </a:lnTo>
                    <a:lnTo>
                      <a:pt x="33" y="13"/>
                    </a:lnTo>
                    <a:lnTo>
                      <a:pt x="31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0" y="21"/>
                    </a:ln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2" name="Freeform 3516"/>
              <p:cNvSpPr>
                <a:spLocks/>
              </p:cNvSpPr>
              <p:nvPr/>
            </p:nvSpPr>
            <p:spPr bwMode="auto">
              <a:xfrm>
                <a:off x="2935" y="159"/>
                <a:ext cx="43" cy="56"/>
              </a:xfrm>
              <a:custGeom>
                <a:avLst/>
                <a:gdLst/>
                <a:ahLst/>
                <a:cxnLst>
                  <a:cxn ang="0">
                    <a:pos x="10" y="38"/>
                  </a:cxn>
                  <a:cxn ang="0">
                    <a:pos x="12" y="43"/>
                  </a:cxn>
                  <a:cxn ang="0">
                    <a:pos x="23" y="46"/>
                  </a:cxn>
                  <a:cxn ang="0">
                    <a:pos x="30" y="46"/>
                  </a:cxn>
                  <a:cxn ang="0">
                    <a:pos x="33" y="38"/>
                  </a:cxn>
                  <a:cxn ang="0">
                    <a:pos x="30" y="36"/>
                  </a:cxn>
                  <a:cxn ang="0">
                    <a:pos x="20" y="33"/>
                  </a:cxn>
                  <a:cxn ang="0">
                    <a:pos x="7" y="28"/>
                  </a:cxn>
                  <a:cxn ang="0">
                    <a:pos x="2" y="23"/>
                  </a:cxn>
                  <a:cxn ang="0">
                    <a:pos x="0" y="15"/>
                  </a:cxn>
                  <a:cxn ang="0">
                    <a:pos x="2" y="10"/>
                  </a:cxn>
                  <a:cxn ang="0">
                    <a:pos x="5" y="5"/>
                  </a:cxn>
                  <a:cxn ang="0">
                    <a:pos x="12" y="3"/>
                  </a:cxn>
                  <a:cxn ang="0">
                    <a:pos x="20" y="0"/>
                  </a:cxn>
                  <a:cxn ang="0">
                    <a:pos x="30" y="3"/>
                  </a:cxn>
                  <a:cxn ang="0">
                    <a:pos x="35" y="8"/>
                  </a:cxn>
                  <a:cxn ang="0">
                    <a:pos x="40" y="15"/>
                  </a:cxn>
                  <a:cxn ang="0">
                    <a:pos x="28" y="13"/>
                  </a:cxn>
                  <a:cxn ang="0">
                    <a:pos x="23" y="10"/>
                  </a:cxn>
                  <a:cxn ang="0">
                    <a:pos x="15" y="10"/>
                  </a:cxn>
                  <a:cxn ang="0">
                    <a:pos x="10" y="13"/>
                  </a:cxn>
                  <a:cxn ang="0">
                    <a:pos x="10" y="15"/>
                  </a:cxn>
                  <a:cxn ang="0">
                    <a:pos x="12" y="18"/>
                  </a:cxn>
                  <a:cxn ang="0">
                    <a:pos x="15" y="21"/>
                  </a:cxn>
                  <a:cxn ang="0">
                    <a:pos x="28" y="23"/>
                  </a:cxn>
                  <a:cxn ang="0">
                    <a:pos x="38" y="28"/>
                  </a:cxn>
                  <a:cxn ang="0">
                    <a:pos x="43" y="33"/>
                  </a:cxn>
                  <a:cxn ang="0">
                    <a:pos x="43" y="43"/>
                  </a:cxn>
                  <a:cxn ang="0">
                    <a:pos x="38" y="51"/>
                  </a:cxn>
                  <a:cxn ang="0">
                    <a:pos x="28" y="56"/>
                  </a:cxn>
                  <a:cxn ang="0">
                    <a:pos x="12" y="53"/>
                  </a:cxn>
                  <a:cxn ang="0">
                    <a:pos x="2" y="46"/>
                  </a:cxn>
                </a:cxnLst>
                <a:rect l="0" t="0" r="r" b="b"/>
                <a:pathLst>
                  <a:path w="43" h="56">
                    <a:moveTo>
                      <a:pt x="0" y="38"/>
                    </a:moveTo>
                    <a:lnTo>
                      <a:pt x="10" y="38"/>
                    </a:lnTo>
                    <a:lnTo>
                      <a:pt x="10" y="41"/>
                    </a:lnTo>
                    <a:lnTo>
                      <a:pt x="12" y="43"/>
                    </a:lnTo>
                    <a:lnTo>
                      <a:pt x="18" y="46"/>
                    </a:lnTo>
                    <a:lnTo>
                      <a:pt x="23" y="46"/>
                    </a:lnTo>
                    <a:lnTo>
                      <a:pt x="28" y="46"/>
                    </a:lnTo>
                    <a:lnTo>
                      <a:pt x="30" y="46"/>
                    </a:lnTo>
                    <a:lnTo>
                      <a:pt x="33" y="43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0" y="36"/>
                    </a:lnTo>
                    <a:lnTo>
                      <a:pt x="25" y="33"/>
                    </a:lnTo>
                    <a:lnTo>
                      <a:pt x="20" y="33"/>
                    </a:lnTo>
                    <a:lnTo>
                      <a:pt x="12" y="31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0" y="3"/>
                    </a:lnTo>
                    <a:lnTo>
                      <a:pt x="33" y="5"/>
                    </a:lnTo>
                    <a:lnTo>
                      <a:pt x="35" y="8"/>
                    </a:lnTo>
                    <a:lnTo>
                      <a:pt x="38" y="10"/>
                    </a:lnTo>
                    <a:lnTo>
                      <a:pt x="40" y="15"/>
                    </a:lnTo>
                    <a:lnTo>
                      <a:pt x="30" y="15"/>
                    </a:lnTo>
                    <a:lnTo>
                      <a:pt x="28" y="13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20" y="8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0" y="13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8"/>
                    </a:lnTo>
                    <a:lnTo>
                      <a:pt x="12" y="18"/>
                    </a:lnTo>
                    <a:lnTo>
                      <a:pt x="12" y="21"/>
                    </a:lnTo>
                    <a:lnTo>
                      <a:pt x="15" y="21"/>
                    </a:lnTo>
                    <a:lnTo>
                      <a:pt x="20" y="23"/>
                    </a:lnTo>
                    <a:lnTo>
                      <a:pt x="28" y="23"/>
                    </a:lnTo>
                    <a:lnTo>
                      <a:pt x="33" y="26"/>
                    </a:lnTo>
                    <a:lnTo>
                      <a:pt x="38" y="28"/>
                    </a:lnTo>
                    <a:lnTo>
                      <a:pt x="40" y="31"/>
                    </a:lnTo>
                    <a:lnTo>
                      <a:pt x="43" y="33"/>
                    </a:lnTo>
                    <a:lnTo>
                      <a:pt x="43" y="38"/>
                    </a:lnTo>
                    <a:lnTo>
                      <a:pt x="43" y="43"/>
                    </a:lnTo>
                    <a:lnTo>
                      <a:pt x="40" y="46"/>
                    </a:lnTo>
                    <a:lnTo>
                      <a:pt x="38" y="51"/>
                    </a:lnTo>
                    <a:lnTo>
                      <a:pt x="33" y="53"/>
                    </a:lnTo>
                    <a:lnTo>
                      <a:pt x="28" y="56"/>
                    </a:lnTo>
                    <a:lnTo>
                      <a:pt x="23" y="56"/>
                    </a:lnTo>
                    <a:lnTo>
                      <a:pt x="12" y="53"/>
                    </a:lnTo>
                    <a:lnTo>
                      <a:pt x="5" y="51"/>
                    </a:lnTo>
                    <a:lnTo>
                      <a:pt x="2" y="4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3" name="Freeform 3517"/>
              <p:cNvSpPr>
                <a:spLocks noEditPoints="1"/>
              </p:cNvSpPr>
              <p:nvPr/>
            </p:nvSpPr>
            <p:spPr bwMode="auto">
              <a:xfrm>
                <a:off x="2988" y="142"/>
                <a:ext cx="10" cy="7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7"/>
                  </a:cxn>
                  <a:cxn ang="0">
                    <a:pos x="0" y="7"/>
                  </a:cxn>
                  <a:cxn ang="0">
                    <a:pos x="0" y="70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0" y="70"/>
                  </a:cxn>
                  <a:cxn ang="0">
                    <a:pos x="0" y="70"/>
                  </a:cxn>
                </a:cxnLst>
                <a:rect l="0" t="0" r="r" b="b"/>
                <a:pathLst>
                  <a:path w="10" h="70">
                    <a:moveTo>
                      <a:pt x="0" y="7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0" y="7"/>
                    </a:lnTo>
                    <a:close/>
                    <a:moveTo>
                      <a:pt x="0" y="70"/>
                    </a:moveTo>
                    <a:lnTo>
                      <a:pt x="0" y="17"/>
                    </a:lnTo>
                    <a:lnTo>
                      <a:pt x="10" y="17"/>
                    </a:lnTo>
                    <a:lnTo>
                      <a:pt x="1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4" name="Freeform 3518"/>
              <p:cNvSpPr>
                <a:spLocks/>
              </p:cNvSpPr>
              <p:nvPr/>
            </p:nvSpPr>
            <p:spPr bwMode="auto">
              <a:xfrm>
                <a:off x="3005" y="142"/>
                <a:ext cx="26" cy="73"/>
              </a:xfrm>
              <a:custGeom>
                <a:avLst/>
                <a:gdLst/>
                <a:ahLst/>
                <a:cxnLst>
                  <a:cxn ang="0">
                    <a:pos x="26" y="63"/>
                  </a:cxn>
                  <a:cxn ang="0">
                    <a:pos x="26" y="70"/>
                  </a:cxn>
                  <a:cxn ang="0">
                    <a:pos x="23" y="73"/>
                  </a:cxn>
                  <a:cxn ang="0">
                    <a:pos x="18" y="73"/>
                  </a:cxn>
                  <a:cxn ang="0">
                    <a:pos x="16" y="73"/>
                  </a:cxn>
                  <a:cxn ang="0">
                    <a:pos x="11" y="70"/>
                  </a:cxn>
                  <a:cxn ang="0">
                    <a:pos x="11" y="68"/>
                  </a:cxn>
                  <a:cxn ang="0">
                    <a:pos x="8" y="68"/>
                  </a:cxn>
                  <a:cxn ang="0">
                    <a:pos x="8" y="63"/>
                  </a:cxn>
                  <a:cxn ang="0">
                    <a:pos x="8" y="58"/>
                  </a:cxn>
                  <a:cxn ang="0">
                    <a:pos x="8" y="27"/>
                  </a:cxn>
                  <a:cxn ang="0">
                    <a:pos x="0" y="27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8" y="5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26" y="17"/>
                  </a:cxn>
                  <a:cxn ang="0">
                    <a:pos x="26" y="27"/>
                  </a:cxn>
                  <a:cxn ang="0">
                    <a:pos x="16" y="27"/>
                  </a:cxn>
                  <a:cxn ang="0">
                    <a:pos x="16" y="58"/>
                  </a:cxn>
                  <a:cxn ang="0">
                    <a:pos x="16" y="60"/>
                  </a:cxn>
                  <a:cxn ang="0">
                    <a:pos x="18" y="63"/>
                  </a:cxn>
                  <a:cxn ang="0">
                    <a:pos x="18" y="63"/>
                  </a:cxn>
                  <a:cxn ang="0">
                    <a:pos x="18" y="63"/>
                  </a:cxn>
                  <a:cxn ang="0">
                    <a:pos x="21" y="63"/>
                  </a:cxn>
                  <a:cxn ang="0">
                    <a:pos x="21" y="63"/>
                  </a:cxn>
                  <a:cxn ang="0">
                    <a:pos x="23" y="63"/>
                  </a:cxn>
                  <a:cxn ang="0">
                    <a:pos x="26" y="63"/>
                  </a:cxn>
                </a:cxnLst>
                <a:rect l="0" t="0" r="r" b="b"/>
                <a:pathLst>
                  <a:path w="26" h="73">
                    <a:moveTo>
                      <a:pt x="26" y="63"/>
                    </a:moveTo>
                    <a:lnTo>
                      <a:pt x="26" y="70"/>
                    </a:lnTo>
                    <a:lnTo>
                      <a:pt x="23" y="73"/>
                    </a:lnTo>
                    <a:lnTo>
                      <a:pt x="18" y="73"/>
                    </a:lnTo>
                    <a:lnTo>
                      <a:pt x="16" y="73"/>
                    </a:lnTo>
                    <a:lnTo>
                      <a:pt x="11" y="70"/>
                    </a:lnTo>
                    <a:lnTo>
                      <a:pt x="11" y="68"/>
                    </a:lnTo>
                    <a:lnTo>
                      <a:pt x="8" y="68"/>
                    </a:lnTo>
                    <a:lnTo>
                      <a:pt x="8" y="63"/>
                    </a:lnTo>
                    <a:lnTo>
                      <a:pt x="8" y="58"/>
                    </a:lnTo>
                    <a:lnTo>
                      <a:pt x="8" y="27"/>
                    </a:lnTo>
                    <a:lnTo>
                      <a:pt x="0" y="27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8" y="5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26" y="17"/>
                    </a:lnTo>
                    <a:lnTo>
                      <a:pt x="26" y="27"/>
                    </a:lnTo>
                    <a:lnTo>
                      <a:pt x="16" y="27"/>
                    </a:lnTo>
                    <a:lnTo>
                      <a:pt x="16" y="58"/>
                    </a:lnTo>
                    <a:lnTo>
                      <a:pt x="16" y="60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3" y="63"/>
                    </a:lnTo>
                    <a:lnTo>
                      <a:pt x="26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5" name="Freeform 3519"/>
              <p:cNvSpPr>
                <a:spLocks noEditPoints="1"/>
              </p:cNvSpPr>
              <p:nvPr/>
            </p:nvSpPr>
            <p:spPr bwMode="auto">
              <a:xfrm>
                <a:off x="3038" y="142"/>
                <a:ext cx="10" cy="7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7"/>
                  </a:cxn>
                  <a:cxn ang="0">
                    <a:pos x="0" y="7"/>
                  </a:cxn>
                  <a:cxn ang="0">
                    <a:pos x="0" y="70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0" y="70"/>
                  </a:cxn>
                  <a:cxn ang="0">
                    <a:pos x="0" y="70"/>
                  </a:cxn>
                </a:cxnLst>
                <a:rect l="0" t="0" r="r" b="b"/>
                <a:pathLst>
                  <a:path w="10" h="70">
                    <a:moveTo>
                      <a:pt x="0" y="7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0" y="7"/>
                    </a:lnTo>
                    <a:close/>
                    <a:moveTo>
                      <a:pt x="0" y="70"/>
                    </a:moveTo>
                    <a:lnTo>
                      <a:pt x="0" y="17"/>
                    </a:lnTo>
                    <a:lnTo>
                      <a:pt x="10" y="17"/>
                    </a:lnTo>
                    <a:lnTo>
                      <a:pt x="1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6" name="Freeform 3520"/>
              <p:cNvSpPr>
                <a:spLocks/>
              </p:cNvSpPr>
              <p:nvPr/>
            </p:nvSpPr>
            <p:spPr bwMode="auto">
              <a:xfrm>
                <a:off x="3056" y="159"/>
                <a:ext cx="45" cy="53"/>
              </a:xfrm>
              <a:custGeom>
                <a:avLst/>
                <a:gdLst/>
                <a:ahLst/>
                <a:cxnLst>
                  <a:cxn ang="0">
                    <a:pos x="18" y="5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20" y="33"/>
                  </a:cxn>
                  <a:cxn ang="0">
                    <a:pos x="20" y="38"/>
                  </a:cxn>
                  <a:cxn ang="0">
                    <a:pos x="23" y="43"/>
                  </a:cxn>
                  <a:cxn ang="0">
                    <a:pos x="25" y="38"/>
                  </a:cxn>
                  <a:cxn ang="0">
                    <a:pos x="25" y="33"/>
                  </a:cxn>
                  <a:cxn ang="0">
                    <a:pos x="35" y="0"/>
                  </a:cxn>
                  <a:cxn ang="0">
                    <a:pos x="45" y="0"/>
                  </a:cxn>
                  <a:cxn ang="0">
                    <a:pos x="30" y="53"/>
                  </a:cxn>
                  <a:cxn ang="0">
                    <a:pos x="18" y="53"/>
                  </a:cxn>
                </a:cxnLst>
                <a:rect l="0" t="0" r="r" b="b"/>
                <a:pathLst>
                  <a:path w="45" h="53">
                    <a:moveTo>
                      <a:pt x="18" y="5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33"/>
                    </a:lnTo>
                    <a:lnTo>
                      <a:pt x="20" y="38"/>
                    </a:lnTo>
                    <a:lnTo>
                      <a:pt x="23" y="43"/>
                    </a:lnTo>
                    <a:lnTo>
                      <a:pt x="25" y="38"/>
                    </a:lnTo>
                    <a:lnTo>
                      <a:pt x="25" y="33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30" y="53"/>
                    </a:lnTo>
                    <a:lnTo>
                      <a:pt x="18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7" name="Freeform 3521"/>
              <p:cNvSpPr>
                <a:spLocks noEditPoints="1"/>
              </p:cNvSpPr>
              <p:nvPr/>
            </p:nvSpPr>
            <p:spPr bwMode="auto">
              <a:xfrm>
                <a:off x="3106" y="159"/>
                <a:ext cx="48" cy="56"/>
              </a:xfrm>
              <a:custGeom>
                <a:avLst/>
                <a:gdLst/>
                <a:ahLst/>
                <a:cxnLst>
                  <a:cxn ang="0">
                    <a:pos x="38" y="38"/>
                  </a:cxn>
                  <a:cxn ang="0">
                    <a:pos x="48" y="38"/>
                  </a:cxn>
                  <a:cxn ang="0">
                    <a:pos x="46" y="46"/>
                  </a:cxn>
                  <a:cxn ang="0">
                    <a:pos x="41" y="51"/>
                  </a:cxn>
                  <a:cxn ang="0">
                    <a:pos x="33" y="53"/>
                  </a:cxn>
                  <a:cxn ang="0">
                    <a:pos x="26" y="56"/>
                  </a:cxn>
                  <a:cxn ang="0">
                    <a:pos x="18" y="53"/>
                  </a:cxn>
                  <a:cxn ang="0">
                    <a:pos x="13" y="53"/>
                  </a:cxn>
                  <a:cxn ang="0">
                    <a:pos x="8" y="48"/>
                  </a:cxn>
                  <a:cxn ang="0">
                    <a:pos x="3" y="43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0" y="21"/>
                  </a:cxn>
                  <a:cxn ang="0">
                    <a:pos x="3" y="13"/>
                  </a:cxn>
                  <a:cxn ang="0">
                    <a:pos x="8" y="8"/>
                  </a:cxn>
                  <a:cxn ang="0">
                    <a:pos x="13" y="3"/>
                  </a:cxn>
                  <a:cxn ang="0">
                    <a:pos x="18" y="0"/>
                  </a:cxn>
                  <a:cxn ang="0">
                    <a:pos x="26" y="0"/>
                  </a:cxn>
                  <a:cxn ang="0">
                    <a:pos x="31" y="0"/>
                  </a:cxn>
                  <a:cxn ang="0">
                    <a:pos x="38" y="3"/>
                  </a:cxn>
                  <a:cxn ang="0">
                    <a:pos x="43" y="8"/>
                  </a:cxn>
                  <a:cxn ang="0">
                    <a:pos x="46" y="13"/>
                  </a:cxn>
                  <a:cxn ang="0">
                    <a:pos x="48" y="21"/>
                  </a:cxn>
                  <a:cxn ang="0">
                    <a:pos x="48" y="28"/>
                  </a:cxn>
                  <a:cxn ang="0">
                    <a:pos x="48" y="28"/>
                  </a:cxn>
                  <a:cxn ang="0">
                    <a:pos x="48" y="31"/>
                  </a:cxn>
                  <a:cxn ang="0">
                    <a:pos x="10" y="31"/>
                  </a:cxn>
                  <a:cxn ang="0">
                    <a:pos x="10" y="38"/>
                  </a:cxn>
                  <a:cxn ang="0">
                    <a:pos x="15" y="43"/>
                  </a:cxn>
                  <a:cxn ang="0">
                    <a:pos x="21" y="46"/>
                  </a:cxn>
                  <a:cxn ang="0">
                    <a:pos x="26" y="46"/>
                  </a:cxn>
                  <a:cxn ang="0">
                    <a:pos x="31" y="46"/>
                  </a:cxn>
                  <a:cxn ang="0">
                    <a:pos x="33" y="46"/>
                  </a:cxn>
                  <a:cxn ang="0">
                    <a:pos x="38" y="43"/>
                  </a:cxn>
                  <a:cxn ang="0">
                    <a:pos x="38" y="38"/>
                  </a:cxn>
                  <a:cxn ang="0">
                    <a:pos x="10" y="21"/>
                  </a:cxn>
                  <a:cxn ang="0">
                    <a:pos x="41" y="21"/>
                  </a:cxn>
                  <a:cxn ang="0">
                    <a:pos x="38" y="15"/>
                  </a:cxn>
                  <a:cxn ang="0">
                    <a:pos x="36" y="13"/>
                  </a:cxn>
                  <a:cxn ang="0">
                    <a:pos x="31" y="10"/>
                  </a:cxn>
                  <a:cxn ang="0">
                    <a:pos x="26" y="8"/>
                  </a:cxn>
                  <a:cxn ang="0">
                    <a:pos x="21" y="10"/>
                  </a:cxn>
                  <a:cxn ang="0">
                    <a:pos x="15" y="13"/>
                  </a:cxn>
                  <a:cxn ang="0">
                    <a:pos x="10" y="15"/>
                  </a:cxn>
                  <a:cxn ang="0">
                    <a:pos x="10" y="21"/>
                  </a:cxn>
                </a:cxnLst>
                <a:rect l="0" t="0" r="r" b="b"/>
                <a:pathLst>
                  <a:path w="48" h="56">
                    <a:moveTo>
                      <a:pt x="38" y="38"/>
                    </a:moveTo>
                    <a:lnTo>
                      <a:pt x="48" y="38"/>
                    </a:lnTo>
                    <a:lnTo>
                      <a:pt x="46" y="46"/>
                    </a:lnTo>
                    <a:lnTo>
                      <a:pt x="41" y="51"/>
                    </a:lnTo>
                    <a:lnTo>
                      <a:pt x="33" y="53"/>
                    </a:lnTo>
                    <a:lnTo>
                      <a:pt x="26" y="56"/>
                    </a:lnTo>
                    <a:lnTo>
                      <a:pt x="18" y="53"/>
                    </a:lnTo>
                    <a:lnTo>
                      <a:pt x="13" y="53"/>
                    </a:lnTo>
                    <a:lnTo>
                      <a:pt x="8" y="48"/>
                    </a:lnTo>
                    <a:lnTo>
                      <a:pt x="3" y="43"/>
                    </a:lnTo>
                    <a:lnTo>
                      <a:pt x="0" y="36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3" y="13"/>
                    </a:lnTo>
                    <a:lnTo>
                      <a:pt x="8" y="8"/>
                    </a:lnTo>
                    <a:lnTo>
                      <a:pt x="13" y="3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8" y="3"/>
                    </a:lnTo>
                    <a:lnTo>
                      <a:pt x="43" y="8"/>
                    </a:lnTo>
                    <a:lnTo>
                      <a:pt x="46" y="13"/>
                    </a:lnTo>
                    <a:lnTo>
                      <a:pt x="48" y="21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1"/>
                    </a:lnTo>
                    <a:lnTo>
                      <a:pt x="10" y="31"/>
                    </a:lnTo>
                    <a:lnTo>
                      <a:pt x="10" y="38"/>
                    </a:lnTo>
                    <a:lnTo>
                      <a:pt x="15" y="43"/>
                    </a:lnTo>
                    <a:lnTo>
                      <a:pt x="21" y="46"/>
                    </a:lnTo>
                    <a:lnTo>
                      <a:pt x="26" y="46"/>
                    </a:lnTo>
                    <a:lnTo>
                      <a:pt x="31" y="46"/>
                    </a:lnTo>
                    <a:lnTo>
                      <a:pt x="33" y="46"/>
                    </a:lnTo>
                    <a:lnTo>
                      <a:pt x="38" y="43"/>
                    </a:lnTo>
                    <a:lnTo>
                      <a:pt x="38" y="38"/>
                    </a:lnTo>
                    <a:close/>
                    <a:moveTo>
                      <a:pt x="10" y="21"/>
                    </a:moveTo>
                    <a:lnTo>
                      <a:pt x="41" y="21"/>
                    </a:lnTo>
                    <a:lnTo>
                      <a:pt x="38" y="15"/>
                    </a:lnTo>
                    <a:lnTo>
                      <a:pt x="36" y="13"/>
                    </a:lnTo>
                    <a:lnTo>
                      <a:pt x="31" y="10"/>
                    </a:lnTo>
                    <a:lnTo>
                      <a:pt x="26" y="8"/>
                    </a:lnTo>
                    <a:lnTo>
                      <a:pt x="21" y="10"/>
                    </a:lnTo>
                    <a:lnTo>
                      <a:pt x="15" y="13"/>
                    </a:lnTo>
                    <a:lnTo>
                      <a:pt x="10" y="15"/>
                    </a:lnTo>
                    <a:lnTo>
                      <a:pt x="1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8" name="Freeform 3522"/>
              <p:cNvSpPr>
                <a:spLocks noEditPoints="1"/>
              </p:cNvSpPr>
              <p:nvPr/>
            </p:nvSpPr>
            <p:spPr bwMode="auto">
              <a:xfrm>
                <a:off x="3197" y="142"/>
                <a:ext cx="61" cy="70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38" y="0"/>
                  </a:cxn>
                  <a:cxn ang="0">
                    <a:pos x="43" y="0"/>
                  </a:cxn>
                  <a:cxn ang="0">
                    <a:pos x="48" y="2"/>
                  </a:cxn>
                  <a:cxn ang="0">
                    <a:pos x="51" y="7"/>
                  </a:cxn>
                  <a:cxn ang="0">
                    <a:pos x="53" y="12"/>
                  </a:cxn>
                  <a:cxn ang="0">
                    <a:pos x="56" y="17"/>
                  </a:cxn>
                  <a:cxn ang="0">
                    <a:pos x="53" y="25"/>
                  </a:cxn>
                  <a:cxn ang="0">
                    <a:pos x="51" y="30"/>
                  </a:cxn>
                  <a:cxn ang="0">
                    <a:pos x="43" y="35"/>
                  </a:cxn>
                  <a:cxn ang="0">
                    <a:pos x="35" y="38"/>
                  </a:cxn>
                  <a:cxn ang="0">
                    <a:pos x="38" y="40"/>
                  </a:cxn>
                  <a:cxn ang="0">
                    <a:pos x="41" y="43"/>
                  </a:cxn>
                  <a:cxn ang="0">
                    <a:pos x="43" y="45"/>
                  </a:cxn>
                  <a:cxn ang="0">
                    <a:pos x="48" y="50"/>
                  </a:cxn>
                  <a:cxn ang="0">
                    <a:pos x="61" y="70"/>
                  </a:cxn>
                  <a:cxn ang="0">
                    <a:pos x="48" y="70"/>
                  </a:cxn>
                  <a:cxn ang="0">
                    <a:pos x="41" y="55"/>
                  </a:cxn>
                  <a:cxn ang="0">
                    <a:pos x="35" y="50"/>
                  </a:cxn>
                  <a:cxn ang="0">
                    <a:pos x="33" y="45"/>
                  </a:cxn>
                  <a:cxn ang="0">
                    <a:pos x="30" y="43"/>
                  </a:cxn>
                  <a:cxn ang="0">
                    <a:pos x="28" y="40"/>
                  </a:cxn>
                  <a:cxn ang="0">
                    <a:pos x="25" y="40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18" y="38"/>
                  </a:cxn>
                  <a:cxn ang="0">
                    <a:pos x="8" y="38"/>
                  </a:cxn>
                  <a:cxn ang="0">
                    <a:pos x="8" y="70"/>
                  </a:cxn>
                  <a:cxn ang="0">
                    <a:pos x="0" y="70"/>
                  </a:cxn>
                  <a:cxn ang="0">
                    <a:pos x="8" y="30"/>
                  </a:cxn>
                  <a:cxn ang="0">
                    <a:pos x="28" y="30"/>
                  </a:cxn>
                  <a:cxn ang="0">
                    <a:pos x="33" y="30"/>
                  </a:cxn>
                  <a:cxn ang="0">
                    <a:pos x="38" y="30"/>
                  </a:cxn>
                  <a:cxn ang="0">
                    <a:pos x="41" y="27"/>
                  </a:cxn>
                  <a:cxn ang="0">
                    <a:pos x="43" y="25"/>
                  </a:cxn>
                  <a:cxn ang="0">
                    <a:pos x="46" y="22"/>
                  </a:cxn>
                  <a:cxn ang="0">
                    <a:pos x="46" y="17"/>
                  </a:cxn>
                  <a:cxn ang="0">
                    <a:pos x="43" y="15"/>
                  </a:cxn>
                  <a:cxn ang="0">
                    <a:pos x="41" y="10"/>
                  </a:cxn>
                  <a:cxn ang="0">
                    <a:pos x="38" y="7"/>
                  </a:cxn>
                  <a:cxn ang="0">
                    <a:pos x="30" y="7"/>
                  </a:cxn>
                  <a:cxn ang="0">
                    <a:pos x="8" y="7"/>
                  </a:cxn>
                  <a:cxn ang="0">
                    <a:pos x="8" y="30"/>
                  </a:cxn>
                </a:cxnLst>
                <a:rect l="0" t="0" r="r" b="b"/>
                <a:pathLst>
                  <a:path w="61" h="70">
                    <a:moveTo>
                      <a:pt x="0" y="70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8" y="2"/>
                    </a:lnTo>
                    <a:lnTo>
                      <a:pt x="51" y="7"/>
                    </a:lnTo>
                    <a:lnTo>
                      <a:pt x="53" y="12"/>
                    </a:lnTo>
                    <a:lnTo>
                      <a:pt x="56" y="17"/>
                    </a:lnTo>
                    <a:lnTo>
                      <a:pt x="53" y="25"/>
                    </a:lnTo>
                    <a:lnTo>
                      <a:pt x="51" y="30"/>
                    </a:lnTo>
                    <a:lnTo>
                      <a:pt x="43" y="35"/>
                    </a:lnTo>
                    <a:lnTo>
                      <a:pt x="35" y="38"/>
                    </a:lnTo>
                    <a:lnTo>
                      <a:pt x="38" y="40"/>
                    </a:lnTo>
                    <a:lnTo>
                      <a:pt x="41" y="43"/>
                    </a:lnTo>
                    <a:lnTo>
                      <a:pt x="43" y="45"/>
                    </a:lnTo>
                    <a:lnTo>
                      <a:pt x="48" y="50"/>
                    </a:lnTo>
                    <a:lnTo>
                      <a:pt x="61" y="70"/>
                    </a:lnTo>
                    <a:lnTo>
                      <a:pt x="48" y="70"/>
                    </a:lnTo>
                    <a:lnTo>
                      <a:pt x="41" y="55"/>
                    </a:lnTo>
                    <a:lnTo>
                      <a:pt x="35" y="50"/>
                    </a:lnTo>
                    <a:lnTo>
                      <a:pt x="33" y="45"/>
                    </a:lnTo>
                    <a:lnTo>
                      <a:pt x="30" y="43"/>
                    </a:lnTo>
                    <a:lnTo>
                      <a:pt x="28" y="40"/>
                    </a:lnTo>
                    <a:lnTo>
                      <a:pt x="25" y="40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18" y="38"/>
                    </a:lnTo>
                    <a:lnTo>
                      <a:pt x="8" y="38"/>
                    </a:lnTo>
                    <a:lnTo>
                      <a:pt x="8" y="70"/>
                    </a:lnTo>
                    <a:lnTo>
                      <a:pt x="0" y="70"/>
                    </a:lnTo>
                    <a:close/>
                    <a:moveTo>
                      <a:pt x="8" y="30"/>
                    </a:moveTo>
                    <a:lnTo>
                      <a:pt x="28" y="30"/>
                    </a:lnTo>
                    <a:lnTo>
                      <a:pt x="33" y="30"/>
                    </a:lnTo>
                    <a:lnTo>
                      <a:pt x="38" y="30"/>
                    </a:lnTo>
                    <a:lnTo>
                      <a:pt x="41" y="27"/>
                    </a:lnTo>
                    <a:lnTo>
                      <a:pt x="43" y="25"/>
                    </a:lnTo>
                    <a:lnTo>
                      <a:pt x="46" y="22"/>
                    </a:lnTo>
                    <a:lnTo>
                      <a:pt x="46" y="17"/>
                    </a:lnTo>
                    <a:lnTo>
                      <a:pt x="43" y="15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30" y="7"/>
                    </a:lnTo>
                    <a:lnTo>
                      <a:pt x="8" y="7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39" name="Freeform 3523"/>
              <p:cNvSpPr>
                <a:spLocks noEditPoints="1"/>
              </p:cNvSpPr>
              <p:nvPr/>
            </p:nvSpPr>
            <p:spPr bwMode="auto">
              <a:xfrm>
                <a:off x="3265" y="159"/>
                <a:ext cx="46" cy="56"/>
              </a:xfrm>
              <a:custGeom>
                <a:avLst/>
                <a:gdLst/>
                <a:ahLst/>
                <a:cxnLst>
                  <a:cxn ang="0">
                    <a:pos x="28" y="51"/>
                  </a:cxn>
                  <a:cxn ang="0">
                    <a:pos x="20" y="56"/>
                  </a:cxn>
                  <a:cxn ang="0">
                    <a:pos x="8" y="53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3" y="31"/>
                  </a:cxn>
                  <a:cxn ang="0">
                    <a:pos x="8" y="26"/>
                  </a:cxn>
                  <a:cxn ang="0">
                    <a:pos x="13" y="23"/>
                  </a:cxn>
                  <a:cxn ang="0">
                    <a:pos x="28" y="23"/>
                  </a:cxn>
                  <a:cxn ang="0">
                    <a:pos x="33" y="18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18" y="10"/>
                  </a:cxn>
                  <a:cxn ang="0">
                    <a:pos x="10" y="13"/>
                  </a:cxn>
                  <a:cxn ang="0">
                    <a:pos x="0" y="15"/>
                  </a:cxn>
                  <a:cxn ang="0">
                    <a:pos x="5" y="8"/>
                  </a:cxn>
                  <a:cxn ang="0">
                    <a:pos x="13" y="3"/>
                  </a:cxn>
                  <a:cxn ang="0">
                    <a:pos x="23" y="0"/>
                  </a:cxn>
                  <a:cxn ang="0">
                    <a:pos x="33" y="3"/>
                  </a:cxn>
                  <a:cxn ang="0">
                    <a:pos x="41" y="5"/>
                  </a:cxn>
                  <a:cxn ang="0">
                    <a:pos x="43" y="13"/>
                  </a:cxn>
                  <a:cxn ang="0">
                    <a:pos x="43" y="21"/>
                  </a:cxn>
                  <a:cxn ang="0">
                    <a:pos x="43" y="41"/>
                  </a:cxn>
                  <a:cxn ang="0">
                    <a:pos x="46" y="51"/>
                  </a:cxn>
                  <a:cxn ang="0">
                    <a:pos x="38" y="53"/>
                  </a:cxn>
                  <a:cxn ang="0">
                    <a:pos x="33" y="48"/>
                  </a:cxn>
                  <a:cxn ang="0">
                    <a:pos x="28" y="31"/>
                  </a:cxn>
                  <a:cxn ang="0">
                    <a:pos x="15" y="33"/>
                  </a:cxn>
                  <a:cxn ang="0">
                    <a:pos x="10" y="36"/>
                  </a:cxn>
                  <a:cxn ang="0">
                    <a:pos x="8" y="38"/>
                  </a:cxn>
                  <a:cxn ang="0">
                    <a:pos x="10" y="43"/>
                  </a:cxn>
                  <a:cxn ang="0">
                    <a:pos x="13" y="46"/>
                  </a:cxn>
                  <a:cxn ang="0">
                    <a:pos x="23" y="46"/>
                  </a:cxn>
                  <a:cxn ang="0">
                    <a:pos x="31" y="43"/>
                  </a:cxn>
                  <a:cxn ang="0">
                    <a:pos x="33" y="36"/>
                  </a:cxn>
                  <a:cxn ang="0">
                    <a:pos x="33" y="28"/>
                  </a:cxn>
                </a:cxnLst>
                <a:rect l="0" t="0" r="r" b="b"/>
                <a:pathLst>
                  <a:path w="46" h="56">
                    <a:moveTo>
                      <a:pt x="33" y="48"/>
                    </a:moveTo>
                    <a:lnTo>
                      <a:pt x="28" y="51"/>
                    </a:lnTo>
                    <a:lnTo>
                      <a:pt x="25" y="53"/>
                    </a:lnTo>
                    <a:lnTo>
                      <a:pt x="20" y="56"/>
                    </a:lnTo>
                    <a:lnTo>
                      <a:pt x="15" y="56"/>
                    </a:lnTo>
                    <a:lnTo>
                      <a:pt x="8" y="53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3" y="31"/>
                    </a:lnTo>
                    <a:lnTo>
                      <a:pt x="5" y="28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13" y="23"/>
                    </a:lnTo>
                    <a:lnTo>
                      <a:pt x="18" y="23"/>
                    </a:lnTo>
                    <a:lnTo>
                      <a:pt x="28" y="23"/>
                    </a:lnTo>
                    <a:lnTo>
                      <a:pt x="33" y="21"/>
                    </a:lnTo>
                    <a:lnTo>
                      <a:pt x="33" y="18"/>
                    </a:lnTo>
                    <a:lnTo>
                      <a:pt x="33" y="18"/>
                    </a:lnTo>
                    <a:lnTo>
                      <a:pt x="33" y="15"/>
                    </a:lnTo>
                    <a:lnTo>
                      <a:pt x="31" y="10"/>
                    </a:lnTo>
                    <a:lnTo>
                      <a:pt x="28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0"/>
                    </a:lnTo>
                    <a:lnTo>
                      <a:pt x="10" y="13"/>
                    </a:lnTo>
                    <a:lnTo>
                      <a:pt x="10" y="18"/>
                    </a:lnTo>
                    <a:lnTo>
                      <a:pt x="0" y="15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8" y="3"/>
                    </a:lnTo>
                    <a:lnTo>
                      <a:pt x="41" y="5"/>
                    </a:lnTo>
                    <a:lnTo>
                      <a:pt x="41" y="8"/>
                    </a:lnTo>
                    <a:lnTo>
                      <a:pt x="43" y="13"/>
                    </a:lnTo>
                    <a:lnTo>
                      <a:pt x="43" y="15"/>
                    </a:lnTo>
                    <a:lnTo>
                      <a:pt x="43" y="21"/>
                    </a:lnTo>
                    <a:lnTo>
                      <a:pt x="43" y="31"/>
                    </a:lnTo>
                    <a:lnTo>
                      <a:pt x="43" y="41"/>
                    </a:lnTo>
                    <a:lnTo>
                      <a:pt x="43" y="46"/>
                    </a:lnTo>
                    <a:lnTo>
                      <a:pt x="46" y="51"/>
                    </a:lnTo>
                    <a:lnTo>
                      <a:pt x="46" y="53"/>
                    </a:lnTo>
                    <a:lnTo>
                      <a:pt x="38" y="53"/>
                    </a:lnTo>
                    <a:lnTo>
                      <a:pt x="36" y="51"/>
                    </a:lnTo>
                    <a:lnTo>
                      <a:pt x="33" y="48"/>
                    </a:lnTo>
                    <a:close/>
                    <a:moveTo>
                      <a:pt x="33" y="28"/>
                    </a:moveTo>
                    <a:lnTo>
                      <a:pt x="28" y="31"/>
                    </a:lnTo>
                    <a:lnTo>
                      <a:pt x="20" y="31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8" y="38"/>
                    </a:lnTo>
                    <a:lnTo>
                      <a:pt x="8" y="41"/>
                    </a:lnTo>
                    <a:lnTo>
                      <a:pt x="10" y="43"/>
                    </a:lnTo>
                    <a:lnTo>
                      <a:pt x="10" y="46"/>
                    </a:lnTo>
                    <a:lnTo>
                      <a:pt x="13" y="46"/>
                    </a:lnTo>
                    <a:lnTo>
                      <a:pt x="18" y="46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31" y="43"/>
                    </a:lnTo>
                    <a:lnTo>
                      <a:pt x="31" y="38"/>
                    </a:lnTo>
                    <a:lnTo>
                      <a:pt x="33" y="36"/>
                    </a:lnTo>
                    <a:lnTo>
                      <a:pt x="33" y="31"/>
                    </a:lnTo>
                    <a:lnTo>
                      <a:pt x="33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0" name="Freeform 3524"/>
              <p:cNvSpPr>
                <a:spLocks/>
              </p:cNvSpPr>
              <p:nvPr/>
            </p:nvSpPr>
            <p:spPr bwMode="auto">
              <a:xfrm>
                <a:off x="3318" y="142"/>
                <a:ext cx="25" cy="73"/>
              </a:xfrm>
              <a:custGeom>
                <a:avLst/>
                <a:gdLst/>
                <a:ahLst/>
                <a:cxnLst>
                  <a:cxn ang="0">
                    <a:pos x="23" y="63"/>
                  </a:cxn>
                  <a:cxn ang="0">
                    <a:pos x="25" y="70"/>
                  </a:cxn>
                  <a:cxn ang="0">
                    <a:pos x="20" y="73"/>
                  </a:cxn>
                  <a:cxn ang="0">
                    <a:pos x="18" y="73"/>
                  </a:cxn>
                  <a:cxn ang="0">
                    <a:pos x="15" y="73"/>
                  </a:cxn>
                  <a:cxn ang="0">
                    <a:pos x="10" y="70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5" y="63"/>
                  </a:cxn>
                  <a:cxn ang="0">
                    <a:pos x="5" y="58"/>
                  </a:cxn>
                  <a:cxn ang="0">
                    <a:pos x="5" y="27"/>
                  </a:cxn>
                  <a:cxn ang="0">
                    <a:pos x="0" y="27"/>
                  </a:cxn>
                  <a:cxn ang="0">
                    <a:pos x="0" y="17"/>
                  </a:cxn>
                  <a:cxn ang="0">
                    <a:pos x="5" y="17"/>
                  </a:cxn>
                  <a:cxn ang="0">
                    <a:pos x="5" y="5"/>
                  </a:cxn>
                  <a:cxn ang="0">
                    <a:pos x="15" y="0"/>
                  </a:cxn>
                  <a:cxn ang="0">
                    <a:pos x="15" y="17"/>
                  </a:cxn>
                  <a:cxn ang="0">
                    <a:pos x="23" y="17"/>
                  </a:cxn>
                  <a:cxn ang="0">
                    <a:pos x="23" y="27"/>
                  </a:cxn>
                  <a:cxn ang="0">
                    <a:pos x="15" y="27"/>
                  </a:cxn>
                  <a:cxn ang="0">
                    <a:pos x="15" y="58"/>
                  </a:cxn>
                  <a:cxn ang="0">
                    <a:pos x="15" y="60"/>
                  </a:cxn>
                  <a:cxn ang="0">
                    <a:pos x="15" y="63"/>
                  </a:cxn>
                  <a:cxn ang="0">
                    <a:pos x="15" y="63"/>
                  </a:cxn>
                  <a:cxn ang="0">
                    <a:pos x="18" y="63"/>
                  </a:cxn>
                  <a:cxn ang="0">
                    <a:pos x="18" y="63"/>
                  </a:cxn>
                  <a:cxn ang="0">
                    <a:pos x="20" y="63"/>
                  </a:cxn>
                  <a:cxn ang="0">
                    <a:pos x="23" y="63"/>
                  </a:cxn>
                  <a:cxn ang="0">
                    <a:pos x="23" y="63"/>
                  </a:cxn>
                </a:cxnLst>
                <a:rect l="0" t="0" r="r" b="b"/>
                <a:pathLst>
                  <a:path w="25" h="73">
                    <a:moveTo>
                      <a:pt x="23" y="63"/>
                    </a:moveTo>
                    <a:lnTo>
                      <a:pt x="25" y="70"/>
                    </a:lnTo>
                    <a:lnTo>
                      <a:pt x="20" y="73"/>
                    </a:lnTo>
                    <a:lnTo>
                      <a:pt x="18" y="73"/>
                    </a:lnTo>
                    <a:lnTo>
                      <a:pt x="15" y="73"/>
                    </a:lnTo>
                    <a:lnTo>
                      <a:pt x="10" y="70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5" y="63"/>
                    </a:lnTo>
                    <a:lnTo>
                      <a:pt x="5" y="58"/>
                    </a:lnTo>
                    <a:lnTo>
                      <a:pt x="5" y="27"/>
                    </a:lnTo>
                    <a:lnTo>
                      <a:pt x="0" y="27"/>
                    </a:lnTo>
                    <a:lnTo>
                      <a:pt x="0" y="17"/>
                    </a:lnTo>
                    <a:lnTo>
                      <a:pt x="5" y="17"/>
                    </a:lnTo>
                    <a:lnTo>
                      <a:pt x="5" y="5"/>
                    </a:lnTo>
                    <a:lnTo>
                      <a:pt x="15" y="0"/>
                    </a:lnTo>
                    <a:lnTo>
                      <a:pt x="15" y="17"/>
                    </a:lnTo>
                    <a:lnTo>
                      <a:pt x="23" y="17"/>
                    </a:lnTo>
                    <a:lnTo>
                      <a:pt x="23" y="27"/>
                    </a:lnTo>
                    <a:lnTo>
                      <a:pt x="15" y="27"/>
                    </a:lnTo>
                    <a:lnTo>
                      <a:pt x="15" y="58"/>
                    </a:lnTo>
                    <a:lnTo>
                      <a:pt x="15" y="60"/>
                    </a:lnTo>
                    <a:lnTo>
                      <a:pt x="15" y="63"/>
                    </a:lnTo>
                    <a:lnTo>
                      <a:pt x="15" y="63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20" y="63"/>
                    </a:lnTo>
                    <a:lnTo>
                      <a:pt x="23" y="63"/>
                    </a:lnTo>
                    <a:lnTo>
                      <a:pt x="2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1" name="Freeform 3525"/>
              <p:cNvSpPr>
                <a:spLocks noEditPoints="1"/>
              </p:cNvSpPr>
              <p:nvPr/>
            </p:nvSpPr>
            <p:spPr bwMode="auto">
              <a:xfrm>
                <a:off x="3348" y="159"/>
                <a:ext cx="48" cy="56"/>
              </a:xfrm>
              <a:custGeom>
                <a:avLst/>
                <a:gdLst/>
                <a:ahLst/>
                <a:cxnLst>
                  <a:cxn ang="0">
                    <a:pos x="38" y="38"/>
                  </a:cxn>
                  <a:cxn ang="0">
                    <a:pos x="48" y="38"/>
                  </a:cxn>
                  <a:cxn ang="0">
                    <a:pos x="43" y="46"/>
                  </a:cxn>
                  <a:cxn ang="0">
                    <a:pos x="38" y="51"/>
                  </a:cxn>
                  <a:cxn ang="0">
                    <a:pos x="33" y="53"/>
                  </a:cxn>
                  <a:cxn ang="0">
                    <a:pos x="23" y="56"/>
                  </a:cxn>
                  <a:cxn ang="0">
                    <a:pos x="18" y="53"/>
                  </a:cxn>
                  <a:cxn ang="0">
                    <a:pos x="11" y="53"/>
                  </a:cxn>
                  <a:cxn ang="0">
                    <a:pos x="6" y="48"/>
                  </a:cxn>
                  <a:cxn ang="0">
                    <a:pos x="3" y="43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0" y="21"/>
                  </a:cxn>
                  <a:cxn ang="0">
                    <a:pos x="3" y="13"/>
                  </a:cxn>
                  <a:cxn ang="0">
                    <a:pos x="6" y="8"/>
                  </a:cxn>
                  <a:cxn ang="0">
                    <a:pos x="11" y="3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6" y="3"/>
                  </a:cxn>
                  <a:cxn ang="0">
                    <a:pos x="41" y="8"/>
                  </a:cxn>
                  <a:cxn ang="0">
                    <a:pos x="43" y="13"/>
                  </a:cxn>
                  <a:cxn ang="0">
                    <a:pos x="46" y="21"/>
                  </a:cxn>
                  <a:cxn ang="0">
                    <a:pos x="48" y="28"/>
                  </a:cxn>
                  <a:cxn ang="0">
                    <a:pos x="48" y="28"/>
                  </a:cxn>
                  <a:cxn ang="0">
                    <a:pos x="48" y="31"/>
                  </a:cxn>
                  <a:cxn ang="0">
                    <a:pos x="8" y="31"/>
                  </a:cxn>
                  <a:cxn ang="0">
                    <a:pos x="11" y="38"/>
                  </a:cxn>
                  <a:cxn ang="0">
                    <a:pos x="13" y="43"/>
                  </a:cxn>
                  <a:cxn ang="0">
                    <a:pos x="18" y="46"/>
                  </a:cxn>
                  <a:cxn ang="0">
                    <a:pos x="23" y="46"/>
                  </a:cxn>
                  <a:cxn ang="0">
                    <a:pos x="28" y="46"/>
                  </a:cxn>
                  <a:cxn ang="0">
                    <a:pos x="33" y="46"/>
                  </a:cxn>
                  <a:cxn ang="0">
                    <a:pos x="36" y="43"/>
                  </a:cxn>
                  <a:cxn ang="0">
                    <a:pos x="38" y="38"/>
                  </a:cxn>
                  <a:cxn ang="0">
                    <a:pos x="8" y="21"/>
                  </a:cxn>
                  <a:cxn ang="0">
                    <a:pos x="38" y="21"/>
                  </a:cxn>
                  <a:cxn ang="0">
                    <a:pos x="36" y="15"/>
                  </a:cxn>
                  <a:cxn ang="0">
                    <a:pos x="36" y="13"/>
                  </a:cxn>
                  <a:cxn ang="0">
                    <a:pos x="31" y="10"/>
                  </a:cxn>
                  <a:cxn ang="0">
                    <a:pos x="23" y="8"/>
                  </a:cxn>
                  <a:cxn ang="0">
                    <a:pos x="18" y="10"/>
                  </a:cxn>
                  <a:cxn ang="0">
                    <a:pos x="13" y="13"/>
                  </a:cxn>
                  <a:cxn ang="0">
                    <a:pos x="11" y="15"/>
                  </a:cxn>
                  <a:cxn ang="0">
                    <a:pos x="8" y="21"/>
                  </a:cxn>
                </a:cxnLst>
                <a:rect l="0" t="0" r="r" b="b"/>
                <a:pathLst>
                  <a:path w="48" h="56">
                    <a:moveTo>
                      <a:pt x="38" y="38"/>
                    </a:moveTo>
                    <a:lnTo>
                      <a:pt x="48" y="38"/>
                    </a:lnTo>
                    <a:lnTo>
                      <a:pt x="43" y="46"/>
                    </a:lnTo>
                    <a:lnTo>
                      <a:pt x="38" y="51"/>
                    </a:lnTo>
                    <a:lnTo>
                      <a:pt x="33" y="53"/>
                    </a:lnTo>
                    <a:lnTo>
                      <a:pt x="23" y="56"/>
                    </a:lnTo>
                    <a:lnTo>
                      <a:pt x="18" y="53"/>
                    </a:lnTo>
                    <a:lnTo>
                      <a:pt x="11" y="53"/>
                    </a:lnTo>
                    <a:lnTo>
                      <a:pt x="6" y="48"/>
                    </a:lnTo>
                    <a:lnTo>
                      <a:pt x="3" y="43"/>
                    </a:lnTo>
                    <a:lnTo>
                      <a:pt x="0" y="36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3" y="13"/>
                    </a:lnTo>
                    <a:lnTo>
                      <a:pt x="6" y="8"/>
                    </a:lnTo>
                    <a:lnTo>
                      <a:pt x="11" y="3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6" y="3"/>
                    </a:lnTo>
                    <a:lnTo>
                      <a:pt x="41" y="8"/>
                    </a:lnTo>
                    <a:lnTo>
                      <a:pt x="43" y="13"/>
                    </a:lnTo>
                    <a:lnTo>
                      <a:pt x="46" y="21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1"/>
                    </a:lnTo>
                    <a:lnTo>
                      <a:pt x="8" y="31"/>
                    </a:lnTo>
                    <a:lnTo>
                      <a:pt x="11" y="38"/>
                    </a:lnTo>
                    <a:lnTo>
                      <a:pt x="13" y="43"/>
                    </a:lnTo>
                    <a:lnTo>
                      <a:pt x="18" y="46"/>
                    </a:lnTo>
                    <a:lnTo>
                      <a:pt x="23" y="46"/>
                    </a:lnTo>
                    <a:lnTo>
                      <a:pt x="28" y="46"/>
                    </a:lnTo>
                    <a:lnTo>
                      <a:pt x="33" y="46"/>
                    </a:lnTo>
                    <a:lnTo>
                      <a:pt x="36" y="43"/>
                    </a:lnTo>
                    <a:lnTo>
                      <a:pt x="38" y="38"/>
                    </a:lnTo>
                    <a:close/>
                    <a:moveTo>
                      <a:pt x="8" y="21"/>
                    </a:moveTo>
                    <a:lnTo>
                      <a:pt x="38" y="21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1" y="10"/>
                    </a:lnTo>
                    <a:lnTo>
                      <a:pt x="23" y="8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1" y="15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2" name="Line 3526"/>
              <p:cNvSpPr>
                <a:spLocks noChangeShapeType="1"/>
              </p:cNvSpPr>
              <p:nvPr/>
            </p:nvSpPr>
            <p:spPr bwMode="auto">
              <a:xfrm>
                <a:off x="713" y="586"/>
                <a:ext cx="4507" cy="1"/>
              </a:xfrm>
              <a:prstGeom prst="line">
                <a:avLst/>
              </a:prstGeom>
              <a:noFill/>
              <a:ln w="3968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3" name="Line 3527"/>
              <p:cNvSpPr>
                <a:spLocks noChangeShapeType="1"/>
              </p:cNvSpPr>
              <p:nvPr/>
            </p:nvSpPr>
            <p:spPr bwMode="auto">
              <a:xfrm>
                <a:off x="713" y="858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4" name="Line 3528"/>
              <p:cNvSpPr>
                <a:spLocks noChangeShapeType="1"/>
              </p:cNvSpPr>
              <p:nvPr/>
            </p:nvSpPr>
            <p:spPr bwMode="auto">
              <a:xfrm>
                <a:off x="892" y="858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5" name="Line 3529"/>
              <p:cNvSpPr>
                <a:spLocks noChangeShapeType="1"/>
              </p:cNvSpPr>
              <p:nvPr/>
            </p:nvSpPr>
            <p:spPr bwMode="auto">
              <a:xfrm>
                <a:off x="1071" y="858"/>
                <a:ext cx="182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6" name="Line 3530"/>
              <p:cNvSpPr>
                <a:spLocks noChangeShapeType="1"/>
              </p:cNvSpPr>
              <p:nvPr/>
            </p:nvSpPr>
            <p:spPr bwMode="auto">
              <a:xfrm>
                <a:off x="1253" y="858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7" name="Line 3531"/>
              <p:cNvSpPr>
                <a:spLocks noChangeShapeType="1"/>
              </p:cNvSpPr>
              <p:nvPr/>
            </p:nvSpPr>
            <p:spPr bwMode="auto">
              <a:xfrm>
                <a:off x="1432" y="858"/>
                <a:ext cx="181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8" name="Line 3532"/>
              <p:cNvSpPr>
                <a:spLocks noChangeShapeType="1"/>
              </p:cNvSpPr>
              <p:nvPr/>
            </p:nvSpPr>
            <p:spPr bwMode="auto">
              <a:xfrm flipV="1">
                <a:off x="1613" y="813"/>
                <a:ext cx="179" cy="45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49" name="Line 3533"/>
              <p:cNvSpPr>
                <a:spLocks noChangeShapeType="1"/>
              </p:cNvSpPr>
              <p:nvPr/>
            </p:nvSpPr>
            <p:spPr bwMode="auto">
              <a:xfrm>
                <a:off x="1792" y="813"/>
                <a:ext cx="182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0" name="Line 3534"/>
              <p:cNvSpPr>
                <a:spLocks noChangeShapeType="1"/>
              </p:cNvSpPr>
              <p:nvPr/>
            </p:nvSpPr>
            <p:spPr bwMode="auto">
              <a:xfrm>
                <a:off x="1974" y="813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1" name="Line 3535"/>
              <p:cNvSpPr>
                <a:spLocks noChangeShapeType="1"/>
              </p:cNvSpPr>
              <p:nvPr/>
            </p:nvSpPr>
            <p:spPr bwMode="auto">
              <a:xfrm>
                <a:off x="2153" y="813"/>
                <a:ext cx="182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2" name="Line 3536"/>
              <p:cNvSpPr>
                <a:spLocks noChangeShapeType="1"/>
              </p:cNvSpPr>
              <p:nvPr/>
            </p:nvSpPr>
            <p:spPr bwMode="auto">
              <a:xfrm>
                <a:off x="2335" y="813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3" name="Line 3537"/>
              <p:cNvSpPr>
                <a:spLocks noChangeShapeType="1"/>
              </p:cNvSpPr>
              <p:nvPr/>
            </p:nvSpPr>
            <p:spPr bwMode="auto">
              <a:xfrm>
                <a:off x="2514" y="813"/>
                <a:ext cx="181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4" name="Line 3538"/>
              <p:cNvSpPr>
                <a:spLocks noChangeShapeType="1"/>
              </p:cNvSpPr>
              <p:nvPr/>
            </p:nvSpPr>
            <p:spPr bwMode="auto">
              <a:xfrm>
                <a:off x="2695" y="813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5" name="Line 3539"/>
              <p:cNvSpPr>
                <a:spLocks noChangeShapeType="1"/>
              </p:cNvSpPr>
              <p:nvPr/>
            </p:nvSpPr>
            <p:spPr bwMode="auto">
              <a:xfrm>
                <a:off x="2874" y="813"/>
                <a:ext cx="182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6" name="Line 3540"/>
              <p:cNvSpPr>
                <a:spLocks noChangeShapeType="1"/>
              </p:cNvSpPr>
              <p:nvPr/>
            </p:nvSpPr>
            <p:spPr bwMode="auto">
              <a:xfrm>
                <a:off x="3056" y="813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7" name="Line 3541"/>
              <p:cNvSpPr>
                <a:spLocks noChangeShapeType="1"/>
              </p:cNvSpPr>
              <p:nvPr/>
            </p:nvSpPr>
            <p:spPr bwMode="auto">
              <a:xfrm>
                <a:off x="3235" y="813"/>
                <a:ext cx="182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8" name="Line 3542"/>
              <p:cNvSpPr>
                <a:spLocks noChangeShapeType="1"/>
              </p:cNvSpPr>
              <p:nvPr/>
            </p:nvSpPr>
            <p:spPr bwMode="auto">
              <a:xfrm>
                <a:off x="3417" y="813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59" name="Line 3543"/>
              <p:cNvSpPr>
                <a:spLocks noChangeShapeType="1"/>
              </p:cNvSpPr>
              <p:nvPr/>
            </p:nvSpPr>
            <p:spPr bwMode="auto">
              <a:xfrm>
                <a:off x="3596" y="813"/>
                <a:ext cx="181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0" name="Line 3544"/>
              <p:cNvSpPr>
                <a:spLocks noChangeShapeType="1"/>
              </p:cNvSpPr>
              <p:nvPr/>
            </p:nvSpPr>
            <p:spPr bwMode="auto">
              <a:xfrm>
                <a:off x="3777" y="813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1" name="Line 3545"/>
              <p:cNvSpPr>
                <a:spLocks noChangeShapeType="1"/>
              </p:cNvSpPr>
              <p:nvPr/>
            </p:nvSpPr>
            <p:spPr bwMode="auto">
              <a:xfrm>
                <a:off x="3956" y="813"/>
                <a:ext cx="182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2" name="Line 3546"/>
              <p:cNvSpPr>
                <a:spLocks noChangeShapeType="1"/>
              </p:cNvSpPr>
              <p:nvPr/>
            </p:nvSpPr>
            <p:spPr bwMode="auto">
              <a:xfrm>
                <a:off x="4138" y="813"/>
                <a:ext cx="179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3" name="Line 3547"/>
              <p:cNvSpPr>
                <a:spLocks noChangeShapeType="1"/>
              </p:cNvSpPr>
              <p:nvPr/>
            </p:nvSpPr>
            <p:spPr bwMode="auto">
              <a:xfrm>
                <a:off x="4317" y="813"/>
                <a:ext cx="181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4" name="Line 3548"/>
              <p:cNvSpPr>
                <a:spLocks noChangeShapeType="1"/>
              </p:cNvSpPr>
              <p:nvPr/>
            </p:nvSpPr>
            <p:spPr bwMode="auto">
              <a:xfrm>
                <a:off x="4498" y="813"/>
                <a:ext cx="180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5" name="Line 3549"/>
              <p:cNvSpPr>
                <a:spLocks noChangeShapeType="1"/>
              </p:cNvSpPr>
              <p:nvPr/>
            </p:nvSpPr>
            <p:spPr bwMode="auto">
              <a:xfrm>
                <a:off x="4678" y="813"/>
                <a:ext cx="181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6" name="Line 3550"/>
              <p:cNvSpPr>
                <a:spLocks noChangeShapeType="1"/>
              </p:cNvSpPr>
              <p:nvPr/>
            </p:nvSpPr>
            <p:spPr bwMode="auto">
              <a:xfrm flipV="1">
                <a:off x="4859" y="767"/>
                <a:ext cx="179" cy="46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7" name="Line 3551"/>
              <p:cNvSpPr>
                <a:spLocks noChangeShapeType="1"/>
              </p:cNvSpPr>
              <p:nvPr/>
            </p:nvSpPr>
            <p:spPr bwMode="auto">
              <a:xfrm>
                <a:off x="5038" y="767"/>
                <a:ext cx="182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8" name="Line 3552"/>
              <p:cNvSpPr>
                <a:spLocks noChangeShapeType="1"/>
              </p:cNvSpPr>
              <p:nvPr/>
            </p:nvSpPr>
            <p:spPr bwMode="auto">
              <a:xfrm>
                <a:off x="5220" y="767"/>
                <a:ext cx="1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69" name="Line 3553"/>
              <p:cNvSpPr>
                <a:spLocks noChangeShapeType="1"/>
              </p:cNvSpPr>
              <p:nvPr/>
            </p:nvSpPr>
            <p:spPr bwMode="auto">
              <a:xfrm>
                <a:off x="713" y="631"/>
                <a:ext cx="4507" cy="1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0" name="Freeform 3554"/>
              <p:cNvSpPr>
                <a:spLocks/>
              </p:cNvSpPr>
              <p:nvPr/>
            </p:nvSpPr>
            <p:spPr bwMode="auto">
              <a:xfrm>
                <a:off x="713" y="616"/>
                <a:ext cx="4507" cy="3155"/>
              </a:xfrm>
              <a:custGeom>
                <a:avLst/>
                <a:gdLst/>
                <a:ahLst/>
                <a:cxnLst>
                  <a:cxn ang="0">
                    <a:pos x="4507" y="0"/>
                  </a:cxn>
                  <a:cxn ang="0">
                    <a:pos x="4325" y="15"/>
                  </a:cxn>
                  <a:cxn ang="0">
                    <a:pos x="3785" y="60"/>
                  </a:cxn>
                  <a:cxn ang="0">
                    <a:pos x="3064" y="151"/>
                  </a:cxn>
                  <a:cxn ang="0">
                    <a:pos x="2161" y="242"/>
                  </a:cxn>
                  <a:cxn ang="0">
                    <a:pos x="1801" y="287"/>
                  </a:cxn>
                  <a:cxn ang="0">
                    <a:pos x="1622" y="287"/>
                  </a:cxn>
                  <a:cxn ang="0">
                    <a:pos x="1622" y="333"/>
                  </a:cxn>
                  <a:cxn ang="0">
                    <a:pos x="1079" y="378"/>
                  </a:cxn>
                  <a:cxn ang="0">
                    <a:pos x="1079" y="424"/>
                  </a:cxn>
                  <a:cxn ang="0">
                    <a:pos x="900" y="514"/>
                  </a:cxn>
                  <a:cxn ang="0">
                    <a:pos x="719" y="514"/>
                  </a:cxn>
                  <a:cxn ang="0">
                    <a:pos x="540" y="560"/>
                  </a:cxn>
                  <a:cxn ang="0">
                    <a:pos x="540" y="605"/>
                  </a:cxn>
                  <a:cxn ang="0">
                    <a:pos x="358" y="651"/>
                  </a:cxn>
                  <a:cxn ang="0">
                    <a:pos x="179" y="651"/>
                  </a:cxn>
                  <a:cxn ang="0">
                    <a:pos x="179" y="832"/>
                  </a:cxn>
                  <a:cxn ang="0">
                    <a:pos x="0" y="832"/>
                  </a:cxn>
                  <a:cxn ang="0">
                    <a:pos x="0" y="3155"/>
                  </a:cxn>
                </a:cxnLst>
                <a:rect l="0" t="0" r="r" b="b"/>
                <a:pathLst>
                  <a:path w="4507" h="3155">
                    <a:moveTo>
                      <a:pt x="4507" y="0"/>
                    </a:moveTo>
                    <a:lnTo>
                      <a:pt x="4325" y="15"/>
                    </a:lnTo>
                    <a:lnTo>
                      <a:pt x="3785" y="60"/>
                    </a:lnTo>
                    <a:lnTo>
                      <a:pt x="3064" y="151"/>
                    </a:lnTo>
                    <a:lnTo>
                      <a:pt x="2161" y="242"/>
                    </a:lnTo>
                    <a:lnTo>
                      <a:pt x="1801" y="287"/>
                    </a:lnTo>
                    <a:lnTo>
                      <a:pt x="1622" y="287"/>
                    </a:lnTo>
                    <a:lnTo>
                      <a:pt x="1622" y="333"/>
                    </a:lnTo>
                    <a:lnTo>
                      <a:pt x="1079" y="378"/>
                    </a:lnTo>
                    <a:lnTo>
                      <a:pt x="1079" y="424"/>
                    </a:lnTo>
                    <a:lnTo>
                      <a:pt x="900" y="514"/>
                    </a:lnTo>
                    <a:lnTo>
                      <a:pt x="719" y="514"/>
                    </a:lnTo>
                    <a:lnTo>
                      <a:pt x="540" y="560"/>
                    </a:lnTo>
                    <a:lnTo>
                      <a:pt x="540" y="605"/>
                    </a:lnTo>
                    <a:lnTo>
                      <a:pt x="358" y="651"/>
                    </a:lnTo>
                    <a:lnTo>
                      <a:pt x="179" y="651"/>
                    </a:lnTo>
                    <a:lnTo>
                      <a:pt x="179" y="832"/>
                    </a:lnTo>
                    <a:lnTo>
                      <a:pt x="0" y="832"/>
                    </a:lnTo>
                    <a:lnTo>
                      <a:pt x="0" y="3155"/>
                    </a:lnTo>
                  </a:path>
                </a:pathLst>
              </a:custGeom>
              <a:noFill/>
              <a:ln w="396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1" name="Freeform 3555"/>
              <p:cNvSpPr>
                <a:spLocks/>
              </p:cNvSpPr>
              <p:nvPr/>
            </p:nvSpPr>
            <p:spPr bwMode="auto">
              <a:xfrm>
                <a:off x="713" y="767"/>
                <a:ext cx="4325" cy="1730"/>
              </a:xfrm>
              <a:custGeom>
                <a:avLst/>
                <a:gdLst/>
                <a:ahLst/>
                <a:cxnLst>
                  <a:cxn ang="0">
                    <a:pos x="4325" y="0"/>
                  </a:cxn>
                  <a:cxn ang="0">
                    <a:pos x="3785" y="46"/>
                  </a:cxn>
                  <a:cxn ang="0">
                    <a:pos x="3064" y="46"/>
                  </a:cxn>
                  <a:cxn ang="0">
                    <a:pos x="2704" y="136"/>
                  </a:cxn>
                  <a:cxn ang="0">
                    <a:pos x="1982" y="136"/>
                  </a:cxn>
                  <a:cxn ang="0">
                    <a:pos x="1622" y="273"/>
                  </a:cxn>
                  <a:cxn ang="0">
                    <a:pos x="1261" y="273"/>
                  </a:cxn>
                  <a:cxn ang="0">
                    <a:pos x="900" y="363"/>
                  </a:cxn>
                  <a:cxn ang="0">
                    <a:pos x="540" y="409"/>
                  </a:cxn>
                  <a:cxn ang="0">
                    <a:pos x="358" y="590"/>
                  </a:cxn>
                  <a:cxn ang="0">
                    <a:pos x="358" y="681"/>
                  </a:cxn>
                  <a:cxn ang="0">
                    <a:pos x="179" y="727"/>
                  </a:cxn>
                  <a:cxn ang="0">
                    <a:pos x="179" y="1138"/>
                  </a:cxn>
                  <a:cxn ang="0">
                    <a:pos x="0" y="1229"/>
                  </a:cxn>
                  <a:cxn ang="0">
                    <a:pos x="0" y="1730"/>
                  </a:cxn>
                </a:cxnLst>
                <a:rect l="0" t="0" r="r" b="b"/>
                <a:pathLst>
                  <a:path w="4325" h="1730">
                    <a:moveTo>
                      <a:pt x="4325" y="0"/>
                    </a:moveTo>
                    <a:lnTo>
                      <a:pt x="3785" y="46"/>
                    </a:lnTo>
                    <a:lnTo>
                      <a:pt x="3064" y="46"/>
                    </a:lnTo>
                    <a:lnTo>
                      <a:pt x="2704" y="136"/>
                    </a:lnTo>
                    <a:lnTo>
                      <a:pt x="1982" y="136"/>
                    </a:lnTo>
                    <a:lnTo>
                      <a:pt x="1622" y="273"/>
                    </a:lnTo>
                    <a:lnTo>
                      <a:pt x="1261" y="273"/>
                    </a:lnTo>
                    <a:lnTo>
                      <a:pt x="900" y="363"/>
                    </a:lnTo>
                    <a:lnTo>
                      <a:pt x="540" y="409"/>
                    </a:lnTo>
                    <a:lnTo>
                      <a:pt x="358" y="590"/>
                    </a:lnTo>
                    <a:lnTo>
                      <a:pt x="358" y="681"/>
                    </a:lnTo>
                    <a:lnTo>
                      <a:pt x="179" y="727"/>
                    </a:lnTo>
                    <a:lnTo>
                      <a:pt x="179" y="1138"/>
                    </a:lnTo>
                    <a:lnTo>
                      <a:pt x="0" y="1229"/>
                    </a:lnTo>
                    <a:lnTo>
                      <a:pt x="0" y="1730"/>
                    </a:lnTo>
                  </a:path>
                </a:pathLst>
              </a:custGeom>
              <a:noFill/>
              <a:ln w="39688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2" name="Line 3556"/>
              <p:cNvSpPr>
                <a:spLocks noChangeShapeType="1"/>
              </p:cNvSpPr>
              <p:nvPr/>
            </p:nvSpPr>
            <p:spPr bwMode="auto">
              <a:xfrm flipV="1">
                <a:off x="713" y="1630"/>
                <a:ext cx="179" cy="63"/>
              </a:xfrm>
              <a:prstGeom prst="line">
                <a:avLst/>
              </a:prstGeom>
              <a:noFill/>
              <a:ln w="39688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3" name="Line 3557"/>
              <p:cNvSpPr>
                <a:spLocks noChangeShapeType="1"/>
              </p:cNvSpPr>
              <p:nvPr/>
            </p:nvSpPr>
            <p:spPr bwMode="auto">
              <a:xfrm flipV="1">
                <a:off x="892" y="1564"/>
                <a:ext cx="179" cy="66"/>
              </a:xfrm>
              <a:prstGeom prst="line">
                <a:avLst/>
              </a:prstGeom>
              <a:noFill/>
              <a:ln w="39688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4" name="Line 3558"/>
              <p:cNvSpPr>
                <a:spLocks noChangeShapeType="1"/>
              </p:cNvSpPr>
              <p:nvPr/>
            </p:nvSpPr>
            <p:spPr bwMode="auto">
              <a:xfrm flipV="1">
                <a:off x="1071" y="1370"/>
                <a:ext cx="182" cy="194"/>
              </a:xfrm>
              <a:prstGeom prst="line">
                <a:avLst/>
              </a:prstGeom>
              <a:noFill/>
              <a:ln w="39688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5" name="Line 3559"/>
              <p:cNvSpPr>
                <a:spLocks noChangeShapeType="1"/>
              </p:cNvSpPr>
              <p:nvPr/>
            </p:nvSpPr>
            <p:spPr bwMode="auto">
              <a:xfrm flipV="1">
                <a:off x="1253" y="1113"/>
                <a:ext cx="360" cy="257"/>
              </a:xfrm>
              <a:prstGeom prst="line">
                <a:avLst/>
              </a:prstGeom>
              <a:noFill/>
              <a:ln w="39688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6" name="Line 3560"/>
              <p:cNvSpPr>
                <a:spLocks noChangeShapeType="1"/>
              </p:cNvSpPr>
              <p:nvPr/>
            </p:nvSpPr>
            <p:spPr bwMode="auto">
              <a:xfrm>
                <a:off x="1613" y="1113"/>
                <a:ext cx="361" cy="1"/>
              </a:xfrm>
              <a:prstGeom prst="line">
                <a:avLst/>
              </a:prstGeom>
              <a:noFill/>
              <a:ln w="39688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7" name="Line 3561"/>
              <p:cNvSpPr>
                <a:spLocks noChangeShapeType="1"/>
              </p:cNvSpPr>
              <p:nvPr/>
            </p:nvSpPr>
            <p:spPr bwMode="auto">
              <a:xfrm flipV="1">
                <a:off x="1974" y="984"/>
                <a:ext cx="540" cy="129"/>
              </a:xfrm>
              <a:prstGeom prst="line">
                <a:avLst/>
              </a:prstGeom>
              <a:noFill/>
              <a:ln w="39688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8" name="Line 3562"/>
              <p:cNvSpPr>
                <a:spLocks noChangeShapeType="1"/>
              </p:cNvSpPr>
              <p:nvPr/>
            </p:nvSpPr>
            <p:spPr bwMode="auto">
              <a:xfrm flipV="1">
                <a:off x="2514" y="853"/>
                <a:ext cx="542" cy="131"/>
              </a:xfrm>
              <a:prstGeom prst="line">
                <a:avLst/>
              </a:prstGeom>
              <a:noFill/>
              <a:ln w="39688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79" name="Line 3563"/>
              <p:cNvSpPr>
                <a:spLocks noChangeShapeType="1"/>
              </p:cNvSpPr>
              <p:nvPr/>
            </p:nvSpPr>
            <p:spPr bwMode="auto">
              <a:xfrm flipV="1">
                <a:off x="3056" y="790"/>
                <a:ext cx="540" cy="63"/>
              </a:xfrm>
              <a:prstGeom prst="line">
                <a:avLst/>
              </a:prstGeom>
              <a:noFill/>
              <a:ln w="39688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0" name="Freeform 3564"/>
              <p:cNvSpPr>
                <a:spLocks/>
              </p:cNvSpPr>
              <p:nvPr/>
            </p:nvSpPr>
            <p:spPr bwMode="auto">
              <a:xfrm>
                <a:off x="713" y="1708"/>
                <a:ext cx="4507" cy="424"/>
              </a:xfrm>
              <a:custGeom>
                <a:avLst/>
                <a:gdLst/>
                <a:ahLst/>
                <a:cxnLst>
                  <a:cxn ang="0">
                    <a:pos x="4507" y="0"/>
                  </a:cxn>
                  <a:cxn ang="0">
                    <a:pos x="4146" y="15"/>
                  </a:cxn>
                  <a:cxn ang="0">
                    <a:pos x="3965" y="15"/>
                  </a:cxn>
                  <a:cxn ang="0">
                    <a:pos x="3604" y="106"/>
                  </a:cxn>
                  <a:cxn ang="0">
                    <a:pos x="3064" y="106"/>
                  </a:cxn>
                  <a:cxn ang="0">
                    <a:pos x="2522" y="106"/>
                  </a:cxn>
                  <a:cxn ang="0">
                    <a:pos x="2343" y="106"/>
                  </a:cxn>
                  <a:cxn ang="0">
                    <a:pos x="1982" y="197"/>
                  </a:cxn>
                  <a:cxn ang="0">
                    <a:pos x="1622" y="242"/>
                  </a:cxn>
                  <a:cxn ang="0">
                    <a:pos x="179" y="242"/>
                  </a:cxn>
                  <a:cxn ang="0">
                    <a:pos x="0" y="424"/>
                  </a:cxn>
                </a:cxnLst>
                <a:rect l="0" t="0" r="r" b="b"/>
                <a:pathLst>
                  <a:path w="4507" h="424">
                    <a:moveTo>
                      <a:pt x="4507" y="0"/>
                    </a:moveTo>
                    <a:lnTo>
                      <a:pt x="4146" y="15"/>
                    </a:lnTo>
                    <a:lnTo>
                      <a:pt x="3965" y="15"/>
                    </a:lnTo>
                    <a:lnTo>
                      <a:pt x="3604" y="106"/>
                    </a:lnTo>
                    <a:lnTo>
                      <a:pt x="3064" y="106"/>
                    </a:lnTo>
                    <a:lnTo>
                      <a:pt x="2522" y="106"/>
                    </a:lnTo>
                    <a:lnTo>
                      <a:pt x="2343" y="106"/>
                    </a:lnTo>
                    <a:lnTo>
                      <a:pt x="1982" y="197"/>
                    </a:lnTo>
                    <a:lnTo>
                      <a:pt x="1622" y="242"/>
                    </a:lnTo>
                    <a:lnTo>
                      <a:pt x="179" y="242"/>
                    </a:lnTo>
                    <a:lnTo>
                      <a:pt x="0" y="424"/>
                    </a:lnTo>
                  </a:path>
                </a:pathLst>
              </a:custGeom>
              <a:noFill/>
              <a:ln w="39688">
                <a:solidFill>
                  <a:srgbClr val="0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1" name="Rectangle 3565"/>
              <p:cNvSpPr>
                <a:spLocks noChangeArrowheads="1"/>
              </p:cNvSpPr>
              <p:nvPr/>
            </p:nvSpPr>
            <p:spPr bwMode="auto">
              <a:xfrm>
                <a:off x="3205" y="2495"/>
                <a:ext cx="1916" cy="1385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2" name="Rectangle 3566"/>
              <p:cNvSpPr>
                <a:spLocks noChangeArrowheads="1"/>
              </p:cNvSpPr>
              <p:nvPr/>
            </p:nvSpPr>
            <p:spPr bwMode="auto">
              <a:xfrm>
                <a:off x="3205" y="2495"/>
                <a:ext cx="1916" cy="1385"/>
              </a:xfrm>
              <a:prstGeom prst="rect">
                <a:avLst/>
              </a:prstGeom>
              <a:noFill/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3" name="Line 3567"/>
              <p:cNvSpPr>
                <a:spLocks noChangeShapeType="1"/>
              </p:cNvSpPr>
              <p:nvPr/>
            </p:nvSpPr>
            <p:spPr bwMode="auto">
              <a:xfrm>
                <a:off x="3205" y="3880"/>
                <a:ext cx="191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4" name="Line 3568"/>
              <p:cNvSpPr>
                <a:spLocks noChangeShapeType="1"/>
              </p:cNvSpPr>
              <p:nvPr/>
            </p:nvSpPr>
            <p:spPr bwMode="auto">
              <a:xfrm>
                <a:off x="3205" y="2495"/>
                <a:ext cx="191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5" name="Line 3569"/>
              <p:cNvSpPr>
                <a:spLocks noChangeShapeType="1"/>
              </p:cNvSpPr>
              <p:nvPr/>
            </p:nvSpPr>
            <p:spPr bwMode="auto">
              <a:xfrm flipV="1">
                <a:off x="3205" y="2495"/>
                <a:ext cx="1" cy="138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6" name="Line 3570"/>
              <p:cNvSpPr>
                <a:spLocks noChangeShapeType="1"/>
              </p:cNvSpPr>
              <p:nvPr/>
            </p:nvSpPr>
            <p:spPr bwMode="auto">
              <a:xfrm flipV="1">
                <a:off x="5121" y="2495"/>
                <a:ext cx="1" cy="138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7" name="Line 3571"/>
              <p:cNvSpPr>
                <a:spLocks noChangeShapeType="1"/>
              </p:cNvSpPr>
              <p:nvPr/>
            </p:nvSpPr>
            <p:spPr bwMode="auto">
              <a:xfrm>
                <a:off x="3205" y="3880"/>
                <a:ext cx="191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8" name="Line 3572"/>
              <p:cNvSpPr>
                <a:spLocks noChangeShapeType="1"/>
              </p:cNvSpPr>
              <p:nvPr/>
            </p:nvSpPr>
            <p:spPr bwMode="auto">
              <a:xfrm flipV="1">
                <a:off x="3205" y="2495"/>
                <a:ext cx="1" cy="138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89" name="Line 3573"/>
              <p:cNvSpPr>
                <a:spLocks noChangeShapeType="1"/>
              </p:cNvSpPr>
              <p:nvPr/>
            </p:nvSpPr>
            <p:spPr bwMode="auto">
              <a:xfrm>
                <a:off x="3205" y="3880"/>
                <a:ext cx="191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0" name="Line 3574"/>
              <p:cNvSpPr>
                <a:spLocks noChangeShapeType="1"/>
              </p:cNvSpPr>
              <p:nvPr/>
            </p:nvSpPr>
            <p:spPr bwMode="auto">
              <a:xfrm>
                <a:off x="3205" y="2495"/>
                <a:ext cx="191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1" name="Line 3575"/>
              <p:cNvSpPr>
                <a:spLocks noChangeShapeType="1"/>
              </p:cNvSpPr>
              <p:nvPr/>
            </p:nvSpPr>
            <p:spPr bwMode="auto">
              <a:xfrm flipV="1">
                <a:off x="3205" y="2495"/>
                <a:ext cx="1" cy="138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2" name="Line 3576"/>
              <p:cNvSpPr>
                <a:spLocks noChangeShapeType="1"/>
              </p:cNvSpPr>
              <p:nvPr/>
            </p:nvSpPr>
            <p:spPr bwMode="auto">
              <a:xfrm flipV="1">
                <a:off x="5121" y="2495"/>
                <a:ext cx="1" cy="138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3" name="Freeform 3577"/>
              <p:cNvSpPr>
                <a:spLocks noEditPoints="1"/>
              </p:cNvSpPr>
              <p:nvPr/>
            </p:nvSpPr>
            <p:spPr bwMode="auto">
              <a:xfrm>
                <a:off x="3633" y="2573"/>
                <a:ext cx="61" cy="71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41" y="0"/>
                  </a:cxn>
                  <a:cxn ang="0">
                    <a:pos x="46" y="0"/>
                  </a:cxn>
                  <a:cxn ang="0">
                    <a:pos x="51" y="3"/>
                  </a:cxn>
                  <a:cxn ang="0">
                    <a:pos x="53" y="8"/>
                  </a:cxn>
                  <a:cxn ang="0">
                    <a:pos x="56" y="13"/>
                  </a:cxn>
                  <a:cxn ang="0">
                    <a:pos x="56" y="18"/>
                  </a:cxn>
                  <a:cxn ang="0">
                    <a:pos x="56" y="25"/>
                  </a:cxn>
                  <a:cxn ang="0">
                    <a:pos x="53" y="30"/>
                  </a:cxn>
                  <a:cxn ang="0">
                    <a:pos x="46" y="35"/>
                  </a:cxn>
                  <a:cxn ang="0">
                    <a:pos x="38" y="38"/>
                  </a:cxn>
                  <a:cxn ang="0">
                    <a:pos x="41" y="41"/>
                  </a:cxn>
                  <a:cxn ang="0">
                    <a:pos x="43" y="43"/>
                  </a:cxn>
                  <a:cxn ang="0">
                    <a:pos x="46" y="46"/>
                  </a:cxn>
                  <a:cxn ang="0">
                    <a:pos x="51" y="51"/>
                  </a:cxn>
                  <a:cxn ang="0">
                    <a:pos x="61" y="71"/>
                  </a:cxn>
                  <a:cxn ang="0">
                    <a:pos x="51" y="71"/>
                  </a:cxn>
                  <a:cxn ang="0">
                    <a:pos x="41" y="56"/>
                  </a:cxn>
                  <a:cxn ang="0">
                    <a:pos x="38" y="51"/>
                  </a:cxn>
                  <a:cxn ang="0">
                    <a:pos x="36" y="46"/>
                  </a:cxn>
                  <a:cxn ang="0">
                    <a:pos x="33" y="43"/>
                  </a:cxn>
                  <a:cxn ang="0">
                    <a:pos x="31" y="41"/>
                  </a:cxn>
                  <a:cxn ang="0">
                    <a:pos x="28" y="41"/>
                  </a:cxn>
                  <a:cxn ang="0">
                    <a:pos x="26" y="41"/>
                  </a:cxn>
                  <a:cxn ang="0">
                    <a:pos x="26" y="38"/>
                  </a:cxn>
                  <a:cxn ang="0">
                    <a:pos x="21" y="38"/>
                  </a:cxn>
                  <a:cxn ang="0">
                    <a:pos x="11" y="38"/>
                  </a:cxn>
                  <a:cxn ang="0">
                    <a:pos x="11" y="71"/>
                  </a:cxn>
                  <a:cxn ang="0">
                    <a:pos x="0" y="71"/>
                  </a:cxn>
                  <a:cxn ang="0">
                    <a:pos x="11" y="30"/>
                  </a:cxn>
                  <a:cxn ang="0">
                    <a:pos x="31" y="30"/>
                  </a:cxn>
                  <a:cxn ang="0">
                    <a:pos x="36" y="30"/>
                  </a:cxn>
                  <a:cxn ang="0">
                    <a:pos x="41" y="30"/>
                  </a:cxn>
                  <a:cxn ang="0">
                    <a:pos x="43" y="28"/>
                  </a:cxn>
                  <a:cxn ang="0">
                    <a:pos x="46" y="25"/>
                  </a:cxn>
                  <a:cxn ang="0">
                    <a:pos x="46" y="23"/>
                  </a:cxn>
                  <a:cxn ang="0">
                    <a:pos x="48" y="18"/>
                  </a:cxn>
                  <a:cxn ang="0">
                    <a:pos x="46" y="15"/>
                  </a:cxn>
                  <a:cxn ang="0">
                    <a:pos x="43" y="10"/>
                  </a:cxn>
                  <a:cxn ang="0">
                    <a:pos x="38" y="8"/>
                  </a:cxn>
                  <a:cxn ang="0">
                    <a:pos x="33" y="8"/>
                  </a:cxn>
                  <a:cxn ang="0">
                    <a:pos x="11" y="8"/>
                  </a:cxn>
                  <a:cxn ang="0">
                    <a:pos x="11" y="30"/>
                  </a:cxn>
                </a:cxnLst>
                <a:rect l="0" t="0" r="r" b="b"/>
                <a:pathLst>
                  <a:path w="61" h="71">
                    <a:moveTo>
                      <a:pt x="0" y="7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1" y="0"/>
                    </a:lnTo>
                    <a:lnTo>
                      <a:pt x="46" y="0"/>
                    </a:lnTo>
                    <a:lnTo>
                      <a:pt x="51" y="3"/>
                    </a:lnTo>
                    <a:lnTo>
                      <a:pt x="53" y="8"/>
                    </a:lnTo>
                    <a:lnTo>
                      <a:pt x="56" y="13"/>
                    </a:lnTo>
                    <a:lnTo>
                      <a:pt x="56" y="18"/>
                    </a:lnTo>
                    <a:lnTo>
                      <a:pt x="56" y="25"/>
                    </a:lnTo>
                    <a:lnTo>
                      <a:pt x="53" y="30"/>
                    </a:lnTo>
                    <a:lnTo>
                      <a:pt x="46" y="35"/>
                    </a:lnTo>
                    <a:lnTo>
                      <a:pt x="38" y="38"/>
                    </a:lnTo>
                    <a:lnTo>
                      <a:pt x="41" y="41"/>
                    </a:lnTo>
                    <a:lnTo>
                      <a:pt x="43" y="43"/>
                    </a:lnTo>
                    <a:lnTo>
                      <a:pt x="46" y="46"/>
                    </a:lnTo>
                    <a:lnTo>
                      <a:pt x="51" y="51"/>
                    </a:lnTo>
                    <a:lnTo>
                      <a:pt x="61" y="71"/>
                    </a:lnTo>
                    <a:lnTo>
                      <a:pt x="51" y="71"/>
                    </a:lnTo>
                    <a:lnTo>
                      <a:pt x="41" y="56"/>
                    </a:lnTo>
                    <a:lnTo>
                      <a:pt x="38" y="51"/>
                    </a:lnTo>
                    <a:lnTo>
                      <a:pt x="36" y="46"/>
                    </a:lnTo>
                    <a:lnTo>
                      <a:pt x="33" y="43"/>
                    </a:lnTo>
                    <a:lnTo>
                      <a:pt x="31" y="41"/>
                    </a:lnTo>
                    <a:lnTo>
                      <a:pt x="28" y="41"/>
                    </a:lnTo>
                    <a:lnTo>
                      <a:pt x="26" y="41"/>
                    </a:lnTo>
                    <a:lnTo>
                      <a:pt x="26" y="38"/>
                    </a:lnTo>
                    <a:lnTo>
                      <a:pt x="21" y="38"/>
                    </a:lnTo>
                    <a:lnTo>
                      <a:pt x="11" y="38"/>
                    </a:lnTo>
                    <a:lnTo>
                      <a:pt x="11" y="71"/>
                    </a:lnTo>
                    <a:lnTo>
                      <a:pt x="0" y="71"/>
                    </a:lnTo>
                    <a:close/>
                    <a:moveTo>
                      <a:pt x="11" y="30"/>
                    </a:moveTo>
                    <a:lnTo>
                      <a:pt x="31" y="30"/>
                    </a:lnTo>
                    <a:lnTo>
                      <a:pt x="36" y="30"/>
                    </a:lnTo>
                    <a:lnTo>
                      <a:pt x="41" y="30"/>
                    </a:lnTo>
                    <a:lnTo>
                      <a:pt x="43" y="28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8" y="18"/>
                    </a:lnTo>
                    <a:lnTo>
                      <a:pt x="46" y="15"/>
                    </a:lnTo>
                    <a:lnTo>
                      <a:pt x="43" y="10"/>
                    </a:lnTo>
                    <a:lnTo>
                      <a:pt x="38" y="8"/>
                    </a:lnTo>
                    <a:lnTo>
                      <a:pt x="33" y="8"/>
                    </a:lnTo>
                    <a:lnTo>
                      <a:pt x="11" y="8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4" name="Freeform 3578"/>
              <p:cNvSpPr>
                <a:spLocks noEditPoints="1"/>
              </p:cNvSpPr>
              <p:nvPr/>
            </p:nvSpPr>
            <p:spPr bwMode="auto">
              <a:xfrm>
                <a:off x="3702" y="2591"/>
                <a:ext cx="47" cy="55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2" y="17"/>
                  </a:cxn>
                  <a:cxn ang="0">
                    <a:pos x="5" y="12"/>
                  </a:cxn>
                  <a:cxn ang="0">
                    <a:pos x="10" y="5"/>
                  </a:cxn>
                  <a:cxn ang="0">
                    <a:pos x="15" y="2"/>
                  </a:cxn>
                  <a:cxn ang="0">
                    <a:pos x="25" y="0"/>
                  </a:cxn>
                  <a:cxn ang="0">
                    <a:pos x="30" y="0"/>
                  </a:cxn>
                  <a:cxn ang="0">
                    <a:pos x="37" y="2"/>
                  </a:cxn>
                  <a:cxn ang="0">
                    <a:pos x="42" y="7"/>
                  </a:cxn>
                  <a:cxn ang="0">
                    <a:pos x="45" y="12"/>
                  </a:cxn>
                  <a:cxn ang="0">
                    <a:pos x="47" y="20"/>
                  </a:cxn>
                  <a:cxn ang="0">
                    <a:pos x="47" y="28"/>
                  </a:cxn>
                  <a:cxn ang="0">
                    <a:pos x="47" y="35"/>
                  </a:cxn>
                  <a:cxn ang="0">
                    <a:pos x="45" y="43"/>
                  </a:cxn>
                  <a:cxn ang="0">
                    <a:pos x="42" y="48"/>
                  </a:cxn>
                  <a:cxn ang="0">
                    <a:pos x="37" y="50"/>
                  </a:cxn>
                  <a:cxn ang="0">
                    <a:pos x="30" y="53"/>
                  </a:cxn>
                  <a:cxn ang="0">
                    <a:pos x="25" y="55"/>
                  </a:cxn>
                  <a:cxn ang="0">
                    <a:pos x="17" y="53"/>
                  </a:cxn>
                  <a:cxn ang="0">
                    <a:pos x="12" y="53"/>
                  </a:cxn>
                  <a:cxn ang="0">
                    <a:pos x="7" y="48"/>
                  </a:cxn>
                  <a:cxn ang="0">
                    <a:pos x="5" y="43"/>
                  </a:cxn>
                  <a:cxn ang="0">
                    <a:pos x="2" y="35"/>
                  </a:cxn>
                  <a:cxn ang="0">
                    <a:pos x="0" y="28"/>
                  </a:cxn>
                  <a:cxn ang="0">
                    <a:pos x="10" y="28"/>
                  </a:cxn>
                  <a:cxn ang="0">
                    <a:pos x="12" y="35"/>
                  </a:cxn>
                  <a:cxn ang="0">
                    <a:pos x="15" y="43"/>
                  </a:cxn>
                  <a:cxn ang="0">
                    <a:pos x="20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5" y="43"/>
                  </a:cxn>
                  <a:cxn ang="0">
                    <a:pos x="37" y="35"/>
                  </a:cxn>
                  <a:cxn ang="0">
                    <a:pos x="37" y="28"/>
                  </a:cxn>
                  <a:cxn ang="0">
                    <a:pos x="37" y="20"/>
                  </a:cxn>
                  <a:cxn ang="0">
                    <a:pos x="35" y="12"/>
                  </a:cxn>
                  <a:cxn ang="0">
                    <a:pos x="30" y="10"/>
                  </a:cxn>
                  <a:cxn ang="0">
                    <a:pos x="25" y="7"/>
                  </a:cxn>
                  <a:cxn ang="0">
                    <a:pos x="20" y="10"/>
                  </a:cxn>
                  <a:cxn ang="0">
                    <a:pos x="15" y="12"/>
                  </a:cxn>
                  <a:cxn ang="0">
                    <a:pos x="12" y="20"/>
                  </a:cxn>
                  <a:cxn ang="0">
                    <a:pos x="10" y="28"/>
                  </a:cxn>
                </a:cxnLst>
                <a:rect l="0" t="0" r="r" b="b"/>
                <a:pathLst>
                  <a:path w="47" h="55">
                    <a:moveTo>
                      <a:pt x="0" y="28"/>
                    </a:moveTo>
                    <a:lnTo>
                      <a:pt x="2" y="17"/>
                    </a:lnTo>
                    <a:lnTo>
                      <a:pt x="5" y="12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7" y="2"/>
                    </a:lnTo>
                    <a:lnTo>
                      <a:pt x="42" y="7"/>
                    </a:lnTo>
                    <a:lnTo>
                      <a:pt x="45" y="12"/>
                    </a:lnTo>
                    <a:lnTo>
                      <a:pt x="47" y="20"/>
                    </a:lnTo>
                    <a:lnTo>
                      <a:pt x="47" y="28"/>
                    </a:lnTo>
                    <a:lnTo>
                      <a:pt x="47" y="35"/>
                    </a:lnTo>
                    <a:lnTo>
                      <a:pt x="45" y="43"/>
                    </a:lnTo>
                    <a:lnTo>
                      <a:pt x="42" y="48"/>
                    </a:lnTo>
                    <a:lnTo>
                      <a:pt x="37" y="50"/>
                    </a:lnTo>
                    <a:lnTo>
                      <a:pt x="30" y="53"/>
                    </a:lnTo>
                    <a:lnTo>
                      <a:pt x="25" y="55"/>
                    </a:lnTo>
                    <a:lnTo>
                      <a:pt x="17" y="53"/>
                    </a:lnTo>
                    <a:lnTo>
                      <a:pt x="12" y="53"/>
                    </a:lnTo>
                    <a:lnTo>
                      <a:pt x="7" y="48"/>
                    </a:lnTo>
                    <a:lnTo>
                      <a:pt x="5" y="43"/>
                    </a:lnTo>
                    <a:lnTo>
                      <a:pt x="2" y="35"/>
                    </a:lnTo>
                    <a:lnTo>
                      <a:pt x="0" y="28"/>
                    </a:lnTo>
                    <a:close/>
                    <a:moveTo>
                      <a:pt x="10" y="28"/>
                    </a:moveTo>
                    <a:lnTo>
                      <a:pt x="12" y="35"/>
                    </a:lnTo>
                    <a:lnTo>
                      <a:pt x="15" y="43"/>
                    </a:lnTo>
                    <a:lnTo>
                      <a:pt x="20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5" y="43"/>
                    </a:lnTo>
                    <a:lnTo>
                      <a:pt x="37" y="35"/>
                    </a:lnTo>
                    <a:lnTo>
                      <a:pt x="37" y="28"/>
                    </a:lnTo>
                    <a:lnTo>
                      <a:pt x="37" y="20"/>
                    </a:lnTo>
                    <a:lnTo>
                      <a:pt x="35" y="12"/>
                    </a:lnTo>
                    <a:lnTo>
                      <a:pt x="30" y="10"/>
                    </a:lnTo>
                    <a:lnTo>
                      <a:pt x="25" y="7"/>
                    </a:lnTo>
                    <a:lnTo>
                      <a:pt x="20" y="10"/>
                    </a:lnTo>
                    <a:lnTo>
                      <a:pt x="15" y="12"/>
                    </a:lnTo>
                    <a:lnTo>
                      <a:pt x="12" y="20"/>
                    </a:ln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5" name="Freeform 3579"/>
              <p:cNvSpPr>
                <a:spLocks/>
              </p:cNvSpPr>
              <p:nvPr/>
            </p:nvSpPr>
            <p:spPr bwMode="auto">
              <a:xfrm>
                <a:off x="3757" y="2573"/>
                <a:ext cx="25" cy="73"/>
              </a:xfrm>
              <a:custGeom>
                <a:avLst/>
                <a:gdLst/>
                <a:ahLst/>
                <a:cxnLst>
                  <a:cxn ang="0">
                    <a:pos x="23" y="63"/>
                  </a:cxn>
                  <a:cxn ang="0">
                    <a:pos x="25" y="71"/>
                  </a:cxn>
                  <a:cxn ang="0">
                    <a:pos x="20" y="73"/>
                  </a:cxn>
                  <a:cxn ang="0">
                    <a:pos x="18" y="73"/>
                  </a:cxn>
                  <a:cxn ang="0">
                    <a:pos x="13" y="73"/>
                  </a:cxn>
                  <a:cxn ang="0">
                    <a:pos x="10" y="71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5" y="63"/>
                  </a:cxn>
                  <a:cxn ang="0">
                    <a:pos x="5" y="58"/>
                  </a:cxn>
                  <a:cxn ang="0">
                    <a:pos x="5" y="28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5" y="18"/>
                  </a:cxn>
                  <a:cxn ang="0">
                    <a:pos x="5" y="5"/>
                  </a:cxn>
                  <a:cxn ang="0">
                    <a:pos x="15" y="0"/>
                  </a:cxn>
                  <a:cxn ang="0">
                    <a:pos x="15" y="18"/>
                  </a:cxn>
                  <a:cxn ang="0">
                    <a:pos x="23" y="18"/>
                  </a:cxn>
                  <a:cxn ang="0">
                    <a:pos x="23" y="28"/>
                  </a:cxn>
                  <a:cxn ang="0">
                    <a:pos x="15" y="28"/>
                  </a:cxn>
                  <a:cxn ang="0">
                    <a:pos x="15" y="58"/>
                  </a:cxn>
                  <a:cxn ang="0">
                    <a:pos x="15" y="61"/>
                  </a:cxn>
                  <a:cxn ang="0">
                    <a:pos x="15" y="63"/>
                  </a:cxn>
                  <a:cxn ang="0">
                    <a:pos x="15" y="63"/>
                  </a:cxn>
                  <a:cxn ang="0">
                    <a:pos x="18" y="63"/>
                  </a:cxn>
                  <a:cxn ang="0">
                    <a:pos x="18" y="63"/>
                  </a:cxn>
                  <a:cxn ang="0">
                    <a:pos x="20" y="63"/>
                  </a:cxn>
                  <a:cxn ang="0">
                    <a:pos x="20" y="63"/>
                  </a:cxn>
                  <a:cxn ang="0">
                    <a:pos x="23" y="63"/>
                  </a:cxn>
                </a:cxnLst>
                <a:rect l="0" t="0" r="r" b="b"/>
                <a:pathLst>
                  <a:path w="25" h="73">
                    <a:moveTo>
                      <a:pt x="23" y="63"/>
                    </a:moveTo>
                    <a:lnTo>
                      <a:pt x="25" y="71"/>
                    </a:lnTo>
                    <a:lnTo>
                      <a:pt x="20" y="73"/>
                    </a:lnTo>
                    <a:lnTo>
                      <a:pt x="18" y="73"/>
                    </a:lnTo>
                    <a:lnTo>
                      <a:pt x="13" y="73"/>
                    </a:lnTo>
                    <a:lnTo>
                      <a:pt x="10" y="71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5" y="63"/>
                    </a:lnTo>
                    <a:lnTo>
                      <a:pt x="5" y="58"/>
                    </a:lnTo>
                    <a:lnTo>
                      <a:pt x="5" y="28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5" y="18"/>
                    </a:lnTo>
                    <a:lnTo>
                      <a:pt x="5" y="5"/>
                    </a:lnTo>
                    <a:lnTo>
                      <a:pt x="15" y="0"/>
                    </a:lnTo>
                    <a:lnTo>
                      <a:pt x="15" y="18"/>
                    </a:lnTo>
                    <a:lnTo>
                      <a:pt x="23" y="18"/>
                    </a:lnTo>
                    <a:lnTo>
                      <a:pt x="23" y="28"/>
                    </a:lnTo>
                    <a:lnTo>
                      <a:pt x="15" y="28"/>
                    </a:lnTo>
                    <a:lnTo>
                      <a:pt x="15" y="58"/>
                    </a:lnTo>
                    <a:lnTo>
                      <a:pt x="15" y="61"/>
                    </a:lnTo>
                    <a:lnTo>
                      <a:pt x="15" y="63"/>
                    </a:lnTo>
                    <a:lnTo>
                      <a:pt x="15" y="63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6" name="Freeform 3580"/>
              <p:cNvSpPr>
                <a:spLocks/>
              </p:cNvSpPr>
              <p:nvPr/>
            </p:nvSpPr>
            <p:spPr bwMode="auto">
              <a:xfrm>
                <a:off x="3790" y="2573"/>
                <a:ext cx="40" cy="71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5"/>
                  </a:cxn>
                  <a:cxn ang="0">
                    <a:pos x="12" y="20"/>
                  </a:cxn>
                  <a:cxn ang="0">
                    <a:pos x="17" y="18"/>
                  </a:cxn>
                  <a:cxn ang="0">
                    <a:pos x="25" y="18"/>
                  </a:cxn>
                  <a:cxn ang="0">
                    <a:pos x="30" y="18"/>
                  </a:cxn>
                  <a:cxn ang="0">
                    <a:pos x="33" y="20"/>
                  </a:cxn>
                  <a:cxn ang="0">
                    <a:pos x="38" y="23"/>
                  </a:cxn>
                  <a:cxn ang="0">
                    <a:pos x="40" y="28"/>
                  </a:cxn>
                  <a:cxn ang="0">
                    <a:pos x="40" y="30"/>
                  </a:cxn>
                  <a:cxn ang="0">
                    <a:pos x="40" y="38"/>
                  </a:cxn>
                  <a:cxn ang="0">
                    <a:pos x="40" y="71"/>
                  </a:cxn>
                  <a:cxn ang="0">
                    <a:pos x="33" y="71"/>
                  </a:cxn>
                  <a:cxn ang="0">
                    <a:pos x="33" y="38"/>
                  </a:cxn>
                  <a:cxn ang="0">
                    <a:pos x="30" y="33"/>
                  </a:cxn>
                  <a:cxn ang="0">
                    <a:pos x="28" y="30"/>
                  </a:cxn>
                  <a:cxn ang="0">
                    <a:pos x="25" y="28"/>
                  </a:cxn>
                  <a:cxn ang="0">
                    <a:pos x="22" y="25"/>
                  </a:cxn>
                  <a:cxn ang="0">
                    <a:pos x="17" y="28"/>
                  </a:cxn>
                  <a:cxn ang="0">
                    <a:pos x="15" y="28"/>
                  </a:cxn>
                  <a:cxn ang="0">
                    <a:pos x="12" y="30"/>
                  </a:cxn>
                  <a:cxn ang="0">
                    <a:pos x="10" y="33"/>
                  </a:cxn>
                  <a:cxn ang="0">
                    <a:pos x="10" y="38"/>
                  </a:cxn>
                  <a:cxn ang="0">
                    <a:pos x="10" y="43"/>
                  </a:cxn>
                  <a:cxn ang="0">
                    <a:pos x="10" y="71"/>
                  </a:cxn>
                  <a:cxn ang="0">
                    <a:pos x="0" y="71"/>
                  </a:cxn>
                </a:cxnLst>
                <a:rect l="0" t="0" r="r" b="b"/>
                <a:pathLst>
                  <a:path w="40" h="71">
                    <a:moveTo>
                      <a:pt x="0" y="71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25"/>
                    </a:lnTo>
                    <a:lnTo>
                      <a:pt x="12" y="20"/>
                    </a:lnTo>
                    <a:lnTo>
                      <a:pt x="17" y="18"/>
                    </a:lnTo>
                    <a:lnTo>
                      <a:pt x="25" y="18"/>
                    </a:lnTo>
                    <a:lnTo>
                      <a:pt x="30" y="18"/>
                    </a:lnTo>
                    <a:lnTo>
                      <a:pt x="33" y="20"/>
                    </a:lnTo>
                    <a:lnTo>
                      <a:pt x="38" y="23"/>
                    </a:lnTo>
                    <a:lnTo>
                      <a:pt x="40" y="28"/>
                    </a:lnTo>
                    <a:lnTo>
                      <a:pt x="40" y="30"/>
                    </a:lnTo>
                    <a:lnTo>
                      <a:pt x="40" y="38"/>
                    </a:lnTo>
                    <a:lnTo>
                      <a:pt x="40" y="71"/>
                    </a:lnTo>
                    <a:lnTo>
                      <a:pt x="33" y="71"/>
                    </a:lnTo>
                    <a:lnTo>
                      <a:pt x="33" y="38"/>
                    </a:lnTo>
                    <a:lnTo>
                      <a:pt x="30" y="33"/>
                    </a:lnTo>
                    <a:lnTo>
                      <a:pt x="28" y="30"/>
                    </a:lnTo>
                    <a:lnTo>
                      <a:pt x="25" y="28"/>
                    </a:lnTo>
                    <a:lnTo>
                      <a:pt x="22" y="25"/>
                    </a:lnTo>
                    <a:lnTo>
                      <a:pt x="17" y="28"/>
                    </a:lnTo>
                    <a:lnTo>
                      <a:pt x="15" y="28"/>
                    </a:lnTo>
                    <a:lnTo>
                      <a:pt x="12" y="30"/>
                    </a:lnTo>
                    <a:lnTo>
                      <a:pt x="10" y="33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7" name="Freeform 3581"/>
              <p:cNvSpPr>
                <a:spLocks noEditPoints="1"/>
              </p:cNvSpPr>
              <p:nvPr/>
            </p:nvSpPr>
            <p:spPr bwMode="auto">
              <a:xfrm>
                <a:off x="3840" y="2591"/>
                <a:ext cx="46" cy="75"/>
              </a:xfrm>
              <a:custGeom>
                <a:avLst/>
                <a:gdLst/>
                <a:ahLst/>
                <a:cxnLst>
                  <a:cxn ang="0">
                    <a:pos x="3" y="58"/>
                  </a:cxn>
                  <a:cxn ang="0">
                    <a:pos x="13" y="58"/>
                  </a:cxn>
                  <a:cxn ang="0">
                    <a:pos x="13" y="63"/>
                  </a:cxn>
                  <a:cxn ang="0">
                    <a:pos x="15" y="63"/>
                  </a:cxn>
                  <a:cxn ang="0">
                    <a:pos x="18" y="65"/>
                  </a:cxn>
                  <a:cxn ang="0">
                    <a:pos x="23" y="65"/>
                  </a:cxn>
                  <a:cxn ang="0">
                    <a:pos x="28" y="65"/>
                  </a:cxn>
                  <a:cxn ang="0">
                    <a:pos x="33" y="63"/>
                  </a:cxn>
                  <a:cxn ang="0">
                    <a:pos x="36" y="60"/>
                  </a:cxn>
                  <a:cxn ang="0">
                    <a:pos x="36" y="58"/>
                  </a:cxn>
                  <a:cxn ang="0">
                    <a:pos x="38" y="53"/>
                  </a:cxn>
                  <a:cxn ang="0">
                    <a:pos x="38" y="48"/>
                  </a:cxn>
                  <a:cxn ang="0">
                    <a:pos x="31" y="53"/>
                  </a:cxn>
                  <a:cxn ang="0">
                    <a:pos x="23" y="53"/>
                  </a:cxn>
                  <a:cxn ang="0">
                    <a:pos x="18" y="53"/>
                  </a:cxn>
                  <a:cxn ang="0">
                    <a:pos x="10" y="50"/>
                  </a:cxn>
                  <a:cxn ang="0">
                    <a:pos x="8" y="45"/>
                  </a:cxn>
                  <a:cxn ang="0">
                    <a:pos x="3" y="38"/>
                  </a:cxn>
                  <a:cxn ang="0">
                    <a:pos x="0" y="28"/>
                  </a:cxn>
                  <a:cxn ang="0">
                    <a:pos x="3" y="20"/>
                  </a:cxn>
                  <a:cxn ang="0">
                    <a:pos x="3" y="12"/>
                  </a:cxn>
                  <a:cxn ang="0">
                    <a:pos x="8" y="7"/>
                  </a:cxn>
                  <a:cxn ang="0">
                    <a:pos x="10" y="2"/>
                  </a:cxn>
                  <a:cxn ang="0">
                    <a:pos x="15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3" y="2"/>
                  </a:cxn>
                  <a:cxn ang="0">
                    <a:pos x="38" y="7"/>
                  </a:cxn>
                  <a:cxn ang="0">
                    <a:pos x="38" y="0"/>
                  </a:cxn>
                  <a:cxn ang="0">
                    <a:pos x="46" y="0"/>
                  </a:cxn>
                  <a:cxn ang="0">
                    <a:pos x="46" y="45"/>
                  </a:cxn>
                  <a:cxn ang="0">
                    <a:pos x="46" y="58"/>
                  </a:cxn>
                  <a:cxn ang="0">
                    <a:pos x="43" y="63"/>
                  </a:cxn>
                  <a:cxn ang="0">
                    <a:pos x="41" y="68"/>
                  </a:cxn>
                  <a:cxn ang="0">
                    <a:pos x="36" y="70"/>
                  </a:cxn>
                  <a:cxn ang="0">
                    <a:pos x="31" y="73"/>
                  </a:cxn>
                  <a:cxn ang="0">
                    <a:pos x="23" y="75"/>
                  </a:cxn>
                  <a:cxn ang="0">
                    <a:pos x="15" y="73"/>
                  </a:cxn>
                  <a:cxn ang="0">
                    <a:pos x="8" y="70"/>
                  </a:cxn>
                  <a:cxn ang="0">
                    <a:pos x="5" y="68"/>
                  </a:cxn>
                  <a:cxn ang="0">
                    <a:pos x="3" y="63"/>
                  </a:cxn>
                  <a:cxn ang="0">
                    <a:pos x="3" y="58"/>
                  </a:cxn>
                  <a:cxn ang="0">
                    <a:pos x="10" y="28"/>
                  </a:cxn>
                  <a:cxn ang="0">
                    <a:pos x="13" y="35"/>
                  </a:cxn>
                  <a:cxn ang="0">
                    <a:pos x="15" y="40"/>
                  </a:cxn>
                  <a:cxn ang="0">
                    <a:pos x="18" y="45"/>
                  </a:cxn>
                  <a:cxn ang="0">
                    <a:pos x="23" y="45"/>
                  </a:cxn>
                  <a:cxn ang="0">
                    <a:pos x="28" y="45"/>
                  </a:cxn>
                  <a:cxn ang="0">
                    <a:pos x="33" y="40"/>
                  </a:cxn>
                  <a:cxn ang="0">
                    <a:pos x="36" y="35"/>
                  </a:cxn>
                  <a:cxn ang="0">
                    <a:pos x="38" y="28"/>
                  </a:cxn>
                  <a:cxn ang="0">
                    <a:pos x="36" y="20"/>
                  </a:cxn>
                  <a:cxn ang="0">
                    <a:pos x="33" y="12"/>
                  </a:cxn>
                  <a:cxn ang="0">
                    <a:pos x="28" y="10"/>
                  </a:cxn>
                  <a:cxn ang="0">
                    <a:pos x="23" y="7"/>
                  </a:cxn>
                  <a:cxn ang="0">
                    <a:pos x="18" y="10"/>
                  </a:cxn>
                  <a:cxn ang="0">
                    <a:pos x="15" y="12"/>
                  </a:cxn>
                  <a:cxn ang="0">
                    <a:pos x="13" y="17"/>
                  </a:cxn>
                  <a:cxn ang="0">
                    <a:pos x="10" y="28"/>
                  </a:cxn>
                </a:cxnLst>
                <a:rect l="0" t="0" r="r" b="b"/>
                <a:pathLst>
                  <a:path w="46" h="75">
                    <a:moveTo>
                      <a:pt x="3" y="58"/>
                    </a:moveTo>
                    <a:lnTo>
                      <a:pt x="13" y="58"/>
                    </a:lnTo>
                    <a:lnTo>
                      <a:pt x="13" y="63"/>
                    </a:lnTo>
                    <a:lnTo>
                      <a:pt x="15" y="63"/>
                    </a:lnTo>
                    <a:lnTo>
                      <a:pt x="18" y="65"/>
                    </a:lnTo>
                    <a:lnTo>
                      <a:pt x="23" y="65"/>
                    </a:lnTo>
                    <a:lnTo>
                      <a:pt x="28" y="65"/>
                    </a:lnTo>
                    <a:lnTo>
                      <a:pt x="33" y="63"/>
                    </a:lnTo>
                    <a:lnTo>
                      <a:pt x="36" y="60"/>
                    </a:lnTo>
                    <a:lnTo>
                      <a:pt x="36" y="58"/>
                    </a:lnTo>
                    <a:lnTo>
                      <a:pt x="38" y="53"/>
                    </a:lnTo>
                    <a:lnTo>
                      <a:pt x="38" y="48"/>
                    </a:lnTo>
                    <a:lnTo>
                      <a:pt x="31" y="53"/>
                    </a:lnTo>
                    <a:lnTo>
                      <a:pt x="23" y="53"/>
                    </a:lnTo>
                    <a:lnTo>
                      <a:pt x="18" y="53"/>
                    </a:lnTo>
                    <a:lnTo>
                      <a:pt x="10" y="50"/>
                    </a:lnTo>
                    <a:lnTo>
                      <a:pt x="8" y="45"/>
                    </a:lnTo>
                    <a:lnTo>
                      <a:pt x="3" y="38"/>
                    </a:lnTo>
                    <a:lnTo>
                      <a:pt x="0" y="28"/>
                    </a:lnTo>
                    <a:lnTo>
                      <a:pt x="3" y="20"/>
                    </a:lnTo>
                    <a:lnTo>
                      <a:pt x="3" y="12"/>
                    </a:lnTo>
                    <a:lnTo>
                      <a:pt x="8" y="7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8" y="7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46" y="45"/>
                    </a:lnTo>
                    <a:lnTo>
                      <a:pt x="46" y="58"/>
                    </a:lnTo>
                    <a:lnTo>
                      <a:pt x="43" y="63"/>
                    </a:lnTo>
                    <a:lnTo>
                      <a:pt x="41" y="68"/>
                    </a:lnTo>
                    <a:lnTo>
                      <a:pt x="36" y="70"/>
                    </a:lnTo>
                    <a:lnTo>
                      <a:pt x="31" y="73"/>
                    </a:lnTo>
                    <a:lnTo>
                      <a:pt x="23" y="75"/>
                    </a:lnTo>
                    <a:lnTo>
                      <a:pt x="15" y="73"/>
                    </a:lnTo>
                    <a:lnTo>
                      <a:pt x="8" y="70"/>
                    </a:lnTo>
                    <a:lnTo>
                      <a:pt x="5" y="68"/>
                    </a:lnTo>
                    <a:lnTo>
                      <a:pt x="3" y="63"/>
                    </a:lnTo>
                    <a:lnTo>
                      <a:pt x="3" y="58"/>
                    </a:lnTo>
                    <a:close/>
                    <a:moveTo>
                      <a:pt x="10" y="28"/>
                    </a:moveTo>
                    <a:lnTo>
                      <a:pt x="13" y="35"/>
                    </a:lnTo>
                    <a:lnTo>
                      <a:pt x="15" y="40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3" y="40"/>
                    </a:lnTo>
                    <a:lnTo>
                      <a:pt x="36" y="35"/>
                    </a:lnTo>
                    <a:lnTo>
                      <a:pt x="38" y="28"/>
                    </a:lnTo>
                    <a:lnTo>
                      <a:pt x="36" y="20"/>
                    </a:lnTo>
                    <a:lnTo>
                      <a:pt x="33" y="12"/>
                    </a:lnTo>
                    <a:lnTo>
                      <a:pt x="28" y="10"/>
                    </a:lnTo>
                    <a:lnTo>
                      <a:pt x="23" y="7"/>
                    </a:lnTo>
                    <a:lnTo>
                      <a:pt x="18" y="10"/>
                    </a:lnTo>
                    <a:lnTo>
                      <a:pt x="15" y="12"/>
                    </a:lnTo>
                    <a:lnTo>
                      <a:pt x="13" y="17"/>
                    </a:ln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8" name="Freeform 3582"/>
              <p:cNvSpPr>
                <a:spLocks noEditPoints="1"/>
              </p:cNvSpPr>
              <p:nvPr/>
            </p:nvSpPr>
            <p:spPr bwMode="auto">
              <a:xfrm>
                <a:off x="3898" y="2591"/>
                <a:ext cx="48" cy="55"/>
              </a:xfrm>
              <a:custGeom>
                <a:avLst/>
                <a:gdLst/>
                <a:ahLst/>
                <a:cxnLst>
                  <a:cxn ang="0">
                    <a:pos x="31" y="50"/>
                  </a:cxn>
                  <a:cxn ang="0">
                    <a:pos x="20" y="55"/>
                  </a:cxn>
                  <a:cxn ang="0">
                    <a:pos x="10" y="53"/>
                  </a:cxn>
                  <a:cxn ang="0">
                    <a:pos x="0" y="45"/>
                  </a:cxn>
                  <a:cxn ang="0">
                    <a:pos x="0" y="35"/>
                  </a:cxn>
                  <a:cxn ang="0">
                    <a:pos x="3" y="30"/>
                  </a:cxn>
                  <a:cxn ang="0">
                    <a:pos x="8" y="25"/>
                  </a:cxn>
                  <a:cxn ang="0">
                    <a:pos x="15" y="23"/>
                  </a:cxn>
                  <a:cxn ang="0">
                    <a:pos x="28" y="23"/>
                  </a:cxn>
                  <a:cxn ang="0">
                    <a:pos x="33" y="17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18" y="10"/>
                  </a:cxn>
                  <a:cxn ang="0">
                    <a:pos x="13" y="12"/>
                  </a:cxn>
                  <a:cxn ang="0">
                    <a:pos x="0" y="15"/>
                  </a:cxn>
                  <a:cxn ang="0">
                    <a:pos x="5" y="7"/>
                  </a:cxn>
                  <a:cxn ang="0">
                    <a:pos x="13" y="2"/>
                  </a:cxn>
                  <a:cxn ang="0">
                    <a:pos x="25" y="0"/>
                  </a:cxn>
                  <a:cxn ang="0">
                    <a:pos x="36" y="2"/>
                  </a:cxn>
                  <a:cxn ang="0">
                    <a:pos x="41" y="5"/>
                  </a:cxn>
                  <a:cxn ang="0">
                    <a:pos x="43" y="12"/>
                  </a:cxn>
                  <a:cxn ang="0">
                    <a:pos x="43" y="20"/>
                  </a:cxn>
                  <a:cxn ang="0">
                    <a:pos x="43" y="40"/>
                  </a:cxn>
                  <a:cxn ang="0">
                    <a:pos x="46" y="50"/>
                  </a:cxn>
                  <a:cxn ang="0">
                    <a:pos x="38" y="53"/>
                  </a:cxn>
                  <a:cxn ang="0">
                    <a:pos x="36" y="48"/>
                  </a:cxn>
                  <a:cxn ang="0">
                    <a:pos x="28" y="30"/>
                  </a:cxn>
                  <a:cxn ang="0">
                    <a:pos x="15" y="33"/>
                  </a:cxn>
                  <a:cxn ang="0">
                    <a:pos x="13" y="35"/>
                  </a:cxn>
                  <a:cxn ang="0">
                    <a:pos x="10" y="38"/>
                  </a:cxn>
                  <a:cxn ang="0">
                    <a:pos x="10" y="43"/>
                  </a:cxn>
                  <a:cxn ang="0">
                    <a:pos x="15" y="45"/>
                  </a:cxn>
                  <a:cxn ang="0">
                    <a:pos x="23" y="45"/>
                  </a:cxn>
                  <a:cxn ang="0">
                    <a:pos x="31" y="43"/>
                  </a:cxn>
                  <a:cxn ang="0">
                    <a:pos x="33" y="35"/>
                  </a:cxn>
                  <a:cxn ang="0">
                    <a:pos x="33" y="28"/>
                  </a:cxn>
                </a:cxnLst>
                <a:rect l="0" t="0" r="r" b="b"/>
                <a:pathLst>
                  <a:path w="48" h="55">
                    <a:moveTo>
                      <a:pt x="36" y="48"/>
                    </a:moveTo>
                    <a:lnTo>
                      <a:pt x="31" y="50"/>
                    </a:lnTo>
                    <a:lnTo>
                      <a:pt x="25" y="53"/>
                    </a:lnTo>
                    <a:lnTo>
                      <a:pt x="20" y="55"/>
                    </a:lnTo>
                    <a:lnTo>
                      <a:pt x="15" y="55"/>
                    </a:lnTo>
                    <a:lnTo>
                      <a:pt x="10" y="53"/>
                    </a:lnTo>
                    <a:lnTo>
                      <a:pt x="5" y="50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0" y="35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5" y="28"/>
                    </a:lnTo>
                    <a:lnTo>
                      <a:pt x="8" y="25"/>
                    </a:lnTo>
                    <a:lnTo>
                      <a:pt x="13" y="25"/>
                    </a:lnTo>
                    <a:lnTo>
                      <a:pt x="15" y="23"/>
                    </a:lnTo>
                    <a:lnTo>
                      <a:pt x="18" y="23"/>
                    </a:lnTo>
                    <a:lnTo>
                      <a:pt x="28" y="23"/>
                    </a:lnTo>
                    <a:lnTo>
                      <a:pt x="33" y="20"/>
                    </a:lnTo>
                    <a:lnTo>
                      <a:pt x="33" y="17"/>
                    </a:lnTo>
                    <a:lnTo>
                      <a:pt x="33" y="17"/>
                    </a:lnTo>
                    <a:lnTo>
                      <a:pt x="33" y="15"/>
                    </a:lnTo>
                    <a:lnTo>
                      <a:pt x="31" y="10"/>
                    </a:lnTo>
                    <a:lnTo>
                      <a:pt x="28" y="10"/>
                    </a:lnTo>
                    <a:lnTo>
                      <a:pt x="23" y="7"/>
                    </a:lnTo>
                    <a:lnTo>
                      <a:pt x="18" y="10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0" y="17"/>
                    </a:lnTo>
                    <a:lnTo>
                      <a:pt x="0" y="15"/>
                    </a:lnTo>
                    <a:lnTo>
                      <a:pt x="3" y="10"/>
                    </a:lnTo>
                    <a:lnTo>
                      <a:pt x="5" y="7"/>
                    </a:lnTo>
                    <a:lnTo>
                      <a:pt x="8" y="5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41" y="5"/>
                    </a:lnTo>
                    <a:lnTo>
                      <a:pt x="43" y="7"/>
                    </a:lnTo>
                    <a:lnTo>
                      <a:pt x="43" y="12"/>
                    </a:lnTo>
                    <a:lnTo>
                      <a:pt x="43" y="15"/>
                    </a:lnTo>
                    <a:lnTo>
                      <a:pt x="43" y="20"/>
                    </a:lnTo>
                    <a:lnTo>
                      <a:pt x="43" y="30"/>
                    </a:lnTo>
                    <a:lnTo>
                      <a:pt x="43" y="40"/>
                    </a:lnTo>
                    <a:lnTo>
                      <a:pt x="46" y="45"/>
                    </a:lnTo>
                    <a:lnTo>
                      <a:pt x="46" y="50"/>
                    </a:lnTo>
                    <a:lnTo>
                      <a:pt x="48" y="53"/>
                    </a:lnTo>
                    <a:lnTo>
                      <a:pt x="38" y="53"/>
                    </a:lnTo>
                    <a:lnTo>
                      <a:pt x="36" y="50"/>
                    </a:lnTo>
                    <a:lnTo>
                      <a:pt x="36" y="48"/>
                    </a:lnTo>
                    <a:close/>
                    <a:moveTo>
                      <a:pt x="33" y="28"/>
                    </a:moveTo>
                    <a:lnTo>
                      <a:pt x="28" y="30"/>
                    </a:lnTo>
                    <a:lnTo>
                      <a:pt x="20" y="30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3" y="35"/>
                    </a:lnTo>
                    <a:lnTo>
                      <a:pt x="10" y="35"/>
                    </a:lnTo>
                    <a:lnTo>
                      <a:pt x="10" y="38"/>
                    </a:lnTo>
                    <a:lnTo>
                      <a:pt x="10" y="40"/>
                    </a:lnTo>
                    <a:lnTo>
                      <a:pt x="10" y="43"/>
                    </a:lnTo>
                    <a:lnTo>
                      <a:pt x="13" y="45"/>
                    </a:lnTo>
                    <a:lnTo>
                      <a:pt x="15" y="45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1" y="43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33" y="30"/>
                    </a:lnTo>
                    <a:lnTo>
                      <a:pt x="33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399" name="Freeform 3583"/>
              <p:cNvSpPr>
                <a:spLocks/>
              </p:cNvSpPr>
              <p:nvPr/>
            </p:nvSpPr>
            <p:spPr bwMode="auto">
              <a:xfrm>
                <a:off x="3956" y="2591"/>
                <a:ext cx="43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7"/>
                  </a:cxn>
                  <a:cxn ang="0">
                    <a:pos x="15" y="5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3" y="2"/>
                  </a:cxn>
                  <a:cxn ang="0">
                    <a:pos x="36" y="5"/>
                  </a:cxn>
                  <a:cxn ang="0">
                    <a:pos x="38" y="7"/>
                  </a:cxn>
                  <a:cxn ang="0">
                    <a:pos x="41" y="10"/>
                  </a:cxn>
                  <a:cxn ang="0">
                    <a:pos x="41" y="12"/>
                  </a:cxn>
                  <a:cxn ang="0">
                    <a:pos x="41" y="15"/>
                  </a:cxn>
                  <a:cxn ang="0">
                    <a:pos x="43" y="23"/>
                  </a:cxn>
                  <a:cxn ang="0">
                    <a:pos x="43" y="53"/>
                  </a:cxn>
                  <a:cxn ang="0">
                    <a:pos x="33" y="53"/>
                  </a:cxn>
                  <a:cxn ang="0">
                    <a:pos x="33" y="23"/>
                  </a:cxn>
                  <a:cxn ang="0">
                    <a:pos x="33" y="17"/>
                  </a:cxn>
                  <a:cxn ang="0">
                    <a:pos x="31" y="15"/>
                  </a:cxn>
                  <a:cxn ang="0">
                    <a:pos x="31" y="12"/>
                  </a:cxn>
                  <a:cxn ang="0">
                    <a:pos x="28" y="10"/>
                  </a:cxn>
                  <a:cxn ang="0">
                    <a:pos x="25" y="10"/>
                  </a:cxn>
                  <a:cxn ang="0">
                    <a:pos x="23" y="7"/>
                  </a:cxn>
                  <a:cxn ang="0">
                    <a:pos x="18" y="10"/>
                  </a:cxn>
                  <a:cxn ang="0">
                    <a:pos x="13" y="12"/>
                  </a:cxn>
                  <a:cxn ang="0">
                    <a:pos x="10" y="17"/>
                  </a:cxn>
                  <a:cxn ang="0">
                    <a:pos x="10" y="25"/>
                  </a:cxn>
                  <a:cxn ang="0">
                    <a:pos x="10" y="53"/>
                  </a:cxn>
                  <a:cxn ang="0">
                    <a:pos x="0" y="53"/>
                  </a:cxn>
                </a:cxnLst>
                <a:rect l="0" t="0" r="r" b="b"/>
                <a:pathLst>
                  <a:path w="43" h="53">
                    <a:moveTo>
                      <a:pt x="0" y="5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15" y="5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38" y="7"/>
                    </a:lnTo>
                    <a:lnTo>
                      <a:pt x="41" y="10"/>
                    </a:lnTo>
                    <a:lnTo>
                      <a:pt x="41" y="12"/>
                    </a:lnTo>
                    <a:lnTo>
                      <a:pt x="41" y="15"/>
                    </a:lnTo>
                    <a:lnTo>
                      <a:pt x="43" y="23"/>
                    </a:lnTo>
                    <a:lnTo>
                      <a:pt x="43" y="53"/>
                    </a:lnTo>
                    <a:lnTo>
                      <a:pt x="33" y="53"/>
                    </a:lnTo>
                    <a:lnTo>
                      <a:pt x="33" y="23"/>
                    </a:lnTo>
                    <a:lnTo>
                      <a:pt x="33" y="17"/>
                    </a:lnTo>
                    <a:lnTo>
                      <a:pt x="31" y="15"/>
                    </a:lnTo>
                    <a:lnTo>
                      <a:pt x="31" y="12"/>
                    </a:lnTo>
                    <a:lnTo>
                      <a:pt x="28" y="10"/>
                    </a:lnTo>
                    <a:lnTo>
                      <a:pt x="25" y="10"/>
                    </a:lnTo>
                    <a:lnTo>
                      <a:pt x="23" y="7"/>
                    </a:lnTo>
                    <a:lnTo>
                      <a:pt x="18" y="10"/>
                    </a:lnTo>
                    <a:lnTo>
                      <a:pt x="13" y="12"/>
                    </a:lnTo>
                    <a:lnTo>
                      <a:pt x="10" y="17"/>
                    </a:lnTo>
                    <a:lnTo>
                      <a:pt x="10" y="25"/>
                    </a:lnTo>
                    <a:lnTo>
                      <a:pt x="10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0" name="Freeform 3584"/>
              <p:cNvSpPr>
                <a:spLocks noEditPoints="1"/>
              </p:cNvSpPr>
              <p:nvPr/>
            </p:nvSpPr>
            <p:spPr bwMode="auto">
              <a:xfrm>
                <a:off x="4009" y="2591"/>
                <a:ext cx="46" cy="75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0" y="58"/>
                  </a:cxn>
                  <a:cxn ang="0">
                    <a:pos x="10" y="63"/>
                  </a:cxn>
                  <a:cxn ang="0">
                    <a:pos x="13" y="63"/>
                  </a:cxn>
                  <a:cxn ang="0">
                    <a:pos x="15" y="65"/>
                  </a:cxn>
                  <a:cxn ang="0">
                    <a:pos x="20" y="65"/>
                  </a:cxn>
                  <a:cxn ang="0">
                    <a:pos x="25" y="65"/>
                  </a:cxn>
                  <a:cxn ang="0">
                    <a:pos x="30" y="63"/>
                  </a:cxn>
                  <a:cxn ang="0">
                    <a:pos x="33" y="60"/>
                  </a:cxn>
                  <a:cxn ang="0">
                    <a:pos x="36" y="58"/>
                  </a:cxn>
                  <a:cxn ang="0">
                    <a:pos x="36" y="53"/>
                  </a:cxn>
                  <a:cxn ang="0">
                    <a:pos x="36" y="48"/>
                  </a:cxn>
                  <a:cxn ang="0">
                    <a:pos x="28" y="53"/>
                  </a:cxn>
                  <a:cxn ang="0">
                    <a:pos x="20" y="53"/>
                  </a:cxn>
                  <a:cxn ang="0">
                    <a:pos x="15" y="53"/>
                  </a:cxn>
                  <a:cxn ang="0">
                    <a:pos x="10" y="50"/>
                  </a:cxn>
                  <a:cxn ang="0">
                    <a:pos x="5" y="45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3" y="12"/>
                  </a:cxn>
                  <a:cxn ang="0">
                    <a:pos x="5" y="7"/>
                  </a:cxn>
                  <a:cxn ang="0">
                    <a:pos x="10" y="2"/>
                  </a:cxn>
                  <a:cxn ang="0">
                    <a:pos x="15" y="0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30" y="2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46" y="0"/>
                  </a:cxn>
                  <a:cxn ang="0">
                    <a:pos x="46" y="45"/>
                  </a:cxn>
                  <a:cxn ang="0">
                    <a:pos x="43" y="58"/>
                  </a:cxn>
                  <a:cxn ang="0">
                    <a:pos x="43" y="63"/>
                  </a:cxn>
                  <a:cxn ang="0">
                    <a:pos x="38" y="68"/>
                  </a:cxn>
                  <a:cxn ang="0">
                    <a:pos x="33" y="70"/>
                  </a:cxn>
                  <a:cxn ang="0">
                    <a:pos x="28" y="73"/>
                  </a:cxn>
                  <a:cxn ang="0">
                    <a:pos x="20" y="75"/>
                  </a:cxn>
                  <a:cxn ang="0">
                    <a:pos x="13" y="73"/>
                  </a:cxn>
                  <a:cxn ang="0">
                    <a:pos x="5" y="70"/>
                  </a:cxn>
                  <a:cxn ang="0">
                    <a:pos x="3" y="68"/>
                  </a:cxn>
                  <a:cxn ang="0">
                    <a:pos x="0" y="63"/>
                  </a:cxn>
                  <a:cxn ang="0">
                    <a:pos x="0" y="58"/>
                  </a:cxn>
                  <a:cxn ang="0">
                    <a:pos x="8" y="28"/>
                  </a:cxn>
                  <a:cxn ang="0">
                    <a:pos x="10" y="35"/>
                  </a:cxn>
                  <a:cxn ang="0">
                    <a:pos x="13" y="40"/>
                  </a:cxn>
                  <a:cxn ang="0">
                    <a:pos x="18" y="45"/>
                  </a:cxn>
                  <a:cxn ang="0">
                    <a:pos x="23" y="45"/>
                  </a:cxn>
                  <a:cxn ang="0">
                    <a:pos x="28" y="45"/>
                  </a:cxn>
                  <a:cxn ang="0">
                    <a:pos x="30" y="40"/>
                  </a:cxn>
                  <a:cxn ang="0">
                    <a:pos x="33" y="35"/>
                  </a:cxn>
                  <a:cxn ang="0">
                    <a:pos x="36" y="28"/>
                  </a:cxn>
                  <a:cxn ang="0">
                    <a:pos x="33" y="20"/>
                  </a:cxn>
                  <a:cxn ang="0">
                    <a:pos x="30" y="12"/>
                  </a:cxn>
                  <a:cxn ang="0">
                    <a:pos x="28" y="10"/>
                  </a:cxn>
                  <a:cxn ang="0">
                    <a:pos x="23" y="7"/>
                  </a:cxn>
                  <a:cxn ang="0">
                    <a:pos x="18" y="10"/>
                  </a:cxn>
                  <a:cxn ang="0">
                    <a:pos x="13" y="12"/>
                  </a:cxn>
                  <a:cxn ang="0">
                    <a:pos x="10" y="17"/>
                  </a:cxn>
                  <a:cxn ang="0">
                    <a:pos x="8" y="28"/>
                  </a:cxn>
                </a:cxnLst>
                <a:rect l="0" t="0" r="r" b="b"/>
                <a:pathLst>
                  <a:path w="46" h="75">
                    <a:moveTo>
                      <a:pt x="0" y="58"/>
                    </a:moveTo>
                    <a:lnTo>
                      <a:pt x="10" y="58"/>
                    </a:lnTo>
                    <a:lnTo>
                      <a:pt x="10" y="63"/>
                    </a:lnTo>
                    <a:lnTo>
                      <a:pt x="13" y="63"/>
                    </a:lnTo>
                    <a:lnTo>
                      <a:pt x="15" y="65"/>
                    </a:lnTo>
                    <a:lnTo>
                      <a:pt x="20" y="65"/>
                    </a:lnTo>
                    <a:lnTo>
                      <a:pt x="25" y="65"/>
                    </a:lnTo>
                    <a:lnTo>
                      <a:pt x="30" y="63"/>
                    </a:lnTo>
                    <a:lnTo>
                      <a:pt x="33" y="60"/>
                    </a:lnTo>
                    <a:lnTo>
                      <a:pt x="36" y="58"/>
                    </a:lnTo>
                    <a:lnTo>
                      <a:pt x="36" y="53"/>
                    </a:lnTo>
                    <a:lnTo>
                      <a:pt x="36" y="48"/>
                    </a:lnTo>
                    <a:lnTo>
                      <a:pt x="28" y="53"/>
                    </a:lnTo>
                    <a:lnTo>
                      <a:pt x="20" y="53"/>
                    </a:lnTo>
                    <a:lnTo>
                      <a:pt x="15" y="53"/>
                    </a:lnTo>
                    <a:lnTo>
                      <a:pt x="10" y="50"/>
                    </a:lnTo>
                    <a:lnTo>
                      <a:pt x="5" y="45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3" y="12"/>
                    </a:lnTo>
                    <a:lnTo>
                      <a:pt x="5" y="7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46" y="45"/>
                    </a:lnTo>
                    <a:lnTo>
                      <a:pt x="43" y="58"/>
                    </a:lnTo>
                    <a:lnTo>
                      <a:pt x="43" y="63"/>
                    </a:lnTo>
                    <a:lnTo>
                      <a:pt x="38" y="68"/>
                    </a:lnTo>
                    <a:lnTo>
                      <a:pt x="33" y="70"/>
                    </a:lnTo>
                    <a:lnTo>
                      <a:pt x="28" y="73"/>
                    </a:lnTo>
                    <a:lnTo>
                      <a:pt x="20" y="75"/>
                    </a:lnTo>
                    <a:lnTo>
                      <a:pt x="13" y="73"/>
                    </a:lnTo>
                    <a:lnTo>
                      <a:pt x="5" y="70"/>
                    </a:lnTo>
                    <a:lnTo>
                      <a:pt x="3" y="68"/>
                    </a:lnTo>
                    <a:lnTo>
                      <a:pt x="0" y="63"/>
                    </a:lnTo>
                    <a:lnTo>
                      <a:pt x="0" y="58"/>
                    </a:lnTo>
                    <a:close/>
                    <a:moveTo>
                      <a:pt x="8" y="28"/>
                    </a:moveTo>
                    <a:lnTo>
                      <a:pt x="10" y="35"/>
                    </a:lnTo>
                    <a:lnTo>
                      <a:pt x="13" y="40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0" y="40"/>
                    </a:lnTo>
                    <a:lnTo>
                      <a:pt x="33" y="35"/>
                    </a:lnTo>
                    <a:lnTo>
                      <a:pt x="36" y="28"/>
                    </a:lnTo>
                    <a:lnTo>
                      <a:pt x="33" y="20"/>
                    </a:lnTo>
                    <a:lnTo>
                      <a:pt x="30" y="12"/>
                    </a:lnTo>
                    <a:lnTo>
                      <a:pt x="28" y="10"/>
                    </a:lnTo>
                    <a:lnTo>
                      <a:pt x="23" y="7"/>
                    </a:lnTo>
                    <a:lnTo>
                      <a:pt x="18" y="10"/>
                    </a:lnTo>
                    <a:lnTo>
                      <a:pt x="13" y="12"/>
                    </a:lnTo>
                    <a:lnTo>
                      <a:pt x="10" y="17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1" name="Freeform 3585"/>
              <p:cNvSpPr>
                <a:spLocks noEditPoints="1"/>
              </p:cNvSpPr>
              <p:nvPr/>
            </p:nvSpPr>
            <p:spPr bwMode="auto">
              <a:xfrm>
                <a:off x="4065" y="2591"/>
                <a:ext cx="48" cy="55"/>
              </a:xfrm>
              <a:custGeom>
                <a:avLst/>
                <a:gdLst/>
                <a:ahLst/>
                <a:cxnLst>
                  <a:cxn ang="0">
                    <a:pos x="38" y="38"/>
                  </a:cxn>
                  <a:cxn ang="0">
                    <a:pos x="48" y="38"/>
                  </a:cxn>
                  <a:cxn ang="0">
                    <a:pos x="45" y="45"/>
                  </a:cxn>
                  <a:cxn ang="0">
                    <a:pos x="40" y="50"/>
                  </a:cxn>
                  <a:cxn ang="0">
                    <a:pos x="32" y="53"/>
                  </a:cxn>
                  <a:cxn ang="0">
                    <a:pos x="25" y="55"/>
                  </a:cxn>
                  <a:cxn ang="0">
                    <a:pos x="17" y="53"/>
                  </a:cxn>
                  <a:cxn ang="0">
                    <a:pos x="10" y="53"/>
                  </a:cxn>
                  <a:cxn ang="0">
                    <a:pos x="5" y="48"/>
                  </a:cxn>
                  <a:cxn ang="0">
                    <a:pos x="2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5" y="7"/>
                  </a:cxn>
                  <a:cxn ang="0">
                    <a:pos x="10" y="2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7"/>
                  </a:cxn>
                  <a:cxn ang="0">
                    <a:pos x="45" y="12"/>
                  </a:cxn>
                  <a:cxn ang="0">
                    <a:pos x="48" y="20"/>
                  </a:cxn>
                  <a:cxn ang="0">
                    <a:pos x="48" y="28"/>
                  </a:cxn>
                  <a:cxn ang="0">
                    <a:pos x="48" y="28"/>
                  </a:cxn>
                  <a:cxn ang="0">
                    <a:pos x="48" y="30"/>
                  </a:cxn>
                  <a:cxn ang="0">
                    <a:pos x="10" y="30"/>
                  </a:cxn>
                  <a:cxn ang="0">
                    <a:pos x="10" y="38"/>
                  </a:cxn>
                  <a:cxn ang="0">
                    <a:pos x="12" y="43"/>
                  </a:cxn>
                  <a:cxn ang="0">
                    <a:pos x="17" y="45"/>
                  </a:cxn>
                  <a:cxn ang="0">
                    <a:pos x="25" y="45"/>
                  </a:cxn>
                  <a:cxn ang="0">
                    <a:pos x="27" y="45"/>
                  </a:cxn>
                  <a:cxn ang="0">
                    <a:pos x="32" y="45"/>
                  </a:cxn>
                  <a:cxn ang="0">
                    <a:pos x="35" y="43"/>
                  </a:cxn>
                  <a:cxn ang="0">
                    <a:pos x="38" y="38"/>
                  </a:cxn>
                  <a:cxn ang="0">
                    <a:pos x="10" y="20"/>
                  </a:cxn>
                  <a:cxn ang="0">
                    <a:pos x="38" y="20"/>
                  </a:cxn>
                  <a:cxn ang="0">
                    <a:pos x="38" y="15"/>
                  </a:cxn>
                  <a:cxn ang="0">
                    <a:pos x="35" y="12"/>
                  </a:cxn>
                  <a:cxn ang="0">
                    <a:pos x="30" y="10"/>
                  </a:cxn>
                  <a:cxn ang="0">
                    <a:pos x="22" y="7"/>
                  </a:cxn>
                  <a:cxn ang="0">
                    <a:pos x="17" y="10"/>
                  </a:cxn>
                  <a:cxn ang="0">
                    <a:pos x="12" y="12"/>
                  </a:cxn>
                  <a:cxn ang="0">
                    <a:pos x="10" y="15"/>
                  </a:cxn>
                  <a:cxn ang="0">
                    <a:pos x="10" y="20"/>
                  </a:cxn>
                </a:cxnLst>
                <a:rect l="0" t="0" r="r" b="b"/>
                <a:pathLst>
                  <a:path w="48" h="55">
                    <a:moveTo>
                      <a:pt x="38" y="38"/>
                    </a:moveTo>
                    <a:lnTo>
                      <a:pt x="48" y="38"/>
                    </a:lnTo>
                    <a:lnTo>
                      <a:pt x="45" y="45"/>
                    </a:lnTo>
                    <a:lnTo>
                      <a:pt x="40" y="50"/>
                    </a:lnTo>
                    <a:lnTo>
                      <a:pt x="32" y="53"/>
                    </a:lnTo>
                    <a:lnTo>
                      <a:pt x="25" y="55"/>
                    </a:lnTo>
                    <a:lnTo>
                      <a:pt x="17" y="53"/>
                    </a:lnTo>
                    <a:lnTo>
                      <a:pt x="10" y="53"/>
                    </a:lnTo>
                    <a:lnTo>
                      <a:pt x="5" y="48"/>
                    </a:lnTo>
                    <a:lnTo>
                      <a:pt x="2" y="43"/>
                    </a:lnTo>
                    <a:lnTo>
                      <a:pt x="0" y="35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2" y="12"/>
                    </a:lnTo>
                    <a:lnTo>
                      <a:pt x="5" y="7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7"/>
                    </a:lnTo>
                    <a:lnTo>
                      <a:pt x="45" y="12"/>
                    </a:lnTo>
                    <a:lnTo>
                      <a:pt x="48" y="20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0"/>
                    </a:lnTo>
                    <a:lnTo>
                      <a:pt x="10" y="30"/>
                    </a:lnTo>
                    <a:lnTo>
                      <a:pt x="10" y="38"/>
                    </a:lnTo>
                    <a:lnTo>
                      <a:pt x="12" y="43"/>
                    </a:lnTo>
                    <a:lnTo>
                      <a:pt x="17" y="45"/>
                    </a:lnTo>
                    <a:lnTo>
                      <a:pt x="25" y="45"/>
                    </a:lnTo>
                    <a:lnTo>
                      <a:pt x="27" y="45"/>
                    </a:lnTo>
                    <a:lnTo>
                      <a:pt x="32" y="45"/>
                    </a:lnTo>
                    <a:lnTo>
                      <a:pt x="35" y="43"/>
                    </a:lnTo>
                    <a:lnTo>
                      <a:pt x="38" y="38"/>
                    </a:lnTo>
                    <a:close/>
                    <a:moveTo>
                      <a:pt x="10" y="20"/>
                    </a:moveTo>
                    <a:lnTo>
                      <a:pt x="38" y="20"/>
                    </a:lnTo>
                    <a:lnTo>
                      <a:pt x="38" y="15"/>
                    </a:lnTo>
                    <a:lnTo>
                      <a:pt x="35" y="12"/>
                    </a:lnTo>
                    <a:lnTo>
                      <a:pt x="30" y="10"/>
                    </a:lnTo>
                    <a:lnTo>
                      <a:pt x="22" y="7"/>
                    </a:lnTo>
                    <a:lnTo>
                      <a:pt x="17" y="10"/>
                    </a:lnTo>
                    <a:lnTo>
                      <a:pt x="12" y="12"/>
                    </a:lnTo>
                    <a:lnTo>
                      <a:pt x="10" y="15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2" name="Freeform 3586"/>
              <p:cNvSpPr>
                <a:spLocks/>
              </p:cNvSpPr>
              <p:nvPr/>
            </p:nvSpPr>
            <p:spPr bwMode="auto">
              <a:xfrm>
                <a:off x="4125" y="2591"/>
                <a:ext cx="25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10" y="5"/>
                  </a:cxn>
                  <a:cxn ang="0">
                    <a:pos x="13" y="2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25" y="2"/>
                  </a:cxn>
                  <a:cxn ang="0">
                    <a:pos x="23" y="10"/>
                  </a:cxn>
                  <a:cxn ang="0">
                    <a:pos x="20" y="10"/>
                  </a:cxn>
                  <a:cxn ang="0">
                    <a:pos x="18" y="7"/>
                  </a:cxn>
                  <a:cxn ang="0">
                    <a:pos x="15" y="10"/>
                  </a:cxn>
                  <a:cxn ang="0">
                    <a:pos x="13" y="10"/>
                  </a:cxn>
                  <a:cxn ang="0">
                    <a:pos x="10" y="12"/>
                  </a:cxn>
                  <a:cxn ang="0">
                    <a:pos x="10" y="15"/>
                  </a:cxn>
                  <a:cxn ang="0">
                    <a:pos x="8" y="20"/>
                  </a:cxn>
                  <a:cxn ang="0">
                    <a:pos x="8" y="25"/>
                  </a:cxn>
                  <a:cxn ang="0">
                    <a:pos x="8" y="53"/>
                  </a:cxn>
                  <a:cxn ang="0">
                    <a:pos x="0" y="53"/>
                  </a:cxn>
                </a:cxnLst>
                <a:rect l="0" t="0" r="r" b="b"/>
                <a:pathLst>
                  <a:path w="25" h="53">
                    <a:moveTo>
                      <a:pt x="0" y="5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3" y="2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5" y="2"/>
                    </a:lnTo>
                    <a:lnTo>
                      <a:pt x="23" y="10"/>
                    </a:lnTo>
                    <a:lnTo>
                      <a:pt x="20" y="10"/>
                    </a:lnTo>
                    <a:lnTo>
                      <a:pt x="18" y="7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0" y="12"/>
                    </a:lnTo>
                    <a:lnTo>
                      <a:pt x="10" y="15"/>
                    </a:lnTo>
                    <a:lnTo>
                      <a:pt x="8" y="20"/>
                    </a:lnTo>
                    <a:lnTo>
                      <a:pt x="8" y="25"/>
                    </a:lnTo>
                    <a:lnTo>
                      <a:pt x="8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3" name="Freeform 3587"/>
              <p:cNvSpPr>
                <a:spLocks noEditPoints="1"/>
              </p:cNvSpPr>
              <p:nvPr/>
            </p:nvSpPr>
            <p:spPr bwMode="auto">
              <a:xfrm>
                <a:off x="4181" y="2591"/>
                <a:ext cx="50" cy="55"/>
              </a:xfrm>
              <a:custGeom>
                <a:avLst/>
                <a:gdLst/>
                <a:ahLst/>
                <a:cxnLst>
                  <a:cxn ang="0">
                    <a:pos x="40" y="38"/>
                  </a:cxn>
                  <a:cxn ang="0">
                    <a:pos x="48" y="38"/>
                  </a:cxn>
                  <a:cxn ang="0">
                    <a:pos x="45" y="45"/>
                  </a:cxn>
                  <a:cxn ang="0">
                    <a:pos x="40" y="50"/>
                  </a:cxn>
                  <a:cxn ang="0">
                    <a:pos x="35" y="53"/>
                  </a:cxn>
                  <a:cxn ang="0">
                    <a:pos x="25" y="55"/>
                  </a:cxn>
                  <a:cxn ang="0">
                    <a:pos x="17" y="53"/>
                  </a:cxn>
                  <a:cxn ang="0">
                    <a:pos x="12" y="53"/>
                  </a:cxn>
                  <a:cxn ang="0">
                    <a:pos x="7" y="48"/>
                  </a:cxn>
                  <a:cxn ang="0">
                    <a:pos x="5" y="43"/>
                  </a:cxn>
                  <a:cxn ang="0">
                    <a:pos x="2" y="35"/>
                  </a:cxn>
                  <a:cxn ang="0">
                    <a:pos x="0" y="28"/>
                  </a:cxn>
                  <a:cxn ang="0">
                    <a:pos x="2" y="20"/>
                  </a:cxn>
                  <a:cxn ang="0">
                    <a:pos x="5" y="12"/>
                  </a:cxn>
                  <a:cxn ang="0">
                    <a:pos x="7" y="7"/>
                  </a:cxn>
                  <a:cxn ang="0">
                    <a:pos x="12" y="2"/>
                  </a:cxn>
                  <a:cxn ang="0">
                    <a:pos x="17" y="0"/>
                  </a:cxn>
                  <a:cxn ang="0">
                    <a:pos x="25" y="0"/>
                  </a:cxn>
                  <a:cxn ang="0">
                    <a:pos x="32" y="0"/>
                  </a:cxn>
                  <a:cxn ang="0">
                    <a:pos x="38" y="2"/>
                  </a:cxn>
                  <a:cxn ang="0">
                    <a:pos x="43" y="7"/>
                  </a:cxn>
                  <a:cxn ang="0">
                    <a:pos x="45" y="12"/>
                  </a:cxn>
                  <a:cxn ang="0">
                    <a:pos x="48" y="20"/>
                  </a:cxn>
                  <a:cxn ang="0">
                    <a:pos x="50" y="28"/>
                  </a:cxn>
                  <a:cxn ang="0">
                    <a:pos x="50" y="28"/>
                  </a:cxn>
                  <a:cxn ang="0">
                    <a:pos x="50" y="30"/>
                  </a:cxn>
                  <a:cxn ang="0">
                    <a:pos x="10" y="30"/>
                  </a:cxn>
                  <a:cxn ang="0">
                    <a:pos x="12" y="38"/>
                  </a:cxn>
                  <a:cxn ang="0">
                    <a:pos x="15" y="43"/>
                  </a:cxn>
                  <a:cxn ang="0">
                    <a:pos x="20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5" y="45"/>
                  </a:cxn>
                  <a:cxn ang="0">
                    <a:pos x="38" y="43"/>
                  </a:cxn>
                  <a:cxn ang="0">
                    <a:pos x="40" y="38"/>
                  </a:cxn>
                  <a:cxn ang="0">
                    <a:pos x="10" y="20"/>
                  </a:cxn>
                  <a:cxn ang="0">
                    <a:pos x="40" y="20"/>
                  </a:cxn>
                  <a:cxn ang="0">
                    <a:pos x="38" y="15"/>
                  </a:cxn>
                  <a:cxn ang="0">
                    <a:pos x="35" y="12"/>
                  </a:cxn>
                  <a:cxn ang="0">
                    <a:pos x="32" y="10"/>
                  </a:cxn>
                  <a:cxn ang="0">
                    <a:pos x="25" y="7"/>
                  </a:cxn>
                  <a:cxn ang="0">
                    <a:pos x="20" y="10"/>
                  </a:cxn>
                  <a:cxn ang="0">
                    <a:pos x="15" y="12"/>
                  </a:cxn>
                  <a:cxn ang="0">
                    <a:pos x="12" y="15"/>
                  </a:cxn>
                  <a:cxn ang="0">
                    <a:pos x="10" y="20"/>
                  </a:cxn>
                </a:cxnLst>
                <a:rect l="0" t="0" r="r" b="b"/>
                <a:pathLst>
                  <a:path w="50" h="55">
                    <a:moveTo>
                      <a:pt x="40" y="38"/>
                    </a:moveTo>
                    <a:lnTo>
                      <a:pt x="48" y="38"/>
                    </a:lnTo>
                    <a:lnTo>
                      <a:pt x="45" y="45"/>
                    </a:lnTo>
                    <a:lnTo>
                      <a:pt x="40" y="50"/>
                    </a:lnTo>
                    <a:lnTo>
                      <a:pt x="35" y="53"/>
                    </a:lnTo>
                    <a:lnTo>
                      <a:pt x="25" y="55"/>
                    </a:lnTo>
                    <a:lnTo>
                      <a:pt x="17" y="53"/>
                    </a:lnTo>
                    <a:lnTo>
                      <a:pt x="12" y="53"/>
                    </a:lnTo>
                    <a:lnTo>
                      <a:pt x="7" y="48"/>
                    </a:lnTo>
                    <a:lnTo>
                      <a:pt x="5" y="43"/>
                    </a:lnTo>
                    <a:lnTo>
                      <a:pt x="2" y="35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5" y="12"/>
                    </a:lnTo>
                    <a:lnTo>
                      <a:pt x="7" y="7"/>
                    </a:lnTo>
                    <a:lnTo>
                      <a:pt x="12" y="2"/>
                    </a:lnTo>
                    <a:lnTo>
                      <a:pt x="1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3" y="7"/>
                    </a:lnTo>
                    <a:lnTo>
                      <a:pt x="45" y="12"/>
                    </a:lnTo>
                    <a:lnTo>
                      <a:pt x="48" y="20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30"/>
                    </a:lnTo>
                    <a:lnTo>
                      <a:pt x="10" y="30"/>
                    </a:lnTo>
                    <a:lnTo>
                      <a:pt x="12" y="38"/>
                    </a:lnTo>
                    <a:lnTo>
                      <a:pt x="15" y="43"/>
                    </a:lnTo>
                    <a:lnTo>
                      <a:pt x="20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5" y="45"/>
                    </a:lnTo>
                    <a:lnTo>
                      <a:pt x="38" y="43"/>
                    </a:lnTo>
                    <a:lnTo>
                      <a:pt x="40" y="38"/>
                    </a:lnTo>
                    <a:close/>
                    <a:moveTo>
                      <a:pt x="10" y="20"/>
                    </a:moveTo>
                    <a:lnTo>
                      <a:pt x="40" y="20"/>
                    </a:lnTo>
                    <a:lnTo>
                      <a:pt x="38" y="15"/>
                    </a:lnTo>
                    <a:lnTo>
                      <a:pt x="35" y="12"/>
                    </a:lnTo>
                    <a:lnTo>
                      <a:pt x="32" y="10"/>
                    </a:lnTo>
                    <a:lnTo>
                      <a:pt x="25" y="7"/>
                    </a:lnTo>
                    <a:lnTo>
                      <a:pt x="20" y="10"/>
                    </a:lnTo>
                    <a:lnTo>
                      <a:pt x="15" y="12"/>
                    </a:lnTo>
                    <a:lnTo>
                      <a:pt x="12" y="15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4" name="Freeform 3588"/>
              <p:cNvSpPr>
                <a:spLocks/>
              </p:cNvSpPr>
              <p:nvPr/>
            </p:nvSpPr>
            <p:spPr bwMode="auto">
              <a:xfrm>
                <a:off x="4236" y="2573"/>
                <a:ext cx="25" cy="73"/>
              </a:xfrm>
              <a:custGeom>
                <a:avLst/>
                <a:gdLst/>
                <a:ahLst/>
                <a:cxnLst>
                  <a:cxn ang="0">
                    <a:pos x="25" y="63"/>
                  </a:cxn>
                  <a:cxn ang="0">
                    <a:pos x="25" y="71"/>
                  </a:cxn>
                  <a:cxn ang="0">
                    <a:pos x="23" y="73"/>
                  </a:cxn>
                  <a:cxn ang="0">
                    <a:pos x="18" y="73"/>
                  </a:cxn>
                  <a:cxn ang="0">
                    <a:pos x="15" y="73"/>
                  </a:cxn>
                  <a:cxn ang="0">
                    <a:pos x="10" y="71"/>
                  </a:cxn>
                  <a:cxn ang="0">
                    <a:pos x="10" y="68"/>
                  </a:cxn>
                  <a:cxn ang="0">
                    <a:pos x="8" y="68"/>
                  </a:cxn>
                  <a:cxn ang="0">
                    <a:pos x="8" y="63"/>
                  </a:cxn>
                  <a:cxn ang="0">
                    <a:pos x="8" y="58"/>
                  </a:cxn>
                  <a:cxn ang="0">
                    <a:pos x="8" y="28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8" y="5"/>
                  </a:cxn>
                  <a:cxn ang="0">
                    <a:pos x="15" y="0"/>
                  </a:cxn>
                  <a:cxn ang="0">
                    <a:pos x="15" y="18"/>
                  </a:cxn>
                  <a:cxn ang="0">
                    <a:pos x="25" y="18"/>
                  </a:cxn>
                  <a:cxn ang="0">
                    <a:pos x="25" y="28"/>
                  </a:cxn>
                  <a:cxn ang="0">
                    <a:pos x="15" y="28"/>
                  </a:cxn>
                  <a:cxn ang="0">
                    <a:pos x="15" y="58"/>
                  </a:cxn>
                  <a:cxn ang="0">
                    <a:pos x="15" y="61"/>
                  </a:cxn>
                  <a:cxn ang="0">
                    <a:pos x="18" y="63"/>
                  </a:cxn>
                  <a:cxn ang="0">
                    <a:pos x="18" y="63"/>
                  </a:cxn>
                  <a:cxn ang="0">
                    <a:pos x="18" y="63"/>
                  </a:cxn>
                  <a:cxn ang="0">
                    <a:pos x="20" y="63"/>
                  </a:cxn>
                  <a:cxn ang="0">
                    <a:pos x="20" y="63"/>
                  </a:cxn>
                  <a:cxn ang="0">
                    <a:pos x="23" y="63"/>
                  </a:cxn>
                  <a:cxn ang="0">
                    <a:pos x="25" y="63"/>
                  </a:cxn>
                </a:cxnLst>
                <a:rect l="0" t="0" r="r" b="b"/>
                <a:pathLst>
                  <a:path w="25" h="73">
                    <a:moveTo>
                      <a:pt x="25" y="63"/>
                    </a:moveTo>
                    <a:lnTo>
                      <a:pt x="25" y="71"/>
                    </a:lnTo>
                    <a:lnTo>
                      <a:pt x="23" y="73"/>
                    </a:lnTo>
                    <a:lnTo>
                      <a:pt x="18" y="73"/>
                    </a:lnTo>
                    <a:lnTo>
                      <a:pt x="15" y="73"/>
                    </a:lnTo>
                    <a:lnTo>
                      <a:pt x="10" y="71"/>
                    </a:lnTo>
                    <a:lnTo>
                      <a:pt x="10" y="68"/>
                    </a:lnTo>
                    <a:lnTo>
                      <a:pt x="8" y="68"/>
                    </a:lnTo>
                    <a:lnTo>
                      <a:pt x="8" y="63"/>
                    </a:lnTo>
                    <a:lnTo>
                      <a:pt x="8" y="58"/>
                    </a:lnTo>
                    <a:lnTo>
                      <a:pt x="8" y="28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8" y="5"/>
                    </a:lnTo>
                    <a:lnTo>
                      <a:pt x="15" y="0"/>
                    </a:lnTo>
                    <a:lnTo>
                      <a:pt x="15" y="18"/>
                    </a:lnTo>
                    <a:lnTo>
                      <a:pt x="25" y="18"/>
                    </a:lnTo>
                    <a:lnTo>
                      <a:pt x="25" y="28"/>
                    </a:lnTo>
                    <a:lnTo>
                      <a:pt x="15" y="28"/>
                    </a:lnTo>
                    <a:lnTo>
                      <a:pt x="15" y="58"/>
                    </a:lnTo>
                    <a:lnTo>
                      <a:pt x="15" y="61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3" y="63"/>
                    </a:lnTo>
                    <a:lnTo>
                      <a:pt x="25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5" name="Freeform 3589"/>
              <p:cNvSpPr>
                <a:spLocks noEditPoints="1"/>
              </p:cNvSpPr>
              <p:nvPr/>
            </p:nvSpPr>
            <p:spPr bwMode="auto">
              <a:xfrm>
                <a:off x="4294" y="2591"/>
                <a:ext cx="48" cy="55"/>
              </a:xfrm>
              <a:custGeom>
                <a:avLst/>
                <a:gdLst/>
                <a:ahLst/>
                <a:cxnLst>
                  <a:cxn ang="0">
                    <a:pos x="30" y="50"/>
                  </a:cxn>
                  <a:cxn ang="0">
                    <a:pos x="23" y="55"/>
                  </a:cxn>
                  <a:cxn ang="0">
                    <a:pos x="10" y="53"/>
                  </a:cxn>
                  <a:cxn ang="0">
                    <a:pos x="3" y="45"/>
                  </a:cxn>
                  <a:cxn ang="0">
                    <a:pos x="3" y="35"/>
                  </a:cxn>
                  <a:cxn ang="0">
                    <a:pos x="5" y="30"/>
                  </a:cxn>
                  <a:cxn ang="0">
                    <a:pos x="10" y="25"/>
                  </a:cxn>
                  <a:cxn ang="0">
                    <a:pos x="15" y="23"/>
                  </a:cxn>
                  <a:cxn ang="0">
                    <a:pos x="28" y="23"/>
                  </a:cxn>
                  <a:cxn ang="0">
                    <a:pos x="35" y="17"/>
                  </a:cxn>
                  <a:cxn ang="0">
                    <a:pos x="35" y="15"/>
                  </a:cxn>
                  <a:cxn ang="0">
                    <a:pos x="28" y="10"/>
                  </a:cxn>
                  <a:cxn ang="0">
                    <a:pos x="18" y="10"/>
                  </a:cxn>
                  <a:cxn ang="0">
                    <a:pos x="13" y="12"/>
                  </a:cxn>
                  <a:cxn ang="0">
                    <a:pos x="3" y="15"/>
                  </a:cxn>
                  <a:cxn ang="0">
                    <a:pos x="5" y="7"/>
                  </a:cxn>
                  <a:cxn ang="0">
                    <a:pos x="13" y="2"/>
                  </a:cxn>
                  <a:cxn ang="0">
                    <a:pos x="25" y="0"/>
                  </a:cxn>
                  <a:cxn ang="0">
                    <a:pos x="35" y="2"/>
                  </a:cxn>
                  <a:cxn ang="0">
                    <a:pos x="43" y="5"/>
                  </a:cxn>
                  <a:cxn ang="0">
                    <a:pos x="46" y="12"/>
                  </a:cxn>
                  <a:cxn ang="0">
                    <a:pos x="46" y="20"/>
                  </a:cxn>
                  <a:cxn ang="0">
                    <a:pos x="46" y="40"/>
                  </a:cxn>
                  <a:cxn ang="0">
                    <a:pos x="48" y="50"/>
                  </a:cxn>
                  <a:cxn ang="0">
                    <a:pos x="38" y="53"/>
                  </a:cxn>
                  <a:cxn ang="0">
                    <a:pos x="35" y="48"/>
                  </a:cxn>
                  <a:cxn ang="0">
                    <a:pos x="30" y="30"/>
                  </a:cxn>
                  <a:cxn ang="0">
                    <a:pos x="18" y="33"/>
                  </a:cxn>
                  <a:cxn ang="0">
                    <a:pos x="13" y="35"/>
                  </a:cxn>
                  <a:cxn ang="0">
                    <a:pos x="10" y="38"/>
                  </a:cxn>
                  <a:cxn ang="0">
                    <a:pos x="10" y="43"/>
                  </a:cxn>
                  <a:cxn ang="0">
                    <a:pos x="15" y="45"/>
                  </a:cxn>
                  <a:cxn ang="0">
                    <a:pos x="25" y="45"/>
                  </a:cxn>
                  <a:cxn ang="0">
                    <a:pos x="30" y="43"/>
                  </a:cxn>
                  <a:cxn ang="0">
                    <a:pos x="35" y="35"/>
                  </a:cxn>
                  <a:cxn ang="0">
                    <a:pos x="35" y="28"/>
                  </a:cxn>
                </a:cxnLst>
                <a:rect l="0" t="0" r="r" b="b"/>
                <a:pathLst>
                  <a:path w="48" h="55">
                    <a:moveTo>
                      <a:pt x="35" y="48"/>
                    </a:moveTo>
                    <a:lnTo>
                      <a:pt x="30" y="50"/>
                    </a:lnTo>
                    <a:lnTo>
                      <a:pt x="28" y="53"/>
                    </a:lnTo>
                    <a:lnTo>
                      <a:pt x="23" y="55"/>
                    </a:lnTo>
                    <a:lnTo>
                      <a:pt x="18" y="55"/>
                    </a:lnTo>
                    <a:lnTo>
                      <a:pt x="10" y="53"/>
                    </a:lnTo>
                    <a:lnTo>
                      <a:pt x="5" y="50"/>
                    </a:lnTo>
                    <a:lnTo>
                      <a:pt x="3" y="45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3" y="33"/>
                    </a:lnTo>
                    <a:lnTo>
                      <a:pt x="5" y="30"/>
                    </a:lnTo>
                    <a:lnTo>
                      <a:pt x="8" y="28"/>
                    </a:lnTo>
                    <a:lnTo>
                      <a:pt x="10" y="25"/>
                    </a:lnTo>
                    <a:lnTo>
                      <a:pt x="13" y="25"/>
                    </a:lnTo>
                    <a:lnTo>
                      <a:pt x="15" y="23"/>
                    </a:lnTo>
                    <a:lnTo>
                      <a:pt x="20" y="23"/>
                    </a:lnTo>
                    <a:lnTo>
                      <a:pt x="28" y="23"/>
                    </a:lnTo>
                    <a:lnTo>
                      <a:pt x="35" y="20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5" y="15"/>
                    </a:lnTo>
                    <a:lnTo>
                      <a:pt x="33" y="10"/>
                    </a:lnTo>
                    <a:lnTo>
                      <a:pt x="28" y="10"/>
                    </a:lnTo>
                    <a:lnTo>
                      <a:pt x="23" y="7"/>
                    </a:lnTo>
                    <a:lnTo>
                      <a:pt x="18" y="10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5" y="7"/>
                    </a:lnTo>
                    <a:lnTo>
                      <a:pt x="10" y="5"/>
                    </a:lnTo>
                    <a:lnTo>
                      <a:pt x="13" y="2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1" y="2"/>
                    </a:lnTo>
                    <a:lnTo>
                      <a:pt x="43" y="5"/>
                    </a:lnTo>
                    <a:lnTo>
                      <a:pt x="43" y="7"/>
                    </a:lnTo>
                    <a:lnTo>
                      <a:pt x="46" y="12"/>
                    </a:lnTo>
                    <a:lnTo>
                      <a:pt x="46" y="15"/>
                    </a:lnTo>
                    <a:lnTo>
                      <a:pt x="46" y="20"/>
                    </a:lnTo>
                    <a:lnTo>
                      <a:pt x="46" y="30"/>
                    </a:lnTo>
                    <a:lnTo>
                      <a:pt x="46" y="40"/>
                    </a:lnTo>
                    <a:lnTo>
                      <a:pt x="46" y="45"/>
                    </a:lnTo>
                    <a:lnTo>
                      <a:pt x="48" y="50"/>
                    </a:lnTo>
                    <a:lnTo>
                      <a:pt x="48" y="53"/>
                    </a:lnTo>
                    <a:lnTo>
                      <a:pt x="38" y="53"/>
                    </a:lnTo>
                    <a:lnTo>
                      <a:pt x="38" y="50"/>
                    </a:lnTo>
                    <a:lnTo>
                      <a:pt x="35" y="48"/>
                    </a:lnTo>
                    <a:close/>
                    <a:moveTo>
                      <a:pt x="35" y="28"/>
                    </a:moveTo>
                    <a:lnTo>
                      <a:pt x="30" y="30"/>
                    </a:lnTo>
                    <a:lnTo>
                      <a:pt x="23" y="30"/>
                    </a:lnTo>
                    <a:lnTo>
                      <a:pt x="18" y="33"/>
                    </a:lnTo>
                    <a:lnTo>
                      <a:pt x="15" y="33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0" y="38"/>
                    </a:lnTo>
                    <a:lnTo>
                      <a:pt x="10" y="40"/>
                    </a:lnTo>
                    <a:lnTo>
                      <a:pt x="10" y="43"/>
                    </a:lnTo>
                    <a:lnTo>
                      <a:pt x="13" y="45"/>
                    </a:lnTo>
                    <a:lnTo>
                      <a:pt x="15" y="45"/>
                    </a:lnTo>
                    <a:lnTo>
                      <a:pt x="20" y="45"/>
                    </a:lnTo>
                    <a:lnTo>
                      <a:pt x="25" y="45"/>
                    </a:lnTo>
                    <a:lnTo>
                      <a:pt x="28" y="45"/>
                    </a:lnTo>
                    <a:lnTo>
                      <a:pt x="30" y="43"/>
                    </a:lnTo>
                    <a:lnTo>
                      <a:pt x="33" y="38"/>
                    </a:lnTo>
                    <a:lnTo>
                      <a:pt x="35" y="35"/>
                    </a:lnTo>
                    <a:lnTo>
                      <a:pt x="35" y="30"/>
                    </a:lnTo>
                    <a:lnTo>
                      <a:pt x="35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6" name="Rectangle 3590"/>
              <p:cNvSpPr>
                <a:spLocks noChangeArrowheads="1"/>
              </p:cNvSpPr>
              <p:nvPr/>
            </p:nvSpPr>
            <p:spPr bwMode="auto">
              <a:xfrm>
                <a:off x="4355" y="2573"/>
                <a:ext cx="10" cy="7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7" name="Rectangle 3591"/>
              <p:cNvSpPr>
                <a:spLocks noChangeArrowheads="1"/>
              </p:cNvSpPr>
              <p:nvPr/>
            </p:nvSpPr>
            <p:spPr bwMode="auto">
              <a:xfrm>
                <a:off x="4377" y="2636"/>
                <a:ext cx="10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8" name="Freeform 3592"/>
              <p:cNvSpPr>
                <a:spLocks/>
              </p:cNvSpPr>
              <p:nvPr/>
            </p:nvSpPr>
            <p:spPr bwMode="auto">
              <a:xfrm>
                <a:off x="4433" y="2573"/>
                <a:ext cx="23" cy="91"/>
              </a:xfrm>
              <a:custGeom>
                <a:avLst/>
                <a:gdLst/>
                <a:ahLst/>
                <a:cxnLst>
                  <a:cxn ang="0">
                    <a:pos x="18" y="91"/>
                  </a:cxn>
                  <a:cxn ang="0">
                    <a:pos x="10" y="81"/>
                  </a:cxn>
                  <a:cxn ang="0">
                    <a:pos x="5" y="71"/>
                  </a:cxn>
                  <a:cxn ang="0">
                    <a:pos x="0" y="58"/>
                  </a:cxn>
                  <a:cxn ang="0">
                    <a:pos x="0" y="46"/>
                  </a:cxn>
                  <a:cxn ang="0">
                    <a:pos x="0" y="33"/>
                  </a:cxn>
                  <a:cxn ang="0">
                    <a:pos x="2" y="23"/>
                  </a:cxn>
                  <a:cxn ang="0">
                    <a:pos x="7" y="10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18" y="8"/>
                  </a:cxn>
                  <a:cxn ang="0">
                    <a:pos x="15" y="13"/>
                  </a:cxn>
                  <a:cxn ang="0">
                    <a:pos x="12" y="20"/>
                  </a:cxn>
                  <a:cxn ang="0">
                    <a:pos x="10" y="28"/>
                  </a:cxn>
                  <a:cxn ang="0">
                    <a:pos x="10" y="35"/>
                  </a:cxn>
                  <a:cxn ang="0">
                    <a:pos x="7" y="46"/>
                  </a:cxn>
                  <a:cxn ang="0">
                    <a:pos x="12" y="68"/>
                  </a:cxn>
                  <a:cxn ang="0">
                    <a:pos x="23" y="91"/>
                  </a:cxn>
                  <a:cxn ang="0">
                    <a:pos x="18" y="91"/>
                  </a:cxn>
                </a:cxnLst>
                <a:rect l="0" t="0" r="r" b="b"/>
                <a:pathLst>
                  <a:path w="23" h="91">
                    <a:moveTo>
                      <a:pt x="18" y="91"/>
                    </a:moveTo>
                    <a:lnTo>
                      <a:pt x="10" y="81"/>
                    </a:lnTo>
                    <a:lnTo>
                      <a:pt x="5" y="71"/>
                    </a:lnTo>
                    <a:lnTo>
                      <a:pt x="0" y="58"/>
                    </a:lnTo>
                    <a:lnTo>
                      <a:pt x="0" y="46"/>
                    </a:lnTo>
                    <a:lnTo>
                      <a:pt x="0" y="33"/>
                    </a:lnTo>
                    <a:lnTo>
                      <a:pt x="2" y="23"/>
                    </a:lnTo>
                    <a:lnTo>
                      <a:pt x="7" y="1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18" y="8"/>
                    </a:lnTo>
                    <a:lnTo>
                      <a:pt x="15" y="13"/>
                    </a:lnTo>
                    <a:lnTo>
                      <a:pt x="12" y="20"/>
                    </a:lnTo>
                    <a:lnTo>
                      <a:pt x="10" y="28"/>
                    </a:lnTo>
                    <a:lnTo>
                      <a:pt x="10" y="35"/>
                    </a:lnTo>
                    <a:lnTo>
                      <a:pt x="7" y="46"/>
                    </a:lnTo>
                    <a:lnTo>
                      <a:pt x="12" y="68"/>
                    </a:lnTo>
                    <a:lnTo>
                      <a:pt x="23" y="91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09" name="Freeform 3593"/>
              <p:cNvSpPr>
                <a:spLocks/>
              </p:cNvSpPr>
              <p:nvPr/>
            </p:nvSpPr>
            <p:spPr bwMode="auto">
              <a:xfrm>
                <a:off x="4463" y="2591"/>
                <a:ext cx="46" cy="5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46" y="35"/>
                  </a:cxn>
                  <a:cxn ang="0">
                    <a:pos x="43" y="43"/>
                  </a:cxn>
                  <a:cxn ang="0">
                    <a:pos x="38" y="50"/>
                  </a:cxn>
                  <a:cxn ang="0">
                    <a:pos x="33" y="53"/>
                  </a:cxn>
                  <a:cxn ang="0">
                    <a:pos x="23" y="55"/>
                  </a:cxn>
                  <a:cxn ang="0">
                    <a:pos x="18" y="53"/>
                  </a:cxn>
                  <a:cxn ang="0">
                    <a:pos x="13" y="53"/>
                  </a:cxn>
                  <a:cxn ang="0">
                    <a:pos x="8" y="48"/>
                  </a:cxn>
                  <a:cxn ang="0">
                    <a:pos x="3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3" y="12"/>
                  </a:cxn>
                  <a:cxn ang="0">
                    <a:pos x="8" y="7"/>
                  </a:cxn>
                  <a:cxn ang="0">
                    <a:pos x="13" y="2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8" y="5"/>
                  </a:cxn>
                  <a:cxn ang="0">
                    <a:pos x="43" y="10"/>
                  </a:cxn>
                  <a:cxn ang="0">
                    <a:pos x="46" y="17"/>
                  </a:cxn>
                  <a:cxn ang="0">
                    <a:pos x="35" y="17"/>
                  </a:cxn>
                  <a:cxn ang="0">
                    <a:pos x="33" y="15"/>
                  </a:cxn>
                  <a:cxn ang="0">
                    <a:pos x="30" y="10"/>
                  </a:cxn>
                  <a:cxn ang="0">
                    <a:pos x="28" y="10"/>
                  </a:cxn>
                  <a:cxn ang="0">
                    <a:pos x="23" y="7"/>
                  </a:cxn>
                  <a:cxn ang="0">
                    <a:pos x="18" y="10"/>
                  </a:cxn>
                  <a:cxn ang="0">
                    <a:pos x="13" y="12"/>
                  </a:cxn>
                  <a:cxn ang="0">
                    <a:pos x="10" y="20"/>
                  </a:cxn>
                  <a:cxn ang="0">
                    <a:pos x="10" y="28"/>
                  </a:cxn>
                  <a:cxn ang="0">
                    <a:pos x="10" y="35"/>
                  </a:cxn>
                  <a:cxn ang="0">
                    <a:pos x="13" y="43"/>
                  </a:cxn>
                  <a:cxn ang="0">
                    <a:pos x="18" y="45"/>
                  </a:cxn>
                  <a:cxn ang="0">
                    <a:pos x="23" y="45"/>
                  </a:cxn>
                  <a:cxn ang="0">
                    <a:pos x="28" y="45"/>
                  </a:cxn>
                  <a:cxn ang="0">
                    <a:pos x="33" y="43"/>
                  </a:cxn>
                  <a:cxn ang="0">
                    <a:pos x="35" y="40"/>
                  </a:cxn>
                  <a:cxn ang="0">
                    <a:pos x="35" y="35"/>
                  </a:cxn>
                </a:cxnLst>
                <a:rect l="0" t="0" r="r" b="b"/>
                <a:pathLst>
                  <a:path w="46" h="55">
                    <a:moveTo>
                      <a:pt x="35" y="35"/>
                    </a:moveTo>
                    <a:lnTo>
                      <a:pt x="46" y="35"/>
                    </a:lnTo>
                    <a:lnTo>
                      <a:pt x="43" y="43"/>
                    </a:lnTo>
                    <a:lnTo>
                      <a:pt x="38" y="50"/>
                    </a:lnTo>
                    <a:lnTo>
                      <a:pt x="33" y="53"/>
                    </a:lnTo>
                    <a:lnTo>
                      <a:pt x="23" y="55"/>
                    </a:lnTo>
                    <a:lnTo>
                      <a:pt x="18" y="53"/>
                    </a:lnTo>
                    <a:lnTo>
                      <a:pt x="13" y="53"/>
                    </a:lnTo>
                    <a:lnTo>
                      <a:pt x="8" y="48"/>
                    </a:lnTo>
                    <a:lnTo>
                      <a:pt x="3" y="43"/>
                    </a:lnTo>
                    <a:lnTo>
                      <a:pt x="0" y="35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3" y="12"/>
                    </a:lnTo>
                    <a:lnTo>
                      <a:pt x="8" y="7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0" y="2"/>
                    </a:lnTo>
                    <a:lnTo>
                      <a:pt x="38" y="5"/>
                    </a:lnTo>
                    <a:lnTo>
                      <a:pt x="43" y="10"/>
                    </a:lnTo>
                    <a:lnTo>
                      <a:pt x="46" y="17"/>
                    </a:lnTo>
                    <a:lnTo>
                      <a:pt x="35" y="17"/>
                    </a:lnTo>
                    <a:lnTo>
                      <a:pt x="33" y="15"/>
                    </a:lnTo>
                    <a:lnTo>
                      <a:pt x="30" y="10"/>
                    </a:lnTo>
                    <a:lnTo>
                      <a:pt x="28" y="10"/>
                    </a:lnTo>
                    <a:lnTo>
                      <a:pt x="23" y="7"/>
                    </a:lnTo>
                    <a:lnTo>
                      <a:pt x="18" y="10"/>
                    </a:lnTo>
                    <a:lnTo>
                      <a:pt x="13" y="12"/>
                    </a:lnTo>
                    <a:lnTo>
                      <a:pt x="10" y="20"/>
                    </a:lnTo>
                    <a:lnTo>
                      <a:pt x="10" y="28"/>
                    </a:lnTo>
                    <a:lnTo>
                      <a:pt x="10" y="35"/>
                    </a:lnTo>
                    <a:lnTo>
                      <a:pt x="13" y="43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3" y="43"/>
                    </a:lnTo>
                    <a:lnTo>
                      <a:pt x="35" y="4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0" name="Freeform 3594"/>
              <p:cNvSpPr>
                <a:spLocks noEditPoints="1"/>
              </p:cNvSpPr>
              <p:nvPr/>
            </p:nvSpPr>
            <p:spPr bwMode="auto">
              <a:xfrm>
                <a:off x="4514" y="2591"/>
                <a:ext cx="48" cy="55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7" y="5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7"/>
                  </a:cxn>
                  <a:cxn ang="0">
                    <a:pos x="45" y="12"/>
                  </a:cxn>
                  <a:cxn ang="0">
                    <a:pos x="48" y="20"/>
                  </a:cxn>
                  <a:cxn ang="0">
                    <a:pos x="48" y="28"/>
                  </a:cxn>
                  <a:cxn ang="0">
                    <a:pos x="48" y="35"/>
                  </a:cxn>
                  <a:cxn ang="0">
                    <a:pos x="45" y="43"/>
                  </a:cxn>
                  <a:cxn ang="0">
                    <a:pos x="40" y="48"/>
                  </a:cxn>
                  <a:cxn ang="0">
                    <a:pos x="35" y="50"/>
                  </a:cxn>
                  <a:cxn ang="0">
                    <a:pos x="30" y="53"/>
                  </a:cxn>
                  <a:cxn ang="0">
                    <a:pos x="22" y="55"/>
                  </a:cxn>
                  <a:cxn ang="0">
                    <a:pos x="17" y="53"/>
                  </a:cxn>
                  <a:cxn ang="0">
                    <a:pos x="12" y="53"/>
                  </a:cxn>
                  <a:cxn ang="0">
                    <a:pos x="7" y="48"/>
                  </a:cxn>
                  <a:cxn ang="0">
                    <a:pos x="2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10" y="28"/>
                  </a:cxn>
                  <a:cxn ang="0">
                    <a:pos x="10" y="35"/>
                  </a:cxn>
                  <a:cxn ang="0">
                    <a:pos x="12" y="43"/>
                  </a:cxn>
                  <a:cxn ang="0">
                    <a:pos x="17" y="45"/>
                  </a:cxn>
                  <a:cxn ang="0">
                    <a:pos x="22" y="45"/>
                  </a:cxn>
                  <a:cxn ang="0">
                    <a:pos x="30" y="45"/>
                  </a:cxn>
                  <a:cxn ang="0">
                    <a:pos x="32" y="43"/>
                  </a:cxn>
                  <a:cxn ang="0">
                    <a:pos x="37" y="35"/>
                  </a:cxn>
                  <a:cxn ang="0">
                    <a:pos x="37" y="28"/>
                  </a:cxn>
                  <a:cxn ang="0">
                    <a:pos x="37" y="20"/>
                  </a:cxn>
                  <a:cxn ang="0">
                    <a:pos x="32" y="12"/>
                  </a:cxn>
                  <a:cxn ang="0">
                    <a:pos x="30" y="10"/>
                  </a:cxn>
                  <a:cxn ang="0">
                    <a:pos x="22" y="7"/>
                  </a:cxn>
                  <a:cxn ang="0">
                    <a:pos x="17" y="10"/>
                  </a:cxn>
                  <a:cxn ang="0">
                    <a:pos x="12" y="12"/>
                  </a:cxn>
                  <a:cxn ang="0">
                    <a:pos x="10" y="20"/>
                  </a:cxn>
                  <a:cxn ang="0">
                    <a:pos x="10" y="28"/>
                  </a:cxn>
                </a:cxnLst>
                <a:rect l="0" t="0" r="r" b="b"/>
                <a:pathLst>
                  <a:path w="48" h="55">
                    <a:moveTo>
                      <a:pt x="0" y="28"/>
                    </a:moveTo>
                    <a:lnTo>
                      <a:pt x="0" y="17"/>
                    </a:lnTo>
                    <a:lnTo>
                      <a:pt x="2" y="12"/>
                    </a:lnTo>
                    <a:lnTo>
                      <a:pt x="7" y="5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7"/>
                    </a:lnTo>
                    <a:lnTo>
                      <a:pt x="45" y="12"/>
                    </a:lnTo>
                    <a:lnTo>
                      <a:pt x="48" y="20"/>
                    </a:lnTo>
                    <a:lnTo>
                      <a:pt x="48" y="28"/>
                    </a:lnTo>
                    <a:lnTo>
                      <a:pt x="48" y="35"/>
                    </a:lnTo>
                    <a:lnTo>
                      <a:pt x="45" y="43"/>
                    </a:lnTo>
                    <a:lnTo>
                      <a:pt x="40" y="48"/>
                    </a:lnTo>
                    <a:lnTo>
                      <a:pt x="35" y="50"/>
                    </a:lnTo>
                    <a:lnTo>
                      <a:pt x="30" y="53"/>
                    </a:lnTo>
                    <a:lnTo>
                      <a:pt x="22" y="55"/>
                    </a:lnTo>
                    <a:lnTo>
                      <a:pt x="17" y="53"/>
                    </a:lnTo>
                    <a:lnTo>
                      <a:pt x="12" y="53"/>
                    </a:lnTo>
                    <a:lnTo>
                      <a:pt x="7" y="48"/>
                    </a:lnTo>
                    <a:lnTo>
                      <a:pt x="2" y="43"/>
                    </a:lnTo>
                    <a:lnTo>
                      <a:pt x="0" y="35"/>
                    </a:lnTo>
                    <a:lnTo>
                      <a:pt x="0" y="28"/>
                    </a:lnTo>
                    <a:close/>
                    <a:moveTo>
                      <a:pt x="10" y="28"/>
                    </a:moveTo>
                    <a:lnTo>
                      <a:pt x="10" y="35"/>
                    </a:lnTo>
                    <a:lnTo>
                      <a:pt x="12" y="43"/>
                    </a:lnTo>
                    <a:lnTo>
                      <a:pt x="17" y="45"/>
                    </a:lnTo>
                    <a:lnTo>
                      <a:pt x="22" y="45"/>
                    </a:lnTo>
                    <a:lnTo>
                      <a:pt x="30" y="45"/>
                    </a:lnTo>
                    <a:lnTo>
                      <a:pt x="32" y="43"/>
                    </a:lnTo>
                    <a:lnTo>
                      <a:pt x="37" y="35"/>
                    </a:lnTo>
                    <a:lnTo>
                      <a:pt x="37" y="28"/>
                    </a:lnTo>
                    <a:lnTo>
                      <a:pt x="37" y="20"/>
                    </a:lnTo>
                    <a:lnTo>
                      <a:pt x="32" y="12"/>
                    </a:lnTo>
                    <a:lnTo>
                      <a:pt x="30" y="10"/>
                    </a:lnTo>
                    <a:lnTo>
                      <a:pt x="22" y="7"/>
                    </a:lnTo>
                    <a:lnTo>
                      <a:pt x="17" y="10"/>
                    </a:lnTo>
                    <a:lnTo>
                      <a:pt x="12" y="12"/>
                    </a:lnTo>
                    <a:lnTo>
                      <a:pt x="10" y="20"/>
                    </a:ln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1" name="Rectangle 3595"/>
              <p:cNvSpPr>
                <a:spLocks noChangeArrowheads="1"/>
              </p:cNvSpPr>
              <p:nvPr/>
            </p:nvSpPr>
            <p:spPr bwMode="auto">
              <a:xfrm>
                <a:off x="4572" y="2573"/>
                <a:ext cx="10" cy="7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2" name="Freeform 3596"/>
              <p:cNvSpPr>
                <a:spLocks noEditPoints="1"/>
              </p:cNvSpPr>
              <p:nvPr/>
            </p:nvSpPr>
            <p:spPr bwMode="auto">
              <a:xfrm>
                <a:off x="4592" y="2591"/>
                <a:ext cx="48" cy="55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7" y="5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5" y="2"/>
                  </a:cxn>
                  <a:cxn ang="0">
                    <a:pos x="40" y="7"/>
                  </a:cxn>
                  <a:cxn ang="0">
                    <a:pos x="45" y="12"/>
                  </a:cxn>
                  <a:cxn ang="0">
                    <a:pos x="45" y="20"/>
                  </a:cxn>
                  <a:cxn ang="0">
                    <a:pos x="48" y="28"/>
                  </a:cxn>
                  <a:cxn ang="0">
                    <a:pos x="45" y="35"/>
                  </a:cxn>
                  <a:cxn ang="0">
                    <a:pos x="45" y="43"/>
                  </a:cxn>
                  <a:cxn ang="0">
                    <a:pos x="40" y="48"/>
                  </a:cxn>
                  <a:cxn ang="0">
                    <a:pos x="35" y="50"/>
                  </a:cxn>
                  <a:cxn ang="0">
                    <a:pos x="30" y="53"/>
                  </a:cxn>
                  <a:cxn ang="0">
                    <a:pos x="22" y="55"/>
                  </a:cxn>
                  <a:cxn ang="0">
                    <a:pos x="17" y="53"/>
                  </a:cxn>
                  <a:cxn ang="0">
                    <a:pos x="10" y="53"/>
                  </a:cxn>
                  <a:cxn ang="0">
                    <a:pos x="7" y="48"/>
                  </a:cxn>
                  <a:cxn ang="0">
                    <a:pos x="2" y="43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10" y="28"/>
                  </a:cxn>
                  <a:cxn ang="0">
                    <a:pos x="10" y="35"/>
                  </a:cxn>
                  <a:cxn ang="0">
                    <a:pos x="12" y="43"/>
                  </a:cxn>
                  <a:cxn ang="0">
                    <a:pos x="17" y="45"/>
                  </a:cxn>
                  <a:cxn ang="0">
                    <a:pos x="22" y="45"/>
                  </a:cxn>
                  <a:cxn ang="0">
                    <a:pos x="30" y="45"/>
                  </a:cxn>
                  <a:cxn ang="0">
                    <a:pos x="33" y="43"/>
                  </a:cxn>
                  <a:cxn ang="0">
                    <a:pos x="38" y="35"/>
                  </a:cxn>
                  <a:cxn ang="0">
                    <a:pos x="38" y="28"/>
                  </a:cxn>
                  <a:cxn ang="0">
                    <a:pos x="38" y="20"/>
                  </a:cxn>
                  <a:cxn ang="0">
                    <a:pos x="33" y="12"/>
                  </a:cxn>
                  <a:cxn ang="0">
                    <a:pos x="28" y="10"/>
                  </a:cxn>
                  <a:cxn ang="0">
                    <a:pos x="22" y="7"/>
                  </a:cxn>
                  <a:cxn ang="0">
                    <a:pos x="17" y="10"/>
                  </a:cxn>
                  <a:cxn ang="0">
                    <a:pos x="12" y="12"/>
                  </a:cxn>
                  <a:cxn ang="0">
                    <a:pos x="10" y="20"/>
                  </a:cxn>
                  <a:cxn ang="0">
                    <a:pos x="10" y="28"/>
                  </a:cxn>
                </a:cxnLst>
                <a:rect l="0" t="0" r="r" b="b"/>
                <a:pathLst>
                  <a:path w="48" h="55">
                    <a:moveTo>
                      <a:pt x="0" y="28"/>
                    </a:moveTo>
                    <a:lnTo>
                      <a:pt x="0" y="17"/>
                    </a:lnTo>
                    <a:lnTo>
                      <a:pt x="2" y="12"/>
                    </a:lnTo>
                    <a:lnTo>
                      <a:pt x="7" y="5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0" y="7"/>
                    </a:lnTo>
                    <a:lnTo>
                      <a:pt x="45" y="12"/>
                    </a:lnTo>
                    <a:lnTo>
                      <a:pt x="45" y="20"/>
                    </a:lnTo>
                    <a:lnTo>
                      <a:pt x="48" y="28"/>
                    </a:lnTo>
                    <a:lnTo>
                      <a:pt x="45" y="35"/>
                    </a:lnTo>
                    <a:lnTo>
                      <a:pt x="45" y="43"/>
                    </a:lnTo>
                    <a:lnTo>
                      <a:pt x="40" y="48"/>
                    </a:lnTo>
                    <a:lnTo>
                      <a:pt x="35" y="50"/>
                    </a:lnTo>
                    <a:lnTo>
                      <a:pt x="30" y="53"/>
                    </a:lnTo>
                    <a:lnTo>
                      <a:pt x="22" y="55"/>
                    </a:lnTo>
                    <a:lnTo>
                      <a:pt x="17" y="53"/>
                    </a:lnTo>
                    <a:lnTo>
                      <a:pt x="10" y="53"/>
                    </a:lnTo>
                    <a:lnTo>
                      <a:pt x="7" y="48"/>
                    </a:lnTo>
                    <a:lnTo>
                      <a:pt x="2" y="43"/>
                    </a:lnTo>
                    <a:lnTo>
                      <a:pt x="0" y="35"/>
                    </a:lnTo>
                    <a:lnTo>
                      <a:pt x="0" y="28"/>
                    </a:lnTo>
                    <a:close/>
                    <a:moveTo>
                      <a:pt x="10" y="28"/>
                    </a:moveTo>
                    <a:lnTo>
                      <a:pt x="10" y="35"/>
                    </a:lnTo>
                    <a:lnTo>
                      <a:pt x="12" y="43"/>
                    </a:lnTo>
                    <a:lnTo>
                      <a:pt x="17" y="45"/>
                    </a:lnTo>
                    <a:lnTo>
                      <a:pt x="22" y="45"/>
                    </a:lnTo>
                    <a:lnTo>
                      <a:pt x="30" y="45"/>
                    </a:lnTo>
                    <a:lnTo>
                      <a:pt x="33" y="43"/>
                    </a:lnTo>
                    <a:lnTo>
                      <a:pt x="38" y="35"/>
                    </a:lnTo>
                    <a:lnTo>
                      <a:pt x="38" y="28"/>
                    </a:lnTo>
                    <a:lnTo>
                      <a:pt x="38" y="20"/>
                    </a:lnTo>
                    <a:lnTo>
                      <a:pt x="33" y="12"/>
                    </a:lnTo>
                    <a:lnTo>
                      <a:pt x="28" y="10"/>
                    </a:lnTo>
                    <a:lnTo>
                      <a:pt x="22" y="7"/>
                    </a:lnTo>
                    <a:lnTo>
                      <a:pt x="17" y="10"/>
                    </a:lnTo>
                    <a:lnTo>
                      <a:pt x="12" y="12"/>
                    </a:lnTo>
                    <a:lnTo>
                      <a:pt x="10" y="20"/>
                    </a:ln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3" name="Freeform 3597"/>
              <p:cNvSpPr>
                <a:spLocks/>
              </p:cNvSpPr>
              <p:nvPr/>
            </p:nvSpPr>
            <p:spPr bwMode="auto">
              <a:xfrm>
                <a:off x="4650" y="2591"/>
                <a:ext cx="28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7"/>
                  </a:cxn>
                  <a:cxn ang="0">
                    <a:pos x="12" y="5"/>
                  </a:cxn>
                  <a:cxn ang="0">
                    <a:pos x="15" y="2"/>
                  </a:cxn>
                  <a:cxn ang="0">
                    <a:pos x="17" y="0"/>
                  </a:cxn>
                  <a:cxn ang="0">
                    <a:pos x="20" y="0"/>
                  </a:cxn>
                  <a:cxn ang="0">
                    <a:pos x="22" y="0"/>
                  </a:cxn>
                  <a:cxn ang="0">
                    <a:pos x="28" y="2"/>
                  </a:cxn>
                  <a:cxn ang="0">
                    <a:pos x="25" y="10"/>
                  </a:cxn>
                  <a:cxn ang="0">
                    <a:pos x="22" y="10"/>
                  </a:cxn>
                  <a:cxn ang="0">
                    <a:pos x="20" y="7"/>
                  </a:cxn>
                  <a:cxn ang="0">
                    <a:pos x="17" y="10"/>
                  </a:cxn>
                  <a:cxn ang="0">
                    <a:pos x="15" y="10"/>
                  </a:cxn>
                  <a:cxn ang="0">
                    <a:pos x="12" y="12"/>
                  </a:cxn>
                  <a:cxn ang="0">
                    <a:pos x="12" y="15"/>
                  </a:cxn>
                  <a:cxn ang="0">
                    <a:pos x="10" y="20"/>
                  </a:cxn>
                  <a:cxn ang="0">
                    <a:pos x="10" y="25"/>
                  </a:cxn>
                  <a:cxn ang="0">
                    <a:pos x="10" y="53"/>
                  </a:cxn>
                  <a:cxn ang="0">
                    <a:pos x="0" y="53"/>
                  </a:cxn>
                </a:cxnLst>
                <a:rect l="0" t="0" r="r" b="b"/>
                <a:pathLst>
                  <a:path w="28" h="53">
                    <a:moveTo>
                      <a:pt x="0" y="5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12" y="5"/>
                    </a:lnTo>
                    <a:lnTo>
                      <a:pt x="15" y="2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8" y="2"/>
                    </a:lnTo>
                    <a:lnTo>
                      <a:pt x="25" y="10"/>
                    </a:lnTo>
                    <a:lnTo>
                      <a:pt x="22" y="10"/>
                    </a:lnTo>
                    <a:lnTo>
                      <a:pt x="20" y="7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10" y="20"/>
                    </a:lnTo>
                    <a:lnTo>
                      <a:pt x="10" y="25"/>
                    </a:lnTo>
                    <a:lnTo>
                      <a:pt x="10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4" name="Freeform 3598"/>
              <p:cNvSpPr>
                <a:spLocks/>
              </p:cNvSpPr>
              <p:nvPr/>
            </p:nvSpPr>
            <p:spPr bwMode="auto">
              <a:xfrm>
                <a:off x="4680" y="2573"/>
                <a:ext cx="25" cy="91"/>
              </a:xfrm>
              <a:custGeom>
                <a:avLst/>
                <a:gdLst/>
                <a:ahLst/>
                <a:cxnLst>
                  <a:cxn ang="0">
                    <a:pos x="5" y="91"/>
                  </a:cxn>
                  <a:cxn ang="0">
                    <a:pos x="0" y="91"/>
                  </a:cxn>
                  <a:cxn ang="0">
                    <a:pos x="10" y="68"/>
                  </a:cxn>
                  <a:cxn ang="0">
                    <a:pos x="15" y="46"/>
                  </a:cxn>
                  <a:cxn ang="0">
                    <a:pos x="15" y="35"/>
                  </a:cxn>
                  <a:cxn ang="0">
                    <a:pos x="13" y="28"/>
                  </a:cxn>
                  <a:cxn ang="0">
                    <a:pos x="10" y="20"/>
                  </a:cxn>
                  <a:cxn ang="0">
                    <a:pos x="8" y="13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5" y="10"/>
                  </a:cxn>
                  <a:cxn ang="0">
                    <a:pos x="20" y="23"/>
                  </a:cxn>
                  <a:cxn ang="0">
                    <a:pos x="23" y="33"/>
                  </a:cxn>
                  <a:cxn ang="0">
                    <a:pos x="25" y="46"/>
                  </a:cxn>
                  <a:cxn ang="0">
                    <a:pos x="23" y="58"/>
                  </a:cxn>
                  <a:cxn ang="0">
                    <a:pos x="18" y="71"/>
                  </a:cxn>
                  <a:cxn ang="0">
                    <a:pos x="13" y="81"/>
                  </a:cxn>
                  <a:cxn ang="0">
                    <a:pos x="5" y="91"/>
                  </a:cxn>
                </a:cxnLst>
                <a:rect l="0" t="0" r="r" b="b"/>
                <a:pathLst>
                  <a:path w="25" h="91">
                    <a:moveTo>
                      <a:pt x="5" y="91"/>
                    </a:moveTo>
                    <a:lnTo>
                      <a:pt x="0" y="91"/>
                    </a:lnTo>
                    <a:lnTo>
                      <a:pt x="10" y="68"/>
                    </a:lnTo>
                    <a:lnTo>
                      <a:pt x="15" y="46"/>
                    </a:lnTo>
                    <a:lnTo>
                      <a:pt x="15" y="35"/>
                    </a:lnTo>
                    <a:lnTo>
                      <a:pt x="13" y="28"/>
                    </a:lnTo>
                    <a:lnTo>
                      <a:pt x="10" y="20"/>
                    </a:lnTo>
                    <a:lnTo>
                      <a:pt x="8" y="13"/>
                    </a:lnTo>
                    <a:lnTo>
                      <a:pt x="5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10"/>
                    </a:lnTo>
                    <a:lnTo>
                      <a:pt x="20" y="23"/>
                    </a:lnTo>
                    <a:lnTo>
                      <a:pt x="23" y="33"/>
                    </a:lnTo>
                    <a:lnTo>
                      <a:pt x="25" y="46"/>
                    </a:lnTo>
                    <a:lnTo>
                      <a:pt x="23" y="58"/>
                    </a:lnTo>
                    <a:lnTo>
                      <a:pt x="18" y="71"/>
                    </a:lnTo>
                    <a:lnTo>
                      <a:pt x="13" y="81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5" name="Line 3599"/>
              <p:cNvSpPr>
                <a:spLocks noChangeShapeType="1"/>
              </p:cNvSpPr>
              <p:nvPr/>
            </p:nvSpPr>
            <p:spPr bwMode="auto">
              <a:xfrm>
                <a:off x="3270" y="2608"/>
                <a:ext cx="323" cy="1"/>
              </a:xfrm>
              <a:prstGeom prst="line">
                <a:avLst/>
              </a:prstGeom>
              <a:noFill/>
              <a:ln w="3968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6" name="Freeform 3600"/>
              <p:cNvSpPr>
                <a:spLocks noEditPoints="1"/>
              </p:cNvSpPr>
              <p:nvPr/>
            </p:nvSpPr>
            <p:spPr bwMode="auto">
              <a:xfrm>
                <a:off x="3633" y="2765"/>
                <a:ext cx="61" cy="7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41" y="0"/>
                  </a:cxn>
                  <a:cxn ang="0">
                    <a:pos x="46" y="2"/>
                  </a:cxn>
                  <a:cxn ang="0">
                    <a:pos x="51" y="5"/>
                  </a:cxn>
                  <a:cxn ang="0">
                    <a:pos x="53" y="7"/>
                  </a:cxn>
                  <a:cxn ang="0">
                    <a:pos x="56" y="12"/>
                  </a:cxn>
                  <a:cxn ang="0">
                    <a:pos x="56" y="20"/>
                  </a:cxn>
                  <a:cxn ang="0">
                    <a:pos x="56" y="25"/>
                  </a:cxn>
                  <a:cxn ang="0">
                    <a:pos x="53" y="33"/>
                  </a:cxn>
                  <a:cxn ang="0">
                    <a:pos x="46" y="35"/>
                  </a:cxn>
                  <a:cxn ang="0">
                    <a:pos x="38" y="38"/>
                  </a:cxn>
                  <a:cxn ang="0">
                    <a:pos x="41" y="40"/>
                  </a:cxn>
                  <a:cxn ang="0">
                    <a:pos x="43" y="43"/>
                  </a:cxn>
                  <a:cxn ang="0">
                    <a:pos x="46" y="48"/>
                  </a:cxn>
                  <a:cxn ang="0">
                    <a:pos x="51" y="53"/>
                  </a:cxn>
                  <a:cxn ang="0">
                    <a:pos x="61" y="73"/>
                  </a:cxn>
                  <a:cxn ang="0">
                    <a:pos x="51" y="73"/>
                  </a:cxn>
                  <a:cxn ang="0">
                    <a:pos x="41" y="58"/>
                  </a:cxn>
                  <a:cxn ang="0">
                    <a:pos x="38" y="50"/>
                  </a:cxn>
                  <a:cxn ang="0">
                    <a:pos x="36" y="48"/>
                  </a:cxn>
                  <a:cxn ang="0">
                    <a:pos x="33" y="43"/>
                  </a:cxn>
                  <a:cxn ang="0">
                    <a:pos x="31" y="43"/>
                  </a:cxn>
                  <a:cxn ang="0">
                    <a:pos x="28" y="40"/>
                  </a:cxn>
                  <a:cxn ang="0">
                    <a:pos x="26" y="40"/>
                  </a:cxn>
                  <a:cxn ang="0">
                    <a:pos x="26" y="40"/>
                  </a:cxn>
                  <a:cxn ang="0">
                    <a:pos x="21" y="40"/>
                  </a:cxn>
                  <a:cxn ang="0">
                    <a:pos x="11" y="40"/>
                  </a:cxn>
                  <a:cxn ang="0">
                    <a:pos x="11" y="73"/>
                  </a:cxn>
                  <a:cxn ang="0">
                    <a:pos x="0" y="73"/>
                  </a:cxn>
                  <a:cxn ang="0">
                    <a:pos x="11" y="30"/>
                  </a:cxn>
                  <a:cxn ang="0">
                    <a:pos x="31" y="30"/>
                  </a:cxn>
                  <a:cxn ang="0">
                    <a:pos x="36" y="30"/>
                  </a:cxn>
                  <a:cxn ang="0">
                    <a:pos x="41" y="30"/>
                  </a:cxn>
                  <a:cxn ang="0">
                    <a:pos x="43" y="28"/>
                  </a:cxn>
                  <a:cxn ang="0">
                    <a:pos x="46" y="25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46" y="15"/>
                  </a:cxn>
                  <a:cxn ang="0">
                    <a:pos x="43" y="12"/>
                  </a:cxn>
                  <a:cxn ang="0">
                    <a:pos x="38" y="10"/>
                  </a:cxn>
                  <a:cxn ang="0">
                    <a:pos x="33" y="7"/>
                  </a:cxn>
                  <a:cxn ang="0">
                    <a:pos x="11" y="7"/>
                  </a:cxn>
                  <a:cxn ang="0">
                    <a:pos x="11" y="30"/>
                  </a:cxn>
                </a:cxnLst>
                <a:rect l="0" t="0" r="r" b="b"/>
                <a:pathLst>
                  <a:path w="61" h="73">
                    <a:moveTo>
                      <a:pt x="0" y="7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1" y="0"/>
                    </a:lnTo>
                    <a:lnTo>
                      <a:pt x="46" y="2"/>
                    </a:lnTo>
                    <a:lnTo>
                      <a:pt x="51" y="5"/>
                    </a:lnTo>
                    <a:lnTo>
                      <a:pt x="53" y="7"/>
                    </a:lnTo>
                    <a:lnTo>
                      <a:pt x="56" y="12"/>
                    </a:lnTo>
                    <a:lnTo>
                      <a:pt x="56" y="20"/>
                    </a:lnTo>
                    <a:lnTo>
                      <a:pt x="56" y="25"/>
                    </a:lnTo>
                    <a:lnTo>
                      <a:pt x="53" y="33"/>
                    </a:lnTo>
                    <a:lnTo>
                      <a:pt x="46" y="35"/>
                    </a:lnTo>
                    <a:lnTo>
                      <a:pt x="38" y="38"/>
                    </a:lnTo>
                    <a:lnTo>
                      <a:pt x="41" y="40"/>
                    </a:lnTo>
                    <a:lnTo>
                      <a:pt x="43" y="43"/>
                    </a:lnTo>
                    <a:lnTo>
                      <a:pt x="46" y="48"/>
                    </a:lnTo>
                    <a:lnTo>
                      <a:pt x="51" y="53"/>
                    </a:lnTo>
                    <a:lnTo>
                      <a:pt x="61" y="73"/>
                    </a:lnTo>
                    <a:lnTo>
                      <a:pt x="51" y="73"/>
                    </a:lnTo>
                    <a:lnTo>
                      <a:pt x="41" y="58"/>
                    </a:lnTo>
                    <a:lnTo>
                      <a:pt x="38" y="50"/>
                    </a:lnTo>
                    <a:lnTo>
                      <a:pt x="36" y="48"/>
                    </a:lnTo>
                    <a:lnTo>
                      <a:pt x="33" y="43"/>
                    </a:lnTo>
                    <a:lnTo>
                      <a:pt x="31" y="43"/>
                    </a:lnTo>
                    <a:lnTo>
                      <a:pt x="28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1" y="40"/>
                    </a:lnTo>
                    <a:lnTo>
                      <a:pt x="11" y="40"/>
                    </a:lnTo>
                    <a:lnTo>
                      <a:pt x="11" y="73"/>
                    </a:lnTo>
                    <a:lnTo>
                      <a:pt x="0" y="73"/>
                    </a:lnTo>
                    <a:close/>
                    <a:moveTo>
                      <a:pt x="11" y="30"/>
                    </a:moveTo>
                    <a:lnTo>
                      <a:pt x="31" y="30"/>
                    </a:lnTo>
                    <a:lnTo>
                      <a:pt x="36" y="30"/>
                    </a:lnTo>
                    <a:lnTo>
                      <a:pt x="41" y="30"/>
                    </a:lnTo>
                    <a:lnTo>
                      <a:pt x="43" y="28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8" y="20"/>
                    </a:lnTo>
                    <a:lnTo>
                      <a:pt x="46" y="15"/>
                    </a:lnTo>
                    <a:lnTo>
                      <a:pt x="43" y="12"/>
                    </a:lnTo>
                    <a:lnTo>
                      <a:pt x="38" y="10"/>
                    </a:lnTo>
                    <a:lnTo>
                      <a:pt x="33" y="7"/>
                    </a:lnTo>
                    <a:lnTo>
                      <a:pt x="11" y="7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7" name="Freeform 3601"/>
              <p:cNvSpPr>
                <a:spLocks noEditPoints="1"/>
              </p:cNvSpPr>
              <p:nvPr/>
            </p:nvSpPr>
            <p:spPr bwMode="auto">
              <a:xfrm>
                <a:off x="3702" y="2783"/>
                <a:ext cx="47" cy="55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2" y="20"/>
                  </a:cxn>
                  <a:cxn ang="0">
                    <a:pos x="5" y="12"/>
                  </a:cxn>
                  <a:cxn ang="0">
                    <a:pos x="10" y="7"/>
                  </a:cxn>
                  <a:cxn ang="0">
                    <a:pos x="15" y="2"/>
                  </a:cxn>
                  <a:cxn ang="0">
                    <a:pos x="25" y="0"/>
                  </a:cxn>
                  <a:cxn ang="0">
                    <a:pos x="30" y="2"/>
                  </a:cxn>
                  <a:cxn ang="0">
                    <a:pos x="37" y="5"/>
                  </a:cxn>
                  <a:cxn ang="0">
                    <a:pos x="42" y="7"/>
                  </a:cxn>
                  <a:cxn ang="0">
                    <a:pos x="45" y="12"/>
                  </a:cxn>
                  <a:cxn ang="0">
                    <a:pos x="47" y="20"/>
                  </a:cxn>
                  <a:cxn ang="0">
                    <a:pos x="47" y="27"/>
                  </a:cxn>
                  <a:cxn ang="0">
                    <a:pos x="47" y="37"/>
                  </a:cxn>
                  <a:cxn ang="0">
                    <a:pos x="45" y="42"/>
                  </a:cxn>
                  <a:cxn ang="0">
                    <a:pos x="42" y="47"/>
                  </a:cxn>
                  <a:cxn ang="0">
                    <a:pos x="37" y="52"/>
                  </a:cxn>
                  <a:cxn ang="0">
                    <a:pos x="30" y="55"/>
                  </a:cxn>
                  <a:cxn ang="0">
                    <a:pos x="25" y="55"/>
                  </a:cxn>
                  <a:cxn ang="0">
                    <a:pos x="17" y="55"/>
                  </a:cxn>
                  <a:cxn ang="0">
                    <a:pos x="12" y="52"/>
                  </a:cxn>
                  <a:cxn ang="0">
                    <a:pos x="7" y="47"/>
                  </a:cxn>
                  <a:cxn ang="0">
                    <a:pos x="5" y="42"/>
                  </a:cxn>
                  <a:cxn ang="0">
                    <a:pos x="2" y="35"/>
                  </a:cxn>
                  <a:cxn ang="0">
                    <a:pos x="0" y="27"/>
                  </a:cxn>
                  <a:cxn ang="0">
                    <a:pos x="10" y="27"/>
                  </a:cxn>
                  <a:cxn ang="0">
                    <a:pos x="12" y="37"/>
                  </a:cxn>
                  <a:cxn ang="0">
                    <a:pos x="15" y="42"/>
                  </a:cxn>
                  <a:cxn ang="0">
                    <a:pos x="20" y="45"/>
                  </a:cxn>
                  <a:cxn ang="0">
                    <a:pos x="25" y="47"/>
                  </a:cxn>
                  <a:cxn ang="0">
                    <a:pos x="30" y="45"/>
                  </a:cxn>
                  <a:cxn ang="0">
                    <a:pos x="35" y="42"/>
                  </a:cxn>
                  <a:cxn ang="0">
                    <a:pos x="37" y="35"/>
                  </a:cxn>
                  <a:cxn ang="0">
                    <a:pos x="37" y="27"/>
                  </a:cxn>
                  <a:cxn ang="0">
                    <a:pos x="37" y="20"/>
                  </a:cxn>
                  <a:cxn ang="0">
                    <a:pos x="35" y="15"/>
                  </a:cxn>
                  <a:cxn ang="0">
                    <a:pos x="30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7"/>
                  </a:cxn>
                </a:cxnLst>
                <a:rect l="0" t="0" r="r" b="b"/>
                <a:pathLst>
                  <a:path w="47" h="55">
                    <a:moveTo>
                      <a:pt x="0" y="27"/>
                    </a:moveTo>
                    <a:lnTo>
                      <a:pt x="2" y="20"/>
                    </a:lnTo>
                    <a:lnTo>
                      <a:pt x="5" y="12"/>
                    </a:lnTo>
                    <a:lnTo>
                      <a:pt x="10" y="7"/>
                    </a:lnTo>
                    <a:lnTo>
                      <a:pt x="15" y="2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7" y="5"/>
                    </a:lnTo>
                    <a:lnTo>
                      <a:pt x="42" y="7"/>
                    </a:lnTo>
                    <a:lnTo>
                      <a:pt x="45" y="12"/>
                    </a:lnTo>
                    <a:lnTo>
                      <a:pt x="47" y="20"/>
                    </a:lnTo>
                    <a:lnTo>
                      <a:pt x="47" y="27"/>
                    </a:lnTo>
                    <a:lnTo>
                      <a:pt x="47" y="37"/>
                    </a:lnTo>
                    <a:lnTo>
                      <a:pt x="45" y="42"/>
                    </a:lnTo>
                    <a:lnTo>
                      <a:pt x="42" y="47"/>
                    </a:lnTo>
                    <a:lnTo>
                      <a:pt x="37" y="52"/>
                    </a:lnTo>
                    <a:lnTo>
                      <a:pt x="30" y="55"/>
                    </a:lnTo>
                    <a:lnTo>
                      <a:pt x="25" y="55"/>
                    </a:lnTo>
                    <a:lnTo>
                      <a:pt x="17" y="55"/>
                    </a:lnTo>
                    <a:lnTo>
                      <a:pt x="12" y="52"/>
                    </a:lnTo>
                    <a:lnTo>
                      <a:pt x="7" y="47"/>
                    </a:lnTo>
                    <a:lnTo>
                      <a:pt x="5" y="42"/>
                    </a:lnTo>
                    <a:lnTo>
                      <a:pt x="2" y="35"/>
                    </a:lnTo>
                    <a:lnTo>
                      <a:pt x="0" y="27"/>
                    </a:lnTo>
                    <a:close/>
                    <a:moveTo>
                      <a:pt x="10" y="27"/>
                    </a:moveTo>
                    <a:lnTo>
                      <a:pt x="12" y="37"/>
                    </a:lnTo>
                    <a:lnTo>
                      <a:pt x="15" y="42"/>
                    </a:lnTo>
                    <a:lnTo>
                      <a:pt x="20" y="45"/>
                    </a:lnTo>
                    <a:lnTo>
                      <a:pt x="25" y="47"/>
                    </a:lnTo>
                    <a:lnTo>
                      <a:pt x="30" y="45"/>
                    </a:lnTo>
                    <a:lnTo>
                      <a:pt x="35" y="42"/>
                    </a:lnTo>
                    <a:lnTo>
                      <a:pt x="37" y="35"/>
                    </a:lnTo>
                    <a:lnTo>
                      <a:pt x="37" y="27"/>
                    </a:lnTo>
                    <a:lnTo>
                      <a:pt x="37" y="20"/>
                    </a:lnTo>
                    <a:lnTo>
                      <a:pt x="35" y="15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8" name="Freeform 3602"/>
              <p:cNvSpPr>
                <a:spLocks/>
              </p:cNvSpPr>
              <p:nvPr/>
            </p:nvSpPr>
            <p:spPr bwMode="auto">
              <a:xfrm>
                <a:off x="3757" y="2767"/>
                <a:ext cx="25" cy="71"/>
              </a:xfrm>
              <a:custGeom>
                <a:avLst/>
                <a:gdLst/>
                <a:ahLst/>
                <a:cxnLst>
                  <a:cxn ang="0">
                    <a:pos x="23" y="63"/>
                  </a:cxn>
                  <a:cxn ang="0">
                    <a:pos x="25" y="71"/>
                  </a:cxn>
                  <a:cxn ang="0">
                    <a:pos x="20" y="71"/>
                  </a:cxn>
                  <a:cxn ang="0">
                    <a:pos x="18" y="71"/>
                  </a:cxn>
                  <a:cxn ang="0">
                    <a:pos x="13" y="71"/>
                  </a:cxn>
                  <a:cxn ang="0">
                    <a:pos x="10" y="68"/>
                  </a:cxn>
                  <a:cxn ang="0">
                    <a:pos x="8" y="68"/>
                  </a:cxn>
                  <a:cxn ang="0">
                    <a:pos x="8" y="66"/>
                  </a:cxn>
                  <a:cxn ang="0">
                    <a:pos x="5" y="61"/>
                  </a:cxn>
                  <a:cxn ang="0">
                    <a:pos x="5" y="56"/>
                  </a:cxn>
                  <a:cxn ang="0">
                    <a:pos x="5" y="26"/>
                  </a:cxn>
                  <a:cxn ang="0">
                    <a:pos x="0" y="26"/>
                  </a:cxn>
                  <a:cxn ang="0">
                    <a:pos x="0" y="18"/>
                  </a:cxn>
                  <a:cxn ang="0">
                    <a:pos x="5" y="18"/>
                  </a:cxn>
                  <a:cxn ang="0">
                    <a:pos x="5" y="5"/>
                  </a:cxn>
                  <a:cxn ang="0">
                    <a:pos x="15" y="0"/>
                  </a:cxn>
                  <a:cxn ang="0">
                    <a:pos x="15" y="18"/>
                  </a:cxn>
                  <a:cxn ang="0">
                    <a:pos x="23" y="18"/>
                  </a:cxn>
                  <a:cxn ang="0">
                    <a:pos x="23" y="26"/>
                  </a:cxn>
                  <a:cxn ang="0">
                    <a:pos x="15" y="26"/>
                  </a:cxn>
                  <a:cxn ang="0">
                    <a:pos x="15" y="56"/>
                  </a:cxn>
                  <a:cxn ang="0">
                    <a:pos x="15" y="58"/>
                  </a:cxn>
                  <a:cxn ang="0">
                    <a:pos x="15" y="61"/>
                  </a:cxn>
                  <a:cxn ang="0">
                    <a:pos x="15" y="61"/>
                  </a:cxn>
                  <a:cxn ang="0">
                    <a:pos x="18" y="63"/>
                  </a:cxn>
                  <a:cxn ang="0">
                    <a:pos x="18" y="63"/>
                  </a:cxn>
                  <a:cxn ang="0">
                    <a:pos x="20" y="63"/>
                  </a:cxn>
                  <a:cxn ang="0">
                    <a:pos x="20" y="63"/>
                  </a:cxn>
                  <a:cxn ang="0">
                    <a:pos x="23" y="63"/>
                  </a:cxn>
                </a:cxnLst>
                <a:rect l="0" t="0" r="r" b="b"/>
                <a:pathLst>
                  <a:path w="25" h="71">
                    <a:moveTo>
                      <a:pt x="23" y="63"/>
                    </a:moveTo>
                    <a:lnTo>
                      <a:pt x="25" y="71"/>
                    </a:lnTo>
                    <a:lnTo>
                      <a:pt x="20" y="71"/>
                    </a:lnTo>
                    <a:lnTo>
                      <a:pt x="18" y="71"/>
                    </a:lnTo>
                    <a:lnTo>
                      <a:pt x="13" y="71"/>
                    </a:lnTo>
                    <a:lnTo>
                      <a:pt x="10" y="68"/>
                    </a:lnTo>
                    <a:lnTo>
                      <a:pt x="8" y="68"/>
                    </a:lnTo>
                    <a:lnTo>
                      <a:pt x="8" y="66"/>
                    </a:lnTo>
                    <a:lnTo>
                      <a:pt x="5" y="61"/>
                    </a:lnTo>
                    <a:lnTo>
                      <a:pt x="5" y="56"/>
                    </a:lnTo>
                    <a:lnTo>
                      <a:pt x="5" y="26"/>
                    </a:lnTo>
                    <a:lnTo>
                      <a:pt x="0" y="26"/>
                    </a:lnTo>
                    <a:lnTo>
                      <a:pt x="0" y="18"/>
                    </a:lnTo>
                    <a:lnTo>
                      <a:pt x="5" y="18"/>
                    </a:lnTo>
                    <a:lnTo>
                      <a:pt x="5" y="5"/>
                    </a:lnTo>
                    <a:lnTo>
                      <a:pt x="15" y="0"/>
                    </a:lnTo>
                    <a:lnTo>
                      <a:pt x="15" y="18"/>
                    </a:lnTo>
                    <a:lnTo>
                      <a:pt x="23" y="18"/>
                    </a:lnTo>
                    <a:lnTo>
                      <a:pt x="23" y="26"/>
                    </a:lnTo>
                    <a:lnTo>
                      <a:pt x="15" y="26"/>
                    </a:lnTo>
                    <a:lnTo>
                      <a:pt x="15" y="56"/>
                    </a:lnTo>
                    <a:lnTo>
                      <a:pt x="15" y="58"/>
                    </a:lnTo>
                    <a:lnTo>
                      <a:pt x="15" y="61"/>
                    </a:lnTo>
                    <a:lnTo>
                      <a:pt x="15" y="61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19" name="Freeform 3603"/>
              <p:cNvSpPr>
                <a:spLocks/>
              </p:cNvSpPr>
              <p:nvPr/>
            </p:nvSpPr>
            <p:spPr bwMode="auto">
              <a:xfrm>
                <a:off x="3790" y="2765"/>
                <a:ext cx="40" cy="7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8"/>
                  </a:cxn>
                  <a:cxn ang="0">
                    <a:pos x="12" y="23"/>
                  </a:cxn>
                  <a:cxn ang="0">
                    <a:pos x="17" y="20"/>
                  </a:cxn>
                  <a:cxn ang="0">
                    <a:pos x="25" y="18"/>
                  </a:cxn>
                  <a:cxn ang="0">
                    <a:pos x="30" y="20"/>
                  </a:cxn>
                  <a:cxn ang="0">
                    <a:pos x="33" y="20"/>
                  </a:cxn>
                  <a:cxn ang="0">
                    <a:pos x="38" y="23"/>
                  </a:cxn>
                  <a:cxn ang="0">
                    <a:pos x="40" y="28"/>
                  </a:cxn>
                  <a:cxn ang="0">
                    <a:pos x="40" y="33"/>
                  </a:cxn>
                  <a:cxn ang="0">
                    <a:pos x="40" y="38"/>
                  </a:cxn>
                  <a:cxn ang="0">
                    <a:pos x="40" y="73"/>
                  </a:cxn>
                  <a:cxn ang="0">
                    <a:pos x="33" y="73"/>
                  </a:cxn>
                  <a:cxn ang="0">
                    <a:pos x="33" y="40"/>
                  </a:cxn>
                  <a:cxn ang="0">
                    <a:pos x="30" y="33"/>
                  </a:cxn>
                  <a:cxn ang="0">
                    <a:pos x="28" y="30"/>
                  </a:cxn>
                  <a:cxn ang="0">
                    <a:pos x="25" y="28"/>
                  </a:cxn>
                  <a:cxn ang="0">
                    <a:pos x="22" y="28"/>
                  </a:cxn>
                  <a:cxn ang="0">
                    <a:pos x="17" y="28"/>
                  </a:cxn>
                  <a:cxn ang="0">
                    <a:pos x="15" y="30"/>
                  </a:cxn>
                  <a:cxn ang="0">
                    <a:pos x="12" y="30"/>
                  </a:cxn>
                  <a:cxn ang="0">
                    <a:pos x="10" y="35"/>
                  </a:cxn>
                  <a:cxn ang="0">
                    <a:pos x="10" y="38"/>
                  </a:cxn>
                  <a:cxn ang="0">
                    <a:pos x="10" y="43"/>
                  </a:cxn>
                  <a:cxn ang="0">
                    <a:pos x="10" y="73"/>
                  </a:cxn>
                  <a:cxn ang="0">
                    <a:pos x="0" y="73"/>
                  </a:cxn>
                </a:cxnLst>
                <a:rect l="0" t="0" r="r" b="b"/>
                <a:pathLst>
                  <a:path w="40" h="73">
                    <a:moveTo>
                      <a:pt x="0" y="7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28"/>
                    </a:lnTo>
                    <a:lnTo>
                      <a:pt x="12" y="23"/>
                    </a:lnTo>
                    <a:lnTo>
                      <a:pt x="17" y="20"/>
                    </a:lnTo>
                    <a:lnTo>
                      <a:pt x="25" y="18"/>
                    </a:lnTo>
                    <a:lnTo>
                      <a:pt x="30" y="20"/>
                    </a:lnTo>
                    <a:lnTo>
                      <a:pt x="33" y="20"/>
                    </a:lnTo>
                    <a:lnTo>
                      <a:pt x="38" y="23"/>
                    </a:lnTo>
                    <a:lnTo>
                      <a:pt x="40" y="28"/>
                    </a:lnTo>
                    <a:lnTo>
                      <a:pt x="40" y="33"/>
                    </a:lnTo>
                    <a:lnTo>
                      <a:pt x="40" y="38"/>
                    </a:lnTo>
                    <a:lnTo>
                      <a:pt x="40" y="73"/>
                    </a:lnTo>
                    <a:lnTo>
                      <a:pt x="33" y="73"/>
                    </a:lnTo>
                    <a:lnTo>
                      <a:pt x="33" y="40"/>
                    </a:lnTo>
                    <a:lnTo>
                      <a:pt x="30" y="33"/>
                    </a:lnTo>
                    <a:lnTo>
                      <a:pt x="28" y="30"/>
                    </a:lnTo>
                    <a:lnTo>
                      <a:pt x="25" y="28"/>
                    </a:lnTo>
                    <a:lnTo>
                      <a:pt x="22" y="28"/>
                    </a:lnTo>
                    <a:lnTo>
                      <a:pt x="17" y="28"/>
                    </a:lnTo>
                    <a:lnTo>
                      <a:pt x="15" y="30"/>
                    </a:lnTo>
                    <a:lnTo>
                      <a:pt x="12" y="30"/>
                    </a:lnTo>
                    <a:lnTo>
                      <a:pt x="10" y="35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0" name="Freeform 3604"/>
              <p:cNvSpPr>
                <a:spLocks noEditPoints="1"/>
              </p:cNvSpPr>
              <p:nvPr/>
            </p:nvSpPr>
            <p:spPr bwMode="auto">
              <a:xfrm>
                <a:off x="3840" y="2783"/>
                <a:ext cx="46" cy="75"/>
              </a:xfrm>
              <a:custGeom>
                <a:avLst/>
                <a:gdLst/>
                <a:ahLst/>
                <a:cxnLst>
                  <a:cxn ang="0">
                    <a:pos x="3" y="58"/>
                  </a:cxn>
                  <a:cxn ang="0">
                    <a:pos x="13" y="60"/>
                  </a:cxn>
                  <a:cxn ang="0">
                    <a:pos x="13" y="63"/>
                  </a:cxn>
                  <a:cxn ang="0">
                    <a:pos x="15" y="65"/>
                  </a:cxn>
                  <a:cxn ang="0">
                    <a:pos x="18" y="65"/>
                  </a:cxn>
                  <a:cxn ang="0">
                    <a:pos x="23" y="68"/>
                  </a:cxn>
                  <a:cxn ang="0">
                    <a:pos x="28" y="65"/>
                  </a:cxn>
                  <a:cxn ang="0">
                    <a:pos x="33" y="65"/>
                  </a:cxn>
                  <a:cxn ang="0">
                    <a:pos x="36" y="63"/>
                  </a:cxn>
                  <a:cxn ang="0">
                    <a:pos x="36" y="58"/>
                  </a:cxn>
                  <a:cxn ang="0">
                    <a:pos x="38" y="55"/>
                  </a:cxn>
                  <a:cxn ang="0">
                    <a:pos x="38" y="47"/>
                  </a:cxn>
                  <a:cxn ang="0">
                    <a:pos x="31" y="52"/>
                  </a:cxn>
                  <a:cxn ang="0">
                    <a:pos x="23" y="55"/>
                  </a:cxn>
                  <a:cxn ang="0">
                    <a:pos x="18" y="52"/>
                  </a:cxn>
                  <a:cxn ang="0">
                    <a:pos x="10" y="50"/>
                  </a:cxn>
                  <a:cxn ang="0">
                    <a:pos x="8" y="47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3" y="20"/>
                  </a:cxn>
                  <a:cxn ang="0">
                    <a:pos x="3" y="15"/>
                  </a:cxn>
                  <a:cxn ang="0">
                    <a:pos x="8" y="7"/>
                  </a:cxn>
                  <a:cxn ang="0">
                    <a:pos x="10" y="5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28" y="2"/>
                  </a:cxn>
                  <a:cxn ang="0">
                    <a:pos x="33" y="5"/>
                  </a:cxn>
                  <a:cxn ang="0">
                    <a:pos x="38" y="7"/>
                  </a:cxn>
                  <a:cxn ang="0">
                    <a:pos x="38" y="2"/>
                  </a:cxn>
                  <a:cxn ang="0">
                    <a:pos x="46" y="2"/>
                  </a:cxn>
                  <a:cxn ang="0">
                    <a:pos x="46" y="47"/>
                  </a:cxn>
                  <a:cxn ang="0">
                    <a:pos x="46" y="58"/>
                  </a:cxn>
                  <a:cxn ang="0">
                    <a:pos x="43" y="65"/>
                  </a:cxn>
                  <a:cxn ang="0">
                    <a:pos x="41" y="68"/>
                  </a:cxn>
                  <a:cxn ang="0">
                    <a:pos x="36" y="73"/>
                  </a:cxn>
                  <a:cxn ang="0">
                    <a:pos x="31" y="75"/>
                  </a:cxn>
                  <a:cxn ang="0">
                    <a:pos x="23" y="75"/>
                  </a:cxn>
                  <a:cxn ang="0">
                    <a:pos x="15" y="75"/>
                  </a:cxn>
                  <a:cxn ang="0">
                    <a:pos x="8" y="70"/>
                  </a:cxn>
                  <a:cxn ang="0">
                    <a:pos x="5" y="68"/>
                  </a:cxn>
                  <a:cxn ang="0">
                    <a:pos x="3" y="63"/>
                  </a:cxn>
                  <a:cxn ang="0">
                    <a:pos x="3" y="58"/>
                  </a:cxn>
                  <a:cxn ang="0">
                    <a:pos x="10" y="27"/>
                  </a:cxn>
                  <a:cxn ang="0">
                    <a:pos x="13" y="35"/>
                  </a:cxn>
                  <a:cxn ang="0">
                    <a:pos x="15" y="42"/>
                  </a:cxn>
                  <a:cxn ang="0">
                    <a:pos x="18" y="45"/>
                  </a:cxn>
                  <a:cxn ang="0">
                    <a:pos x="23" y="45"/>
                  </a:cxn>
                  <a:cxn ang="0">
                    <a:pos x="28" y="45"/>
                  </a:cxn>
                  <a:cxn ang="0">
                    <a:pos x="33" y="42"/>
                  </a:cxn>
                  <a:cxn ang="0">
                    <a:pos x="36" y="35"/>
                  </a:cxn>
                  <a:cxn ang="0">
                    <a:pos x="38" y="27"/>
                  </a:cxn>
                  <a:cxn ang="0">
                    <a:pos x="36" y="20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10" y="27"/>
                  </a:cxn>
                </a:cxnLst>
                <a:rect l="0" t="0" r="r" b="b"/>
                <a:pathLst>
                  <a:path w="46" h="75">
                    <a:moveTo>
                      <a:pt x="3" y="58"/>
                    </a:moveTo>
                    <a:lnTo>
                      <a:pt x="13" y="60"/>
                    </a:lnTo>
                    <a:lnTo>
                      <a:pt x="13" y="63"/>
                    </a:lnTo>
                    <a:lnTo>
                      <a:pt x="15" y="65"/>
                    </a:lnTo>
                    <a:lnTo>
                      <a:pt x="18" y="65"/>
                    </a:lnTo>
                    <a:lnTo>
                      <a:pt x="23" y="68"/>
                    </a:lnTo>
                    <a:lnTo>
                      <a:pt x="28" y="65"/>
                    </a:lnTo>
                    <a:lnTo>
                      <a:pt x="33" y="65"/>
                    </a:lnTo>
                    <a:lnTo>
                      <a:pt x="36" y="63"/>
                    </a:lnTo>
                    <a:lnTo>
                      <a:pt x="36" y="58"/>
                    </a:lnTo>
                    <a:lnTo>
                      <a:pt x="38" y="55"/>
                    </a:lnTo>
                    <a:lnTo>
                      <a:pt x="38" y="47"/>
                    </a:lnTo>
                    <a:lnTo>
                      <a:pt x="31" y="52"/>
                    </a:lnTo>
                    <a:lnTo>
                      <a:pt x="23" y="55"/>
                    </a:lnTo>
                    <a:lnTo>
                      <a:pt x="18" y="52"/>
                    </a:lnTo>
                    <a:lnTo>
                      <a:pt x="10" y="50"/>
                    </a:lnTo>
                    <a:lnTo>
                      <a:pt x="8" y="47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3" y="20"/>
                    </a:lnTo>
                    <a:lnTo>
                      <a:pt x="3" y="15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3" y="5"/>
                    </a:lnTo>
                    <a:lnTo>
                      <a:pt x="38" y="7"/>
                    </a:lnTo>
                    <a:lnTo>
                      <a:pt x="38" y="2"/>
                    </a:lnTo>
                    <a:lnTo>
                      <a:pt x="46" y="2"/>
                    </a:lnTo>
                    <a:lnTo>
                      <a:pt x="46" y="47"/>
                    </a:lnTo>
                    <a:lnTo>
                      <a:pt x="46" y="58"/>
                    </a:lnTo>
                    <a:lnTo>
                      <a:pt x="43" y="65"/>
                    </a:lnTo>
                    <a:lnTo>
                      <a:pt x="41" y="68"/>
                    </a:lnTo>
                    <a:lnTo>
                      <a:pt x="36" y="73"/>
                    </a:lnTo>
                    <a:lnTo>
                      <a:pt x="31" y="75"/>
                    </a:lnTo>
                    <a:lnTo>
                      <a:pt x="23" y="75"/>
                    </a:lnTo>
                    <a:lnTo>
                      <a:pt x="15" y="75"/>
                    </a:lnTo>
                    <a:lnTo>
                      <a:pt x="8" y="70"/>
                    </a:lnTo>
                    <a:lnTo>
                      <a:pt x="5" y="68"/>
                    </a:lnTo>
                    <a:lnTo>
                      <a:pt x="3" y="63"/>
                    </a:lnTo>
                    <a:lnTo>
                      <a:pt x="3" y="58"/>
                    </a:lnTo>
                    <a:close/>
                    <a:moveTo>
                      <a:pt x="10" y="27"/>
                    </a:moveTo>
                    <a:lnTo>
                      <a:pt x="13" y="35"/>
                    </a:lnTo>
                    <a:lnTo>
                      <a:pt x="15" y="42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3" y="42"/>
                    </a:lnTo>
                    <a:lnTo>
                      <a:pt x="36" y="35"/>
                    </a:lnTo>
                    <a:lnTo>
                      <a:pt x="38" y="27"/>
                    </a:lnTo>
                    <a:lnTo>
                      <a:pt x="36" y="20"/>
                    </a:lnTo>
                    <a:lnTo>
                      <a:pt x="33" y="15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5" y="15"/>
                    </a:lnTo>
                    <a:lnTo>
                      <a:pt x="13" y="20"/>
                    </a:lnTo>
                    <a:lnTo>
                      <a:pt x="1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1" name="Freeform 3605"/>
              <p:cNvSpPr>
                <a:spLocks noEditPoints="1"/>
              </p:cNvSpPr>
              <p:nvPr/>
            </p:nvSpPr>
            <p:spPr bwMode="auto">
              <a:xfrm>
                <a:off x="3898" y="2783"/>
                <a:ext cx="48" cy="55"/>
              </a:xfrm>
              <a:custGeom>
                <a:avLst/>
                <a:gdLst/>
                <a:ahLst/>
                <a:cxnLst>
                  <a:cxn ang="0">
                    <a:pos x="31" y="52"/>
                  </a:cxn>
                  <a:cxn ang="0">
                    <a:pos x="20" y="55"/>
                  </a:cxn>
                  <a:cxn ang="0">
                    <a:pos x="10" y="55"/>
                  </a:cxn>
                  <a:cxn ang="0">
                    <a:pos x="0" y="45"/>
                  </a:cxn>
                  <a:cxn ang="0">
                    <a:pos x="0" y="37"/>
                  </a:cxn>
                  <a:cxn ang="0">
                    <a:pos x="3" y="30"/>
                  </a:cxn>
                  <a:cxn ang="0">
                    <a:pos x="8" y="27"/>
                  </a:cxn>
                  <a:cxn ang="0">
                    <a:pos x="15" y="25"/>
                  </a:cxn>
                  <a:cxn ang="0">
                    <a:pos x="28" y="22"/>
                  </a:cxn>
                  <a:cxn ang="0">
                    <a:pos x="33" y="20"/>
                  </a:cxn>
                  <a:cxn ang="0">
                    <a:pos x="33" y="15"/>
                  </a:cxn>
                  <a:cxn ang="0">
                    <a:pos x="28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0" y="17"/>
                  </a:cxn>
                  <a:cxn ang="0">
                    <a:pos x="5" y="7"/>
                  </a:cxn>
                  <a:cxn ang="0">
                    <a:pos x="13" y="2"/>
                  </a:cxn>
                  <a:cxn ang="0">
                    <a:pos x="25" y="0"/>
                  </a:cxn>
                  <a:cxn ang="0">
                    <a:pos x="36" y="2"/>
                  </a:cxn>
                  <a:cxn ang="0">
                    <a:pos x="41" y="7"/>
                  </a:cxn>
                  <a:cxn ang="0">
                    <a:pos x="43" y="12"/>
                  </a:cxn>
                  <a:cxn ang="0">
                    <a:pos x="43" y="20"/>
                  </a:cxn>
                  <a:cxn ang="0">
                    <a:pos x="43" y="42"/>
                  </a:cxn>
                  <a:cxn ang="0">
                    <a:pos x="46" y="50"/>
                  </a:cxn>
                  <a:cxn ang="0">
                    <a:pos x="38" y="55"/>
                  </a:cxn>
                  <a:cxn ang="0">
                    <a:pos x="36" y="47"/>
                  </a:cxn>
                  <a:cxn ang="0">
                    <a:pos x="28" y="30"/>
                  </a:cxn>
                  <a:cxn ang="0">
                    <a:pos x="15" y="32"/>
                  </a:cxn>
                  <a:cxn ang="0">
                    <a:pos x="13" y="35"/>
                  </a:cxn>
                  <a:cxn ang="0">
                    <a:pos x="10" y="37"/>
                  </a:cxn>
                  <a:cxn ang="0">
                    <a:pos x="10" y="42"/>
                  </a:cxn>
                  <a:cxn ang="0">
                    <a:pos x="15" y="47"/>
                  </a:cxn>
                  <a:cxn ang="0">
                    <a:pos x="23" y="47"/>
                  </a:cxn>
                  <a:cxn ang="0">
                    <a:pos x="31" y="42"/>
                  </a:cxn>
                  <a:cxn ang="0">
                    <a:pos x="33" y="35"/>
                  </a:cxn>
                  <a:cxn ang="0">
                    <a:pos x="33" y="30"/>
                  </a:cxn>
                </a:cxnLst>
                <a:rect l="0" t="0" r="r" b="b"/>
                <a:pathLst>
                  <a:path w="48" h="55">
                    <a:moveTo>
                      <a:pt x="36" y="47"/>
                    </a:moveTo>
                    <a:lnTo>
                      <a:pt x="31" y="52"/>
                    </a:lnTo>
                    <a:lnTo>
                      <a:pt x="25" y="52"/>
                    </a:lnTo>
                    <a:lnTo>
                      <a:pt x="20" y="55"/>
                    </a:lnTo>
                    <a:lnTo>
                      <a:pt x="15" y="55"/>
                    </a:lnTo>
                    <a:lnTo>
                      <a:pt x="10" y="55"/>
                    </a:lnTo>
                    <a:lnTo>
                      <a:pt x="5" y="50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3" y="32"/>
                    </a:lnTo>
                    <a:lnTo>
                      <a:pt x="3" y="30"/>
                    </a:lnTo>
                    <a:lnTo>
                      <a:pt x="5" y="27"/>
                    </a:lnTo>
                    <a:lnTo>
                      <a:pt x="8" y="27"/>
                    </a:lnTo>
                    <a:lnTo>
                      <a:pt x="13" y="25"/>
                    </a:lnTo>
                    <a:lnTo>
                      <a:pt x="15" y="25"/>
                    </a:lnTo>
                    <a:lnTo>
                      <a:pt x="18" y="25"/>
                    </a:lnTo>
                    <a:lnTo>
                      <a:pt x="28" y="22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33" y="15"/>
                    </a:lnTo>
                    <a:lnTo>
                      <a:pt x="31" y="12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5" y="10"/>
                    </a:lnTo>
                    <a:lnTo>
                      <a:pt x="13" y="15"/>
                    </a:lnTo>
                    <a:lnTo>
                      <a:pt x="10" y="17"/>
                    </a:lnTo>
                    <a:lnTo>
                      <a:pt x="0" y="17"/>
                    </a:lnTo>
                    <a:lnTo>
                      <a:pt x="3" y="12"/>
                    </a:lnTo>
                    <a:lnTo>
                      <a:pt x="5" y="7"/>
                    </a:lnTo>
                    <a:lnTo>
                      <a:pt x="8" y="5"/>
                    </a:lnTo>
                    <a:lnTo>
                      <a:pt x="13" y="2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6" y="2"/>
                    </a:lnTo>
                    <a:lnTo>
                      <a:pt x="38" y="5"/>
                    </a:lnTo>
                    <a:lnTo>
                      <a:pt x="41" y="7"/>
                    </a:lnTo>
                    <a:lnTo>
                      <a:pt x="43" y="10"/>
                    </a:lnTo>
                    <a:lnTo>
                      <a:pt x="43" y="12"/>
                    </a:lnTo>
                    <a:lnTo>
                      <a:pt x="43" y="15"/>
                    </a:lnTo>
                    <a:lnTo>
                      <a:pt x="43" y="20"/>
                    </a:lnTo>
                    <a:lnTo>
                      <a:pt x="43" y="32"/>
                    </a:lnTo>
                    <a:lnTo>
                      <a:pt x="43" y="42"/>
                    </a:lnTo>
                    <a:lnTo>
                      <a:pt x="46" y="47"/>
                    </a:lnTo>
                    <a:lnTo>
                      <a:pt x="46" y="50"/>
                    </a:lnTo>
                    <a:lnTo>
                      <a:pt x="48" y="55"/>
                    </a:lnTo>
                    <a:lnTo>
                      <a:pt x="38" y="55"/>
                    </a:lnTo>
                    <a:lnTo>
                      <a:pt x="36" y="52"/>
                    </a:lnTo>
                    <a:lnTo>
                      <a:pt x="36" y="47"/>
                    </a:lnTo>
                    <a:close/>
                    <a:moveTo>
                      <a:pt x="33" y="30"/>
                    </a:moveTo>
                    <a:lnTo>
                      <a:pt x="28" y="30"/>
                    </a:lnTo>
                    <a:lnTo>
                      <a:pt x="20" y="32"/>
                    </a:lnTo>
                    <a:lnTo>
                      <a:pt x="15" y="32"/>
                    </a:lnTo>
                    <a:lnTo>
                      <a:pt x="13" y="32"/>
                    </a:lnTo>
                    <a:lnTo>
                      <a:pt x="13" y="35"/>
                    </a:lnTo>
                    <a:lnTo>
                      <a:pt x="10" y="35"/>
                    </a:lnTo>
                    <a:lnTo>
                      <a:pt x="10" y="37"/>
                    </a:lnTo>
                    <a:lnTo>
                      <a:pt x="10" y="40"/>
                    </a:lnTo>
                    <a:lnTo>
                      <a:pt x="10" y="42"/>
                    </a:lnTo>
                    <a:lnTo>
                      <a:pt x="13" y="45"/>
                    </a:lnTo>
                    <a:lnTo>
                      <a:pt x="15" y="47"/>
                    </a:lnTo>
                    <a:lnTo>
                      <a:pt x="18" y="47"/>
                    </a:lnTo>
                    <a:lnTo>
                      <a:pt x="23" y="47"/>
                    </a:lnTo>
                    <a:lnTo>
                      <a:pt x="28" y="45"/>
                    </a:lnTo>
                    <a:lnTo>
                      <a:pt x="31" y="42"/>
                    </a:lnTo>
                    <a:lnTo>
                      <a:pt x="33" y="40"/>
                    </a:lnTo>
                    <a:lnTo>
                      <a:pt x="33" y="35"/>
                    </a:lnTo>
                    <a:lnTo>
                      <a:pt x="33" y="32"/>
                    </a:lnTo>
                    <a:lnTo>
                      <a:pt x="33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2" name="Freeform 3606"/>
              <p:cNvSpPr>
                <a:spLocks/>
              </p:cNvSpPr>
              <p:nvPr/>
            </p:nvSpPr>
            <p:spPr bwMode="auto">
              <a:xfrm>
                <a:off x="3956" y="2783"/>
                <a:ext cx="43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0"/>
                  </a:cxn>
                  <a:cxn ang="0">
                    <a:pos x="15" y="5"/>
                  </a:cxn>
                  <a:cxn ang="0">
                    <a:pos x="20" y="2"/>
                  </a:cxn>
                  <a:cxn ang="0">
                    <a:pos x="25" y="0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6" y="5"/>
                  </a:cxn>
                  <a:cxn ang="0">
                    <a:pos x="38" y="7"/>
                  </a:cxn>
                  <a:cxn ang="0">
                    <a:pos x="41" y="10"/>
                  </a:cxn>
                  <a:cxn ang="0">
                    <a:pos x="41" y="12"/>
                  </a:cxn>
                  <a:cxn ang="0">
                    <a:pos x="41" y="17"/>
                  </a:cxn>
                  <a:cxn ang="0">
                    <a:pos x="43" y="22"/>
                  </a:cxn>
                  <a:cxn ang="0">
                    <a:pos x="43" y="55"/>
                  </a:cxn>
                  <a:cxn ang="0">
                    <a:pos x="33" y="55"/>
                  </a:cxn>
                  <a:cxn ang="0">
                    <a:pos x="33" y="22"/>
                  </a:cxn>
                  <a:cxn ang="0">
                    <a:pos x="33" y="17"/>
                  </a:cxn>
                  <a:cxn ang="0">
                    <a:pos x="31" y="15"/>
                  </a:cxn>
                  <a:cxn ang="0">
                    <a:pos x="31" y="12"/>
                  </a:cxn>
                  <a:cxn ang="0">
                    <a:pos x="28" y="10"/>
                  </a:cxn>
                  <a:cxn ang="0">
                    <a:pos x="25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2"/>
                  </a:cxn>
                  <a:cxn ang="0">
                    <a:pos x="10" y="17"/>
                  </a:cxn>
                  <a:cxn ang="0">
                    <a:pos x="10" y="25"/>
                  </a:cxn>
                  <a:cxn ang="0">
                    <a:pos x="10" y="55"/>
                  </a:cxn>
                  <a:cxn ang="0">
                    <a:pos x="0" y="55"/>
                  </a:cxn>
                </a:cxnLst>
                <a:rect l="0" t="0" r="r" b="b"/>
                <a:pathLst>
                  <a:path w="43" h="55">
                    <a:moveTo>
                      <a:pt x="0" y="5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5" y="5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38" y="7"/>
                    </a:lnTo>
                    <a:lnTo>
                      <a:pt x="41" y="10"/>
                    </a:lnTo>
                    <a:lnTo>
                      <a:pt x="41" y="12"/>
                    </a:lnTo>
                    <a:lnTo>
                      <a:pt x="41" y="17"/>
                    </a:lnTo>
                    <a:lnTo>
                      <a:pt x="43" y="22"/>
                    </a:lnTo>
                    <a:lnTo>
                      <a:pt x="43" y="55"/>
                    </a:lnTo>
                    <a:lnTo>
                      <a:pt x="33" y="55"/>
                    </a:lnTo>
                    <a:lnTo>
                      <a:pt x="33" y="22"/>
                    </a:lnTo>
                    <a:lnTo>
                      <a:pt x="33" y="17"/>
                    </a:lnTo>
                    <a:lnTo>
                      <a:pt x="31" y="15"/>
                    </a:lnTo>
                    <a:lnTo>
                      <a:pt x="31" y="12"/>
                    </a:lnTo>
                    <a:lnTo>
                      <a:pt x="28" y="10"/>
                    </a:lnTo>
                    <a:lnTo>
                      <a:pt x="25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2"/>
                    </a:lnTo>
                    <a:lnTo>
                      <a:pt x="10" y="17"/>
                    </a:lnTo>
                    <a:lnTo>
                      <a:pt x="10" y="25"/>
                    </a:lnTo>
                    <a:lnTo>
                      <a:pt x="10" y="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3" name="Freeform 3607"/>
              <p:cNvSpPr>
                <a:spLocks noEditPoints="1"/>
              </p:cNvSpPr>
              <p:nvPr/>
            </p:nvSpPr>
            <p:spPr bwMode="auto">
              <a:xfrm>
                <a:off x="4009" y="2783"/>
                <a:ext cx="46" cy="75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0" y="60"/>
                  </a:cxn>
                  <a:cxn ang="0">
                    <a:pos x="10" y="63"/>
                  </a:cxn>
                  <a:cxn ang="0">
                    <a:pos x="13" y="65"/>
                  </a:cxn>
                  <a:cxn ang="0">
                    <a:pos x="15" y="65"/>
                  </a:cxn>
                  <a:cxn ang="0">
                    <a:pos x="20" y="68"/>
                  </a:cxn>
                  <a:cxn ang="0">
                    <a:pos x="25" y="65"/>
                  </a:cxn>
                  <a:cxn ang="0">
                    <a:pos x="30" y="65"/>
                  </a:cxn>
                  <a:cxn ang="0">
                    <a:pos x="33" y="63"/>
                  </a:cxn>
                  <a:cxn ang="0">
                    <a:pos x="36" y="58"/>
                  </a:cxn>
                  <a:cxn ang="0">
                    <a:pos x="36" y="55"/>
                  </a:cxn>
                  <a:cxn ang="0">
                    <a:pos x="36" y="47"/>
                  </a:cxn>
                  <a:cxn ang="0">
                    <a:pos x="28" y="52"/>
                  </a:cxn>
                  <a:cxn ang="0">
                    <a:pos x="20" y="55"/>
                  </a:cxn>
                  <a:cxn ang="0">
                    <a:pos x="15" y="52"/>
                  </a:cxn>
                  <a:cxn ang="0">
                    <a:pos x="10" y="50"/>
                  </a:cxn>
                  <a:cxn ang="0">
                    <a:pos x="5" y="47"/>
                  </a:cxn>
                  <a:cxn ang="0">
                    <a:pos x="0" y="37"/>
                  </a:cxn>
                  <a:cxn ang="0">
                    <a:pos x="0" y="27"/>
                  </a:cxn>
                  <a:cxn ang="0">
                    <a:pos x="0" y="20"/>
                  </a:cxn>
                  <a:cxn ang="0">
                    <a:pos x="3" y="15"/>
                  </a:cxn>
                  <a:cxn ang="0">
                    <a:pos x="5" y="7"/>
                  </a:cxn>
                  <a:cxn ang="0">
                    <a:pos x="10" y="5"/>
                  </a:cxn>
                  <a:cxn ang="0">
                    <a:pos x="15" y="2"/>
                  </a:cxn>
                  <a:cxn ang="0">
                    <a:pos x="20" y="0"/>
                  </a:cxn>
                  <a:cxn ang="0">
                    <a:pos x="25" y="2"/>
                  </a:cxn>
                  <a:cxn ang="0">
                    <a:pos x="30" y="5"/>
                  </a:cxn>
                  <a:cxn ang="0">
                    <a:pos x="36" y="7"/>
                  </a:cxn>
                  <a:cxn ang="0">
                    <a:pos x="36" y="2"/>
                  </a:cxn>
                  <a:cxn ang="0">
                    <a:pos x="46" y="2"/>
                  </a:cxn>
                  <a:cxn ang="0">
                    <a:pos x="46" y="47"/>
                  </a:cxn>
                  <a:cxn ang="0">
                    <a:pos x="43" y="58"/>
                  </a:cxn>
                  <a:cxn ang="0">
                    <a:pos x="43" y="65"/>
                  </a:cxn>
                  <a:cxn ang="0">
                    <a:pos x="38" y="68"/>
                  </a:cxn>
                  <a:cxn ang="0">
                    <a:pos x="33" y="73"/>
                  </a:cxn>
                  <a:cxn ang="0">
                    <a:pos x="28" y="75"/>
                  </a:cxn>
                  <a:cxn ang="0">
                    <a:pos x="20" y="75"/>
                  </a:cxn>
                  <a:cxn ang="0">
                    <a:pos x="13" y="75"/>
                  </a:cxn>
                  <a:cxn ang="0">
                    <a:pos x="5" y="70"/>
                  </a:cxn>
                  <a:cxn ang="0">
                    <a:pos x="3" y="68"/>
                  </a:cxn>
                  <a:cxn ang="0">
                    <a:pos x="0" y="63"/>
                  </a:cxn>
                  <a:cxn ang="0">
                    <a:pos x="0" y="58"/>
                  </a:cxn>
                  <a:cxn ang="0">
                    <a:pos x="8" y="27"/>
                  </a:cxn>
                  <a:cxn ang="0">
                    <a:pos x="10" y="35"/>
                  </a:cxn>
                  <a:cxn ang="0">
                    <a:pos x="13" y="42"/>
                  </a:cxn>
                  <a:cxn ang="0">
                    <a:pos x="18" y="45"/>
                  </a:cxn>
                  <a:cxn ang="0">
                    <a:pos x="23" y="45"/>
                  </a:cxn>
                  <a:cxn ang="0">
                    <a:pos x="28" y="45"/>
                  </a:cxn>
                  <a:cxn ang="0">
                    <a:pos x="30" y="42"/>
                  </a:cxn>
                  <a:cxn ang="0">
                    <a:pos x="33" y="35"/>
                  </a:cxn>
                  <a:cxn ang="0">
                    <a:pos x="36" y="27"/>
                  </a:cxn>
                  <a:cxn ang="0">
                    <a:pos x="33" y="20"/>
                  </a:cxn>
                  <a:cxn ang="0">
                    <a:pos x="30" y="15"/>
                  </a:cxn>
                  <a:cxn ang="0">
                    <a:pos x="28" y="10"/>
                  </a:cxn>
                  <a:cxn ang="0">
                    <a:pos x="23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10" y="20"/>
                  </a:cxn>
                  <a:cxn ang="0">
                    <a:pos x="8" y="27"/>
                  </a:cxn>
                </a:cxnLst>
                <a:rect l="0" t="0" r="r" b="b"/>
                <a:pathLst>
                  <a:path w="46" h="75">
                    <a:moveTo>
                      <a:pt x="0" y="58"/>
                    </a:moveTo>
                    <a:lnTo>
                      <a:pt x="10" y="60"/>
                    </a:lnTo>
                    <a:lnTo>
                      <a:pt x="10" y="63"/>
                    </a:lnTo>
                    <a:lnTo>
                      <a:pt x="13" y="65"/>
                    </a:lnTo>
                    <a:lnTo>
                      <a:pt x="15" y="65"/>
                    </a:lnTo>
                    <a:lnTo>
                      <a:pt x="20" y="68"/>
                    </a:lnTo>
                    <a:lnTo>
                      <a:pt x="25" y="65"/>
                    </a:lnTo>
                    <a:lnTo>
                      <a:pt x="30" y="65"/>
                    </a:lnTo>
                    <a:lnTo>
                      <a:pt x="33" y="63"/>
                    </a:lnTo>
                    <a:lnTo>
                      <a:pt x="36" y="58"/>
                    </a:lnTo>
                    <a:lnTo>
                      <a:pt x="36" y="55"/>
                    </a:lnTo>
                    <a:lnTo>
                      <a:pt x="36" y="47"/>
                    </a:lnTo>
                    <a:lnTo>
                      <a:pt x="28" y="52"/>
                    </a:lnTo>
                    <a:lnTo>
                      <a:pt x="20" y="55"/>
                    </a:lnTo>
                    <a:lnTo>
                      <a:pt x="15" y="52"/>
                    </a:lnTo>
                    <a:lnTo>
                      <a:pt x="10" y="50"/>
                    </a:lnTo>
                    <a:lnTo>
                      <a:pt x="5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0" y="20"/>
                    </a:lnTo>
                    <a:lnTo>
                      <a:pt x="3" y="15"/>
                    </a:lnTo>
                    <a:lnTo>
                      <a:pt x="5" y="7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5" y="2"/>
                    </a:lnTo>
                    <a:lnTo>
                      <a:pt x="30" y="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46" y="2"/>
                    </a:lnTo>
                    <a:lnTo>
                      <a:pt x="46" y="47"/>
                    </a:lnTo>
                    <a:lnTo>
                      <a:pt x="43" y="58"/>
                    </a:lnTo>
                    <a:lnTo>
                      <a:pt x="43" y="65"/>
                    </a:lnTo>
                    <a:lnTo>
                      <a:pt x="38" y="68"/>
                    </a:lnTo>
                    <a:lnTo>
                      <a:pt x="33" y="73"/>
                    </a:lnTo>
                    <a:lnTo>
                      <a:pt x="28" y="75"/>
                    </a:lnTo>
                    <a:lnTo>
                      <a:pt x="20" y="75"/>
                    </a:lnTo>
                    <a:lnTo>
                      <a:pt x="13" y="75"/>
                    </a:lnTo>
                    <a:lnTo>
                      <a:pt x="5" y="70"/>
                    </a:lnTo>
                    <a:lnTo>
                      <a:pt x="3" y="68"/>
                    </a:lnTo>
                    <a:lnTo>
                      <a:pt x="0" y="63"/>
                    </a:lnTo>
                    <a:lnTo>
                      <a:pt x="0" y="58"/>
                    </a:lnTo>
                    <a:close/>
                    <a:moveTo>
                      <a:pt x="8" y="27"/>
                    </a:moveTo>
                    <a:lnTo>
                      <a:pt x="10" y="35"/>
                    </a:lnTo>
                    <a:lnTo>
                      <a:pt x="13" y="42"/>
                    </a:lnTo>
                    <a:lnTo>
                      <a:pt x="18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0" y="42"/>
                    </a:lnTo>
                    <a:lnTo>
                      <a:pt x="33" y="35"/>
                    </a:lnTo>
                    <a:lnTo>
                      <a:pt x="36" y="27"/>
                    </a:lnTo>
                    <a:lnTo>
                      <a:pt x="33" y="20"/>
                    </a:lnTo>
                    <a:lnTo>
                      <a:pt x="30" y="15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10" y="20"/>
                    </a:ln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4" name="Freeform 3608"/>
              <p:cNvSpPr>
                <a:spLocks noEditPoints="1"/>
              </p:cNvSpPr>
              <p:nvPr/>
            </p:nvSpPr>
            <p:spPr bwMode="auto">
              <a:xfrm>
                <a:off x="4065" y="2783"/>
                <a:ext cx="48" cy="55"/>
              </a:xfrm>
              <a:custGeom>
                <a:avLst/>
                <a:gdLst/>
                <a:ahLst/>
                <a:cxnLst>
                  <a:cxn ang="0">
                    <a:pos x="38" y="37"/>
                  </a:cxn>
                  <a:cxn ang="0">
                    <a:pos x="48" y="40"/>
                  </a:cxn>
                  <a:cxn ang="0">
                    <a:pos x="45" y="45"/>
                  </a:cxn>
                  <a:cxn ang="0">
                    <a:pos x="40" y="50"/>
                  </a:cxn>
                  <a:cxn ang="0">
                    <a:pos x="32" y="55"/>
                  </a:cxn>
                  <a:cxn ang="0">
                    <a:pos x="25" y="55"/>
                  </a:cxn>
                  <a:cxn ang="0">
                    <a:pos x="17" y="55"/>
                  </a:cxn>
                  <a:cxn ang="0">
                    <a:pos x="10" y="52"/>
                  </a:cxn>
                  <a:cxn ang="0">
                    <a:pos x="5" y="47"/>
                  </a:cxn>
                  <a:cxn ang="0">
                    <a:pos x="2" y="42"/>
                  </a:cxn>
                  <a:cxn ang="0">
                    <a:pos x="0" y="37"/>
                  </a:cxn>
                  <a:cxn ang="0">
                    <a:pos x="0" y="27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5" y="7"/>
                  </a:cxn>
                  <a:cxn ang="0">
                    <a:pos x="10" y="5"/>
                  </a:cxn>
                  <a:cxn ang="0">
                    <a:pos x="17" y="2"/>
                  </a:cxn>
                  <a:cxn ang="0">
                    <a:pos x="22" y="0"/>
                  </a:cxn>
                  <a:cxn ang="0">
                    <a:pos x="30" y="2"/>
                  </a:cxn>
                  <a:cxn ang="0">
                    <a:pos x="35" y="5"/>
                  </a:cxn>
                  <a:cxn ang="0">
                    <a:pos x="40" y="7"/>
                  </a:cxn>
                  <a:cxn ang="0">
                    <a:pos x="45" y="12"/>
                  </a:cxn>
                  <a:cxn ang="0">
                    <a:pos x="48" y="20"/>
                  </a:cxn>
                  <a:cxn ang="0">
                    <a:pos x="48" y="27"/>
                  </a:cxn>
                  <a:cxn ang="0">
                    <a:pos x="48" y="30"/>
                  </a:cxn>
                  <a:cxn ang="0">
                    <a:pos x="48" y="30"/>
                  </a:cxn>
                  <a:cxn ang="0">
                    <a:pos x="10" y="30"/>
                  </a:cxn>
                  <a:cxn ang="0">
                    <a:pos x="10" y="37"/>
                  </a:cxn>
                  <a:cxn ang="0">
                    <a:pos x="12" y="42"/>
                  </a:cxn>
                  <a:cxn ang="0">
                    <a:pos x="17" y="45"/>
                  </a:cxn>
                  <a:cxn ang="0">
                    <a:pos x="25" y="47"/>
                  </a:cxn>
                  <a:cxn ang="0">
                    <a:pos x="27" y="47"/>
                  </a:cxn>
                  <a:cxn ang="0">
                    <a:pos x="32" y="45"/>
                  </a:cxn>
                  <a:cxn ang="0">
                    <a:pos x="35" y="42"/>
                  </a:cxn>
                  <a:cxn ang="0">
                    <a:pos x="38" y="37"/>
                  </a:cxn>
                  <a:cxn ang="0">
                    <a:pos x="10" y="22"/>
                  </a:cxn>
                  <a:cxn ang="0">
                    <a:pos x="38" y="22"/>
                  </a:cxn>
                  <a:cxn ang="0">
                    <a:pos x="38" y="17"/>
                  </a:cxn>
                  <a:cxn ang="0">
                    <a:pos x="35" y="12"/>
                  </a:cxn>
                  <a:cxn ang="0">
                    <a:pos x="30" y="10"/>
                  </a:cxn>
                  <a:cxn ang="0">
                    <a:pos x="22" y="10"/>
                  </a:cxn>
                  <a:cxn ang="0">
                    <a:pos x="17" y="10"/>
                  </a:cxn>
                  <a:cxn ang="0">
                    <a:pos x="12" y="12"/>
                  </a:cxn>
                  <a:cxn ang="0">
                    <a:pos x="10" y="17"/>
                  </a:cxn>
                  <a:cxn ang="0">
                    <a:pos x="10" y="22"/>
                  </a:cxn>
                </a:cxnLst>
                <a:rect l="0" t="0" r="r" b="b"/>
                <a:pathLst>
                  <a:path w="48" h="55">
                    <a:moveTo>
                      <a:pt x="38" y="37"/>
                    </a:moveTo>
                    <a:lnTo>
                      <a:pt x="48" y="40"/>
                    </a:lnTo>
                    <a:lnTo>
                      <a:pt x="45" y="45"/>
                    </a:lnTo>
                    <a:lnTo>
                      <a:pt x="40" y="50"/>
                    </a:lnTo>
                    <a:lnTo>
                      <a:pt x="32" y="55"/>
                    </a:lnTo>
                    <a:lnTo>
                      <a:pt x="25" y="55"/>
                    </a:lnTo>
                    <a:lnTo>
                      <a:pt x="17" y="55"/>
                    </a:lnTo>
                    <a:lnTo>
                      <a:pt x="10" y="52"/>
                    </a:lnTo>
                    <a:lnTo>
                      <a:pt x="5" y="4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0" y="20"/>
                    </a:lnTo>
                    <a:lnTo>
                      <a:pt x="2" y="12"/>
                    </a:lnTo>
                    <a:lnTo>
                      <a:pt x="5" y="7"/>
                    </a:lnTo>
                    <a:lnTo>
                      <a:pt x="10" y="5"/>
                    </a:lnTo>
                    <a:lnTo>
                      <a:pt x="17" y="2"/>
                    </a:lnTo>
                    <a:lnTo>
                      <a:pt x="22" y="0"/>
                    </a:lnTo>
                    <a:lnTo>
                      <a:pt x="30" y="2"/>
                    </a:lnTo>
                    <a:lnTo>
                      <a:pt x="35" y="5"/>
                    </a:lnTo>
                    <a:lnTo>
                      <a:pt x="40" y="7"/>
                    </a:lnTo>
                    <a:lnTo>
                      <a:pt x="45" y="12"/>
                    </a:lnTo>
                    <a:lnTo>
                      <a:pt x="48" y="20"/>
                    </a:lnTo>
                    <a:lnTo>
                      <a:pt x="48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10" y="30"/>
                    </a:lnTo>
                    <a:lnTo>
                      <a:pt x="10" y="37"/>
                    </a:lnTo>
                    <a:lnTo>
                      <a:pt x="12" y="42"/>
                    </a:lnTo>
                    <a:lnTo>
                      <a:pt x="17" y="45"/>
                    </a:lnTo>
                    <a:lnTo>
                      <a:pt x="25" y="47"/>
                    </a:lnTo>
                    <a:lnTo>
                      <a:pt x="27" y="47"/>
                    </a:lnTo>
                    <a:lnTo>
                      <a:pt x="32" y="45"/>
                    </a:lnTo>
                    <a:lnTo>
                      <a:pt x="35" y="42"/>
                    </a:lnTo>
                    <a:lnTo>
                      <a:pt x="38" y="37"/>
                    </a:lnTo>
                    <a:close/>
                    <a:moveTo>
                      <a:pt x="10" y="22"/>
                    </a:moveTo>
                    <a:lnTo>
                      <a:pt x="38" y="22"/>
                    </a:lnTo>
                    <a:lnTo>
                      <a:pt x="38" y="17"/>
                    </a:lnTo>
                    <a:lnTo>
                      <a:pt x="35" y="12"/>
                    </a:lnTo>
                    <a:lnTo>
                      <a:pt x="30" y="10"/>
                    </a:lnTo>
                    <a:lnTo>
                      <a:pt x="22" y="10"/>
                    </a:lnTo>
                    <a:lnTo>
                      <a:pt x="17" y="10"/>
                    </a:lnTo>
                    <a:lnTo>
                      <a:pt x="12" y="12"/>
                    </a:lnTo>
                    <a:lnTo>
                      <a:pt x="10" y="17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5" name="Freeform 3609"/>
              <p:cNvSpPr>
                <a:spLocks/>
              </p:cNvSpPr>
              <p:nvPr/>
            </p:nvSpPr>
            <p:spPr bwMode="auto">
              <a:xfrm>
                <a:off x="4125" y="2783"/>
                <a:ext cx="25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0"/>
                  </a:cxn>
                  <a:cxn ang="0">
                    <a:pos x="10" y="5"/>
                  </a:cxn>
                  <a:cxn ang="0">
                    <a:pos x="13" y="2"/>
                  </a:cxn>
                  <a:cxn ang="0">
                    <a:pos x="15" y="2"/>
                  </a:cxn>
                  <a:cxn ang="0">
                    <a:pos x="18" y="0"/>
                  </a:cxn>
                  <a:cxn ang="0">
                    <a:pos x="23" y="2"/>
                  </a:cxn>
                  <a:cxn ang="0">
                    <a:pos x="25" y="2"/>
                  </a:cxn>
                  <a:cxn ang="0">
                    <a:pos x="23" y="12"/>
                  </a:cxn>
                  <a:cxn ang="0">
                    <a:pos x="20" y="10"/>
                  </a:cxn>
                  <a:cxn ang="0">
                    <a:pos x="18" y="10"/>
                  </a:cxn>
                  <a:cxn ang="0">
                    <a:pos x="15" y="10"/>
                  </a:cxn>
                  <a:cxn ang="0">
                    <a:pos x="13" y="10"/>
                  </a:cxn>
                  <a:cxn ang="0">
                    <a:pos x="10" y="12"/>
                  </a:cxn>
                  <a:cxn ang="0">
                    <a:pos x="10" y="15"/>
                  </a:cxn>
                  <a:cxn ang="0">
                    <a:pos x="8" y="20"/>
                  </a:cxn>
                  <a:cxn ang="0">
                    <a:pos x="8" y="27"/>
                  </a:cxn>
                  <a:cxn ang="0">
                    <a:pos x="8" y="55"/>
                  </a:cxn>
                  <a:cxn ang="0">
                    <a:pos x="0" y="55"/>
                  </a:cxn>
                </a:cxnLst>
                <a:rect l="0" t="0" r="r" b="b"/>
                <a:pathLst>
                  <a:path w="25" h="55">
                    <a:moveTo>
                      <a:pt x="0" y="5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0"/>
                    </a:lnTo>
                    <a:lnTo>
                      <a:pt x="10" y="5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3" y="2"/>
                    </a:lnTo>
                    <a:lnTo>
                      <a:pt x="25" y="2"/>
                    </a:lnTo>
                    <a:lnTo>
                      <a:pt x="23" y="12"/>
                    </a:lnTo>
                    <a:lnTo>
                      <a:pt x="20" y="10"/>
                    </a:lnTo>
                    <a:lnTo>
                      <a:pt x="18" y="10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0" y="12"/>
                    </a:lnTo>
                    <a:lnTo>
                      <a:pt x="10" y="15"/>
                    </a:lnTo>
                    <a:lnTo>
                      <a:pt x="8" y="20"/>
                    </a:lnTo>
                    <a:lnTo>
                      <a:pt x="8" y="27"/>
                    </a:lnTo>
                    <a:lnTo>
                      <a:pt x="8" y="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6" name="Freeform 3610"/>
              <p:cNvSpPr>
                <a:spLocks noEditPoints="1"/>
              </p:cNvSpPr>
              <p:nvPr/>
            </p:nvSpPr>
            <p:spPr bwMode="auto">
              <a:xfrm>
                <a:off x="4181" y="2783"/>
                <a:ext cx="50" cy="55"/>
              </a:xfrm>
              <a:custGeom>
                <a:avLst/>
                <a:gdLst/>
                <a:ahLst/>
                <a:cxnLst>
                  <a:cxn ang="0">
                    <a:pos x="40" y="37"/>
                  </a:cxn>
                  <a:cxn ang="0">
                    <a:pos x="48" y="40"/>
                  </a:cxn>
                  <a:cxn ang="0">
                    <a:pos x="45" y="45"/>
                  </a:cxn>
                  <a:cxn ang="0">
                    <a:pos x="40" y="50"/>
                  </a:cxn>
                  <a:cxn ang="0">
                    <a:pos x="35" y="55"/>
                  </a:cxn>
                  <a:cxn ang="0">
                    <a:pos x="25" y="55"/>
                  </a:cxn>
                  <a:cxn ang="0">
                    <a:pos x="17" y="55"/>
                  </a:cxn>
                  <a:cxn ang="0">
                    <a:pos x="12" y="52"/>
                  </a:cxn>
                  <a:cxn ang="0">
                    <a:pos x="7" y="47"/>
                  </a:cxn>
                  <a:cxn ang="0">
                    <a:pos x="5" y="42"/>
                  </a:cxn>
                  <a:cxn ang="0">
                    <a:pos x="2" y="37"/>
                  </a:cxn>
                  <a:cxn ang="0">
                    <a:pos x="0" y="27"/>
                  </a:cxn>
                  <a:cxn ang="0">
                    <a:pos x="2" y="20"/>
                  </a:cxn>
                  <a:cxn ang="0">
                    <a:pos x="5" y="12"/>
                  </a:cxn>
                  <a:cxn ang="0">
                    <a:pos x="7" y="7"/>
                  </a:cxn>
                  <a:cxn ang="0">
                    <a:pos x="12" y="5"/>
                  </a:cxn>
                  <a:cxn ang="0">
                    <a:pos x="17" y="2"/>
                  </a:cxn>
                  <a:cxn ang="0">
                    <a:pos x="25" y="0"/>
                  </a:cxn>
                  <a:cxn ang="0">
                    <a:pos x="32" y="2"/>
                  </a:cxn>
                  <a:cxn ang="0">
                    <a:pos x="38" y="5"/>
                  </a:cxn>
                  <a:cxn ang="0">
                    <a:pos x="43" y="7"/>
                  </a:cxn>
                  <a:cxn ang="0">
                    <a:pos x="45" y="12"/>
                  </a:cxn>
                  <a:cxn ang="0">
                    <a:pos x="48" y="20"/>
                  </a:cxn>
                  <a:cxn ang="0">
                    <a:pos x="50" y="27"/>
                  </a:cxn>
                  <a:cxn ang="0">
                    <a:pos x="50" y="30"/>
                  </a:cxn>
                  <a:cxn ang="0">
                    <a:pos x="50" y="30"/>
                  </a:cxn>
                  <a:cxn ang="0">
                    <a:pos x="10" y="30"/>
                  </a:cxn>
                  <a:cxn ang="0">
                    <a:pos x="12" y="37"/>
                  </a:cxn>
                  <a:cxn ang="0">
                    <a:pos x="15" y="42"/>
                  </a:cxn>
                  <a:cxn ang="0">
                    <a:pos x="20" y="45"/>
                  </a:cxn>
                  <a:cxn ang="0">
                    <a:pos x="25" y="47"/>
                  </a:cxn>
                  <a:cxn ang="0">
                    <a:pos x="30" y="47"/>
                  </a:cxn>
                  <a:cxn ang="0">
                    <a:pos x="35" y="45"/>
                  </a:cxn>
                  <a:cxn ang="0">
                    <a:pos x="38" y="42"/>
                  </a:cxn>
                  <a:cxn ang="0">
                    <a:pos x="40" y="37"/>
                  </a:cxn>
                  <a:cxn ang="0">
                    <a:pos x="10" y="22"/>
                  </a:cxn>
                  <a:cxn ang="0">
                    <a:pos x="40" y="22"/>
                  </a:cxn>
                  <a:cxn ang="0">
                    <a:pos x="38" y="17"/>
                  </a:cxn>
                  <a:cxn ang="0">
                    <a:pos x="35" y="12"/>
                  </a:cxn>
                  <a:cxn ang="0">
                    <a:pos x="32" y="10"/>
                  </a:cxn>
                  <a:cxn ang="0">
                    <a:pos x="25" y="10"/>
                  </a:cxn>
                  <a:cxn ang="0">
                    <a:pos x="20" y="10"/>
                  </a:cxn>
                  <a:cxn ang="0">
                    <a:pos x="15" y="12"/>
                  </a:cxn>
                  <a:cxn ang="0">
                    <a:pos x="12" y="17"/>
                  </a:cxn>
                  <a:cxn ang="0">
                    <a:pos x="10" y="22"/>
                  </a:cxn>
                </a:cxnLst>
                <a:rect l="0" t="0" r="r" b="b"/>
                <a:pathLst>
                  <a:path w="50" h="55">
                    <a:moveTo>
                      <a:pt x="40" y="37"/>
                    </a:moveTo>
                    <a:lnTo>
                      <a:pt x="48" y="40"/>
                    </a:lnTo>
                    <a:lnTo>
                      <a:pt x="45" y="45"/>
                    </a:lnTo>
                    <a:lnTo>
                      <a:pt x="40" y="50"/>
                    </a:lnTo>
                    <a:lnTo>
                      <a:pt x="35" y="55"/>
                    </a:lnTo>
                    <a:lnTo>
                      <a:pt x="25" y="55"/>
                    </a:lnTo>
                    <a:lnTo>
                      <a:pt x="17" y="55"/>
                    </a:lnTo>
                    <a:lnTo>
                      <a:pt x="12" y="52"/>
                    </a:lnTo>
                    <a:lnTo>
                      <a:pt x="7" y="47"/>
                    </a:lnTo>
                    <a:lnTo>
                      <a:pt x="5" y="42"/>
                    </a:lnTo>
                    <a:lnTo>
                      <a:pt x="2" y="37"/>
                    </a:lnTo>
                    <a:lnTo>
                      <a:pt x="0" y="27"/>
                    </a:lnTo>
                    <a:lnTo>
                      <a:pt x="2" y="20"/>
                    </a:lnTo>
                    <a:lnTo>
                      <a:pt x="5" y="12"/>
                    </a:lnTo>
                    <a:lnTo>
                      <a:pt x="7" y="7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5" y="0"/>
                    </a:lnTo>
                    <a:lnTo>
                      <a:pt x="32" y="2"/>
                    </a:lnTo>
                    <a:lnTo>
                      <a:pt x="38" y="5"/>
                    </a:lnTo>
                    <a:lnTo>
                      <a:pt x="43" y="7"/>
                    </a:lnTo>
                    <a:lnTo>
                      <a:pt x="45" y="12"/>
                    </a:lnTo>
                    <a:lnTo>
                      <a:pt x="48" y="20"/>
                    </a:lnTo>
                    <a:lnTo>
                      <a:pt x="50" y="27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10" y="30"/>
                    </a:lnTo>
                    <a:lnTo>
                      <a:pt x="12" y="37"/>
                    </a:lnTo>
                    <a:lnTo>
                      <a:pt x="15" y="42"/>
                    </a:lnTo>
                    <a:lnTo>
                      <a:pt x="20" y="45"/>
                    </a:lnTo>
                    <a:lnTo>
                      <a:pt x="25" y="47"/>
                    </a:lnTo>
                    <a:lnTo>
                      <a:pt x="30" y="47"/>
                    </a:lnTo>
                    <a:lnTo>
                      <a:pt x="35" y="45"/>
                    </a:lnTo>
                    <a:lnTo>
                      <a:pt x="38" y="42"/>
                    </a:lnTo>
                    <a:lnTo>
                      <a:pt x="40" y="37"/>
                    </a:lnTo>
                    <a:close/>
                    <a:moveTo>
                      <a:pt x="10" y="22"/>
                    </a:moveTo>
                    <a:lnTo>
                      <a:pt x="40" y="22"/>
                    </a:lnTo>
                    <a:lnTo>
                      <a:pt x="38" y="17"/>
                    </a:lnTo>
                    <a:lnTo>
                      <a:pt x="35" y="12"/>
                    </a:lnTo>
                    <a:lnTo>
                      <a:pt x="32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2"/>
                    </a:lnTo>
                    <a:lnTo>
                      <a:pt x="12" y="17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7" name="Freeform 3611"/>
              <p:cNvSpPr>
                <a:spLocks/>
              </p:cNvSpPr>
              <p:nvPr/>
            </p:nvSpPr>
            <p:spPr bwMode="auto">
              <a:xfrm>
                <a:off x="4236" y="2767"/>
                <a:ext cx="25" cy="71"/>
              </a:xfrm>
              <a:custGeom>
                <a:avLst/>
                <a:gdLst/>
                <a:ahLst/>
                <a:cxnLst>
                  <a:cxn ang="0">
                    <a:pos x="25" y="63"/>
                  </a:cxn>
                  <a:cxn ang="0">
                    <a:pos x="25" y="71"/>
                  </a:cxn>
                  <a:cxn ang="0">
                    <a:pos x="23" y="71"/>
                  </a:cxn>
                  <a:cxn ang="0">
                    <a:pos x="18" y="71"/>
                  </a:cxn>
                  <a:cxn ang="0">
                    <a:pos x="15" y="71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8" y="66"/>
                  </a:cxn>
                  <a:cxn ang="0">
                    <a:pos x="8" y="61"/>
                  </a:cxn>
                  <a:cxn ang="0">
                    <a:pos x="8" y="56"/>
                  </a:cxn>
                  <a:cxn ang="0">
                    <a:pos x="8" y="26"/>
                  </a:cxn>
                  <a:cxn ang="0">
                    <a:pos x="0" y="26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8" y="5"/>
                  </a:cxn>
                  <a:cxn ang="0">
                    <a:pos x="15" y="0"/>
                  </a:cxn>
                  <a:cxn ang="0">
                    <a:pos x="15" y="18"/>
                  </a:cxn>
                  <a:cxn ang="0">
                    <a:pos x="25" y="18"/>
                  </a:cxn>
                  <a:cxn ang="0">
                    <a:pos x="25" y="26"/>
                  </a:cxn>
                  <a:cxn ang="0">
                    <a:pos x="15" y="26"/>
                  </a:cxn>
                  <a:cxn ang="0">
                    <a:pos x="15" y="56"/>
                  </a:cxn>
                  <a:cxn ang="0">
                    <a:pos x="15" y="58"/>
                  </a:cxn>
                  <a:cxn ang="0">
                    <a:pos x="18" y="61"/>
                  </a:cxn>
                  <a:cxn ang="0">
                    <a:pos x="18" y="61"/>
                  </a:cxn>
                  <a:cxn ang="0">
                    <a:pos x="18" y="63"/>
                  </a:cxn>
                  <a:cxn ang="0">
                    <a:pos x="20" y="63"/>
                  </a:cxn>
                  <a:cxn ang="0">
                    <a:pos x="20" y="63"/>
                  </a:cxn>
                  <a:cxn ang="0">
                    <a:pos x="23" y="63"/>
                  </a:cxn>
                  <a:cxn ang="0">
                    <a:pos x="25" y="63"/>
                  </a:cxn>
                </a:cxnLst>
                <a:rect l="0" t="0" r="r" b="b"/>
                <a:pathLst>
                  <a:path w="25" h="71">
                    <a:moveTo>
                      <a:pt x="25" y="63"/>
                    </a:moveTo>
                    <a:lnTo>
                      <a:pt x="25" y="71"/>
                    </a:lnTo>
                    <a:lnTo>
                      <a:pt x="23" y="71"/>
                    </a:lnTo>
                    <a:lnTo>
                      <a:pt x="18" y="71"/>
                    </a:lnTo>
                    <a:lnTo>
                      <a:pt x="15" y="71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8" y="66"/>
                    </a:lnTo>
                    <a:lnTo>
                      <a:pt x="8" y="61"/>
                    </a:lnTo>
                    <a:lnTo>
                      <a:pt x="8" y="56"/>
                    </a:lnTo>
                    <a:lnTo>
                      <a:pt x="8" y="26"/>
                    </a:lnTo>
                    <a:lnTo>
                      <a:pt x="0" y="26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8" y="5"/>
                    </a:lnTo>
                    <a:lnTo>
                      <a:pt x="15" y="0"/>
                    </a:lnTo>
                    <a:lnTo>
                      <a:pt x="15" y="18"/>
                    </a:lnTo>
                    <a:lnTo>
                      <a:pt x="25" y="18"/>
                    </a:lnTo>
                    <a:lnTo>
                      <a:pt x="25" y="26"/>
                    </a:lnTo>
                    <a:lnTo>
                      <a:pt x="15" y="26"/>
                    </a:lnTo>
                    <a:lnTo>
                      <a:pt x="15" y="56"/>
                    </a:lnTo>
                    <a:lnTo>
                      <a:pt x="15" y="58"/>
                    </a:lnTo>
                    <a:lnTo>
                      <a:pt x="18" y="61"/>
                    </a:lnTo>
                    <a:lnTo>
                      <a:pt x="18" y="61"/>
                    </a:lnTo>
                    <a:lnTo>
                      <a:pt x="18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3" y="63"/>
                    </a:lnTo>
                    <a:lnTo>
                      <a:pt x="25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8" name="Freeform 3612"/>
              <p:cNvSpPr>
                <a:spLocks noEditPoints="1"/>
              </p:cNvSpPr>
              <p:nvPr/>
            </p:nvSpPr>
            <p:spPr bwMode="auto">
              <a:xfrm>
                <a:off x="4294" y="2783"/>
                <a:ext cx="48" cy="55"/>
              </a:xfrm>
              <a:custGeom>
                <a:avLst/>
                <a:gdLst/>
                <a:ahLst/>
                <a:cxnLst>
                  <a:cxn ang="0">
                    <a:pos x="30" y="52"/>
                  </a:cxn>
                  <a:cxn ang="0">
                    <a:pos x="23" y="55"/>
                  </a:cxn>
                  <a:cxn ang="0">
                    <a:pos x="10" y="55"/>
                  </a:cxn>
                  <a:cxn ang="0">
                    <a:pos x="3" y="45"/>
                  </a:cxn>
                  <a:cxn ang="0">
                    <a:pos x="3" y="37"/>
                  </a:cxn>
                  <a:cxn ang="0">
                    <a:pos x="5" y="30"/>
                  </a:cxn>
                  <a:cxn ang="0">
                    <a:pos x="10" y="27"/>
                  </a:cxn>
                  <a:cxn ang="0">
                    <a:pos x="15" y="25"/>
                  </a:cxn>
                  <a:cxn ang="0">
                    <a:pos x="28" y="22"/>
                  </a:cxn>
                  <a:cxn ang="0">
                    <a:pos x="35" y="20"/>
                  </a:cxn>
                  <a:cxn ang="0">
                    <a:pos x="35" y="15"/>
                  </a:cxn>
                  <a:cxn ang="0">
                    <a:pos x="28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3" y="17"/>
                  </a:cxn>
                  <a:cxn ang="0">
                    <a:pos x="5" y="7"/>
                  </a:cxn>
                  <a:cxn ang="0">
                    <a:pos x="13" y="2"/>
                  </a:cxn>
                  <a:cxn ang="0">
                    <a:pos x="25" y="0"/>
                  </a:cxn>
                  <a:cxn ang="0">
                    <a:pos x="35" y="2"/>
                  </a:cxn>
                  <a:cxn ang="0">
                    <a:pos x="43" y="7"/>
                  </a:cxn>
                  <a:cxn ang="0">
                    <a:pos x="46" y="12"/>
                  </a:cxn>
                  <a:cxn ang="0">
                    <a:pos x="46" y="20"/>
                  </a:cxn>
                  <a:cxn ang="0">
                    <a:pos x="46" y="42"/>
                  </a:cxn>
                  <a:cxn ang="0">
                    <a:pos x="48" y="50"/>
                  </a:cxn>
                  <a:cxn ang="0">
                    <a:pos x="38" y="55"/>
                  </a:cxn>
                  <a:cxn ang="0">
                    <a:pos x="35" y="47"/>
                  </a:cxn>
                  <a:cxn ang="0">
                    <a:pos x="30" y="30"/>
                  </a:cxn>
                  <a:cxn ang="0">
                    <a:pos x="18" y="32"/>
                  </a:cxn>
                  <a:cxn ang="0">
                    <a:pos x="13" y="35"/>
                  </a:cxn>
                  <a:cxn ang="0">
                    <a:pos x="10" y="37"/>
                  </a:cxn>
                  <a:cxn ang="0">
                    <a:pos x="10" y="42"/>
                  </a:cxn>
                  <a:cxn ang="0">
                    <a:pos x="15" y="47"/>
                  </a:cxn>
                  <a:cxn ang="0">
                    <a:pos x="25" y="47"/>
                  </a:cxn>
                  <a:cxn ang="0">
                    <a:pos x="30" y="42"/>
                  </a:cxn>
                  <a:cxn ang="0">
                    <a:pos x="35" y="35"/>
                  </a:cxn>
                  <a:cxn ang="0">
                    <a:pos x="35" y="30"/>
                  </a:cxn>
                </a:cxnLst>
                <a:rect l="0" t="0" r="r" b="b"/>
                <a:pathLst>
                  <a:path w="48" h="55">
                    <a:moveTo>
                      <a:pt x="35" y="47"/>
                    </a:moveTo>
                    <a:lnTo>
                      <a:pt x="30" y="52"/>
                    </a:lnTo>
                    <a:lnTo>
                      <a:pt x="28" y="52"/>
                    </a:lnTo>
                    <a:lnTo>
                      <a:pt x="23" y="55"/>
                    </a:lnTo>
                    <a:lnTo>
                      <a:pt x="18" y="55"/>
                    </a:lnTo>
                    <a:lnTo>
                      <a:pt x="10" y="55"/>
                    </a:lnTo>
                    <a:lnTo>
                      <a:pt x="5" y="50"/>
                    </a:lnTo>
                    <a:lnTo>
                      <a:pt x="3" y="45"/>
                    </a:lnTo>
                    <a:lnTo>
                      <a:pt x="0" y="40"/>
                    </a:lnTo>
                    <a:lnTo>
                      <a:pt x="3" y="37"/>
                    </a:lnTo>
                    <a:lnTo>
                      <a:pt x="3" y="32"/>
                    </a:lnTo>
                    <a:lnTo>
                      <a:pt x="5" y="30"/>
                    </a:lnTo>
                    <a:lnTo>
                      <a:pt x="8" y="27"/>
                    </a:lnTo>
                    <a:lnTo>
                      <a:pt x="10" y="27"/>
                    </a:lnTo>
                    <a:lnTo>
                      <a:pt x="13" y="25"/>
                    </a:lnTo>
                    <a:lnTo>
                      <a:pt x="15" y="25"/>
                    </a:lnTo>
                    <a:lnTo>
                      <a:pt x="20" y="25"/>
                    </a:lnTo>
                    <a:lnTo>
                      <a:pt x="28" y="22"/>
                    </a:lnTo>
                    <a:lnTo>
                      <a:pt x="35" y="20"/>
                    </a:lnTo>
                    <a:lnTo>
                      <a:pt x="35" y="20"/>
                    </a:lnTo>
                    <a:lnTo>
                      <a:pt x="35" y="20"/>
                    </a:lnTo>
                    <a:lnTo>
                      <a:pt x="35" y="15"/>
                    </a:lnTo>
                    <a:lnTo>
                      <a:pt x="33" y="12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18" y="10"/>
                    </a:lnTo>
                    <a:lnTo>
                      <a:pt x="15" y="10"/>
                    </a:lnTo>
                    <a:lnTo>
                      <a:pt x="13" y="15"/>
                    </a:lnTo>
                    <a:lnTo>
                      <a:pt x="13" y="17"/>
                    </a:lnTo>
                    <a:lnTo>
                      <a:pt x="3" y="17"/>
                    </a:lnTo>
                    <a:lnTo>
                      <a:pt x="3" y="12"/>
                    </a:lnTo>
                    <a:lnTo>
                      <a:pt x="5" y="7"/>
                    </a:lnTo>
                    <a:lnTo>
                      <a:pt x="10" y="5"/>
                    </a:lnTo>
                    <a:lnTo>
                      <a:pt x="13" y="2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5" y="2"/>
                    </a:lnTo>
                    <a:lnTo>
                      <a:pt x="41" y="5"/>
                    </a:lnTo>
                    <a:lnTo>
                      <a:pt x="43" y="7"/>
                    </a:lnTo>
                    <a:lnTo>
                      <a:pt x="43" y="10"/>
                    </a:lnTo>
                    <a:lnTo>
                      <a:pt x="46" y="12"/>
                    </a:lnTo>
                    <a:lnTo>
                      <a:pt x="46" y="15"/>
                    </a:lnTo>
                    <a:lnTo>
                      <a:pt x="46" y="20"/>
                    </a:lnTo>
                    <a:lnTo>
                      <a:pt x="46" y="32"/>
                    </a:lnTo>
                    <a:lnTo>
                      <a:pt x="46" y="42"/>
                    </a:lnTo>
                    <a:lnTo>
                      <a:pt x="46" y="47"/>
                    </a:lnTo>
                    <a:lnTo>
                      <a:pt x="48" y="50"/>
                    </a:lnTo>
                    <a:lnTo>
                      <a:pt x="48" y="55"/>
                    </a:lnTo>
                    <a:lnTo>
                      <a:pt x="38" y="55"/>
                    </a:lnTo>
                    <a:lnTo>
                      <a:pt x="38" y="52"/>
                    </a:lnTo>
                    <a:lnTo>
                      <a:pt x="35" y="47"/>
                    </a:lnTo>
                    <a:close/>
                    <a:moveTo>
                      <a:pt x="35" y="30"/>
                    </a:moveTo>
                    <a:lnTo>
                      <a:pt x="30" y="30"/>
                    </a:lnTo>
                    <a:lnTo>
                      <a:pt x="23" y="32"/>
                    </a:lnTo>
                    <a:lnTo>
                      <a:pt x="18" y="32"/>
                    </a:lnTo>
                    <a:lnTo>
                      <a:pt x="15" y="32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0" y="37"/>
                    </a:lnTo>
                    <a:lnTo>
                      <a:pt x="10" y="40"/>
                    </a:lnTo>
                    <a:lnTo>
                      <a:pt x="10" y="42"/>
                    </a:lnTo>
                    <a:lnTo>
                      <a:pt x="13" y="45"/>
                    </a:lnTo>
                    <a:lnTo>
                      <a:pt x="15" y="47"/>
                    </a:lnTo>
                    <a:lnTo>
                      <a:pt x="20" y="47"/>
                    </a:lnTo>
                    <a:lnTo>
                      <a:pt x="25" y="47"/>
                    </a:lnTo>
                    <a:lnTo>
                      <a:pt x="28" y="45"/>
                    </a:lnTo>
                    <a:lnTo>
                      <a:pt x="30" y="42"/>
                    </a:lnTo>
                    <a:lnTo>
                      <a:pt x="33" y="40"/>
                    </a:lnTo>
                    <a:lnTo>
                      <a:pt x="35" y="35"/>
                    </a:lnTo>
                    <a:lnTo>
                      <a:pt x="35" y="32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29" name="Rectangle 3613"/>
              <p:cNvSpPr>
                <a:spLocks noChangeArrowheads="1"/>
              </p:cNvSpPr>
              <p:nvPr/>
            </p:nvSpPr>
            <p:spPr bwMode="auto">
              <a:xfrm>
                <a:off x="4355" y="2765"/>
                <a:ext cx="10" cy="7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30" name="Rectangle 3614"/>
              <p:cNvSpPr>
                <a:spLocks noChangeArrowheads="1"/>
              </p:cNvSpPr>
              <p:nvPr/>
            </p:nvSpPr>
            <p:spPr bwMode="auto">
              <a:xfrm>
                <a:off x="4377" y="2828"/>
                <a:ext cx="1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31" name="Freeform 3615"/>
              <p:cNvSpPr>
                <a:spLocks/>
              </p:cNvSpPr>
              <p:nvPr/>
            </p:nvSpPr>
            <p:spPr bwMode="auto">
              <a:xfrm>
                <a:off x="4433" y="2765"/>
                <a:ext cx="23" cy="93"/>
              </a:xfrm>
              <a:custGeom>
                <a:avLst/>
                <a:gdLst/>
                <a:ahLst/>
                <a:cxnLst>
                  <a:cxn ang="0">
                    <a:pos x="18" y="93"/>
                  </a:cxn>
                  <a:cxn ang="0">
                    <a:pos x="10" y="83"/>
                  </a:cxn>
                  <a:cxn ang="0">
                    <a:pos x="5" y="70"/>
                  </a:cxn>
                  <a:cxn ang="0">
                    <a:pos x="0" y="58"/>
                  </a:cxn>
                  <a:cxn ang="0">
                    <a:pos x="0" y="45"/>
                  </a:cxn>
                  <a:cxn ang="0">
                    <a:pos x="0" y="35"/>
                  </a:cxn>
                  <a:cxn ang="0">
                    <a:pos x="2" y="25"/>
                  </a:cxn>
                  <a:cxn ang="0">
                    <a:pos x="7" y="12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18" y="7"/>
                  </a:cxn>
                  <a:cxn ang="0">
                    <a:pos x="15" y="15"/>
                  </a:cxn>
                  <a:cxn ang="0">
                    <a:pos x="12" y="20"/>
                  </a:cxn>
                  <a:cxn ang="0">
                    <a:pos x="10" y="28"/>
                  </a:cxn>
                  <a:cxn ang="0">
                    <a:pos x="10" y="38"/>
                  </a:cxn>
                  <a:cxn ang="0">
                    <a:pos x="7" y="45"/>
                  </a:cxn>
                  <a:cxn ang="0">
                    <a:pos x="12" y="68"/>
                  </a:cxn>
                  <a:cxn ang="0">
                    <a:pos x="23" y="93"/>
                  </a:cxn>
                  <a:cxn ang="0">
                    <a:pos x="18" y="93"/>
                  </a:cxn>
                </a:cxnLst>
                <a:rect l="0" t="0" r="r" b="b"/>
                <a:pathLst>
                  <a:path w="23" h="93">
                    <a:moveTo>
                      <a:pt x="18" y="93"/>
                    </a:moveTo>
                    <a:lnTo>
                      <a:pt x="10" y="83"/>
                    </a:lnTo>
                    <a:lnTo>
                      <a:pt x="5" y="70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5"/>
                    </a:lnTo>
                    <a:lnTo>
                      <a:pt x="2" y="25"/>
                    </a:lnTo>
                    <a:lnTo>
                      <a:pt x="7" y="12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10" y="28"/>
                    </a:lnTo>
                    <a:lnTo>
                      <a:pt x="10" y="38"/>
                    </a:lnTo>
                    <a:lnTo>
                      <a:pt x="7" y="45"/>
                    </a:lnTo>
                    <a:lnTo>
                      <a:pt x="12" y="68"/>
                    </a:lnTo>
                    <a:lnTo>
                      <a:pt x="23" y="93"/>
                    </a:lnTo>
                    <a:lnTo>
                      <a:pt x="18" y="9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32" name="Freeform 3616"/>
              <p:cNvSpPr>
                <a:spLocks noEditPoints="1"/>
              </p:cNvSpPr>
              <p:nvPr/>
            </p:nvSpPr>
            <p:spPr bwMode="auto">
              <a:xfrm>
                <a:off x="4466" y="2765"/>
                <a:ext cx="45" cy="73"/>
              </a:xfrm>
              <a:custGeom>
                <a:avLst/>
                <a:gdLst/>
                <a:ahLst/>
                <a:cxnLst>
                  <a:cxn ang="0">
                    <a:pos x="10" y="73"/>
                  </a:cxn>
                  <a:cxn ang="0">
                    <a:pos x="0" y="7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8"/>
                  </a:cxn>
                  <a:cxn ang="0">
                    <a:pos x="12" y="23"/>
                  </a:cxn>
                  <a:cxn ang="0">
                    <a:pos x="17" y="20"/>
                  </a:cxn>
                  <a:cxn ang="0">
                    <a:pos x="22" y="18"/>
                  </a:cxn>
                  <a:cxn ang="0">
                    <a:pos x="27" y="20"/>
                  </a:cxn>
                  <a:cxn ang="0">
                    <a:pos x="32" y="20"/>
                  </a:cxn>
                  <a:cxn ang="0">
                    <a:pos x="35" y="23"/>
                  </a:cxn>
                  <a:cxn ang="0">
                    <a:pos x="40" y="25"/>
                  </a:cxn>
                  <a:cxn ang="0">
                    <a:pos x="40" y="30"/>
                  </a:cxn>
                  <a:cxn ang="0">
                    <a:pos x="43" y="35"/>
                  </a:cxn>
                  <a:cxn ang="0">
                    <a:pos x="45" y="40"/>
                  </a:cxn>
                  <a:cxn ang="0">
                    <a:pos x="45" y="45"/>
                  </a:cxn>
                  <a:cxn ang="0">
                    <a:pos x="45" y="53"/>
                  </a:cxn>
                  <a:cxn ang="0">
                    <a:pos x="43" y="60"/>
                  </a:cxn>
                  <a:cxn ang="0">
                    <a:pos x="38" y="65"/>
                  </a:cxn>
                  <a:cxn ang="0">
                    <a:pos x="32" y="70"/>
                  </a:cxn>
                  <a:cxn ang="0">
                    <a:pos x="22" y="73"/>
                  </a:cxn>
                  <a:cxn ang="0">
                    <a:pos x="17" y="73"/>
                  </a:cxn>
                  <a:cxn ang="0">
                    <a:pos x="12" y="70"/>
                  </a:cxn>
                  <a:cxn ang="0">
                    <a:pos x="10" y="65"/>
                  </a:cxn>
                  <a:cxn ang="0">
                    <a:pos x="10" y="73"/>
                  </a:cxn>
                  <a:cxn ang="0">
                    <a:pos x="10" y="45"/>
                  </a:cxn>
                  <a:cxn ang="0">
                    <a:pos x="10" y="53"/>
                  </a:cxn>
                  <a:cxn ang="0">
                    <a:pos x="12" y="58"/>
                  </a:cxn>
                  <a:cxn ang="0">
                    <a:pos x="15" y="63"/>
                  </a:cxn>
                  <a:cxn ang="0">
                    <a:pos x="22" y="65"/>
                  </a:cxn>
                  <a:cxn ang="0">
                    <a:pos x="27" y="63"/>
                  </a:cxn>
                  <a:cxn ang="0">
                    <a:pos x="32" y="60"/>
                  </a:cxn>
                  <a:cxn ang="0">
                    <a:pos x="35" y="55"/>
                  </a:cxn>
                  <a:cxn ang="0">
                    <a:pos x="35" y="45"/>
                  </a:cxn>
                  <a:cxn ang="0">
                    <a:pos x="35" y="38"/>
                  </a:cxn>
                  <a:cxn ang="0">
                    <a:pos x="32" y="33"/>
                  </a:cxn>
                  <a:cxn ang="0">
                    <a:pos x="27" y="28"/>
                  </a:cxn>
                  <a:cxn ang="0">
                    <a:pos x="22" y="28"/>
                  </a:cxn>
                  <a:cxn ang="0">
                    <a:pos x="17" y="28"/>
                  </a:cxn>
                  <a:cxn ang="0">
                    <a:pos x="12" y="33"/>
                  </a:cxn>
                  <a:cxn ang="0">
                    <a:pos x="10" y="38"/>
                  </a:cxn>
                  <a:cxn ang="0">
                    <a:pos x="10" y="45"/>
                  </a:cxn>
                </a:cxnLst>
                <a:rect l="0" t="0" r="r" b="b"/>
                <a:pathLst>
                  <a:path w="45" h="73">
                    <a:moveTo>
                      <a:pt x="10" y="73"/>
                    </a:moveTo>
                    <a:lnTo>
                      <a:pt x="0" y="73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8"/>
                    </a:lnTo>
                    <a:lnTo>
                      <a:pt x="12" y="23"/>
                    </a:lnTo>
                    <a:lnTo>
                      <a:pt x="17" y="20"/>
                    </a:lnTo>
                    <a:lnTo>
                      <a:pt x="22" y="18"/>
                    </a:lnTo>
                    <a:lnTo>
                      <a:pt x="27" y="20"/>
                    </a:lnTo>
                    <a:lnTo>
                      <a:pt x="32" y="20"/>
                    </a:lnTo>
                    <a:lnTo>
                      <a:pt x="35" y="23"/>
                    </a:lnTo>
                    <a:lnTo>
                      <a:pt x="40" y="25"/>
                    </a:lnTo>
                    <a:lnTo>
                      <a:pt x="40" y="30"/>
                    </a:lnTo>
                    <a:lnTo>
                      <a:pt x="43" y="35"/>
                    </a:lnTo>
                    <a:lnTo>
                      <a:pt x="45" y="40"/>
                    </a:lnTo>
                    <a:lnTo>
                      <a:pt x="45" y="45"/>
                    </a:lnTo>
                    <a:lnTo>
                      <a:pt x="45" y="53"/>
                    </a:lnTo>
                    <a:lnTo>
                      <a:pt x="43" y="60"/>
                    </a:lnTo>
                    <a:lnTo>
                      <a:pt x="38" y="65"/>
                    </a:lnTo>
                    <a:lnTo>
                      <a:pt x="32" y="70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2" y="70"/>
                    </a:lnTo>
                    <a:lnTo>
                      <a:pt x="10" y="65"/>
                    </a:lnTo>
                    <a:lnTo>
                      <a:pt x="10" y="73"/>
                    </a:lnTo>
                    <a:close/>
                    <a:moveTo>
                      <a:pt x="10" y="45"/>
                    </a:moveTo>
                    <a:lnTo>
                      <a:pt x="10" y="53"/>
                    </a:lnTo>
                    <a:lnTo>
                      <a:pt x="12" y="58"/>
                    </a:lnTo>
                    <a:lnTo>
                      <a:pt x="15" y="63"/>
                    </a:lnTo>
                    <a:lnTo>
                      <a:pt x="22" y="65"/>
                    </a:lnTo>
                    <a:lnTo>
                      <a:pt x="27" y="63"/>
                    </a:lnTo>
                    <a:lnTo>
                      <a:pt x="32" y="60"/>
                    </a:lnTo>
                    <a:lnTo>
                      <a:pt x="35" y="55"/>
                    </a:lnTo>
                    <a:lnTo>
                      <a:pt x="35" y="45"/>
                    </a:lnTo>
                    <a:lnTo>
                      <a:pt x="35" y="38"/>
                    </a:lnTo>
                    <a:lnTo>
                      <a:pt x="32" y="33"/>
                    </a:lnTo>
                    <a:lnTo>
                      <a:pt x="27" y="28"/>
                    </a:lnTo>
                    <a:lnTo>
                      <a:pt x="22" y="28"/>
                    </a:lnTo>
                    <a:lnTo>
                      <a:pt x="17" y="28"/>
                    </a:lnTo>
                    <a:lnTo>
                      <a:pt x="12" y="33"/>
                    </a:lnTo>
                    <a:lnTo>
                      <a:pt x="10" y="38"/>
                    </a:lnTo>
                    <a:lnTo>
                      <a:pt x="10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33" name="Freeform 3617"/>
              <p:cNvSpPr>
                <a:spLocks noEditPoints="1"/>
              </p:cNvSpPr>
              <p:nvPr/>
            </p:nvSpPr>
            <p:spPr bwMode="auto">
              <a:xfrm>
                <a:off x="4519" y="2765"/>
                <a:ext cx="60" cy="73"/>
              </a:xfrm>
              <a:custGeom>
                <a:avLst/>
                <a:gdLst/>
                <a:ahLst/>
                <a:cxnLst>
                  <a:cxn ang="0">
                    <a:pos x="40" y="68"/>
                  </a:cxn>
                  <a:cxn ang="0">
                    <a:pos x="30" y="73"/>
                  </a:cxn>
                  <a:cxn ang="0">
                    <a:pos x="17" y="73"/>
                  </a:cxn>
                  <a:cxn ang="0">
                    <a:pos x="5" y="65"/>
                  </a:cxn>
                  <a:cxn ang="0">
                    <a:pos x="0" y="53"/>
                  </a:cxn>
                  <a:cxn ang="0">
                    <a:pos x="5" y="40"/>
                  </a:cxn>
                  <a:cxn ang="0">
                    <a:pos x="17" y="30"/>
                  </a:cxn>
                  <a:cxn ang="0">
                    <a:pos x="12" y="23"/>
                  </a:cxn>
                  <a:cxn ang="0">
                    <a:pos x="10" y="15"/>
                  </a:cxn>
                  <a:cxn ang="0">
                    <a:pos x="15" y="2"/>
                  </a:cxn>
                  <a:cxn ang="0">
                    <a:pos x="27" y="0"/>
                  </a:cxn>
                  <a:cxn ang="0">
                    <a:pos x="40" y="2"/>
                  </a:cxn>
                  <a:cxn ang="0">
                    <a:pos x="45" y="15"/>
                  </a:cxn>
                  <a:cxn ang="0">
                    <a:pos x="37" y="28"/>
                  </a:cxn>
                  <a:cxn ang="0">
                    <a:pos x="43" y="48"/>
                  </a:cxn>
                  <a:cxn ang="0">
                    <a:pos x="48" y="38"/>
                  </a:cxn>
                  <a:cxn ang="0">
                    <a:pos x="53" y="48"/>
                  </a:cxn>
                  <a:cxn ang="0">
                    <a:pos x="55" y="60"/>
                  </a:cxn>
                  <a:cxn ang="0">
                    <a:pos x="55" y="73"/>
                  </a:cxn>
                  <a:cxn ang="0">
                    <a:pos x="45" y="63"/>
                  </a:cxn>
                  <a:cxn ang="0">
                    <a:pos x="30" y="23"/>
                  </a:cxn>
                  <a:cxn ang="0">
                    <a:pos x="35" y="18"/>
                  </a:cxn>
                  <a:cxn ang="0">
                    <a:pos x="35" y="12"/>
                  </a:cxn>
                  <a:cxn ang="0">
                    <a:pos x="30" y="7"/>
                  </a:cxn>
                  <a:cxn ang="0">
                    <a:pos x="25" y="7"/>
                  </a:cxn>
                  <a:cxn ang="0">
                    <a:pos x="20" y="12"/>
                  </a:cxn>
                  <a:cxn ang="0">
                    <a:pos x="20" y="18"/>
                  </a:cxn>
                  <a:cxn ang="0">
                    <a:pos x="20" y="20"/>
                  </a:cxn>
                  <a:cxn ang="0">
                    <a:pos x="25" y="25"/>
                  </a:cxn>
                  <a:cxn ang="0">
                    <a:pos x="22" y="38"/>
                  </a:cxn>
                  <a:cxn ang="0">
                    <a:pos x="12" y="45"/>
                  </a:cxn>
                  <a:cxn ang="0">
                    <a:pos x="10" y="50"/>
                  </a:cxn>
                  <a:cxn ang="0">
                    <a:pos x="12" y="60"/>
                  </a:cxn>
                  <a:cxn ang="0">
                    <a:pos x="22" y="65"/>
                  </a:cxn>
                  <a:cxn ang="0">
                    <a:pos x="32" y="63"/>
                  </a:cxn>
                  <a:cxn ang="0">
                    <a:pos x="37" y="58"/>
                  </a:cxn>
                </a:cxnLst>
                <a:rect l="0" t="0" r="r" b="b"/>
                <a:pathLst>
                  <a:path w="60" h="73">
                    <a:moveTo>
                      <a:pt x="45" y="63"/>
                    </a:moveTo>
                    <a:lnTo>
                      <a:pt x="40" y="68"/>
                    </a:lnTo>
                    <a:lnTo>
                      <a:pt x="35" y="70"/>
                    </a:lnTo>
                    <a:lnTo>
                      <a:pt x="30" y="73"/>
                    </a:lnTo>
                    <a:lnTo>
                      <a:pt x="22" y="73"/>
                    </a:lnTo>
                    <a:lnTo>
                      <a:pt x="17" y="73"/>
                    </a:lnTo>
                    <a:lnTo>
                      <a:pt x="10" y="70"/>
                    </a:lnTo>
                    <a:lnTo>
                      <a:pt x="5" y="65"/>
                    </a:lnTo>
                    <a:lnTo>
                      <a:pt x="2" y="60"/>
                    </a:lnTo>
                    <a:lnTo>
                      <a:pt x="0" y="53"/>
                    </a:lnTo>
                    <a:lnTo>
                      <a:pt x="2" y="45"/>
                    </a:lnTo>
                    <a:lnTo>
                      <a:pt x="5" y="40"/>
                    </a:lnTo>
                    <a:lnTo>
                      <a:pt x="10" y="35"/>
                    </a:lnTo>
                    <a:lnTo>
                      <a:pt x="17" y="30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0" y="18"/>
                    </a:lnTo>
                    <a:lnTo>
                      <a:pt x="10" y="15"/>
                    </a:lnTo>
                    <a:lnTo>
                      <a:pt x="10" y="7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0" y="2"/>
                    </a:lnTo>
                    <a:lnTo>
                      <a:pt x="43" y="7"/>
                    </a:lnTo>
                    <a:lnTo>
                      <a:pt x="45" y="15"/>
                    </a:lnTo>
                    <a:lnTo>
                      <a:pt x="43" y="20"/>
                    </a:lnTo>
                    <a:lnTo>
                      <a:pt x="37" y="28"/>
                    </a:lnTo>
                    <a:lnTo>
                      <a:pt x="30" y="33"/>
                    </a:lnTo>
                    <a:lnTo>
                      <a:pt x="43" y="48"/>
                    </a:lnTo>
                    <a:lnTo>
                      <a:pt x="45" y="43"/>
                    </a:lnTo>
                    <a:lnTo>
                      <a:pt x="48" y="38"/>
                    </a:lnTo>
                    <a:lnTo>
                      <a:pt x="58" y="40"/>
                    </a:lnTo>
                    <a:lnTo>
                      <a:pt x="53" y="48"/>
                    </a:lnTo>
                    <a:lnTo>
                      <a:pt x="50" y="55"/>
                    </a:lnTo>
                    <a:lnTo>
                      <a:pt x="55" y="60"/>
                    </a:lnTo>
                    <a:lnTo>
                      <a:pt x="60" y="65"/>
                    </a:lnTo>
                    <a:lnTo>
                      <a:pt x="55" y="73"/>
                    </a:lnTo>
                    <a:lnTo>
                      <a:pt x="50" y="68"/>
                    </a:lnTo>
                    <a:lnTo>
                      <a:pt x="45" y="63"/>
                    </a:lnTo>
                    <a:close/>
                    <a:moveTo>
                      <a:pt x="25" y="25"/>
                    </a:moveTo>
                    <a:lnTo>
                      <a:pt x="30" y="23"/>
                    </a:lnTo>
                    <a:lnTo>
                      <a:pt x="32" y="20"/>
                    </a:lnTo>
                    <a:lnTo>
                      <a:pt x="35" y="18"/>
                    </a:lnTo>
                    <a:lnTo>
                      <a:pt x="35" y="15"/>
                    </a:lnTo>
                    <a:lnTo>
                      <a:pt x="35" y="12"/>
                    </a:lnTo>
                    <a:lnTo>
                      <a:pt x="32" y="10"/>
                    </a:lnTo>
                    <a:lnTo>
                      <a:pt x="30" y="7"/>
                    </a:lnTo>
                    <a:lnTo>
                      <a:pt x="27" y="7"/>
                    </a:lnTo>
                    <a:lnTo>
                      <a:pt x="25" y="7"/>
                    </a:lnTo>
                    <a:lnTo>
                      <a:pt x="22" y="10"/>
                    </a:lnTo>
                    <a:lnTo>
                      <a:pt x="20" y="12"/>
                    </a:lnTo>
                    <a:lnTo>
                      <a:pt x="20" y="15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20"/>
                    </a:lnTo>
                    <a:lnTo>
                      <a:pt x="22" y="23"/>
                    </a:lnTo>
                    <a:lnTo>
                      <a:pt x="25" y="25"/>
                    </a:lnTo>
                    <a:close/>
                    <a:moveTo>
                      <a:pt x="37" y="58"/>
                    </a:moveTo>
                    <a:lnTo>
                      <a:pt x="22" y="38"/>
                    </a:lnTo>
                    <a:lnTo>
                      <a:pt x="15" y="40"/>
                    </a:lnTo>
                    <a:lnTo>
                      <a:pt x="12" y="45"/>
                    </a:lnTo>
                    <a:lnTo>
                      <a:pt x="10" y="48"/>
                    </a:lnTo>
                    <a:lnTo>
                      <a:pt x="10" y="50"/>
                    </a:lnTo>
                    <a:lnTo>
                      <a:pt x="10" y="55"/>
                    </a:lnTo>
                    <a:lnTo>
                      <a:pt x="12" y="60"/>
                    </a:lnTo>
                    <a:lnTo>
                      <a:pt x="17" y="63"/>
                    </a:lnTo>
                    <a:lnTo>
                      <a:pt x="22" y="65"/>
                    </a:lnTo>
                    <a:lnTo>
                      <a:pt x="27" y="65"/>
                    </a:lnTo>
                    <a:lnTo>
                      <a:pt x="32" y="63"/>
                    </a:lnTo>
                    <a:lnTo>
                      <a:pt x="35" y="60"/>
                    </a:lnTo>
                    <a:lnTo>
                      <a:pt x="37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34" name="Freeform 3618"/>
              <p:cNvSpPr>
                <a:spLocks/>
              </p:cNvSpPr>
              <p:nvPr/>
            </p:nvSpPr>
            <p:spPr bwMode="auto">
              <a:xfrm>
                <a:off x="4582" y="2785"/>
                <a:ext cx="70" cy="53"/>
              </a:xfrm>
              <a:custGeom>
                <a:avLst/>
                <a:gdLst/>
                <a:ahLst/>
                <a:cxnLst>
                  <a:cxn ang="0">
                    <a:pos x="15" y="5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7" y="30"/>
                  </a:cxn>
                  <a:cxn ang="0">
                    <a:pos x="20" y="40"/>
                  </a:cxn>
                  <a:cxn ang="0">
                    <a:pos x="20" y="40"/>
                  </a:cxn>
                  <a:cxn ang="0">
                    <a:pos x="22" y="35"/>
                  </a:cxn>
                  <a:cxn ang="0">
                    <a:pos x="22" y="30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48" y="30"/>
                  </a:cxn>
                  <a:cxn ang="0">
                    <a:pos x="50" y="40"/>
                  </a:cxn>
                  <a:cxn ang="0">
                    <a:pos x="53" y="30"/>
                  </a:cxn>
                  <a:cxn ang="0">
                    <a:pos x="60" y="0"/>
                  </a:cxn>
                  <a:cxn ang="0">
                    <a:pos x="70" y="0"/>
                  </a:cxn>
                  <a:cxn ang="0">
                    <a:pos x="55" y="53"/>
                  </a:cxn>
                  <a:cxn ang="0">
                    <a:pos x="45" y="53"/>
                  </a:cxn>
                  <a:cxn ang="0">
                    <a:pos x="38" y="20"/>
                  </a:cxn>
                  <a:cxn ang="0">
                    <a:pos x="35" y="13"/>
                  </a:cxn>
                  <a:cxn ang="0">
                    <a:pos x="25" y="53"/>
                  </a:cxn>
                  <a:cxn ang="0">
                    <a:pos x="15" y="53"/>
                  </a:cxn>
                </a:cxnLst>
                <a:rect l="0" t="0" r="r" b="b"/>
                <a:pathLst>
                  <a:path w="70" h="53">
                    <a:moveTo>
                      <a:pt x="15" y="5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7" y="3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2" y="35"/>
                    </a:lnTo>
                    <a:lnTo>
                      <a:pt x="22" y="30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48" y="30"/>
                    </a:lnTo>
                    <a:lnTo>
                      <a:pt x="50" y="40"/>
                    </a:lnTo>
                    <a:lnTo>
                      <a:pt x="53" y="30"/>
                    </a:lnTo>
                    <a:lnTo>
                      <a:pt x="60" y="0"/>
                    </a:lnTo>
                    <a:lnTo>
                      <a:pt x="70" y="0"/>
                    </a:lnTo>
                    <a:lnTo>
                      <a:pt x="55" y="53"/>
                    </a:lnTo>
                    <a:lnTo>
                      <a:pt x="45" y="53"/>
                    </a:lnTo>
                    <a:lnTo>
                      <a:pt x="38" y="20"/>
                    </a:lnTo>
                    <a:lnTo>
                      <a:pt x="35" y="13"/>
                    </a:lnTo>
                    <a:lnTo>
                      <a:pt x="25" y="53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35" name="Freeform 3619"/>
              <p:cNvSpPr>
                <a:spLocks/>
              </p:cNvSpPr>
              <p:nvPr/>
            </p:nvSpPr>
            <p:spPr bwMode="auto">
              <a:xfrm>
                <a:off x="4655" y="2765"/>
                <a:ext cx="25" cy="93"/>
              </a:xfrm>
              <a:custGeom>
                <a:avLst/>
                <a:gdLst/>
                <a:ahLst/>
                <a:cxnLst>
                  <a:cxn ang="0">
                    <a:pos x="7" y="93"/>
                  </a:cxn>
                  <a:cxn ang="0">
                    <a:pos x="0" y="93"/>
                  </a:cxn>
                  <a:cxn ang="0">
                    <a:pos x="12" y="68"/>
                  </a:cxn>
                  <a:cxn ang="0">
                    <a:pos x="15" y="45"/>
                  </a:cxn>
                  <a:cxn ang="0">
                    <a:pos x="15" y="38"/>
                  </a:cxn>
                  <a:cxn ang="0">
                    <a:pos x="12" y="28"/>
                  </a:cxn>
                  <a:cxn ang="0">
                    <a:pos x="12" y="20"/>
                  </a:cxn>
                  <a:cxn ang="0">
                    <a:pos x="7" y="15"/>
                  </a:cxn>
                  <a:cxn ang="0">
                    <a:pos x="5" y="7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12"/>
                  </a:cxn>
                  <a:cxn ang="0">
                    <a:pos x="20" y="25"/>
                  </a:cxn>
                  <a:cxn ang="0">
                    <a:pos x="25" y="35"/>
                  </a:cxn>
                  <a:cxn ang="0">
                    <a:pos x="25" y="45"/>
                  </a:cxn>
                  <a:cxn ang="0">
                    <a:pos x="23" y="58"/>
                  </a:cxn>
                  <a:cxn ang="0">
                    <a:pos x="20" y="70"/>
                  </a:cxn>
                  <a:cxn ang="0">
                    <a:pos x="15" y="83"/>
                  </a:cxn>
                  <a:cxn ang="0">
                    <a:pos x="7" y="93"/>
                  </a:cxn>
                </a:cxnLst>
                <a:rect l="0" t="0" r="r" b="b"/>
                <a:pathLst>
                  <a:path w="25" h="93">
                    <a:moveTo>
                      <a:pt x="7" y="93"/>
                    </a:moveTo>
                    <a:lnTo>
                      <a:pt x="0" y="93"/>
                    </a:lnTo>
                    <a:lnTo>
                      <a:pt x="12" y="68"/>
                    </a:lnTo>
                    <a:lnTo>
                      <a:pt x="15" y="45"/>
                    </a:lnTo>
                    <a:lnTo>
                      <a:pt x="15" y="38"/>
                    </a:lnTo>
                    <a:lnTo>
                      <a:pt x="12" y="28"/>
                    </a:lnTo>
                    <a:lnTo>
                      <a:pt x="12" y="20"/>
                    </a:lnTo>
                    <a:lnTo>
                      <a:pt x="7" y="15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12"/>
                    </a:lnTo>
                    <a:lnTo>
                      <a:pt x="20" y="25"/>
                    </a:lnTo>
                    <a:lnTo>
                      <a:pt x="25" y="35"/>
                    </a:lnTo>
                    <a:lnTo>
                      <a:pt x="25" y="45"/>
                    </a:lnTo>
                    <a:lnTo>
                      <a:pt x="23" y="58"/>
                    </a:lnTo>
                    <a:lnTo>
                      <a:pt x="20" y="70"/>
                    </a:lnTo>
                    <a:lnTo>
                      <a:pt x="15" y="83"/>
                    </a:lnTo>
                    <a:lnTo>
                      <a:pt x="7" y="9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36" name="Line 3620"/>
              <p:cNvSpPr>
                <a:spLocks noChangeShapeType="1"/>
              </p:cNvSpPr>
              <p:nvPr/>
            </p:nvSpPr>
            <p:spPr bwMode="auto">
              <a:xfrm>
                <a:off x="3270" y="2800"/>
                <a:ext cx="323" cy="1"/>
              </a:xfrm>
              <a:prstGeom prst="line">
                <a:avLst/>
              </a:prstGeom>
              <a:noFill/>
              <a:ln w="39688">
                <a:solidFill>
                  <a:srgbClr val="00FF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437" name="Freeform 3621"/>
              <p:cNvSpPr>
                <a:spLocks/>
              </p:cNvSpPr>
              <p:nvPr/>
            </p:nvSpPr>
            <p:spPr bwMode="auto">
              <a:xfrm>
                <a:off x="3633" y="2957"/>
                <a:ext cx="46" cy="7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65"/>
                  </a:cxn>
                  <a:cxn ang="0">
                    <a:pos x="46" y="65"/>
                  </a:cxn>
                  <a:cxn ang="0">
                    <a:pos x="46" y="73"/>
                  </a:cxn>
                  <a:cxn ang="0">
                    <a:pos x="0" y="73"/>
                  </a:cxn>
                </a:cxnLst>
                <a:rect l="0" t="0" r="r" b="b"/>
                <a:pathLst>
                  <a:path w="46" h="73">
                    <a:moveTo>
                      <a:pt x="0" y="7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65"/>
                    </a:lnTo>
                    <a:lnTo>
                      <a:pt x="46" y="65"/>
                    </a:lnTo>
                    <a:lnTo>
                      <a:pt x="46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50438" name="Freeform 3622"/>
            <p:cNvSpPr>
              <a:spLocks noEditPoints="1"/>
            </p:cNvSpPr>
            <p:nvPr/>
          </p:nvSpPr>
          <p:spPr bwMode="auto">
            <a:xfrm>
              <a:off x="3686" y="2977"/>
              <a:ext cx="48" cy="5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17"/>
                </a:cxn>
                <a:cxn ang="0">
                  <a:pos x="3" y="10"/>
                </a:cxn>
                <a:cxn ang="0">
                  <a:pos x="8" y="5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6" y="2"/>
                </a:cxn>
                <a:cxn ang="0">
                  <a:pos x="41" y="7"/>
                </a:cxn>
                <a:cxn ang="0">
                  <a:pos x="43" y="12"/>
                </a:cxn>
                <a:cxn ang="0">
                  <a:pos x="46" y="17"/>
                </a:cxn>
                <a:cxn ang="0">
                  <a:pos x="48" y="25"/>
                </a:cxn>
                <a:cxn ang="0">
                  <a:pos x="46" y="35"/>
                </a:cxn>
                <a:cxn ang="0">
                  <a:pos x="43" y="43"/>
                </a:cxn>
                <a:cxn ang="0">
                  <a:pos x="41" y="48"/>
                </a:cxn>
                <a:cxn ang="0">
                  <a:pos x="36" y="50"/>
                </a:cxn>
                <a:cxn ang="0">
                  <a:pos x="31" y="53"/>
                </a:cxn>
                <a:cxn ang="0">
                  <a:pos x="23" y="53"/>
                </a:cxn>
                <a:cxn ang="0">
                  <a:pos x="18" y="53"/>
                </a:cxn>
                <a:cxn ang="0">
                  <a:pos x="10" y="50"/>
                </a:cxn>
                <a:cxn ang="0">
                  <a:pos x="5" y="48"/>
                </a:cxn>
                <a:cxn ang="0">
                  <a:pos x="3" y="40"/>
                </a:cxn>
                <a:cxn ang="0">
                  <a:pos x="0" y="35"/>
                </a:cxn>
                <a:cxn ang="0">
                  <a:pos x="0" y="27"/>
                </a:cxn>
                <a:cxn ang="0">
                  <a:pos x="10" y="27"/>
                </a:cxn>
                <a:cxn ang="0">
                  <a:pos x="10" y="35"/>
                </a:cxn>
                <a:cxn ang="0">
                  <a:pos x="13" y="40"/>
                </a:cxn>
                <a:cxn ang="0">
                  <a:pos x="18" y="45"/>
                </a:cxn>
                <a:cxn ang="0">
                  <a:pos x="23" y="45"/>
                </a:cxn>
                <a:cxn ang="0">
                  <a:pos x="28" y="45"/>
                </a:cxn>
                <a:cxn ang="0">
                  <a:pos x="33" y="40"/>
                </a:cxn>
                <a:cxn ang="0">
                  <a:pos x="36" y="35"/>
                </a:cxn>
                <a:cxn ang="0">
                  <a:pos x="38" y="25"/>
                </a:cxn>
                <a:cxn ang="0">
                  <a:pos x="36" y="17"/>
                </a:cxn>
                <a:cxn ang="0">
                  <a:pos x="33" y="12"/>
                </a:cxn>
                <a:cxn ang="0">
                  <a:pos x="28" y="10"/>
                </a:cxn>
                <a:cxn ang="0">
                  <a:pos x="23" y="7"/>
                </a:cxn>
                <a:cxn ang="0">
                  <a:pos x="18" y="10"/>
                </a:cxn>
                <a:cxn ang="0">
                  <a:pos x="13" y="12"/>
                </a:cxn>
                <a:cxn ang="0">
                  <a:pos x="10" y="17"/>
                </a:cxn>
                <a:cxn ang="0">
                  <a:pos x="10" y="27"/>
                </a:cxn>
              </a:cxnLst>
              <a:rect l="0" t="0" r="r" b="b"/>
              <a:pathLst>
                <a:path w="48" h="53">
                  <a:moveTo>
                    <a:pt x="0" y="27"/>
                  </a:moveTo>
                  <a:lnTo>
                    <a:pt x="0" y="17"/>
                  </a:lnTo>
                  <a:lnTo>
                    <a:pt x="3" y="10"/>
                  </a:lnTo>
                  <a:lnTo>
                    <a:pt x="8" y="5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6" y="2"/>
                  </a:lnTo>
                  <a:lnTo>
                    <a:pt x="41" y="7"/>
                  </a:lnTo>
                  <a:lnTo>
                    <a:pt x="43" y="12"/>
                  </a:lnTo>
                  <a:lnTo>
                    <a:pt x="46" y="17"/>
                  </a:lnTo>
                  <a:lnTo>
                    <a:pt x="48" y="25"/>
                  </a:lnTo>
                  <a:lnTo>
                    <a:pt x="46" y="35"/>
                  </a:lnTo>
                  <a:lnTo>
                    <a:pt x="43" y="43"/>
                  </a:lnTo>
                  <a:lnTo>
                    <a:pt x="41" y="48"/>
                  </a:lnTo>
                  <a:lnTo>
                    <a:pt x="36" y="50"/>
                  </a:lnTo>
                  <a:lnTo>
                    <a:pt x="31" y="53"/>
                  </a:lnTo>
                  <a:lnTo>
                    <a:pt x="23" y="53"/>
                  </a:lnTo>
                  <a:lnTo>
                    <a:pt x="18" y="53"/>
                  </a:lnTo>
                  <a:lnTo>
                    <a:pt x="10" y="50"/>
                  </a:lnTo>
                  <a:lnTo>
                    <a:pt x="5" y="48"/>
                  </a:lnTo>
                  <a:lnTo>
                    <a:pt x="3" y="40"/>
                  </a:lnTo>
                  <a:lnTo>
                    <a:pt x="0" y="35"/>
                  </a:lnTo>
                  <a:lnTo>
                    <a:pt x="0" y="27"/>
                  </a:lnTo>
                  <a:close/>
                  <a:moveTo>
                    <a:pt x="10" y="27"/>
                  </a:moveTo>
                  <a:lnTo>
                    <a:pt x="10" y="35"/>
                  </a:lnTo>
                  <a:lnTo>
                    <a:pt x="13" y="40"/>
                  </a:lnTo>
                  <a:lnTo>
                    <a:pt x="18" y="45"/>
                  </a:lnTo>
                  <a:lnTo>
                    <a:pt x="23" y="45"/>
                  </a:lnTo>
                  <a:lnTo>
                    <a:pt x="28" y="45"/>
                  </a:lnTo>
                  <a:lnTo>
                    <a:pt x="33" y="40"/>
                  </a:lnTo>
                  <a:lnTo>
                    <a:pt x="36" y="35"/>
                  </a:lnTo>
                  <a:lnTo>
                    <a:pt x="38" y="25"/>
                  </a:lnTo>
                  <a:lnTo>
                    <a:pt x="36" y="17"/>
                  </a:lnTo>
                  <a:lnTo>
                    <a:pt x="33" y="12"/>
                  </a:lnTo>
                  <a:lnTo>
                    <a:pt x="28" y="10"/>
                  </a:lnTo>
                  <a:lnTo>
                    <a:pt x="23" y="7"/>
                  </a:lnTo>
                  <a:lnTo>
                    <a:pt x="18" y="10"/>
                  </a:lnTo>
                  <a:lnTo>
                    <a:pt x="13" y="12"/>
                  </a:lnTo>
                  <a:lnTo>
                    <a:pt x="10" y="17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39" name="Freeform 3623"/>
            <p:cNvSpPr>
              <a:spLocks/>
            </p:cNvSpPr>
            <p:nvPr/>
          </p:nvSpPr>
          <p:spPr bwMode="auto">
            <a:xfrm>
              <a:off x="3737" y="2977"/>
              <a:ext cx="70" cy="53"/>
            </a:xfrm>
            <a:custGeom>
              <a:avLst/>
              <a:gdLst/>
              <a:ahLst/>
              <a:cxnLst>
                <a:cxn ang="0">
                  <a:pos x="15" y="5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7" y="30"/>
                </a:cxn>
                <a:cxn ang="0">
                  <a:pos x="20" y="43"/>
                </a:cxn>
                <a:cxn ang="0">
                  <a:pos x="20" y="40"/>
                </a:cxn>
                <a:cxn ang="0">
                  <a:pos x="23" y="38"/>
                </a:cxn>
                <a:cxn ang="0">
                  <a:pos x="23" y="30"/>
                </a:cxn>
                <a:cxn ang="0">
                  <a:pos x="30" y="0"/>
                </a:cxn>
                <a:cxn ang="0">
                  <a:pos x="40" y="0"/>
                </a:cxn>
                <a:cxn ang="0">
                  <a:pos x="48" y="30"/>
                </a:cxn>
                <a:cxn ang="0">
                  <a:pos x="50" y="40"/>
                </a:cxn>
                <a:cxn ang="0">
                  <a:pos x="53" y="30"/>
                </a:cxn>
                <a:cxn ang="0">
                  <a:pos x="60" y="0"/>
                </a:cxn>
                <a:cxn ang="0">
                  <a:pos x="70" y="0"/>
                </a:cxn>
                <a:cxn ang="0">
                  <a:pos x="55" y="53"/>
                </a:cxn>
                <a:cxn ang="0">
                  <a:pos x="45" y="53"/>
                </a:cxn>
                <a:cxn ang="0">
                  <a:pos x="38" y="22"/>
                </a:cxn>
                <a:cxn ang="0">
                  <a:pos x="35" y="12"/>
                </a:cxn>
                <a:cxn ang="0">
                  <a:pos x="25" y="53"/>
                </a:cxn>
                <a:cxn ang="0">
                  <a:pos x="15" y="53"/>
                </a:cxn>
              </a:cxnLst>
              <a:rect l="0" t="0" r="r" b="b"/>
              <a:pathLst>
                <a:path w="70" h="53">
                  <a:moveTo>
                    <a:pt x="15" y="5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7" y="30"/>
                  </a:lnTo>
                  <a:lnTo>
                    <a:pt x="20" y="43"/>
                  </a:lnTo>
                  <a:lnTo>
                    <a:pt x="20" y="40"/>
                  </a:lnTo>
                  <a:lnTo>
                    <a:pt x="23" y="38"/>
                  </a:lnTo>
                  <a:lnTo>
                    <a:pt x="23" y="3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8" y="30"/>
                  </a:lnTo>
                  <a:lnTo>
                    <a:pt x="50" y="40"/>
                  </a:lnTo>
                  <a:lnTo>
                    <a:pt x="53" y="30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3"/>
                  </a:lnTo>
                  <a:lnTo>
                    <a:pt x="45" y="53"/>
                  </a:lnTo>
                  <a:lnTo>
                    <a:pt x="38" y="22"/>
                  </a:lnTo>
                  <a:lnTo>
                    <a:pt x="35" y="12"/>
                  </a:lnTo>
                  <a:lnTo>
                    <a:pt x="25" y="53"/>
                  </a:lnTo>
                  <a:lnTo>
                    <a:pt x="15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0" name="Freeform 3624"/>
            <p:cNvSpPr>
              <a:spLocks noEditPoints="1"/>
            </p:cNvSpPr>
            <p:nvPr/>
          </p:nvSpPr>
          <p:spPr bwMode="auto">
            <a:xfrm>
              <a:off x="3810" y="2977"/>
              <a:ext cx="50" cy="53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48" y="38"/>
                </a:cxn>
                <a:cxn ang="0">
                  <a:pos x="45" y="45"/>
                </a:cxn>
                <a:cxn ang="0">
                  <a:pos x="40" y="50"/>
                </a:cxn>
                <a:cxn ang="0">
                  <a:pos x="35" y="53"/>
                </a:cxn>
                <a:cxn ang="0">
                  <a:pos x="25" y="53"/>
                </a:cxn>
                <a:cxn ang="0">
                  <a:pos x="18" y="53"/>
                </a:cxn>
                <a:cxn ang="0">
                  <a:pos x="13" y="50"/>
                </a:cxn>
                <a:cxn ang="0">
                  <a:pos x="8" y="48"/>
                </a:cxn>
                <a:cxn ang="0">
                  <a:pos x="5" y="40"/>
                </a:cxn>
                <a:cxn ang="0">
                  <a:pos x="2" y="35"/>
                </a:cxn>
                <a:cxn ang="0">
                  <a:pos x="0" y="27"/>
                </a:cxn>
                <a:cxn ang="0">
                  <a:pos x="2" y="20"/>
                </a:cxn>
                <a:cxn ang="0">
                  <a:pos x="5" y="12"/>
                </a:cxn>
                <a:cxn ang="0">
                  <a:pos x="8" y="7"/>
                </a:cxn>
                <a:cxn ang="0">
                  <a:pos x="13" y="2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33" y="0"/>
                </a:cxn>
                <a:cxn ang="0">
                  <a:pos x="38" y="2"/>
                </a:cxn>
                <a:cxn ang="0">
                  <a:pos x="43" y="7"/>
                </a:cxn>
                <a:cxn ang="0">
                  <a:pos x="45" y="12"/>
                </a:cxn>
                <a:cxn ang="0">
                  <a:pos x="48" y="17"/>
                </a:cxn>
                <a:cxn ang="0">
                  <a:pos x="50" y="25"/>
                </a:cxn>
                <a:cxn ang="0">
                  <a:pos x="48" y="27"/>
                </a:cxn>
                <a:cxn ang="0">
                  <a:pos x="48" y="27"/>
                </a:cxn>
                <a:cxn ang="0">
                  <a:pos x="10" y="27"/>
                </a:cxn>
                <a:cxn ang="0">
                  <a:pos x="13" y="35"/>
                </a:cxn>
                <a:cxn ang="0">
                  <a:pos x="15" y="40"/>
                </a:cxn>
                <a:cxn ang="0">
                  <a:pos x="20" y="45"/>
                </a:cxn>
                <a:cxn ang="0">
                  <a:pos x="25" y="45"/>
                </a:cxn>
                <a:cxn ang="0">
                  <a:pos x="30" y="45"/>
                </a:cxn>
                <a:cxn ang="0">
                  <a:pos x="35" y="43"/>
                </a:cxn>
                <a:cxn ang="0">
                  <a:pos x="38" y="40"/>
                </a:cxn>
                <a:cxn ang="0">
                  <a:pos x="40" y="38"/>
                </a:cxn>
                <a:cxn ang="0">
                  <a:pos x="10" y="20"/>
                </a:cxn>
                <a:cxn ang="0">
                  <a:pos x="40" y="20"/>
                </a:cxn>
                <a:cxn ang="0">
                  <a:pos x="38" y="15"/>
                </a:cxn>
                <a:cxn ang="0">
                  <a:pos x="35" y="12"/>
                </a:cxn>
                <a:cxn ang="0">
                  <a:pos x="30" y="10"/>
                </a:cxn>
                <a:cxn ang="0">
                  <a:pos x="25" y="7"/>
                </a:cxn>
                <a:cxn ang="0">
                  <a:pos x="20" y="7"/>
                </a:cxn>
                <a:cxn ang="0">
                  <a:pos x="15" y="10"/>
                </a:cxn>
                <a:cxn ang="0">
                  <a:pos x="13" y="15"/>
                </a:cxn>
                <a:cxn ang="0">
                  <a:pos x="10" y="20"/>
                </a:cxn>
              </a:cxnLst>
              <a:rect l="0" t="0" r="r" b="b"/>
              <a:pathLst>
                <a:path w="50" h="53">
                  <a:moveTo>
                    <a:pt x="40" y="38"/>
                  </a:moveTo>
                  <a:lnTo>
                    <a:pt x="48" y="38"/>
                  </a:lnTo>
                  <a:lnTo>
                    <a:pt x="45" y="45"/>
                  </a:lnTo>
                  <a:lnTo>
                    <a:pt x="40" y="50"/>
                  </a:lnTo>
                  <a:lnTo>
                    <a:pt x="35" y="53"/>
                  </a:lnTo>
                  <a:lnTo>
                    <a:pt x="25" y="53"/>
                  </a:lnTo>
                  <a:lnTo>
                    <a:pt x="18" y="53"/>
                  </a:lnTo>
                  <a:lnTo>
                    <a:pt x="13" y="50"/>
                  </a:lnTo>
                  <a:lnTo>
                    <a:pt x="8" y="48"/>
                  </a:lnTo>
                  <a:lnTo>
                    <a:pt x="5" y="40"/>
                  </a:lnTo>
                  <a:lnTo>
                    <a:pt x="2" y="35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8" y="2"/>
                  </a:lnTo>
                  <a:lnTo>
                    <a:pt x="43" y="7"/>
                  </a:lnTo>
                  <a:lnTo>
                    <a:pt x="45" y="12"/>
                  </a:lnTo>
                  <a:lnTo>
                    <a:pt x="48" y="17"/>
                  </a:lnTo>
                  <a:lnTo>
                    <a:pt x="50" y="25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10" y="27"/>
                  </a:lnTo>
                  <a:lnTo>
                    <a:pt x="13" y="35"/>
                  </a:lnTo>
                  <a:lnTo>
                    <a:pt x="15" y="40"/>
                  </a:lnTo>
                  <a:lnTo>
                    <a:pt x="20" y="45"/>
                  </a:lnTo>
                  <a:lnTo>
                    <a:pt x="25" y="45"/>
                  </a:lnTo>
                  <a:lnTo>
                    <a:pt x="30" y="45"/>
                  </a:lnTo>
                  <a:lnTo>
                    <a:pt x="35" y="43"/>
                  </a:lnTo>
                  <a:lnTo>
                    <a:pt x="38" y="40"/>
                  </a:lnTo>
                  <a:lnTo>
                    <a:pt x="40" y="38"/>
                  </a:lnTo>
                  <a:close/>
                  <a:moveTo>
                    <a:pt x="10" y="20"/>
                  </a:moveTo>
                  <a:lnTo>
                    <a:pt x="40" y="20"/>
                  </a:lnTo>
                  <a:lnTo>
                    <a:pt x="38" y="15"/>
                  </a:lnTo>
                  <a:lnTo>
                    <a:pt x="35" y="12"/>
                  </a:lnTo>
                  <a:lnTo>
                    <a:pt x="30" y="10"/>
                  </a:lnTo>
                  <a:lnTo>
                    <a:pt x="25" y="7"/>
                  </a:lnTo>
                  <a:lnTo>
                    <a:pt x="20" y="7"/>
                  </a:lnTo>
                  <a:lnTo>
                    <a:pt x="15" y="10"/>
                  </a:lnTo>
                  <a:lnTo>
                    <a:pt x="13" y="15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1" name="Freeform 3625"/>
            <p:cNvSpPr>
              <a:spLocks/>
            </p:cNvSpPr>
            <p:nvPr/>
          </p:nvSpPr>
          <p:spPr bwMode="auto">
            <a:xfrm>
              <a:off x="3898" y="2957"/>
              <a:ext cx="25" cy="93"/>
            </a:xfrm>
            <a:custGeom>
              <a:avLst/>
              <a:gdLst/>
              <a:ahLst/>
              <a:cxnLst>
                <a:cxn ang="0">
                  <a:pos x="18" y="93"/>
                </a:cxn>
                <a:cxn ang="0">
                  <a:pos x="10" y="83"/>
                </a:cxn>
                <a:cxn ang="0">
                  <a:pos x="5" y="73"/>
                </a:cxn>
                <a:cxn ang="0">
                  <a:pos x="0" y="60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3" y="25"/>
                </a:cxn>
                <a:cxn ang="0">
                  <a:pos x="10" y="12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20" y="10"/>
                </a:cxn>
                <a:cxn ang="0">
                  <a:pos x="15" y="15"/>
                </a:cxn>
                <a:cxn ang="0">
                  <a:pos x="13" y="22"/>
                </a:cxn>
                <a:cxn ang="0">
                  <a:pos x="13" y="27"/>
                </a:cxn>
                <a:cxn ang="0">
                  <a:pos x="10" y="37"/>
                </a:cxn>
                <a:cxn ang="0">
                  <a:pos x="10" y="47"/>
                </a:cxn>
                <a:cxn ang="0">
                  <a:pos x="13" y="70"/>
                </a:cxn>
                <a:cxn ang="0">
                  <a:pos x="25" y="93"/>
                </a:cxn>
                <a:cxn ang="0">
                  <a:pos x="18" y="93"/>
                </a:cxn>
              </a:cxnLst>
              <a:rect l="0" t="0" r="r" b="b"/>
              <a:pathLst>
                <a:path w="25" h="93">
                  <a:moveTo>
                    <a:pt x="18" y="93"/>
                  </a:moveTo>
                  <a:lnTo>
                    <a:pt x="10" y="83"/>
                  </a:lnTo>
                  <a:lnTo>
                    <a:pt x="5" y="73"/>
                  </a:lnTo>
                  <a:lnTo>
                    <a:pt x="0" y="60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3" y="25"/>
                  </a:lnTo>
                  <a:lnTo>
                    <a:pt x="10" y="12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20" y="10"/>
                  </a:lnTo>
                  <a:lnTo>
                    <a:pt x="15" y="15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0" y="37"/>
                  </a:lnTo>
                  <a:lnTo>
                    <a:pt x="10" y="47"/>
                  </a:lnTo>
                  <a:lnTo>
                    <a:pt x="13" y="70"/>
                  </a:lnTo>
                  <a:lnTo>
                    <a:pt x="25" y="93"/>
                  </a:lnTo>
                  <a:lnTo>
                    <a:pt x="18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2" name="Freeform 3626"/>
            <p:cNvSpPr>
              <a:spLocks noEditPoints="1"/>
            </p:cNvSpPr>
            <p:nvPr/>
          </p:nvSpPr>
          <p:spPr bwMode="auto">
            <a:xfrm>
              <a:off x="3931" y="2957"/>
              <a:ext cx="45" cy="73"/>
            </a:xfrm>
            <a:custGeom>
              <a:avLst/>
              <a:gdLst/>
              <a:ahLst/>
              <a:cxnLst>
                <a:cxn ang="0">
                  <a:pos x="10" y="73"/>
                </a:cxn>
                <a:cxn ang="0">
                  <a:pos x="0" y="7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7"/>
                </a:cxn>
                <a:cxn ang="0">
                  <a:pos x="15" y="22"/>
                </a:cxn>
                <a:cxn ang="0">
                  <a:pos x="18" y="20"/>
                </a:cxn>
                <a:cxn ang="0">
                  <a:pos x="25" y="20"/>
                </a:cxn>
                <a:cxn ang="0">
                  <a:pos x="28" y="20"/>
                </a:cxn>
                <a:cxn ang="0">
                  <a:pos x="33" y="22"/>
                </a:cxn>
                <a:cxn ang="0">
                  <a:pos x="38" y="22"/>
                </a:cxn>
                <a:cxn ang="0">
                  <a:pos x="40" y="27"/>
                </a:cxn>
                <a:cxn ang="0">
                  <a:pos x="43" y="30"/>
                </a:cxn>
                <a:cxn ang="0">
                  <a:pos x="45" y="35"/>
                </a:cxn>
                <a:cxn ang="0">
                  <a:pos x="45" y="40"/>
                </a:cxn>
                <a:cxn ang="0">
                  <a:pos x="45" y="45"/>
                </a:cxn>
                <a:cxn ang="0">
                  <a:pos x="45" y="55"/>
                </a:cxn>
                <a:cxn ang="0">
                  <a:pos x="43" y="60"/>
                </a:cxn>
                <a:cxn ang="0">
                  <a:pos x="40" y="68"/>
                </a:cxn>
                <a:cxn ang="0">
                  <a:pos x="33" y="73"/>
                </a:cxn>
                <a:cxn ang="0">
                  <a:pos x="25" y="73"/>
                </a:cxn>
                <a:cxn ang="0">
                  <a:pos x="18" y="73"/>
                </a:cxn>
                <a:cxn ang="0">
                  <a:pos x="15" y="70"/>
                </a:cxn>
                <a:cxn ang="0">
                  <a:pos x="10" y="65"/>
                </a:cxn>
                <a:cxn ang="0">
                  <a:pos x="10" y="73"/>
                </a:cxn>
                <a:cxn ang="0">
                  <a:pos x="10" y="45"/>
                </a:cxn>
                <a:cxn ang="0">
                  <a:pos x="10" y="53"/>
                </a:cxn>
                <a:cxn ang="0">
                  <a:pos x="13" y="60"/>
                </a:cxn>
                <a:cxn ang="0">
                  <a:pos x="18" y="63"/>
                </a:cxn>
                <a:cxn ang="0">
                  <a:pos x="23" y="65"/>
                </a:cxn>
                <a:cxn ang="0">
                  <a:pos x="28" y="65"/>
                </a:cxn>
                <a:cxn ang="0">
                  <a:pos x="33" y="60"/>
                </a:cxn>
                <a:cxn ang="0">
                  <a:pos x="35" y="55"/>
                </a:cxn>
                <a:cxn ang="0">
                  <a:pos x="35" y="47"/>
                </a:cxn>
                <a:cxn ang="0">
                  <a:pos x="35" y="37"/>
                </a:cxn>
                <a:cxn ang="0">
                  <a:pos x="33" y="32"/>
                </a:cxn>
                <a:cxn ang="0">
                  <a:pos x="28" y="30"/>
                </a:cxn>
                <a:cxn ang="0">
                  <a:pos x="23" y="27"/>
                </a:cxn>
                <a:cxn ang="0">
                  <a:pos x="18" y="30"/>
                </a:cxn>
                <a:cxn ang="0">
                  <a:pos x="15" y="32"/>
                </a:cxn>
                <a:cxn ang="0">
                  <a:pos x="10" y="37"/>
                </a:cxn>
                <a:cxn ang="0">
                  <a:pos x="10" y="45"/>
                </a:cxn>
              </a:cxnLst>
              <a:rect l="0" t="0" r="r" b="b"/>
              <a:pathLst>
                <a:path w="45" h="73">
                  <a:moveTo>
                    <a:pt x="10" y="73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7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5" y="20"/>
                  </a:lnTo>
                  <a:lnTo>
                    <a:pt x="28" y="20"/>
                  </a:lnTo>
                  <a:lnTo>
                    <a:pt x="33" y="22"/>
                  </a:lnTo>
                  <a:lnTo>
                    <a:pt x="38" y="22"/>
                  </a:lnTo>
                  <a:lnTo>
                    <a:pt x="40" y="27"/>
                  </a:lnTo>
                  <a:lnTo>
                    <a:pt x="43" y="30"/>
                  </a:lnTo>
                  <a:lnTo>
                    <a:pt x="45" y="35"/>
                  </a:lnTo>
                  <a:lnTo>
                    <a:pt x="45" y="40"/>
                  </a:lnTo>
                  <a:lnTo>
                    <a:pt x="45" y="45"/>
                  </a:lnTo>
                  <a:lnTo>
                    <a:pt x="45" y="55"/>
                  </a:lnTo>
                  <a:lnTo>
                    <a:pt x="43" y="60"/>
                  </a:lnTo>
                  <a:lnTo>
                    <a:pt x="40" y="68"/>
                  </a:lnTo>
                  <a:lnTo>
                    <a:pt x="33" y="73"/>
                  </a:lnTo>
                  <a:lnTo>
                    <a:pt x="25" y="73"/>
                  </a:lnTo>
                  <a:lnTo>
                    <a:pt x="18" y="73"/>
                  </a:lnTo>
                  <a:lnTo>
                    <a:pt x="15" y="70"/>
                  </a:lnTo>
                  <a:lnTo>
                    <a:pt x="10" y="65"/>
                  </a:lnTo>
                  <a:lnTo>
                    <a:pt x="10" y="73"/>
                  </a:lnTo>
                  <a:close/>
                  <a:moveTo>
                    <a:pt x="10" y="45"/>
                  </a:moveTo>
                  <a:lnTo>
                    <a:pt x="10" y="53"/>
                  </a:lnTo>
                  <a:lnTo>
                    <a:pt x="13" y="60"/>
                  </a:lnTo>
                  <a:lnTo>
                    <a:pt x="18" y="63"/>
                  </a:lnTo>
                  <a:lnTo>
                    <a:pt x="23" y="65"/>
                  </a:lnTo>
                  <a:lnTo>
                    <a:pt x="28" y="65"/>
                  </a:lnTo>
                  <a:lnTo>
                    <a:pt x="33" y="60"/>
                  </a:lnTo>
                  <a:lnTo>
                    <a:pt x="35" y="55"/>
                  </a:lnTo>
                  <a:lnTo>
                    <a:pt x="35" y="47"/>
                  </a:lnTo>
                  <a:lnTo>
                    <a:pt x="35" y="37"/>
                  </a:lnTo>
                  <a:lnTo>
                    <a:pt x="33" y="32"/>
                  </a:lnTo>
                  <a:lnTo>
                    <a:pt x="28" y="30"/>
                  </a:lnTo>
                  <a:lnTo>
                    <a:pt x="23" y="27"/>
                  </a:lnTo>
                  <a:lnTo>
                    <a:pt x="18" y="30"/>
                  </a:lnTo>
                  <a:lnTo>
                    <a:pt x="15" y="32"/>
                  </a:lnTo>
                  <a:lnTo>
                    <a:pt x="10" y="37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3" name="Freeform 3627"/>
            <p:cNvSpPr>
              <a:spLocks noEditPoints="1"/>
            </p:cNvSpPr>
            <p:nvPr/>
          </p:nvSpPr>
          <p:spPr bwMode="auto">
            <a:xfrm>
              <a:off x="3987" y="2957"/>
              <a:ext cx="60" cy="73"/>
            </a:xfrm>
            <a:custGeom>
              <a:avLst/>
              <a:gdLst/>
              <a:ahLst/>
              <a:cxnLst>
                <a:cxn ang="0">
                  <a:pos x="37" y="68"/>
                </a:cxn>
                <a:cxn ang="0">
                  <a:pos x="27" y="73"/>
                </a:cxn>
                <a:cxn ang="0">
                  <a:pos x="15" y="73"/>
                </a:cxn>
                <a:cxn ang="0">
                  <a:pos x="5" y="65"/>
                </a:cxn>
                <a:cxn ang="0">
                  <a:pos x="0" y="53"/>
                </a:cxn>
                <a:cxn ang="0">
                  <a:pos x="2" y="40"/>
                </a:cxn>
                <a:cxn ang="0">
                  <a:pos x="15" y="32"/>
                </a:cxn>
                <a:cxn ang="0">
                  <a:pos x="10" y="22"/>
                </a:cxn>
                <a:cxn ang="0">
                  <a:pos x="7" y="15"/>
                </a:cxn>
                <a:cxn ang="0">
                  <a:pos x="12" y="5"/>
                </a:cxn>
                <a:cxn ang="0">
                  <a:pos x="25" y="0"/>
                </a:cxn>
                <a:cxn ang="0">
                  <a:pos x="37" y="5"/>
                </a:cxn>
                <a:cxn ang="0">
                  <a:pos x="42" y="15"/>
                </a:cxn>
                <a:cxn ang="0">
                  <a:pos x="37" y="27"/>
                </a:cxn>
                <a:cxn ang="0">
                  <a:pos x="42" y="50"/>
                </a:cxn>
                <a:cxn ang="0">
                  <a:pos x="47" y="40"/>
                </a:cxn>
                <a:cxn ang="0">
                  <a:pos x="52" y="50"/>
                </a:cxn>
                <a:cxn ang="0">
                  <a:pos x="52" y="63"/>
                </a:cxn>
                <a:cxn ang="0">
                  <a:pos x="52" y="73"/>
                </a:cxn>
                <a:cxn ang="0">
                  <a:pos x="42" y="63"/>
                </a:cxn>
                <a:cxn ang="0">
                  <a:pos x="27" y="25"/>
                </a:cxn>
                <a:cxn ang="0">
                  <a:pos x="32" y="17"/>
                </a:cxn>
                <a:cxn ang="0">
                  <a:pos x="32" y="12"/>
                </a:cxn>
                <a:cxn ang="0">
                  <a:pos x="27" y="7"/>
                </a:cxn>
                <a:cxn ang="0">
                  <a:pos x="22" y="7"/>
                </a:cxn>
                <a:cxn ang="0">
                  <a:pos x="17" y="12"/>
                </a:cxn>
                <a:cxn ang="0">
                  <a:pos x="17" y="17"/>
                </a:cxn>
                <a:cxn ang="0">
                  <a:pos x="20" y="20"/>
                </a:cxn>
                <a:cxn ang="0">
                  <a:pos x="25" y="27"/>
                </a:cxn>
                <a:cxn ang="0">
                  <a:pos x="20" y="37"/>
                </a:cxn>
                <a:cxn ang="0">
                  <a:pos x="10" y="45"/>
                </a:cxn>
                <a:cxn ang="0">
                  <a:pos x="7" y="53"/>
                </a:cxn>
                <a:cxn ang="0">
                  <a:pos x="12" y="60"/>
                </a:cxn>
                <a:cxn ang="0">
                  <a:pos x="22" y="65"/>
                </a:cxn>
                <a:cxn ang="0">
                  <a:pos x="30" y="63"/>
                </a:cxn>
                <a:cxn ang="0">
                  <a:pos x="37" y="58"/>
                </a:cxn>
              </a:cxnLst>
              <a:rect l="0" t="0" r="r" b="b"/>
              <a:pathLst>
                <a:path w="60" h="73">
                  <a:moveTo>
                    <a:pt x="42" y="63"/>
                  </a:moveTo>
                  <a:lnTo>
                    <a:pt x="37" y="68"/>
                  </a:lnTo>
                  <a:lnTo>
                    <a:pt x="32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5" y="73"/>
                  </a:lnTo>
                  <a:lnTo>
                    <a:pt x="10" y="70"/>
                  </a:lnTo>
                  <a:lnTo>
                    <a:pt x="5" y="65"/>
                  </a:lnTo>
                  <a:lnTo>
                    <a:pt x="0" y="60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7" y="35"/>
                  </a:lnTo>
                  <a:lnTo>
                    <a:pt x="15" y="32"/>
                  </a:lnTo>
                  <a:lnTo>
                    <a:pt x="12" y="27"/>
                  </a:lnTo>
                  <a:lnTo>
                    <a:pt x="10" y="22"/>
                  </a:lnTo>
                  <a:lnTo>
                    <a:pt x="7" y="20"/>
                  </a:lnTo>
                  <a:lnTo>
                    <a:pt x="7" y="15"/>
                  </a:lnTo>
                  <a:lnTo>
                    <a:pt x="10" y="10"/>
                  </a:lnTo>
                  <a:lnTo>
                    <a:pt x="12" y="5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42" y="10"/>
                  </a:lnTo>
                  <a:lnTo>
                    <a:pt x="42" y="15"/>
                  </a:lnTo>
                  <a:lnTo>
                    <a:pt x="40" y="22"/>
                  </a:lnTo>
                  <a:lnTo>
                    <a:pt x="37" y="27"/>
                  </a:lnTo>
                  <a:lnTo>
                    <a:pt x="27" y="32"/>
                  </a:lnTo>
                  <a:lnTo>
                    <a:pt x="42" y="50"/>
                  </a:lnTo>
                  <a:lnTo>
                    <a:pt x="45" y="45"/>
                  </a:lnTo>
                  <a:lnTo>
                    <a:pt x="47" y="40"/>
                  </a:lnTo>
                  <a:lnTo>
                    <a:pt x="55" y="40"/>
                  </a:lnTo>
                  <a:lnTo>
                    <a:pt x="52" y="50"/>
                  </a:lnTo>
                  <a:lnTo>
                    <a:pt x="47" y="55"/>
                  </a:lnTo>
                  <a:lnTo>
                    <a:pt x="52" y="63"/>
                  </a:lnTo>
                  <a:lnTo>
                    <a:pt x="60" y="68"/>
                  </a:lnTo>
                  <a:lnTo>
                    <a:pt x="52" y="73"/>
                  </a:lnTo>
                  <a:lnTo>
                    <a:pt x="47" y="70"/>
                  </a:lnTo>
                  <a:lnTo>
                    <a:pt x="42" y="63"/>
                  </a:lnTo>
                  <a:close/>
                  <a:moveTo>
                    <a:pt x="25" y="27"/>
                  </a:moveTo>
                  <a:lnTo>
                    <a:pt x="27" y="25"/>
                  </a:lnTo>
                  <a:lnTo>
                    <a:pt x="32" y="20"/>
                  </a:lnTo>
                  <a:lnTo>
                    <a:pt x="32" y="17"/>
                  </a:lnTo>
                  <a:lnTo>
                    <a:pt x="32" y="15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0" y="10"/>
                  </a:lnTo>
                  <a:lnTo>
                    <a:pt x="17" y="12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20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5" y="27"/>
                  </a:lnTo>
                  <a:close/>
                  <a:moveTo>
                    <a:pt x="37" y="58"/>
                  </a:moveTo>
                  <a:lnTo>
                    <a:pt x="20" y="37"/>
                  </a:lnTo>
                  <a:lnTo>
                    <a:pt x="15" y="40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7" y="53"/>
                  </a:lnTo>
                  <a:lnTo>
                    <a:pt x="10" y="55"/>
                  </a:lnTo>
                  <a:lnTo>
                    <a:pt x="12" y="60"/>
                  </a:lnTo>
                  <a:lnTo>
                    <a:pt x="15" y="65"/>
                  </a:lnTo>
                  <a:lnTo>
                    <a:pt x="22" y="65"/>
                  </a:lnTo>
                  <a:lnTo>
                    <a:pt x="25" y="65"/>
                  </a:lnTo>
                  <a:lnTo>
                    <a:pt x="30" y="63"/>
                  </a:lnTo>
                  <a:lnTo>
                    <a:pt x="32" y="60"/>
                  </a:lnTo>
                  <a:lnTo>
                    <a:pt x="37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4" name="Freeform 3628"/>
            <p:cNvSpPr>
              <a:spLocks/>
            </p:cNvSpPr>
            <p:nvPr/>
          </p:nvSpPr>
          <p:spPr bwMode="auto">
            <a:xfrm>
              <a:off x="4047" y="2977"/>
              <a:ext cx="73" cy="53"/>
            </a:xfrm>
            <a:custGeom>
              <a:avLst/>
              <a:gdLst/>
              <a:ahLst/>
              <a:cxnLst>
                <a:cxn ang="0">
                  <a:pos x="15" y="5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0" y="30"/>
                </a:cxn>
                <a:cxn ang="0">
                  <a:pos x="23" y="43"/>
                </a:cxn>
                <a:cxn ang="0">
                  <a:pos x="23" y="40"/>
                </a:cxn>
                <a:cxn ang="0">
                  <a:pos x="23" y="38"/>
                </a:cxn>
                <a:cxn ang="0">
                  <a:pos x="25" y="30"/>
                </a:cxn>
                <a:cxn ang="0">
                  <a:pos x="33" y="0"/>
                </a:cxn>
                <a:cxn ang="0">
                  <a:pos x="40" y="0"/>
                </a:cxn>
                <a:cxn ang="0">
                  <a:pos x="48" y="30"/>
                </a:cxn>
                <a:cxn ang="0">
                  <a:pos x="50" y="40"/>
                </a:cxn>
                <a:cxn ang="0">
                  <a:pos x="53" y="30"/>
                </a:cxn>
                <a:cxn ang="0">
                  <a:pos x="63" y="0"/>
                </a:cxn>
                <a:cxn ang="0">
                  <a:pos x="73" y="0"/>
                </a:cxn>
                <a:cxn ang="0">
                  <a:pos x="58" y="53"/>
                </a:cxn>
                <a:cxn ang="0">
                  <a:pos x="45" y="53"/>
                </a:cxn>
                <a:cxn ang="0">
                  <a:pos x="38" y="22"/>
                </a:cxn>
                <a:cxn ang="0">
                  <a:pos x="35" y="12"/>
                </a:cxn>
                <a:cxn ang="0">
                  <a:pos x="28" y="53"/>
                </a:cxn>
                <a:cxn ang="0">
                  <a:pos x="15" y="53"/>
                </a:cxn>
              </a:cxnLst>
              <a:rect l="0" t="0" r="r" b="b"/>
              <a:pathLst>
                <a:path w="73" h="53">
                  <a:moveTo>
                    <a:pt x="15" y="5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30"/>
                  </a:lnTo>
                  <a:lnTo>
                    <a:pt x="23" y="43"/>
                  </a:lnTo>
                  <a:lnTo>
                    <a:pt x="23" y="40"/>
                  </a:lnTo>
                  <a:lnTo>
                    <a:pt x="23" y="38"/>
                  </a:lnTo>
                  <a:lnTo>
                    <a:pt x="25" y="30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8" y="30"/>
                  </a:lnTo>
                  <a:lnTo>
                    <a:pt x="50" y="40"/>
                  </a:lnTo>
                  <a:lnTo>
                    <a:pt x="53" y="30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58" y="53"/>
                  </a:lnTo>
                  <a:lnTo>
                    <a:pt x="45" y="53"/>
                  </a:lnTo>
                  <a:lnTo>
                    <a:pt x="38" y="22"/>
                  </a:lnTo>
                  <a:lnTo>
                    <a:pt x="35" y="12"/>
                  </a:lnTo>
                  <a:lnTo>
                    <a:pt x="28" y="53"/>
                  </a:lnTo>
                  <a:lnTo>
                    <a:pt x="15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5" name="Freeform 3629"/>
            <p:cNvSpPr>
              <a:spLocks/>
            </p:cNvSpPr>
            <p:nvPr/>
          </p:nvSpPr>
          <p:spPr bwMode="auto">
            <a:xfrm>
              <a:off x="4123" y="2957"/>
              <a:ext cx="22" cy="93"/>
            </a:xfrm>
            <a:custGeom>
              <a:avLst/>
              <a:gdLst/>
              <a:ahLst/>
              <a:cxnLst>
                <a:cxn ang="0">
                  <a:pos x="5" y="93"/>
                </a:cxn>
                <a:cxn ang="0">
                  <a:pos x="0" y="93"/>
                </a:cxn>
                <a:cxn ang="0">
                  <a:pos x="10" y="70"/>
                </a:cxn>
                <a:cxn ang="0">
                  <a:pos x="15" y="47"/>
                </a:cxn>
                <a:cxn ang="0">
                  <a:pos x="12" y="37"/>
                </a:cxn>
                <a:cxn ang="0">
                  <a:pos x="12" y="27"/>
                </a:cxn>
                <a:cxn ang="0">
                  <a:pos x="10" y="22"/>
                </a:cxn>
                <a:cxn ang="0">
                  <a:pos x="7" y="15"/>
                </a:cxn>
                <a:cxn ang="0">
                  <a:pos x="5" y="1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12" y="12"/>
                </a:cxn>
                <a:cxn ang="0">
                  <a:pos x="20" y="25"/>
                </a:cxn>
                <a:cxn ang="0">
                  <a:pos x="22" y="35"/>
                </a:cxn>
                <a:cxn ang="0">
                  <a:pos x="22" y="47"/>
                </a:cxn>
                <a:cxn ang="0">
                  <a:pos x="22" y="60"/>
                </a:cxn>
                <a:cxn ang="0">
                  <a:pos x="17" y="73"/>
                </a:cxn>
                <a:cxn ang="0">
                  <a:pos x="12" y="83"/>
                </a:cxn>
                <a:cxn ang="0">
                  <a:pos x="5" y="93"/>
                </a:cxn>
              </a:cxnLst>
              <a:rect l="0" t="0" r="r" b="b"/>
              <a:pathLst>
                <a:path w="22" h="93">
                  <a:moveTo>
                    <a:pt x="5" y="93"/>
                  </a:moveTo>
                  <a:lnTo>
                    <a:pt x="0" y="93"/>
                  </a:lnTo>
                  <a:lnTo>
                    <a:pt x="10" y="70"/>
                  </a:lnTo>
                  <a:lnTo>
                    <a:pt x="15" y="47"/>
                  </a:lnTo>
                  <a:lnTo>
                    <a:pt x="12" y="37"/>
                  </a:lnTo>
                  <a:lnTo>
                    <a:pt x="12" y="27"/>
                  </a:lnTo>
                  <a:lnTo>
                    <a:pt x="10" y="22"/>
                  </a:lnTo>
                  <a:lnTo>
                    <a:pt x="7" y="15"/>
                  </a:lnTo>
                  <a:lnTo>
                    <a:pt x="5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2" y="12"/>
                  </a:lnTo>
                  <a:lnTo>
                    <a:pt x="20" y="25"/>
                  </a:lnTo>
                  <a:lnTo>
                    <a:pt x="22" y="35"/>
                  </a:lnTo>
                  <a:lnTo>
                    <a:pt x="22" y="47"/>
                  </a:lnTo>
                  <a:lnTo>
                    <a:pt x="22" y="60"/>
                  </a:lnTo>
                  <a:lnTo>
                    <a:pt x="17" y="73"/>
                  </a:lnTo>
                  <a:lnTo>
                    <a:pt x="12" y="83"/>
                  </a:lnTo>
                  <a:lnTo>
                    <a:pt x="5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6" name="Line 3630"/>
            <p:cNvSpPr>
              <a:spLocks noChangeShapeType="1"/>
            </p:cNvSpPr>
            <p:nvPr/>
          </p:nvSpPr>
          <p:spPr bwMode="auto">
            <a:xfrm>
              <a:off x="3270" y="2994"/>
              <a:ext cx="323" cy="1"/>
            </a:xfrm>
            <a:prstGeom prst="line">
              <a:avLst/>
            </a:prstGeom>
            <a:noFill/>
            <a:ln w="396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7" name="Freeform 3631"/>
            <p:cNvSpPr>
              <a:spLocks/>
            </p:cNvSpPr>
            <p:nvPr/>
          </p:nvSpPr>
          <p:spPr bwMode="auto">
            <a:xfrm>
              <a:off x="3633" y="3151"/>
              <a:ext cx="51" cy="7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1" y="7"/>
                </a:cxn>
                <a:cxn ang="0">
                  <a:pos x="11" y="7"/>
                </a:cxn>
                <a:cxn ang="0">
                  <a:pos x="11" y="30"/>
                </a:cxn>
                <a:cxn ang="0">
                  <a:pos x="43" y="30"/>
                </a:cxn>
                <a:cxn ang="0">
                  <a:pos x="43" y="38"/>
                </a:cxn>
                <a:cxn ang="0">
                  <a:pos x="11" y="38"/>
                </a:cxn>
                <a:cxn ang="0">
                  <a:pos x="11" y="70"/>
                </a:cxn>
                <a:cxn ang="0">
                  <a:pos x="0" y="70"/>
                </a:cxn>
              </a:cxnLst>
              <a:rect l="0" t="0" r="r" b="b"/>
              <a:pathLst>
                <a:path w="51" h="70">
                  <a:moveTo>
                    <a:pt x="0" y="70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11" y="7"/>
                  </a:lnTo>
                  <a:lnTo>
                    <a:pt x="11" y="30"/>
                  </a:lnTo>
                  <a:lnTo>
                    <a:pt x="43" y="30"/>
                  </a:lnTo>
                  <a:lnTo>
                    <a:pt x="43" y="38"/>
                  </a:lnTo>
                  <a:lnTo>
                    <a:pt x="11" y="38"/>
                  </a:lnTo>
                  <a:lnTo>
                    <a:pt x="11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8" name="Freeform 3632"/>
            <p:cNvSpPr>
              <a:spLocks noEditPoints="1"/>
            </p:cNvSpPr>
            <p:nvPr/>
          </p:nvSpPr>
          <p:spPr bwMode="auto">
            <a:xfrm>
              <a:off x="3691" y="3168"/>
              <a:ext cx="48" cy="56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38"/>
                </a:cxn>
                <a:cxn ang="0">
                  <a:pos x="46" y="46"/>
                </a:cxn>
                <a:cxn ang="0">
                  <a:pos x="41" y="51"/>
                </a:cxn>
                <a:cxn ang="0">
                  <a:pos x="33" y="53"/>
                </a:cxn>
                <a:cxn ang="0">
                  <a:pos x="26" y="56"/>
                </a:cxn>
                <a:cxn ang="0">
                  <a:pos x="18" y="53"/>
                </a:cxn>
                <a:cxn ang="0">
                  <a:pos x="11" y="53"/>
                </a:cxn>
                <a:cxn ang="0">
                  <a:pos x="8" y="48"/>
                </a:cxn>
                <a:cxn ang="0">
                  <a:pos x="3" y="43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0" y="21"/>
                </a:cxn>
                <a:cxn ang="0">
                  <a:pos x="3" y="13"/>
                </a:cxn>
                <a:cxn ang="0">
                  <a:pos x="8" y="8"/>
                </a:cxn>
                <a:cxn ang="0">
                  <a:pos x="13" y="3"/>
                </a:cxn>
                <a:cxn ang="0">
                  <a:pos x="18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3"/>
                </a:cxn>
                <a:cxn ang="0">
                  <a:pos x="41" y="8"/>
                </a:cxn>
                <a:cxn ang="0">
                  <a:pos x="46" y="13"/>
                </a:cxn>
                <a:cxn ang="0">
                  <a:pos x="48" y="21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48" y="31"/>
                </a:cxn>
                <a:cxn ang="0">
                  <a:pos x="11" y="31"/>
                </a:cxn>
                <a:cxn ang="0">
                  <a:pos x="11" y="38"/>
                </a:cxn>
                <a:cxn ang="0">
                  <a:pos x="16" y="43"/>
                </a:cxn>
                <a:cxn ang="0">
                  <a:pos x="18" y="46"/>
                </a:cxn>
                <a:cxn ang="0">
                  <a:pos x="26" y="46"/>
                </a:cxn>
                <a:cxn ang="0">
                  <a:pos x="31" y="46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38" y="38"/>
                </a:cxn>
                <a:cxn ang="0">
                  <a:pos x="11" y="21"/>
                </a:cxn>
                <a:cxn ang="0">
                  <a:pos x="38" y="21"/>
                </a:cxn>
                <a:cxn ang="0">
                  <a:pos x="38" y="16"/>
                </a:cxn>
                <a:cxn ang="0">
                  <a:pos x="36" y="13"/>
                </a:cxn>
                <a:cxn ang="0">
                  <a:pos x="31" y="11"/>
                </a:cxn>
                <a:cxn ang="0">
                  <a:pos x="26" y="8"/>
                </a:cxn>
                <a:cxn ang="0">
                  <a:pos x="18" y="11"/>
                </a:cxn>
                <a:cxn ang="0">
                  <a:pos x="13" y="13"/>
                </a:cxn>
                <a:cxn ang="0">
                  <a:pos x="11" y="16"/>
                </a:cxn>
                <a:cxn ang="0">
                  <a:pos x="11" y="21"/>
                </a:cxn>
              </a:cxnLst>
              <a:rect l="0" t="0" r="r" b="b"/>
              <a:pathLst>
                <a:path w="48" h="56">
                  <a:moveTo>
                    <a:pt x="38" y="38"/>
                  </a:moveTo>
                  <a:lnTo>
                    <a:pt x="48" y="38"/>
                  </a:lnTo>
                  <a:lnTo>
                    <a:pt x="46" y="46"/>
                  </a:lnTo>
                  <a:lnTo>
                    <a:pt x="41" y="51"/>
                  </a:lnTo>
                  <a:lnTo>
                    <a:pt x="33" y="53"/>
                  </a:lnTo>
                  <a:lnTo>
                    <a:pt x="26" y="56"/>
                  </a:lnTo>
                  <a:lnTo>
                    <a:pt x="18" y="53"/>
                  </a:lnTo>
                  <a:lnTo>
                    <a:pt x="11" y="53"/>
                  </a:lnTo>
                  <a:lnTo>
                    <a:pt x="8" y="48"/>
                  </a:lnTo>
                  <a:lnTo>
                    <a:pt x="3" y="43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3" y="13"/>
                  </a:lnTo>
                  <a:lnTo>
                    <a:pt x="8" y="8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1" y="8"/>
                  </a:lnTo>
                  <a:lnTo>
                    <a:pt x="46" y="13"/>
                  </a:lnTo>
                  <a:lnTo>
                    <a:pt x="48" y="21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16" y="43"/>
                  </a:lnTo>
                  <a:lnTo>
                    <a:pt x="18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33" y="46"/>
                  </a:lnTo>
                  <a:lnTo>
                    <a:pt x="36" y="43"/>
                  </a:lnTo>
                  <a:lnTo>
                    <a:pt x="38" y="38"/>
                  </a:lnTo>
                  <a:close/>
                  <a:moveTo>
                    <a:pt x="11" y="21"/>
                  </a:moveTo>
                  <a:lnTo>
                    <a:pt x="38" y="21"/>
                  </a:lnTo>
                  <a:lnTo>
                    <a:pt x="38" y="16"/>
                  </a:lnTo>
                  <a:lnTo>
                    <a:pt x="36" y="13"/>
                  </a:lnTo>
                  <a:lnTo>
                    <a:pt x="31" y="11"/>
                  </a:lnTo>
                  <a:lnTo>
                    <a:pt x="26" y="8"/>
                  </a:lnTo>
                  <a:lnTo>
                    <a:pt x="18" y="11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49" name="Freeform 3633"/>
            <p:cNvSpPr>
              <a:spLocks/>
            </p:cNvSpPr>
            <p:nvPr/>
          </p:nvSpPr>
          <p:spPr bwMode="auto">
            <a:xfrm>
              <a:off x="3752" y="3168"/>
              <a:ext cx="25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8"/>
                </a:cxn>
                <a:cxn ang="0">
                  <a:pos x="10" y="5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5" y="3"/>
                </a:cxn>
                <a:cxn ang="0">
                  <a:pos x="23" y="11"/>
                </a:cxn>
                <a:cxn ang="0">
                  <a:pos x="20" y="11"/>
                </a:cxn>
                <a:cxn ang="0">
                  <a:pos x="18" y="8"/>
                </a:cxn>
                <a:cxn ang="0">
                  <a:pos x="15" y="11"/>
                </a:cxn>
                <a:cxn ang="0">
                  <a:pos x="13" y="11"/>
                </a:cxn>
                <a:cxn ang="0">
                  <a:pos x="10" y="13"/>
                </a:cxn>
                <a:cxn ang="0">
                  <a:pos x="10" y="16"/>
                </a:cxn>
                <a:cxn ang="0">
                  <a:pos x="8" y="21"/>
                </a:cxn>
                <a:cxn ang="0">
                  <a:pos x="8" y="26"/>
                </a:cxn>
                <a:cxn ang="0">
                  <a:pos x="8" y="53"/>
                </a:cxn>
                <a:cxn ang="0">
                  <a:pos x="0" y="53"/>
                </a:cxn>
              </a:cxnLst>
              <a:rect l="0" t="0" r="r" b="b"/>
              <a:pathLst>
                <a:path w="25" h="53">
                  <a:moveTo>
                    <a:pt x="0" y="53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8" y="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8" y="21"/>
                  </a:lnTo>
                  <a:lnTo>
                    <a:pt x="8" y="26"/>
                  </a:lnTo>
                  <a:lnTo>
                    <a:pt x="8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0" name="Freeform 3634"/>
            <p:cNvSpPr>
              <a:spLocks/>
            </p:cNvSpPr>
            <p:nvPr/>
          </p:nvSpPr>
          <p:spPr bwMode="auto">
            <a:xfrm>
              <a:off x="3785" y="3168"/>
              <a:ext cx="27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7" y="8"/>
                </a:cxn>
                <a:cxn ang="0">
                  <a:pos x="10" y="5"/>
                </a:cxn>
                <a:cxn ang="0">
                  <a:pos x="12" y="3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22" y="0"/>
                </a:cxn>
                <a:cxn ang="0">
                  <a:pos x="27" y="3"/>
                </a:cxn>
                <a:cxn ang="0">
                  <a:pos x="25" y="11"/>
                </a:cxn>
                <a:cxn ang="0">
                  <a:pos x="20" y="11"/>
                </a:cxn>
                <a:cxn ang="0">
                  <a:pos x="17" y="8"/>
                </a:cxn>
                <a:cxn ang="0">
                  <a:pos x="15" y="11"/>
                </a:cxn>
                <a:cxn ang="0">
                  <a:pos x="12" y="11"/>
                </a:cxn>
                <a:cxn ang="0">
                  <a:pos x="12" y="13"/>
                </a:cxn>
                <a:cxn ang="0">
                  <a:pos x="10" y="16"/>
                </a:cxn>
                <a:cxn ang="0">
                  <a:pos x="10" y="21"/>
                </a:cxn>
                <a:cxn ang="0">
                  <a:pos x="10" y="26"/>
                </a:cxn>
                <a:cxn ang="0">
                  <a:pos x="10" y="53"/>
                </a:cxn>
                <a:cxn ang="0">
                  <a:pos x="0" y="53"/>
                </a:cxn>
              </a:cxnLst>
              <a:rect l="0" t="0" r="r" b="b"/>
              <a:pathLst>
                <a:path w="27" h="53">
                  <a:moveTo>
                    <a:pt x="0" y="53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2" y="3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3"/>
                  </a:lnTo>
                  <a:lnTo>
                    <a:pt x="25" y="11"/>
                  </a:lnTo>
                  <a:lnTo>
                    <a:pt x="20" y="11"/>
                  </a:lnTo>
                  <a:lnTo>
                    <a:pt x="17" y="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10" y="21"/>
                  </a:lnTo>
                  <a:lnTo>
                    <a:pt x="10" y="26"/>
                  </a:lnTo>
                  <a:lnTo>
                    <a:pt x="10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1" name="Freeform 3635"/>
            <p:cNvSpPr>
              <a:spLocks noEditPoints="1"/>
            </p:cNvSpPr>
            <p:nvPr/>
          </p:nvSpPr>
          <p:spPr bwMode="auto">
            <a:xfrm>
              <a:off x="3815" y="3168"/>
              <a:ext cx="48" cy="56"/>
            </a:xfrm>
            <a:custGeom>
              <a:avLst/>
              <a:gdLst/>
              <a:ahLst/>
              <a:cxnLst>
                <a:cxn ang="0">
                  <a:pos x="30" y="51"/>
                </a:cxn>
                <a:cxn ang="0">
                  <a:pos x="20" y="56"/>
                </a:cxn>
                <a:cxn ang="0">
                  <a:pos x="10" y="53"/>
                </a:cxn>
                <a:cxn ang="0">
                  <a:pos x="0" y="46"/>
                </a:cxn>
                <a:cxn ang="0">
                  <a:pos x="0" y="36"/>
                </a:cxn>
                <a:cxn ang="0">
                  <a:pos x="3" y="31"/>
                </a:cxn>
                <a:cxn ang="0">
                  <a:pos x="8" y="26"/>
                </a:cxn>
                <a:cxn ang="0">
                  <a:pos x="15" y="23"/>
                </a:cxn>
                <a:cxn ang="0">
                  <a:pos x="28" y="23"/>
                </a:cxn>
                <a:cxn ang="0">
                  <a:pos x="33" y="18"/>
                </a:cxn>
                <a:cxn ang="0">
                  <a:pos x="33" y="16"/>
                </a:cxn>
                <a:cxn ang="0">
                  <a:pos x="28" y="11"/>
                </a:cxn>
                <a:cxn ang="0">
                  <a:pos x="18" y="11"/>
                </a:cxn>
                <a:cxn ang="0">
                  <a:pos x="13" y="13"/>
                </a:cxn>
                <a:cxn ang="0">
                  <a:pos x="0" y="16"/>
                </a:cxn>
                <a:cxn ang="0">
                  <a:pos x="5" y="8"/>
                </a:cxn>
                <a:cxn ang="0">
                  <a:pos x="13" y="3"/>
                </a:cxn>
                <a:cxn ang="0">
                  <a:pos x="25" y="0"/>
                </a:cxn>
                <a:cxn ang="0">
                  <a:pos x="35" y="3"/>
                </a:cxn>
                <a:cxn ang="0">
                  <a:pos x="40" y="5"/>
                </a:cxn>
                <a:cxn ang="0">
                  <a:pos x="43" y="13"/>
                </a:cxn>
                <a:cxn ang="0">
                  <a:pos x="45" y="21"/>
                </a:cxn>
                <a:cxn ang="0">
                  <a:pos x="45" y="41"/>
                </a:cxn>
                <a:cxn ang="0">
                  <a:pos x="45" y="51"/>
                </a:cxn>
                <a:cxn ang="0">
                  <a:pos x="38" y="53"/>
                </a:cxn>
                <a:cxn ang="0">
                  <a:pos x="35" y="48"/>
                </a:cxn>
                <a:cxn ang="0">
                  <a:pos x="28" y="31"/>
                </a:cxn>
                <a:cxn ang="0">
                  <a:pos x="18" y="33"/>
                </a:cxn>
                <a:cxn ang="0">
                  <a:pos x="13" y="36"/>
                </a:cxn>
                <a:cxn ang="0">
                  <a:pos x="10" y="38"/>
                </a:cxn>
                <a:cxn ang="0">
                  <a:pos x="10" y="43"/>
                </a:cxn>
                <a:cxn ang="0">
                  <a:pos x="15" y="46"/>
                </a:cxn>
                <a:cxn ang="0">
                  <a:pos x="23" y="46"/>
                </a:cxn>
                <a:cxn ang="0">
                  <a:pos x="30" y="43"/>
                </a:cxn>
                <a:cxn ang="0">
                  <a:pos x="33" y="36"/>
                </a:cxn>
                <a:cxn ang="0">
                  <a:pos x="33" y="28"/>
                </a:cxn>
              </a:cxnLst>
              <a:rect l="0" t="0" r="r" b="b"/>
              <a:pathLst>
                <a:path w="48" h="56">
                  <a:moveTo>
                    <a:pt x="35" y="48"/>
                  </a:moveTo>
                  <a:lnTo>
                    <a:pt x="30" y="51"/>
                  </a:lnTo>
                  <a:lnTo>
                    <a:pt x="25" y="53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0" y="53"/>
                  </a:lnTo>
                  <a:lnTo>
                    <a:pt x="5" y="51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3" y="33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5" y="23"/>
                  </a:lnTo>
                  <a:lnTo>
                    <a:pt x="20" y="23"/>
                  </a:lnTo>
                  <a:lnTo>
                    <a:pt x="28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3" y="8"/>
                  </a:lnTo>
                  <a:lnTo>
                    <a:pt x="18" y="11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8"/>
                  </a:lnTo>
                  <a:lnTo>
                    <a:pt x="0" y="16"/>
                  </a:lnTo>
                  <a:lnTo>
                    <a:pt x="3" y="11"/>
                  </a:lnTo>
                  <a:lnTo>
                    <a:pt x="5" y="8"/>
                  </a:lnTo>
                  <a:lnTo>
                    <a:pt x="8" y="5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5" y="3"/>
                  </a:lnTo>
                  <a:lnTo>
                    <a:pt x="38" y="3"/>
                  </a:lnTo>
                  <a:lnTo>
                    <a:pt x="40" y="5"/>
                  </a:lnTo>
                  <a:lnTo>
                    <a:pt x="43" y="8"/>
                  </a:lnTo>
                  <a:lnTo>
                    <a:pt x="43" y="13"/>
                  </a:lnTo>
                  <a:lnTo>
                    <a:pt x="43" y="16"/>
                  </a:lnTo>
                  <a:lnTo>
                    <a:pt x="45" y="21"/>
                  </a:lnTo>
                  <a:lnTo>
                    <a:pt x="45" y="31"/>
                  </a:lnTo>
                  <a:lnTo>
                    <a:pt x="45" y="41"/>
                  </a:lnTo>
                  <a:lnTo>
                    <a:pt x="45" y="46"/>
                  </a:lnTo>
                  <a:lnTo>
                    <a:pt x="45" y="51"/>
                  </a:lnTo>
                  <a:lnTo>
                    <a:pt x="48" y="53"/>
                  </a:lnTo>
                  <a:lnTo>
                    <a:pt x="38" y="53"/>
                  </a:lnTo>
                  <a:lnTo>
                    <a:pt x="35" y="51"/>
                  </a:lnTo>
                  <a:lnTo>
                    <a:pt x="35" y="48"/>
                  </a:lnTo>
                  <a:close/>
                  <a:moveTo>
                    <a:pt x="33" y="28"/>
                  </a:moveTo>
                  <a:lnTo>
                    <a:pt x="28" y="31"/>
                  </a:lnTo>
                  <a:lnTo>
                    <a:pt x="20" y="31"/>
                  </a:lnTo>
                  <a:lnTo>
                    <a:pt x="18" y="33"/>
                  </a:lnTo>
                  <a:lnTo>
                    <a:pt x="13" y="33"/>
                  </a:lnTo>
                  <a:lnTo>
                    <a:pt x="13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3" y="46"/>
                  </a:lnTo>
                  <a:lnTo>
                    <a:pt x="15" y="46"/>
                  </a:lnTo>
                  <a:lnTo>
                    <a:pt x="18" y="46"/>
                  </a:lnTo>
                  <a:lnTo>
                    <a:pt x="23" y="46"/>
                  </a:lnTo>
                  <a:lnTo>
                    <a:pt x="28" y="46"/>
                  </a:lnTo>
                  <a:lnTo>
                    <a:pt x="30" y="43"/>
                  </a:lnTo>
                  <a:lnTo>
                    <a:pt x="33" y="38"/>
                  </a:lnTo>
                  <a:lnTo>
                    <a:pt x="33" y="36"/>
                  </a:lnTo>
                  <a:lnTo>
                    <a:pt x="33" y="31"/>
                  </a:lnTo>
                  <a:lnTo>
                    <a:pt x="33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2" name="Freeform 3636"/>
            <p:cNvSpPr>
              <a:spLocks/>
            </p:cNvSpPr>
            <p:nvPr/>
          </p:nvSpPr>
          <p:spPr bwMode="auto">
            <a:xfrm>
              <a:off x="3873" y="3168"/>
              <a:ext cx="28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3" y="5"/>
                </a:cxn>
                <a:cxn ang="0">
                  <a:pos x="15" y="3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3" y="0"/>
                </a:cxn>
                <a:cxn ang="0">
                  <a:pos x="28" y="3"/>
                </a:cxn>
                <a:cxn ang="0">
                  <a:pos x="25" y="11"/>
                </a:cxn>
                <a:cxn ang="0">
                  <a:pos x="23" y="11"/>
                </a:cxn>
                <a:cxn ang="0">
                  <a:pos x="20" y="8"/>
                </a:cxn>
                <a:cxn ang="0">
                  <a:pos x="18" y="11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3" y="16"/>
                </a:cxn>
                <a:cxn ang="0">
                  <a:pos x="10" y="21"/>
                </a:cxn>
                <a:cxn ang="0">
                  <a:pos x="10" y="26"/>
                </a:cxn>
                <a:cxn ang="0">
                  <a:pos x="10" y="53"/>
                </a:cxn>
                <a:cxn ang="0">
                  <a:pos x="0" y="53"/>
                </a:cxn>
              </a:cxnLst>
              <a:rect l="0" t="0" r="r" b="b"/>
              <a:pathLst>
                <a:path w="28" h="53">
                  <a:moveTo>
                    <a:pt x="0" y="5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13" y="5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8" y="3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0" y="8"/>
                  </a:lnTo>
                  <a:lnTo>
                    <a:pt x="18" y="11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3" y="16"/>
                  </a:lnTo>
                  <a:lnTo>
                    <a:pt x="10" y="21"/>
                  </a:lnTo>
                  <a:lnTo>
                    <a:pt x="10" y="26"/>
                  </a:lnTo>
                  <a:lnTo>
                    <a:pt x="10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3" name="Freeform 3637"/>
            <p:cNvSpPr>
              <a:spLocks noEditPoints="1"/>
            </p:cNvSpPr>
            <p:nvPr/>
          </p:nvSpPr>
          <p:spPr bwMode="auto">
            <a:xfrm>
              <a:off x="3908" y="3151"/>
              <a:ext cx="8" cy="7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7"/>
                </a:cxn>
                <a:cxn ang="0">
                  <a:pos x="0" y="7"/>
                </a:cxn>
                <a:cxn ang="0">
                  <a:pos x="0" y="70"/>
                </a:cxn>
                <a:cxn ang="0">
                  <a:pos x="0" y="17"/>
                </a:cxn>
                <a:cxn ang="0">
                  <a:pos x="8" y="17"/>
                </a:cxn>
                <a:cxn ang="0">
                  <a:pos x="8" y="70"/>
                </a:cxn>
                <a:cxn ang="0">
                  <a:pos x="0" y="70"/>
                </a:cxn>
              </a:cxnLst>
              <a:rect l="0" t="0" r="r" b="b"/>
              <a:pathLst>
                <a:path w="8" h="70">
                  <a:moveTo>
                    <a:pt x="0" y="7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7"/>
                  </a:lnTo>
                  <a:close/>
                  <a:moveTo>
                    <a:pt x="0" y="70"/>
                  </a:moveTo>
                  <a:lnTo>
                    <a:pt x="0" y="17"/>
                  </a:lnTo>
                  <a:lnTo>
                    <a:pt x="8" y="17"/>
                  </a:lnTo>
                  <a:lnTo>
                    <a:pt x="8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4" name="Freeform 3638"/>
            <p:cNvSpPr>
              <a:spLocks noEditPoints="1"/>
            </p:cNvSpPr>
            <p:nvPr/>
          </p:nvSpPr>
          <p:spPr bwMode="auto">
            <a:xfrm>
              <a:off x="3954" y="3168"/>
              <a:ext cx="48" cy="56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38"/>
                </a:cxn>
                <a:cxn ang="0">
                  <a:pos x="45" y="46"/>
                </a:cxn>
                <a:cxn ang="0">
                  <a:pos x="40" y="51"/>
                </a:cxn>
                <a:cxn ang="0">
                  <a:pos x="33" y="53"/>
                </a:cxn>
                <a:cxn ang="0">
                  <a:pos x="25" y="56"/>
                </a:cxn>
                <a:cxn ang="0">
                  <a:pos x="17" y="53"/>
                </a:cxn>
                <a:cxn ang="0">
                  <a:pos x="12" y="53"/>
                </a:cxn>
                <a:cxn ang="0">
                  <a:pos x="7" y="48"/>
                </a:cxn>
                <a:cxn ang="0">
                  <a:pos x="2" y="43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0" y="21"/>
                </a:cxn>
                <a:cxn ang="0">
                  <a:pos x="2" y="13"/>
                </a:cxn>
                <a:cxn ang="0">
                  <a:pos x="7" y="8"/>
                </a:cxn>
                <a:cxn ang="0">
                  <a:pos x="12" y="3"/>
                </a:cxn>
                <a:cxn ang="0">
                  <a:pos x="17" y="0"/>
                </a:cxn>
                <a:cxn ang="0">
                  <a:pos x="25" y="0"/>
                </a:cxn>
                <a:cxn ang="0">
                  <a:pos x="30" y="0"/>
                </a:cxn>
                <a:cxn ang="0">
                  <a:pos x="38" y="3"/>
                </a:cxn>
                <a:cxn ang="0">
                  <a:pos x="43" y="8"/>
                </a:cxn>
                <a:cxn ang="0">
                  <a:pos x="45" y="13"/>
                </a:cxn>
                <a:cxn ang="0">
                  <a:pos x="48" y="21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48" y="31"/>
                </a:cxn>
                <a:cxn ang="0">
                  <a:pos x="10" y="31"/>
                </a:cxn>
                <a:cxn ang="0">
                  <a:pos x="10" y="38"/>
                </a:cxn>
                <a:cxn ang="0">
                  <a:pos x="15" y="43"/>
                </a:cxn>
                <a:cxn ang="0">
                  <a:pos x="20" y="46"/>
                </a:cxn>
                <a:cxn ang="0">
                  <a:pos x="25" y="46"/>
                </a:cxn>
                <a:cxn ang="0">
                  <a:pos x="30" y="46"/>
                </a:cxn>
                <a:cxn ang="0">
                  <a:pos x="33" y="46"/>
                </a:cxn>
                <a:cxn ang="0">
                  <a:pos x="35" y="43"/>
                </a:cxn>
                <a:cxn ang="0">
                  <a:pos x="38" y="38"/>
                </a:cxn>
                <a:cxn ang="0">
                  <a:pos x="10" y="21"/>
                </a:cxn>
                <a:cxn ang="0">
                  <a:pos x="38" y="21"/>
                </a:cxn>
                <a:cxn ang="0">
                  <a:pos x="38" y="16"/>
                </a:cxn>
                <a:cxn ang="0">
                  <a:pos x="35" y="13"/>
                </a:cxn>
                <a:cxn ang="0">
                  <a:pos x="30" y="11"/>
                </a:cxn>
                <a:cxn ang="0">
                  <a:pos x="25" y="8"/>
                </a:cxn>
                <a:cxn ang="0">
                  <a:pos x="17" y="11"/>
                </a:cxn>
                <a:cxn ang="0">
                  <a:pos x="15" y="13"/>
                </a:cxn>
                <a:cxn ang="0">
                  <a:pos x="10" y="16"/>
                </a:cxn>
                <a:cxn ang="0">
                  <a:pos x="10" y="21"/>
                </a:cxn>
              </a:cxnLst>
              <a:rect l="0" t="0" r="r" b="b"/>
              <a:pathLst>
                <a:path w="48" h="56">
                  <a:moveTo>
                    <a:pt x="38" y="38"/>
                  </a:moveTo>
                  <a:lnTo>
                    <a:pt x="48" y="38"/>
                  </a:lnTo>
                  <a:lnTo>
                    <a:pt x="45" y="46"/>
                  </a:lnTo>
                  <a:lnTo>
                    <a:pt x="40" y="51"/>
                  </a:lnTo>
                  <a:lnTo>
                    <a:pt x="33" y="53"/>
                  </a:lnTo>
                  <a:lnTo>
                    <a:pt x="25" y="56"/>
                  </a:lnTo>
                  <a:lnTo>
                    <a:pt x="17" y="53"/>
                  </a:lnTo>
                  <a:lnTo>
                    <a:pt x="12" y="53"/>
                  </a:lnTo>
                  <a:lnTo>
                    <a:pt x="7" y="48"/>
                  </a:lnTo>
                  <a:lnTo>
                    <a:pt x="2" y="43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7" y="8"/>
                  </a:lnTo>
                  <a:lnTo>
                    <a:pt x="12" y="3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8" y="3"/>
                  </a:lnTo>
                  <a:lnTo>
                    <a:pt x="43" y="8"/>
                  </a:lnTo>
                  <a:lnTo>
                    <a:pt x="45" y="13"/>
                  </a:lnTo>
                  <a:lnTo>
                    <a:pt x="48" y="21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1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5" y="43"/>
                  </a:lnTo>
                  <a:lnTo>
                    <a:pt x="20" y="46"/>
                  </a:lnTo>
                  <a:lnTo>
                    <a:pt x="25" y="46"/>
                  </a:lnTo>
                  <a:lnTo>
                    <a:pt x="30" y="46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38" y="38"/>
                  </a:lnTo>
                  <a:close/>
                  <a:moveTo>
                    <a:pt x="10" y="21"/>
                  </a:moveTo>
                  <a:lnTo>
                    <a:pt x="38" y="21"/>
                  </a:lnTo>
                  <a:lnTo>
                    <a:pt x="38" y="16"/>
                  </a:lnTo>
                  <a:lnTo>
                    <a:pt x="35" y="13"/>
                  </a:lnTo>
                  <a:lnTo>
                    <a:pt x="30" y="11"/>
                  </a:lnTo>
                  <a:lnTo>
                    <a:pt x="25" y="8"/>
                  </a:lnTo>
                  <a:lnTo>
                    <a:pt x="17" y="11"/>
                  </a:lnTo>
                  <a:lnTo>
                    <a:pt x="15" y="13"/>
                  </a:lnTo>
                  <a:lnTo>
                    <a:pt x="10" y="16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5" name="Freeform 3639"/>
            <p:cNvSpPr>
              <a:spLocks/>
            </p:cNvSpPr>
            <p:nvPr/>
          </p:nvSpPr>
          <p:spPr bwMode="auto">
            <a:xfrm>
              <a:off x="4009" y="3151"/>
              <a:ext cx="25" cy="73"/>
            </a:xfrm>
            <a:custGeom>
              <a:avLst/>
              <a:gdLst/>
              <a:ahLst/>
              <a:cxnLst>
                <a:cxn ang="0">
                  <a:pos x="23" y="63"/>
                </a:cxn>
                <a:cxn ang="0">
                  <a:pos x="25" y="70"/>
                </a:cxn>
                <a:cxn ang="0">
                  <a:pos x="20" y="73"/>
                </a:cxn>
                <a:cxn ang="0">
                  <a:pos x="18" y="73"/>
                </a:cxn>
                <a:cxn ang="0">
                  <a:pos x="13" y="73"/>
                </a:cxn>
                <a:cxn ang="0">
                  <a:pos x="10" y="70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5" y="63"/>
                </a:cxn>
                <a:cxn ang="0">
                  <a:pos x="5" y="58"/>
                </a:cxn>
                <a:cxn ang="0">
                  <a:pos x="5" y="28"/>
                </a:cxn>
                <a:cxn ang="0">
                  <a:pos x="0" y="28"/>
                </a:cxn>
                <a:cxn ang="0">
                  <a:pos x="0" y="17"/>
                </a:cxn>
                <a:cxn ang="0">
                  <a:pos x="5" y="17"/>
                </a:cxn>
                <a:cxn ang="0">
                  <a:pos x="5" y="5"/>
                </a:cxn>
                <a:cxn ang="0">
                  <a:pos x="15" y="0"/>
                </a:cxn>
                <a:cxn ang="0">
                  <a:pos x="15" y="17"/>
                </a:cxn>
                <a:cxn ang="0">
                  <a:pos x="23" y="17"/>
                </a:cxn>
                <a:cxn ang="0">
                  <a:pos x="23" y="28"/>
                </a:cxn>
                <a:cxn ang="0">
                  <a:pos x="15" y="28"/>
                </a:cxn>
                <a:cxn ang="0">
                  <a:pos x="15" y="58"/>
                </a:cxn>
                <a:cxn ang="0">
                  <a:pos x="15" y="60"/>
                </a:cxn>
                <a:cxn ang="0">
                  <a:pos x="15" y="63"/>
                </a:cxn>
                <a:cxn ang="0">
                  <a:pos x="15" y="63"/>
                </a:cxn>
                <a:cxn ang="0">
                  <a:pos x="18" y="63"/>
                </a:cxn>
                <a:cxn ang="0">
                  <a:pos x="18" y="63"/>
                </a:cxn>
                <a:cxn ang="0">
                  <a:pos x="20" y="63"/>
                </a:cxn>
                <a:cxn ang="0">
                  <a:pos x="20" y="63"/>
                </a:cxn>
                <a:cxn ang="0">
                  <a:pos x="23" y="63"/>
                </a:cxn>
              </a:cxnLst>
              <a:rect l="0" t="0" r="r" b="b"/>
              <a:pathLst>
                <a:path w="25" h="73">
                  <a:moveTo>
                    <a:pt x="23" y="63"/>
                  </a:moveTo>
                  <a:lnTo>
                    <a:pt x="25" y="70"/>
                  </a:lnTo>
                  <a:lnTo>
                    <a:pt x="20" y="73"/>
                  </a:lnTo>
                  <a:lnTo>
                    <a:pt x="18" y="73"/>
                  </a:lnTo>
                  <a:lnTo>
                    <a:pt x="13" y="73"/>
                  </a:lnTo>
                  <a:lnTo>
                    <a:pt x="10" y="70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5" y="63"/>
                  </a:lnTo>
                  <a:lnTo>
                    <a:pt x="5" y="58"/>
                  </a:lnTo>
                  <a:lnTo>
                    <a:pt x="5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5"/>
                  </a:lnTo>
                  <a:lnTo>
                    <a:pt x="15" y="0"/>
                  </a:lnTo>
                  <a:lnTo>
                    <a:pt x="15" y="17"/>
                  </a:lnTo>
                  <a:lnTo>
                    <a:pt x="23" y="17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3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6" name="Rectangle 3640"/>
            <p:cNvSpPr>
              <a:spLocks noChangeArrowheads="1"/>
            </p:cNvSpPr>
            <p:nvPr/>
          </p:nvSpPr>
          <p:spPr bwMode="auto">
            <a:xfrm>
              <a:off x="4045" y="3214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7" name="Freeform 3641"/>
            <p:cNvSpPr>
              <a:spLocks noEditPoints="1"/>
            </p:cNvSpPr>
            <p:nvPr/>
          </p:nvSpPr>
          <p:spPr bwMode="auto">
            <a:xfrm>
              <a:off x="4095" y="3168"/>
              <a:ext cx="48" cy="56"/>
            </a:xfrm>
            <a:custGeom>
              <a:avLst/>
              <a:gdLst/>
              <a:ahLst/>
              <a:cxnLst>
                <a:cxn ang="0">
                  <a:pos x="30" y="51"/>
                </a:cxn>
                <a:cxn ang="0">
                  <a:pos x="23" y="56"/>
                </a:cxn>
                <a:cxn ang="0">
                  <a:pos x="10" y="53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5" y="31"/>
                </a:cxn>
                <a:cxn ang="0">
                  <a:pos x="10" y="26"/>
                </a:cxn>
                <a:cxn ang="0">
                  <a:pos x="15" y="23"/>
                </a:cxn>
                <a:cxn ang="0">
                  <a:pos x="28" y="23"/>
                </a:cxn>
                <a:cxn ang="0">
                  <a:pos x="35" y="18"/>
                </a:cxn>
                <a:cxn ang="0">
                  <a:pos x="33" y="16"/>
                </a:cxn>
                <a:cxn ang="0">
                  <a:pos x="28" y="11"/>
                </a:cxn>
                <a:cxn ang="0">
                  <a:pos x="18" y="11"/>
                </a:cxn>
                <a:cxn ang="0">
                  <a:pos x="13" y="13"/>
                </a:cxn>
                <a:cxn ang="0">
                  <a:pos x="2" y="16"/>
                </a:cxn>
                <a:cxn ang="0">
                  <a:pos x="5" y="8"/>
                </a:cxn>
                <a:cxn ang="0">
                  <a:pos x="13" y="3"/>
                </a:cxn>
                <a:cxn ang="0">
                  <a:pos x="25" y="0"/>
                </a:cxn>
                <a:cxn ang="0">
                  <a:pos x="35" y="3"/>
                </a:cxn>
                <a:cxn ang="0">
                  <a:pos x="43" y="5"/>
                </a:cxn>
                <a:cxn ang="0">
                  <a:pos x="45" y="13"/>
                </a:cxn>
                <a:cxn ang="0">
                  <a:pos x="45" y="21"/>
                </a:cxn>
                <a:cxn ang="0">
                  <a:pos x="45" y="41"/>
                </a:cxn>
                <a:cxn ang="0">
                  <a:pos x="45" y="51"/>
                </a:cxn>
                <a:cxn ang="0">
                  <a:pos x="38" y="53"/>
                </a:cxn>
                <a:cxn ang="0">
                  <a:pos x="35" y="48"/>
                </a:cxn>
                <a:cxn ang="0">
                  <a:pos x="28" y="31"/>
                </a:cxn>
                <a:cxn ang="0">
                  <a:pos x="18" y="33"/>
                </a:cxn>
                <a:cxn ang="0">
                  <a:pos x="13" y="36"/>
                </a:cxn>
                <a:cxn ang="0">
                  <a:pos x="10" y="38"/>
                </a:cxn>
                <a:cxn ang="0">
                  <a:pos x="10" y="43"/>
                </a:cxn>
                <a:cxn ang="0">
                  <a:pos x="15" y="46"/>
                </a:cxn>
                <a:cxn ang="0">
                  <a:pos x="23" y="46"/>
                </a:cxn>
                <a:cxn ang="0">
                  <a:pos x="30" y="43"/>
                </a:cxn>
                <a:cxn ang="0">
                  <a:pos x="33" y="36"/>
                </a:cxn>
                <a:cxn ang="0">
                  <a:pos x="35" y="28"/>
                </a:cxn>
              </a:cxnLst>
              <a:rect l="0" t="0" r="r" b="b"/>
              <a:pathLst>
                <a:path w="48" h="56">
                  <a:moveTo>
                    <a:pt x="35" y="48"/>
                  </a:moveTo>
                  <a:lnTo>
                    <a:pt x="30" y="51"/>
                  </a:lnTo>
                  <a:lnTo>
                    <a:pt x="25" y="53"/>
                  </a:lnTo>
                  <a:lnTo>
                    <a:pt x="23" y="56"/>
                  </a:lnTo>
                  <a:lnTo>
                    <a:pt x="18" y="56"/>
                  </a:lnTo>
                  <a:lnTo>
                    <a:pt x="10" y="53"/>
                  </a:lnTo>
                  <a:lnTo>
                    <a:pt x="5" y="51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5" y="31"/>
                  </a:lnTo>
                  <a:lnTo>
                    <a:pt x="8" y="28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5" y="23"/>
                  </a:lnTo>
                  <a:lnTo>
                    <a:pt x="20" y="23"/>
                  </a:lnTo>
                  <a:lnTo>
                    <a:pt x="28" y="23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3" y="16"/>
                  </a:lnTo>
                  <a:lnTo>
                    <a:pt x="33" y="11"/>
                  </a:lnTo>
                  <a:lnTo>
                    <a:pt x="28" y="11"/>
                  </a:lnTo>
                  <a:lnTo>
                    <a:pt x="23" y="8"/>
                  </a:lnTo>
                  <a:lnTo>
                    <a:pt x="18" y="11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8"/>
                  </a:lnTo>
                  <a:lnTo>
                    <a:pt x="2" y="16"/>
                  </a:lnTo>
                  <a:lnTo>
                    <a:pt x="2" y="11"/>
                  </a:lnTo>
                  <a:lnTo>
                    <a:pt x="5" y="8"/>
                  </a:lnTo>
                  <a:lnTo>
                    <a:pt x="8" y="5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5" y="3"/>
                  </a:lnTo>
                  <a:lnTo>
                    <a:pt x="40" y="3"/>
                  </a:lnTo>
                  <a:lnTo>
                    <a:pt x="43" y="5"/>
                  </a:lnTo>
                  <a:lnTo>
                    <a:pt x="43" y="8"/>
                  </a:lnTo>
                  <a:lnTo>
                    <a:pt x="45" y="13"/>
                  </a:lnTo>
                  <a:lnTo>
                    <a:pt x="45" y="16"/>
                  </a:lnTo>
                  <a:lnTo>
                    <a:pt x="45" y="21"/>
                  </a:lnTo>
                  <a:lnTo>
                    <a:pt x="45" y="31"/>
                  </a:lnTo>
                  <a:lnTo>
                    <a:pt x="45" y="41"/>
                  </a:lnTo>
                  <a:lnTo>
                    <a:pt x="45" y="46"/>
                  </a:lnTo>
                  <a:lnTo>
                    <a:pt x="45" y="51"/>
                  </a:lnTo>
                  <a:lnTo>
                    <a:pt x="48" y="53"/>
                  </a:lnTo>
                  <a:lnTo>
                    <a:pt x="38" y="53"/>
                  </a:lnTo>
                  <a:lnTo>
                    <a:pt x="35" y="51"/>
                  </a:lnTo>
                  <a:lnTo>
                    <a:pt x="35" y="48"/>
                  </a:lnTo>
                  <a:close/>
                  <a:moveTo>
                    <a:pt x="35" y="28"/>
                  </a:moveTo>
                  <a:lnTo>
                    <a:pt x="28" y="31"/>
                  </a:lnTo>
                  <a:lnTo>
                    <a:pt x="20" y="31"/>
                  </a:lnTo>
                  <a:lnTo>
                    <a:pt x="18" y="33"/>
                  </a:lnTo>
                  <a:lnTo>
                    <a:pt x="15" y="33"/>
                  </a:lnTo>
                  <a:lnTo>
                    <a:pt x="13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3" y="46"/>
                  </a:lnTo>
                  <a:lnTo>
                    <a:pt x="15" y="46"/>
                  </a:lnTo>
                  <a:lnTo>
                    <a:pt x="20" y="46"/>
                  </a:lnTo>
                  <a:lnTo>
                    <a:pt x="23" y="46"/>
                  </a:lnTo>
                  <a:lnTo>
                    <a:pt x="28" y="46"/>
                  </a:lnTo>
                  <a:lnTo>
                    <a:pt x="30" y="43"/>
                  </a:lnTo>
                  <a:lnTo>
                    <a:pt x="33" y="38"/>
                  </a:lnTo>
                  <a:lnTo>
                    <a:pt x="33" y="36"/>
                  </a:lnTo>
                  <a:lnTo>
                    <a:pt x="35" y="31"/>
                  </a:lnTo>
                  <a:lnTo>
                    <a:pt x="35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8" name="Rectangle 3642"/>
            <p:cNvSpPr>
              <a:spLocks noChangeArrowheads="1"/>
            </p:cNvSpPr>
            <p:nvPr/>
          </p:nvSpPr>
          <p:spPr bwMode="auto">
            <a:xfrm>
              <a:off x="4155" y="3151"/>
              <a:ext cx="8" cy="7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59" name="Rectangle 3643"/>
            <p:cNvSpPr>
              <a:spLocks noChangeArrowheads="1"/>
            </p:cNvSpPr>
            <p:nvPr/>
          </p:nvSpPr>
          <p:spPr bwMode="auto">
            <a:xfrm>
              <a:off x="4178" y="3214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0" name="Line 3644"/>
            <p:cNvSpPr>
              <a:spLocks noChangeShapeType="1"/>
            </p:cNvSpPr>
            <p:nvPr/>
          </p:nvSpPr>
          <p:spPr bwMode="auto">
            <a:xfrm>
              <a:off x="3270" y="3186"/>
              <a:ext cx="32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1" name="Freeform 3645"/>
            <p:cNvSpPr>
              <a:spLocks/>
            </p:cNvSpPr>
            <p:nvPr/>
          </p:nvSpPr>
          <p:spPr bwMode="auto">
            <a:xfrm>
              <a:off x="3633" y="3342"/>
              <a:ext cx="69" cy="74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31" y="51"/>
                </a:cxn>
                <a:cxn ang="0">
                  <a:pos x="33" y="58"/>
                </a:cxn>
                <a:cxn ang="0">
                  <a:pos x="33" y="61"/>
                </a:cxn>
                <a:cxn ang="0">
                  <a:pos x="36" y="56"/>
                </a:cxn>
                <a:cxn ang="0">
                  <a:pos x="38" y="51"/>
                </a:cxn>
                <a:cxn ang="0">
                  <a:pos x="53" y="0"/>
                </a:cxn>
                <a:cxn ang="0">
                  <a:pos x="69" y="0"/>
                </a:cxn>
                <a:cxn ang="0">
                  <a:pos x="69" y="74"/>
                </a:cxn>
                <a:cxn ang="0">
                  <a:pos x="58" y="74"/>
                </a:cxn>
                <a:cxn ang="0">
                  <a:pos x="58" y="11"/>
                </a:cxn>
                <a:cxn ang="0">
                  <a:pos x="41" y="74"/>
                </a:cxn>
                <a:cxn ang="0">
                  <a:pos x="28" y="74"/>
                </a:cxn>
                <a:cxn ang="0">
                  <a:pos x="11" y="11"/>
                </a:cxn>
                <a:cxn ang="0">
                  <a:pos x="11" y="74"/>
                </a:cxn>
                <a:cxn ang="0">
                  <a:pos x="0" y="74"/>
                </a:cxn>
              </a:cxnLst>
              <a:rect l="0" t="0" r="r" b="b"/>
              <a:pathLst>
                <a:path w="69" h="74">
                  <a:moveTo>
                    <a:pt x="0" y="7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1" y="51"/>
                  </a:lnTo>
                  <a:lnTo>
                    <a:pt x="33" y="58"/>
                  </a:lnTo>
                  <a:lnTo>
                    <a:pt x="33" y="61"/>
                  </a:lnTo>
                  <a:lnTo>
                    <a:pt x="36" y="56"/>
                  </a:lnTo>
                  <a:lnTo>
                    <a:pt x="38" y="51"/>
                  </a:lnTo>
                  <a:lnTo>
                    <a:pt x="53" y="0"/>
                  </a:lnTo>
                  <a:lnTo>
                    <a:pt x="69" y="0"/>
                  </a:lnTo>
                  <a:lnTo>
                    <a:pt x="69" y="74"/>
                  </a:lnTo>
                  <a:lnTo>
                    <a:pt x="58" y="74"/>
                  </a:lnTo>
                  <a:lnTo>
                    <a:pt x="58" y="11"/>
                  </a:lnTo>
                  <a:lnTo>
                    <a:pt x="41" y="74"/>
                  </a:lnTo>
                  <a:lnTo>
                    <a:pt x="28" y="74"/>
                  </a:lnTo>
                  <a:lnTo>
                    <a:pt x="11" y="11"/>
                  </a:lnTo>
                  <a:lnTo>
                    <a:pt x="11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2" name="Freeform 3646"/>
            <p:cNvSpPr>
              <a:spLocks noEditPoints="1"/>
            </p:cNvSpPr>
            <p:nvPr/>
          </p:nvSpPr>
          <p:spPr bwMode="auto">
            <a:xfrm>
              <a:off x="3714" y="3360"/>
              <a:ext cx="46" cy="56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20"/>
                </a:cxn>
                <a:cxn ang="0">
                  <a:pos x="3" y="13"/>
                </a:cxn>
                <a:cxn ang="0">
                  <a:pos x="8" y="8"/>
                </a:cxn>
                <a:cxn ang="0">
                  <a:pos x="15" y="3"/>
                </a:cxn>
                <a:cxn ang="0">
                  <a:pos x="23" y="0"/>
                </a:cxn>
                <a:cxn ang="0">
                  <a:pos x="30" y="3"/>
                </a:cxn>
                <a:cxn ang="0">
                  <a:pos x="35" y="5"/>
                </a:cxn>
                <a:cxn ang="0">
                  <a:pos x="40" y="8"/>
                </a:cxn>
                <a:cxn ang="0">
                  <a:pos x="43" y="13"/>
                </a:cxn>
                <a:cxn ang="0">
                  <a:pos x="46" y="20"/>
                </a:cxn>
                <a:cxn ang="0">
                  <a:pos x="46" y="28"/>
                </a:cxn>
                <a:cxn ang="0">
                  <a:pos x="46" y="38"/>
                </a:cxn>
                <a:cxn ang="0">
                  <a:pos x="43" y="43"/>
                </a:cxn>
                <a:cxn ang="0">
                  <a:pos x="40" y="48"/>
                </a:cxn>
                <a:cxn ang="0">
                  <a:pos x="35" y="53"/>
                </a:cxn>
                <a:cxn ang="0">
                  <a:pos x="28" y="56"/>
                </a:cxn>
                <a:cxn ang="0">
                  <a:pos x="23" y="56"/>
                </a:cxn>
                <a:cxn ang="0">
                  <a:pos x="15" y="56"/>
                </a:cxn>
                <a:cxn ang="0">
                  <a:pos x="10" y="53"/>
                </a:cxn>
                <a:cxn ang="0">
                  <a:pos x="5" y="48"/>
                </a:cxn>
                <a:cxn ang="0">
                  <a:pos x="3" y="43"/>
                </a:cxn>
                <a:cxn ang="0">
                  <a:pos x="0" y="35"/>
                </a:cxn>
                <a:cxn ang="0">
                  <a:pos x="0" y="28"/>
                </a:cxn>
                <a:cxn ang="0">
                  <a:pos x="8" y="28"/>
                </a:cxn>
                <a:cxn ang="0">
                  <a:pos x="10" y="38"/>
                </a:cxn>
                <a:cxn ang="0">
                  <a:pos x="13" y="43"/>
                </a:cxn>
                <a:cxn ang="0">
                  <a:pos x="18" y="46"/>
                </a:cxn>
                <a:cxn ang="0">
                  <a:pos x="23" y="48"/>
                </a:cxn>
                <a:cxn ang="0">
                  <a:pos x="28" y="46"/>
                </a:cxn>
                <a:cxn ang="0">
                  <a:pos x="33" y="43"/>
                </a:cxn>
                <a:cxn ang="0">
                  <a:pos x="35" y="35"/>
                </a:cxn>
                <a:cxn ang="0">
                  <a:pos x="38" y="28"/>
                </a:cxn>
                <a:cxn ang="0">
                  <a:pos x="35" y="20"/>
                </a:cxn>
                <a:cxn ang="0">
                  <a:pos x="33" y="15"/>
                </a:cxn>
                <a:cxn ang="0">
                  <a:pos x="28" y="10"/>
                </a:cxn>
                <a:cxn ang="0">
                  <a:pos x="23" y="10"/>
                </a:cxn>
                <a:cxn ang="0">
                  <a:pos x="18" y="10"/>
                </a:cxn>
                <a:cxn ang="0">
                  <a:pos x="13" y="15"/>
                </a:cxn>
                <a:cxn ang="0">
                  <a:pos x="10" y="20"/>
                </a:cxn>
                <a:cxn ang="0">
                  <a:pos x="8" y="28"/>
                </a:cxn>
              </a:cxnLst>
              <a:rect l="0" t="0" r="r" b="b"/>
              <a:pathLst>
                <a:path w="46" h="56">
                  <a:moveTo>
                    <a:pt x="0" y="28"/>
                  </a:moveTo>
                  <a:lnTo>
                    <a:pt x="0" y="20"/>
                  </a:lnTo>
                  <a:lnTo>
                    <a:pt x="3" y="13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3" y="0"/>
                  </a:lnTo>
                  <a:lnTo>
                    <a:pt x="30" y="3"/>
                  </a:lnTo>
                  <a:lnTo>
                    <a:pt x="35" y="5"/>
                  </a:lnTo>
                  <a:lnTo>
                    <a:pt x="40" y="8"/>
                  </a:lnTo>
                  <a:lnTo>
                    <a:pt x="43" y="13"/>
                  </a:lnTo>
                  <a:lnTo>
                    <a:pt x="46" y="20"/>
                  </a:lnTo>
                  <a:lnTo>
                    <a:pt x="46" y="28"/>
                  </a:lnTo>
                  <a:lnTo>
                    <a:pt x="46" y="38"/>
                  </a:lnTo>
                  <a:lnTo>
                    <a:pt x="43" y="43"/>
                  </a:lnTo>
                  <a:lnTo>
                    <a:pt x="40" y="48"/>
                  </a:lnTo>
                  <a:lnTo>
                    <a:pt x="35" y="53"/>
                  </a:lnTo>
                  <a:lnTo>
                    <a:pt x="28" y="56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10" y="53"/>
                  </a:lnTo>
                  <a:lnTo>
                    <a:pt x="5" y="48"/>
                  </a:lnTo>
                  <a:lnTo>
                    <a:pt x="3" y="43"/>
                  </a:lnTo>
                  <a:lnTo>
                    <a:pt x="0" y="35"/>
                  </a:lnTo>
                  <a:lnTo>
                    <a:pt x="0" y="28"/>
                  </a:lnTo>
                  <a:close/>
                  <a:moveTo>
                    <a:pt x="8" y="28"/>
                  </a:moveTo>
                  <a:lnTo>
                    <a:pt x="10" y="38"/>
                  </a:lnTo>
                  <a:lnTo>
                    <a:pt x="13" y="43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28" y="46"/>
                  </a:lnTo>
                  <a:lnTo>
                    <a:pt x="33" y="43"/>
                  </a:lnTo>
                  <a:lnTo>
                    <a:pt x="35" y="35"/>
                  </a:lnTo>
                  <a:lnTo>
                    <a:pt x="38" y="28"/>
                  </a:lnTo>
                  <a:lnTo>
                    <a:pt x="35" y="20"/>
                  </a:lnTo>
                  <a:lnTo>
                    <a:pt x="33" y="15"/>
                  </a:lnTo>
                  <a:lnTo>
                    <a:pt x="28" y="10"/>
                  </a:lnTo>
                  <a:lnTo>
                    <a:pt x="23" y="10"/>
                  </a:lnTo>
                  <a:lnTo>
                    <a:pt x="18" y="10"/>
                  </a:lnTo>
                  <a:lnTo>
                    <a:pt x="13" y="15"/>
                  </a:lnTo>
                  <a:lnTo>
                    <a:pt x="10" y="20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3" name="Freeform 3647"/>
            <p:cNvSpPr>
              <a:spLocks/>
            </p:cNvSpPr>
            <p:nvPr/>
          </p:nvSpPr>
          <p:spPr bwMode="auto">
            <a:xfrm>
              <a:off x="3772" y="3360"/>
              <a:ext cx="28" cy="56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3"/>
                </a:cxn>
                <a:cxn ang="0">
                  <a:pos x="8" y="3"/>
                </a:cxn>
                <a:cxn ang="0">
                  <a:pos x="8" y="10"/>
                </a:cxn>
                <a:cxn ang="0">
                  <a:pos x="10" y="5"/>
                </a:cxn>
                <a:cxn ang="0">
                  <a:pos x="13" y="3"/>
                </a:cxn>
                <a:cxn ang="0">
                  <a:pos x="15" y="3"/>
                </a:cxn>
                <a:cxn ang="0">
                  <a:pos x="18" y="0"/>
                </a:cxn>
                <a:cxn ang="0">
                  <a:pos x="23" y="3"/>
                </a:cxn>
                <a:cxn ang="0">
                  <a:pos x="28" y="3"/>
                </a:cxn>
                <a:cxn ang="0">
                  <a:pos x="25" y="13"/>
                </a:cxn>
                <a:cxn ang="0">
                  <a:pos x="20" y="10"/>
                </a:cxn>
                <a:cxn ang="0">
                  <a:pos x="18" y="10"/>
                </a:cxn>
                <a:cxn ang="0">
                  <a:pos x="15" y="10"/>
                </a:cxn>
                <a:cxn ang="0">
                  <a:pos x="13" y="10"/>
                </a:cxn>
                <a:cxn ang="0">
                  <a:pos x="13" y="13"/>
                </a:cxn>
                <a:cxn ang="0">
                  <a:pos x="10" y="15"/>
                </a:cxn>
                <a:cxn ang="0">
                  <a:pos x="10" y="20"/>
                </a:cxn>
                <a:cxn ang="0">
                  <a:pos x="10" y="28"/>
                </a:cxn>
                <a:cxn ang="0">
                  <a:pos x="10" y="56"/>
                </a:cxn>
                <a:cxn ang="0">
                  <a:pos x="0" y="56"/>
                </a:cxn>
              </a:cxnLst>
              <a:rect l="0" t="0" r="r" b="b"/>
              <a:pathLst>
                <a:path w="28" h="56">
                  <a:moveTo>
                    <a:pt x="0" y="56"/>
                  </a:moveTo>
                  <a:lnTo>
                    <a:pt x="0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0" y="5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23" y="3"/>
                  </a:lnTo>
                  <a:lnTo>
                    <a:pt x="28" y="3"/>
                  </a:lnTo>
                  <a:lnTo>
                    <a:pt x="25" y="13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10" y="20"/>
                  </a:lnTo>
                  <a:lnTo>
                    <a:pt x="10" y="28"/>
                  </a:lnTo>
                  <a:lnTo>
                    <a:pt x="10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4" name="Freeform 3648"/>
            <p:cNvSpPr>
              <a:spLocks noEditPoints="1"/>
            </p:cNvSpPr>
            <p:nvPr/>
          </p:nvSpPr>
          <p:spPr bwMode="auto">
            <a:xfrm>
              <a:off x="3802" y="3360"/>
              <a:ext cx="48" cy="56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40"/>
                </a:cxn>
                <a:cxn ang="0">
                  <a:pos x="43" y="46"/>
                </a:cxn>
                <a:cxn ang="0">
                  <a:pos x="38" y="51"/>
                </a:cxn>
                <a:cxn ang="0">
                  <a:pos x="33" y="56"/>
                </a:cxn>
                <a:cxn ang="0">
                  <a:pos x="23" y="56"/>
                </a:cxn>
                <a:cxn ang="0">
                  <a:pos x="18" y="56"/>
                </a:cxn>
                <a:cxn ang="0">
                  <a:pos x="10" y="53"/>
                </a:cxn>
                <a:cxn ang="0">
                  <a:pos x="5" y="48"/>
                </a:cxn>
                <a:cxn ang="0">
                  <a:pos x="3" y="43"/>
                </a:cxn>
                <a:cxn ang="0">
                  <a:pos x="0" y="38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3" y="13"/>
                </a:cxn>
                <a:cxn ang="0">
                  <a:pos x="5" y="8"/>
                </a:cxn>
                <a:cxn ang="0">
                  <a:pos x="10" y="5"/>
                </a:cxn>
                <a:cxn ang="0">
                  <a:pos x="18" y="3"/>
                </a:cxn>
                <a:cxn ang="0">
                  <a:pos x="23" y="0"/>
                </a:cxn>
                <a:cxn ang="0">
                  <a:pos x="31" y="3"/>
                </a:cxn>
                <a:cxn ang="0">
                  <a:pos x="36" y="5"/>
                </a:cxn>
                <a:cxn ang="0">
                  <a:pos x="41" y="8"/>
                </a:cxn>
                <a:cxn ang="0">
                  <a:pos x="46" y="13"/>
                </a:cxn>
                <a:cxn ang="0">
                  <a:pos x="46" y="20"/>
                </a:cxn>
                <a:cxn ang="0">
                  <a:pos x="48" y="28"/>
                </a:cxn>
                <a:cxn ang="0">
                  <a:pos x="48" y="30"/>
                </a:cxn>
                <a:cxn ang="0">
                  <a:pos x="48" y="30"/>
                </a:cxn>
                <a:cxn ang="0">
                  <a:pos x="8" y="30"/>
                </a:cxn>
                <a:cxn ang="0">
                  <a:pos x="10" y="38"/>
                </a:cxn>
                <a:cxn ang="0">
                  <a:pos x="13" y="43"/>
                </a:cxn>
                <a:cxn ang="0">
                  <a:pos x="18" y="46"/>
                </a:cxn>
                <a:cxn ang="0">
                  <a:pos x="26" y="48"/>
                </a:cxn>
                <a:cxn ang="0">
                  <a:pos x="28" y="48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38" y="38"/>
                </a:cxn>
                <a:cxn ang="0">
                  <a:pos x="8" y="23"/>
                </a:cxn>
                <a:cxn ang="0">
                  <a:pos x="38" y="23"/>
                </a:cxn>
                <a:cxn ang="0">
                  <a:pos x="38" y="18"/>
                </a:cxn>
                <a:cxn ang="0">
                  <a:pos x="36" y="13"/>
                </a:cxn>
                <a:cxn ang="0">
                  <a:pos x="31" y="10"/>
                </a:cxn>
                <a:cxn ang="0">
                  <a:pos x="23" y="10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10" y="18"/>
                </a:cxn>
                <a:cxn ang="0">
                  <a:pos x="8" y="23"/>
                </a:cxn>
              </a:cxnLst>
              <a:rect l="0" t="0" r="r" b="b"/>
              <a:pathLst>
                <a:path w="48" h="56">
                  <a:moveTo>
                    <a:pt x="38" y="38"/>
                  </a:moveTo>
                  <a:lnTo>
                    <a:pt x="48" y="40"/>
                  </a:lnTo>
                  <a:lnTo>
                    <a:pt x="43" y="46"/>
                  </a:lnTo>
                  <a:lnTo>
                    <a:pt x="38" y="51"/>
                  </a:lnTo>
                  <a:lnTo>
                    <a:pt x="33" y="56"/>
                  </a:lnTo>
                  <a:lnTo>
                    <a:pt x="23" y="56"/>
                  </a:lnTo>
                  <a:lnTo>
                    <a:pt x="18" y="56"/>
                  </a:lnTo>
                  <a:lnTo>
                    <a:pt x="10" y="53"/>
                  </a:lnTo>
                  <a:lnTo>
                    <a:pt x="5" y="48"/>
                  </a:lnTo>
                  <a:lnTo>
                    <a:pt x="3" y="43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5" y="8"/>
                  </a:lnTo>
                  <a:lnTo>
                    <a:pt x="10" y="5"/>
                  </a:lnTo>
                  <a:lnTo>
                    <a:pt x="18" y="3"/>
                  </a:lnTo>
                  <a:lnTo>
                    <a:pt x="23" y="0"/>
                  </a:lnTo>
                  <a:lnTo>
                    <a:pt x="31" y="3"/>
                  </a:lnTo>
                  <a:lnTo>
                    <a:pt x="36" y="5"/>
                  </a:lnTo>
                  <a:lnTo>
                    <a:pt x="41" y="8"/>
                  </a:lnTo>
                  <a:lnTo>
                    <a:pt x="46" y="13"/>
                  </a:lnTo>
                  <a:lnTo>
                    <a:pt x="46" y="20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8" y="30"/>
                  </a:lnTo>
                  <a:lnTo>
                    <a:pt x="10" y="38"/>
                  </a:lnTo>
                  <a:lnTo>
                    <a:pt x="13" y="43"/>
                  </a:lnTo>
                  <a:lnTo>
                    <a:pt x="18" y="46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3" y="46"/>
                  </a:lnTo>
                  <a:lnTo>
                    <a:pt x="36" y="43"/>
                  </a:lnTo>
                  <a:lnTo>
                    <a:pt x="38" y="38"/>
                  </a:lnTo>
                  <a:close/>
                  <a:moveTo>
                    <a:pt x="8" y="23"/>
                  </a:moveTo>
                  <a:lnTo>
                    <a:pt x="38" y="23"/>
                  </a:lnTo>
                  <a:lnTo>
                    <a:pt x="38" y="18"/>
                  </a:lnTo>
                  <a:lnTo>
                    <a:pt x="36" y="13"/>
                  </a:lnTo>
                  <a:lnTo>
                    <a:pt x="31" y="10"/>
                  </a:lnTo>
                  <a:lnTo>
                    <a:pt x="23" y="10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0" y="18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5" name="Freeform 3649"/>
            <p:cNvSpPr>
              <a:spLocks noEditPoints="1"/>
            </p:cNvSpPr>
            <p:nvPr/>
          </p:nvSpPr>
          <p:spPr bwMode="auto">
            <a:xfrm>
              <a:off x="3858" y="3360"/>
              <a:ext cx="48" cy="56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40"/>
                </a:cxn>
                <a:cxn ang="0">
                  <a:pos x="43" y="46"/>
                </a:cxn>
                <a:cxn ang="0">
                  <a:pos x="40" y="51"/>
                </a:cxn>
                <a:cxn ang="0">
                  <a:pos x="33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0" y="53"/>
                </a:cxn>
                <a:cxn ang="0">
                  <a:pos x="5" y="48"/>
                </a:cxn>
                <a:cxn ang="0">
                  <a:pos x="2" y="43"/>
                </a:cxn>
                <a:cxn ang="0">
                  <a:pos x="0" y="38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2" y="13"/>
                </a:cxn>
                <a:cxn ang="0">
                  <a:pos x="5" y="8"/>
                </a:cxn>
                <a:cxn ang="0">
                  <a:pos x="10" y="5"/>
                </a:cxn>
                <a:cxn ang="0">
                  <a:pos x="18" y="3"/>
                </a:cxn>
                <a:cxn ang="0">
                  <a:pos x="23" y="0"/>
                </a:cxn>
                <a:cxn ang="0">
                  <a:pos x="30" y="3"/>
                </a:cxn>
                <a:cxn ang="0">
                  <a:pos x="35" y="5"/>
                </a:cxn>
                <a:cxn ang="0">
                  <a:pos x="40" y="8"/>
                </a:cxn>
                <a:cxn ang="0">
                  <a:pos x="45" y="13"/>
                </a:cxn>
                <a:cxn ang="0">
                  <a:pos x="48" y="20"/>
                </a:cxn>
                <a:cxn ang="0">
                  <a:pos x="48" y="28"/>
                </a:cxn>
                <a:cxn ang="0">
                  <a:pos x="48" y="30"/>
                </a:cxn>
                <a:cxn ang="0">
                  <a:pos x="48" y="30"/>
                </a:cxn>
                <a:cxn ang="0">
                  <a:pos x="7" y="30"/>
                </a:cxn>
                <a:cxn ang="0">
                  <a:pos x="10" y="38"/>
                </a:cxn>
                <a:cxn ang="0">
                  <a:pos x="13" y="43"/>
                </a:cxn>
                <a:cxn ang="0">
                  <a:pos x="18" y="46"/>
                </a:cxn>
                <a:cxn ang="0">
                  <a:pos x="25" y="48"/>
                </a:cxn>
                <a:cxn ang="0">
                  <a:pos x="28" y="48"/>
                </a:cxn>
                <a:cxn ang="0">
                  <a:pos x="33" y="46"/>
                </a:cxn>
                <a:cxn ang="0">
                  <a:pos x="35" y="43"/>
                </a:cxn>
                <a:cxn ang="0">
                  <a:pos x="38" y="38"/>
                </a:cxn>
                <a:cxn ang="0">
                  <a:pos x="7" y="23"/>
                </a:cxn>
                <a:cxn ang="0">
                  <a:pos x="38" y="23"/>
                </a:cxn>
                <a:cxn ang="0">
                  <a:pos x="38" y="18"/>
                </a:cxn>
                <a:cxn ang="0">
                  <a:pos x="35" y="13"/>
                </a:cxn>
                <a:cxn ang="0">
                  <a:pos x="30" y="10"/>
                </a:cxn>
                <a:cxn ang="0">
                  <a:pos x="23" y="10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10" y="18"/>
                </a:cxn>
                <a:cxn ang="0">
                  <a:pos x="7" y="23"/>
                </a:cxn>
              </a:cxnLst>
              <a:rect l="0" t="0" r="r" b="b"/>
              <a:pathLst>
                <a:path w="48" h="56">
                  <a:moveTo>
                    <a:pt x="38" y="38"/>
                  </a:moveTo>
                  <a:lnTo>
                    <a:pt x="48" y="40"/>
                  </a:lnTo>
                  <a:lnTo>
                    <a:pt x="43" y="46"/>
                  </a:lnTo>
                  <a:lnTo>
                    <a:pt x="40" y="51"/>
                  </a:lnTo>
                  <a:lnTo>
                    <a:pt x="33" y="56"/>
                  </a:lnTo>
                  <a:lnTo>
                    <a:pt x="25" y="56"/>
                  </a:lnTo>
                  <a:lnTo>
                    <a:pt x="18" y="56"/>
                  </a:lnTo>
                  <a:lnTo>
                    <a:pt x="10" y="53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5" y="8"/>
                  </a:lnTo>
                  <a:lnTo>
                    <a:pt x="10" y="5"/>
                  </a:lnTo>
                  <a:lnTo>
                    <a:pt x="18" y="3"/>
                  </a:lnTo>
                  <a:lnTo>
                    <a:pt x="23" y="0"/>
                  </a:lnTo>
                  <a:lnTo>
                    <a:pt x="30" y="3"/>
                  </a:lnTo>
                  <a:lnTo>
                    <a:pt x="35" y="5"/>
                  </a:lnTo>
                  <a:lnTo>
                    <a:pt x="40" y="8"/>
                  </a:lnTo>
                  <a:lnTo>
                    <a:pt x="45" y="13"/>
                  </a:lnTo>
                  <a:lnTo>
                    <a:pt x="48" y="20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7" y="30"/>
                  </a:lnTo>
                  <a:lnTo>
                    <a:pt x="10" y="38"/>
                  </a:lnTo>
                  <a:lnTo>
                    <a:pt x="13" y="43"/>
                  </a:lnTo>
                  <a:lnTo>
                    <a:pt x="18" y="46"/>
                  </a:lnTo>
                  <a:lnTo>
                    <a:pt x="25" y="48"/>
                  </a:lnTo>
                  <a:lnTo>
                    <a:pt x="28" y="48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38" y="38"/>
                  </a:lnTo>
                  <a:close/>
                  <a:moveTo>
                    <a:pt x="7" y="23"/>
                  </a:moveTo>
                  <a:lnTo>
                    <a:pt x="38" y="23"/>
                  </a:lnTo>
                  <a:lnTo>
                    <a:pt x="38" y="18"/>
                  </a:lnTo>
                  <a:lnTo>
                    <a:pt x="35" y="13"/>
                  </a:lnTo>
                  <a:lnTo>
                    <a:pt x="30" y="10"/>
                  </a:lnTo>
                  <a:lnTo>
                    <a:pt x="23" y="10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0" y="18"/>
                  </a:lnTo>
                  <a:lnTo>
                    <a:pt x="7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6" name="Rectangle 3650"/>
            <p:cNvSpPr>
              <a:spLocks noChangeArrowheads="1"/>
            </p:cNvSpPr>
            <p:nvPr/>
          </p:nvSpPr>
          <p:spPr bwMode="auto">
            <a:xfrm>
              <a:off x="3916" y="3342"/>
              <a:ext cx="10" cy="7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7" name="Freeform 3651"/>
            <p:cNvSpPr>
              <a:spLocks/>
            </p:cNvSpPr>
            <p:nvPr/>
          </p:nvSpPr>
          <p:spPr bwMode="auto">
            <a:xfrm>
              <a:off x="3936" y="3360"/>
              <a:ext cx="43" cy="56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13" y="46"/>
                </a:cxn>
                <a:cxn ang="0">
                  <a:pos x="20" y="48"/>
                </a:cxn>
                <a:cxn ang="0">
                  <a:pos x="30" y="46"/>
                </a:cxn>
                <a:cxn ang="0">
                  <a:pos x="33" y="40"/>
                </a:cxn>
                <a:cxn ang="0">
                  <a:pos x="30" y="35"/>
                </a:cxn>
                <a:cxn ang="0">
                  <a:pos x="20" y="33"/>
                </a:cxn>
                <a:cxn ang="0">
                  <a:pos x="8" y="28"/>
                </a:cxn>
                <a:cxn ang="0">
                  <a:pos x="3" y="23"/>
                </a:cxn>
                <a:cxn ang="0">
                  <a:pos x="0" y="15"/>
                </a:cxn>
                <a:cxn ang="0">
                  <a:pos x="3" y="10"/>
                </a:cxn>
                <a:cxn ang="0">
                  <a:pos x="5" y="5"/>
                </a:cxn>
                <a:cxn ang="0">
                  <a:pos x="10" y="3"/>
                </a:cxn>
                <a:cxn ang="0">
                  <a:pos x="18" y="0"/>
                </a:cxn>
                <a:cxn ang="0">
                  <a:pos x="30" y="3"/>
                </a:cxn>
                <a:cxn ang="0">
                  <a:pos x="35" y="8"/>
                </a:cxn>
                <a:cxn ang="0">
                  <a:pos x="38" y="15"/>
                </a:cxn>
                <a:cxn ang="0">
                  <a:pos x="28" y="13"/>
                </a:cxn>
                <a:cxn ang="0">
                  <a:pos x="23" y="10"/>
                </a:cxn>
                <a:cxn ang="0">
                  <a:pos x="15" y="10"/>
                </a:cxn>
                <a:cxn ang="0">
                  <a:pos x="10" y="13"/>
                </a:cxn>
                <a:cxn ang="0">
                  <a:pos x="10" y="18"/>
                </a:cxn>
                <a:cxn ang="0">
                  <a:pos x="13" y="20"/>
                </a:cxn>
                <a:cxn ang="0">
                  <a:pos x="15" y="20"/>
                </a:cxn>
                <a:cxn ang="0">
                  <a:pos x="28" y="25"/>
                </a:cxn>
                <a:cxn ang="0">
                  <a:pos x="35" y="28"/>
                </a:cxn>
                <a:cxn ang="0">
                  <a:pos x="40" y="35"/>
                </a:cxn>
                <a:cxn ang="0">
                  <a:pos x="40" y="43"/>
                </a:cxn>
                <a:cxn ang="0">
                  <a:pos x="35" y="51"/>
                </a:cxn>
                <a:cxn ang="0">
                  <a:pos x="28" y="56"/>
                </a:cxn>
                <a:cxn ang="0">
                  <a:pos x="13" y="56"/>
                </a:cxn>
                <a:cxn ang="0">
                  <a:pos x="0" y="46"/>
                </a:cxn>
              </a:cxnLst>
              <a:rect l="0" t="0" r="r" b="b"/>
              <a:pathLst>
                <a:path w="43" h="56">
                  <a:moveTo>
                    <a:pt x="0" y="38"/>
                  </a:moveTo>
                  <a:lnTo>
                    <a:pt x="8" y="38"/>
                  </a:lnTo>
                  <a:lnTo>
                    <a:pt x="10" y="43"/>
                  </a:lnTo>
                  <a:lnTo>
                    <a:pt x="13" y="46"/>
                  </a:lnTo>
                  <a:lnTo>
                    <a:pt x="15" y="48"/>
                  </a:lnTo>
                  <a:lnTo>
                    <a:pt x="20" y="48"/>
                  </a:lnTo>
                  <a:lnTo>
                    <a:pt x="25" y="48"/>
                  </a:lnTo>
                  <a:lnTo>
                    <a:pt x="30" y="46"/>
                  </a:lnTo>
                  <a:lnTo>
                    <a:pt x="33" y="43"/>
                  </a:lnTo>
                  <a:lnTo>
                    <a:pt x="33" y="40"/>
                  </a:lnTo>
                  <a:lnTo>
                    <a:pt x="33" y="38"/>
                  </a:lnTo>
                  <a:lnTo>
                    <a:pt x="30" y="35"/>
                  </a:lnTo>
                  <a:lnTo>
                    <a:pt x="25" y="35"/>
                  </a:lnTo>
                  <a:lnTo>
                    <a:pt x="20" y="33"/>
                  </a:lnTo>
                  <a:lnTo>
                    <a:pt x="13" y="30"/>
                  </a:lnTo>
                  <a:lnTo>
                    <a:pt x="8" y="28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25" y="3"/>
                  </a:lnTo>
                  <a:lnTo>
                    <a:pt x="30" y="3"/>
                  </a:lnTo>
                  <a:lnTo>
                    <a:pt x="33" y="5"/>
                  </a:lnTo>
                  <a:lnTo>
                    <a:pt x="35" y="8"/>
                  </a:lnTo>
                  <a:lnTo>
                    <a:pt x="38" y="10"/>
                  </a:lnTo>
                  <a:lnTo>
                    <a:pt x="38" y="15"/>
                  </a:lnTo>
                  <a:lnTo>
                    <a:pt x="30" y="18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3" y="10"/>
                  </a:lnTo>
                  <a:lnTo>
                    <a:pt x="20" y="10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20" y="23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40" y="30"/>
                  </a:lnTo>
                  <a:lnTo>
                    <a:pt x="40" y="35"/>
                  </a:lnTo>
                  <a:lnTo>
                    <a:pt x="43" y="38"/>
                  </a:lnTo>
                  <a:lnTo>
                    <a:pt x="40" y="43"/>
                  </a:lnTo>
                  <a:lnTo>
                    <a:pt x="40" y="48"/>
                  </a:lnTo>
                  <a:lnTo>
                    <a:pt x="35" y="51"/>
                  </a:lnTo>
                  <a:lnTo>
                    <a:pt x="33" y="53"/>
                  </a:lnTo>
                  <a:lnTo>
                    <a:pt x="28" y="56"/>
                  </a:lnTo>
                  <a:lnTo>
                    <a:pt x="20" y="56"/>
                  </a:lnTo>
                  <a:lnTo>
                    <a:pt x="13" y="56"/>
                  </a:lnTo>
                  <a:lnTo>
                    <a:pt x="5" y="51"/>
                  </a:lnTo>
                  <a:lnTo>
                    <a:pt x="0" y="4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8" name="Freeform 3652"/>
            <p:cNvSpPr>
              <a:spLocks noEditPoints="1"/>
            </p:cNvSpPr>
            <p:nvPr/>
          </p:nvSpPr>
          <p:spPr bwMode="auto">
            <a:xfrm>
              <a:off x="4014" y="3360"/>
              <a:ext cx="48" cy="56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40"/>
                </a:cxn>
                <a:cxn ang="0">
                  <a:pos x="46" y="46"/>
                </a:cxn>
                <a:cxn ang="0">
                  <a:pos x="41" y="51"/>
                </a:cxn>
                <a:cxn ang="0">
                  <a:pos x="33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0" y="53"/>
                </a:cxn>
                <a:cxn ang="0">
                  <a:pos x="5" y="48"/>
                </a:cxn>
                <a:cxn ang="0">
                  <a:pos x="3" y="43"/>
                </a:cxn>
                <a:cxn ang="0">
                  <a:pos x="0" y="38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3" y="13"/>
                </a:cxn>
                <a:cxn ang="0">
                  <a:pos x="5" y="8"/>
                </a:cxn>
                <a:cxn ang="0">
                  <a:pos x="10" y="5"/>
                </a:cxn>
                <a:cxn ang="0">
                  <a:pos x="18" y="3"/>
                </a:cxn>
                <a:cxn ang="0">
                  <a:pos x="23" y="0"/>
                </a:cxn>
                <a:cxn ang="0">
                  <a:pos x="31" y="3"/>
                </a:cxn>
                <a:cxn ang="0">
                  <a:pos x="36" y="5"/>
                </a:cxn>
                <a:cxn ang="0">
                  <a:pos x="41" y="8"/>
                </a:cxn>
                <a:cxn ang="0">
                  <a:pos x="46" y="13"/>
                </a:cxn>
                <a:cxn ang="0">
                  <a:pos x="48" y="20"/>
                </a:cxn>
                <a:cxn ang="0">
                  <a:pos x="48" y="28"/>
                </a:cxn>
                <a:cxn ang="0">
                  <a:pos x="48" y="30"/>
                </a:cxn>
                <a:cxn ang="0">
                  <a:pos x="48" y="30"/>
                </a:cxn>
                <a:cxn ang="0">
                  <a:pos x="10" y="30"/>
                </a:cxn>
                <a:cxn ang="0">
                  <a:pos x="10" y="38"/>
                </a:cxn>
                <a:cxn ang="0">
                  <a:pos x="13" y="43"/>
                </a:cxn>
                <a:cxn ang="0">
                  <a:pos x="18" y="46"/>
                </a:cxn>
                <a:cxn ang="0">
                  <a:pos x="25" y="48"/>
                </a:cxn>
                <a:cxn ang="0">
                  <a:pos x="28" y="48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38" y="38"/>
                </a:cxn>
                <a:cxn ang="0">
                  <a:pos x="10" y="23"/>
                </a:cxn>
                <a:cxn ang="0">
                  <a:pos x="38" y="23"/>
                </a:cxn>
                <a:cxn ang="0">
                  <a:pos x="38" y="18"/>
                </a:cxn>
                <a:cxn ang="0">
                  <a:pos x="36" y="13"/>
                </a:cxn>
                <a:cxn ang="0">
                  <a:pos x="31" y="10"/>
                </a:cxn>
                <a:cxn ang="0">
                  <a:pos x="23" y="10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10" y="18"/>
                </a:cxn>
                <a:cxn ang="0">
                  <a:pos x="10" y="23"/>
                </a:cxn>
              </a:cxnLst>
              <a:rect l="0" t="0" r="r" b="b"/>
              <a:pathLst>
                <a:path w="48" h="56">
                  <a:moveTo>
                    <a:pt x="38" y="38"/>
                  </a:moveTo>
                  <a:lnTo>
                    <a:pt x="48" y="40"/>
                  </a:lnTo>
                  <a:lnTo>
                    <a:pt x="46" y="46"/>
                  </a:lnTo>
                  <a:lnTo>
                    <a:pt x="41" y="51"/>
                  </a:lnTo>
                  <a:lnTo>
                    <a:pt x="33" y="56"/>
                  </a:lnTo>
                  <a:lnTo>
                    <a:pt x="25" y="56"/>
                  </a:lnTo>
                  <a:lnTo>
                    <a:pt x="18" y="56"/>
                  </a:lnTo>
                  <a:lnTo>
                    <a:pt x="10" y="53"/>
                  </a:lnTo>
                  <a:lnTo>
                    <a:pt x="5" y="48"/>
                  </a:lnTo>
                  <a:lnTo>
                    <a:pt x="3" y="43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5" y="8"/>
                  </a:lnTo>
                  <a:lnTo>
                    <a:pt x="10" y="5"/>
                  </a:lnTo>
                  <a:lnTo>
                    <a:pt x="18" y="3"/>
                  </a:lnTo>
                  <a:lnTo>
                    <a:pt x="23" y="0"/>
                  </a:lnTo>
                  <a:lnTo>
                    <a:pt x="31" y="3"/>
                  </a:lnTo>
                  <a:lnTo>
                    <a:pt x="36" y="5"/>
                  </a:lnTo>
                  <a:lnTo>
                    <a:pt x="41" y="8"/>
                  </a:lnTo>
                  <a:lnTo>
                    <a:pt x="46" y="13"/>
                  </a:lnTo>
                  <a:lnTo>
                    <a:pt x="48" y="20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10" y="30"/>
                  </a:lnTo>
                  <a:lnTo>
                    <a:pt x="10" y="38"/>
                  </a:lnTo>
                  <a:lnTo>
                    <a:pt x="13" y="43"/>
                  </a:lnTo>
                  <a:lnTo>
                    <a:pt x="18" y="46"/>
                  </a:lnTo>
                  <a:lnTo>
                    <a:pt x="25" y="48"/>
                  </a:lnTo>
                  <a:lnTo>
                    <a:pt x="28" y="48"/>
                  </a:lnTo>
                  <a:lnTo>
                    <a:pt x="33" y="46"/>
                  </a:lnTo>
                  <a:lnTo>
                    <a:pt x="36" y="43"/>
                  </a:lnTo>
                  <a:lnTo>
                    <a:pt x="38" y="38"/>
                  </a:lnTo>
                  <a:close/>
                  <a:moveTo>
                    <a:pt x="10" y="23"/>
                  </a:moveTo>
                  <a:lnTo>
                    <a:pt x="38" y="23"/>
                  </a:lnTo>
                  <a:lnTo>
                    <a:pt x="38" y="18"/>
                  </a:lnTo>
                  <a:lnTo>
                    <a:pt x="36" y="13"/>
                  </a:lnTo>
                  <a:lnTo>
                    <a:pt x="31" y="10"/>
                  </a:lnTo>
                  <a:lnTo>
                    <a:pt x="23" y="10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0" y="18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69" name="Freeform 3653"/>
            <p:cNvSpPr>
              <a:spLocks/>
            </p:cNvSpPr>
            <p:nvPr/>
          </p:nvSpPr>
          <p:spPr bwMode="auto">
            <a:xfrm>
              <a:off x="4067" y="3345"/>
              <a:ext cx="25" cy="71"/>
            </a:xfrm>
            <a:custGeom>
              <a:avLst/>
              <a:gdLst/>
              <a:ahLst/>
              <a:cxnLst>
                <a:cxn ang="0">
                  <a:pos x="25" y="63"/>
                </a:cxn>
                <a:cxn ang="0">
                  <a:pos x="25" y="71"/>
                </a:cxn>
                <a:cxn ang="0">
                  <a:pos x="23" y="71"/>
                </a:cxn>
                <a:cxn ang="0">
                  <a:pos x="20" y="71"/>
                </a:cxn>
                <a:cxn ang="0">
                  <a:pos x="15" y="71"/>
                </a:cxn>
                <a:cxn ang="0">
                  <a:pos x="13" y="68"/>
                </a:cxn>
                <a:cxn ang="0">
                  <a:pos x="10" y="68"/>
                </a:cxn>
                <a:cxn ang="0">
                  <a:pos x="8" y="66"/>
                </a:cxn>
                <a:cxn ang="0">
                  <a:pos x="8" y="61"/>
                </a:cxn>
                <a:cxn ang="0">
                  <a:pos x="8" y="55"/>
                </a:cxn>
                <a:cxn ang="0">
                  <a:pos x="8" y="25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8" y="18"/>
                </a:cxn>
                <a:cxn ang="0">
                  <a:pos x="8" y="5"/>
                </a:cxn>
                <a:cxn ang="0">
                  <a:pos x="18" y="0"/>
                </a:cxn>
                <a:cxn ang="0">
                  <a:pos x="18" y="18"/>
                </a:cxn>
                <a:cxn ang="0">
                  <a:pos x="25" y="18"/>
                </a:cxn>
                <a:cxn ang="0">
                  <a:pos x="25" y="25"/>
                </a:cxn>
                <a:cxn ang="0">
                  <a:pos x="18" y="25"/>
                </a:cxn>
                <a:cxn ang="0">
                  <a:pos x="18" y="55"/>
                </a:cxn>
                <a:cxn ang="0">
                  <a:pos x="18" y="58"/>
                </a:cxn>
                <a:cxn ang="0">
                  <a:pos x="18" y="61"/>
                </a:cxn>
                <a:cxn ang="0">
                  <a:pos x="18" y="61"/>
                </a:cxn>
                <a:cxn ang="0">
                  <a:pos x="18" y="63"/>
                </a:cxn>
                <a:cxn ang="0">
                  <a:pos x="20" y="63"/>
                </a:cxn>
                <a:cxn ang="0">
                  <a:pos x="23" y="63"/>
                </a:cxn>
                <a:cxn ang="0">
                  <a:pos x="23" y="63"/>
                </a:cxn>
                <a:cxn ang="0">
                  <a:pos x="25" y="63"/>
                </a:cxn>
              </a:cxnLst>
              <a:rect l="0" t="0" r="r" b="b"/>
              <a:pathLst>
                <a:path w="25" h="71">
                  <a:moveTo>
                    <a:pt x="25" y="63"/>
                  </a:moveTo>
                  <a:lnTo>
                    <a:pt x="25" y="71"/>
                  </a:lnTo>
                  <a:lnTo>
                    <a:pt x="23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3" y="68"/>
                  </a:lnTo>
                  <a:lnTo>
                    <a:pt x="10" y="68"/>
                  </a:lnTo>
                  <a:lnTo>
                    <a:pt x="8" y="66"/>
                  </a:lnTo>
                  <a:lnTo>
                    <a:pt x="8" y="61"/>
                  </a:lnTo>
                  <a:lnTo>
                    <a:pt x="8" y="55"/>
                  </a:lnTo>
                  <a:lnTo>
                    <a:pt x="8" y="25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5"/>
                  </a:lnTo>
                  <a:lnTo>
                    <a:pt x="18" y="0"/>
                  </a:lnTo>
                  <a:lnTo>
                    <a:pt x="18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18" y="25"/>
                  </a:lnTo>
                  <a:lnTo>
                    <a:pt x="18" y="55"/>
                  </a:lnTo>
                  <a:lnTo>
                    <a:pt x="18" y="58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0" name="Freeform 3654"/>
            <p:cNvSpPr>
              <a:spLocks noEditPoints="1"/>
            </p:cNvSpPr>
            <p:nvPr/>
          </p:nvSpPr>
          <p:spPr bwMode="auto">
            <a:xfrm>
              <a:off x="4128" y="3360"/>
              <a:ext cx="48" cy="56"/>
            </a:xfrm>
            <a:custGeom>
              <a:avLst/>
              <a:gdLst/>
              <a:ahLst/>
              <a:cxnLst>
                <a:cxn ang="0">
                  <a:pos x="30" y="53"/>
                </a:cxn>
                <a:cxn ang="0">
                  <a:pos x="20" y="56"/>
                </a:cxn>
                <a:cxn ang="0">
                  <a:pos x="10" y="56"/>
                </a:cxn>
                <a:cxn ang="0">
                  <a:pos x="0" y="46"/>
                </a:cxn>
                <a:cxn ang="0">
                  <a:pos x="0" y="38"/>
                </a:cxn>
                <a:cxn ang="0">
                  <a:pos x="2" y="30"/>
                </a:cxn>
                <a:cxn ang="0">
                  <a:pos x="7" y="28"/>
                </a:cxn>
                <a:cxn ang="0">
                  <a:pos x="15" y="25"/>
                </a:cxn>
                <a:cxn ang="0">
                  <a:pos x="27" y="23"/>
                </a:cxn>
                <a:cxn ang="0">
                  <a:pos x="33" y="20"/>
                </a:cxn>
                <a:cxn ang="0">
                  <a:pos x="33" y="15"/>
                </a:cxn>
                <a:cxn ang="0">
                  <a:pos x="27" y="10"/>
                </a:cxn>
                <a:cxn ang="0">
                  <a:pos x="17" y="10"/>
                </a:cxn>
                <a:cxn ang="0">
                  <a:pos x="12" y="15"/>
                </a:cxn>
                <a:cxn ang="0">
                  <a:pos x="0" y="18"/>
                </a:cxn>
                <a:cxn ang="0">
                  <a:pos x="5" y="8"/>
                </a:cxn>
                <a:cxn ang="0">
                  <a:pos x="12" y="3"/>
                </a:cxn>
                <a:cxn ang="0">
                  <a:pos x="22" y="0"/>
                </a:cxn>
                <a:cxn ang="0">
                  <a:pos x="35" y="3"/>
                </a:cxn>
                <a:cxn ang="0">
                  <a:pos x="40" y="8"/>
                </a:cxn>
                <a:cxn ang="0">
                  <a:pos x="43" y="13"/>
                </a:cxn>
                <a:cxn ang="0">
                  <a:pos x="43" y="20"/>
                </a:cxn>
                <a:cxn ang="0">
                  <a:pos x="43" y="43"/>
                </a:cxn>
                <a:cxn ang="0">
                  <a:pos x="45" y="51"/>
                </a:cxn>
                <a:cxn ang="0">
                  <a:pos x="38" y="56"/>
                </a:cxn>
                <a:cxn ang="0">
                  <a:pos x="35" y="48"/>
                </a:cxn>
                <a:cxn ang="0">
                  <a:pos x="27" y="30"/>
                </a:cxn>
                <a:cxn ang="0">
                  <a:pos x="15" y="33"/>
                </a:cxn>
                <a:cxn ang="0">
                  <a:pos x="10" y="35"/>
                </a:cxn>
                <a:cxn ang="0">
                  <a:pos x="10" y="38"/>
                </a:cxn>
                <a:cxn ang="0">
                  <a:pos x="10" y="43"/>
                </a:cxn>
                <a:cxn ang="0">
                  <a:pos x="15" y="48"/>
                </a:cxn>
                <a:cxn ang="0">
                  <a:pos x="22" y="48"/>
                </a:cxn>
                <a:cxn ang="0">
                  <a:pos x="30" y="43"/>
                </a:cxn>
                <a:cxn ang="0">
                  <a:pos x="33" y="35"/>
                </a:cxn>
                <a:cxn ang="0">
                  <a:pos x="33" y="30"/>
                </a:cxn>
              </a:cxnLst>
              <a:rect l="0" t="0" r="r" b="b"/>
              <a:pathLst>
                <a:path w="48" h="56">
                  <a:moveTo>
                    <a:pt x="35" y="48"/>
                  </a:moveTo>
                  <a:lnTo>
                    <a:pt x="30" y="53"/>
                  </a:lnTo>
                  <a:lnTo>
                    <a:pt x="25" y="53"/>
                  </a:lnTo>
                  <a:lnTo>
                    <a:pt x="20" y="56"/>
                  </a:lnTo>
                  <a:lnTo>
                    <a:pt x="15" y="56"/>
                  </a:lnTo>
                  <a:lnTo>
                    <a:pt x="10" y="56"/>
                  </a:lnTo>
                  <a:lnTo>
                    <a:pt x="2" y="51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2" y="30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7" y="23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15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15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2" y="13"/>
                  </a:lnTo>
                  <a:lnTo>
                    <a:pt x="5" y="8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7" y="3"/>
                  </a:lnTo>
                  <a:lnTo>
                    <a:pt x="22" y="0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38" y="5"/>
                  </a:lnTo>
                  <a:lnTo>
                    <a:pt x="40" y="8"/>
                  </a:lnTo>
                  <a:lnTo>
                    <a:pt x="43" y="10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3" y="20"/>
                  </a:lnTo>
                  <a:lnTo>
                    <a:pt x="43" y="33"/>
                  </a:lnTo>
                  <a:lnTo>
                    <a:pt x="43" y="43"/>
                  </a:lnTo>
                  <a:lnTo>
                    <a:pt x="45" y="48"/>
                  </a:lnTo>
                  <a:lnTo>
                    <a:pt x="45" y="51"/>
                  </a:lnTo>
                  <a:lnTo>
                    <a:pt x="48" y="56"/>
                  </a:lnTo>
                  <a:lnTo>
                    <a:pt x="38" y="56"/>
                  </a:lnTo>
                  <a:lnTo>
                    <a:pt x="35" y="53"/>
                  </a:lnTo>
                  <a:lnTo>
                    <a:pt x="35" y="48"/>
                  </a:lnTo>
                  <a:close/>
                  <a:moveTo>
                    <a:pt x="33" y="30"/>
                  </a:moveTo>
                  <a:lnTo>
                    <a:pt x="27" y="30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3"/>
                  </a:lnTo>
                  <a:lnTo>
                    <a:pt x="10" y="46"/>
                  </a:lnTo>
                  <a:lnTo>
                    <a:pt x="15" y="48"/>
                  </a:lnTo>
                  <a:lnTo>
                    <a:pt x="17" y="48"/>
                  </a:lnTo>
                  <a:lnTo>
                    <a:pt x="22" y="48"/>
                  </a:lnTo>
                  <a:lnTo>
                    <a:pt x="25" y="46"/>
                  </a:lnTo>
                  <a:lnTo>
                    <a:pt x="30" y="43"/>
                  </a:lnTo>
                  <a:lnTo>
                    <a:pt x="33" y="40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1" name="Rectangle 3655"/>
            <p:cNvSpPr>
              <a:spLocks noChangeArrowheads="1"/>
            </p:cNvSpPr>
            <p:nvPr/>
          </p:nvSpPr>
          <p:spPr bwMode="auto">
            <a:xfrm>
              <a:off x="4186" y="3342"/>
              <a:ext cx="10" cy="7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2" name="Rectangle 3656"/>
            <p:cNvSpPr>
              <a:spLocks noChangeArrowheads="1"/>
            </p:cNvSpPr>
            <p:nvPr/>
          </p:nvSpPr>
          <p:spPr bwMode="auto">
            <a:xfrm>
              <a:off x="4211" y="3406"/>
              <a:ext cx="8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3" name="Freeform 3657"/>
            <p:cNvSpPr>
              <a:spLocks/>
            </p:cNvSpPr>
            <p:nvPr/>
          </p:nvSpPr>
          <p:spPr bwMode="auto">
            <a:xfrm>
              <a:off x="4264" y="3342"/>
              <a:ext cx="25" cy="94"/>
            </a:xfrm>
            <a:custGeom>
              <a:avLst/>
              <a:gdLst/>
              <a:ahLst/>
              <a:cxnLst>
                <a:cxn ang="0">
                  <a:pos x="18" y="94"/>
                </a:cxn>
                <a:cxn ang="0">
                  <a:pos x="10" y="84"/>
                </a:cxn>
                <a:cxn ang="0">
                  <a:pos x="5" y="71"/>
                </a:cxn>
                <a:cxn ang="0">
                  <a:pos x="0" y="58"/>
                </a:cxn>
                <a:cxn ang="0">
                  <a:pos x="0" y="46"/>
                </a:cxn>
                <a:cxn ang="0">
                  <a:pos x="0" y="36"/>
                </a:cxn>
                <a:cxn ang="0">
                  <a:pos x="2" y="26"/>
                </a:cxn>
                <a:cxn ang="0">
                  <a:pos x="10" y="13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20" y="8"/>
                </a:cxn>
                <a:cxn ang="0">
                  <a:pos x="15" y="16"/>
                </a:cxn>
                <a:cxn ang="0">
                  <a:pos x="13" y="21"/>
                </a:cxn>
                <a:cxn ang="0">
                  <a:pos x="13" y="28"/>
                </a:cxn>
                <a:cxn ang="0">
                  <a:pos x="10" y="38"/>
                </a:cxn>
                <a:cxn ang="0">
                  <a:pos x="10" y="46"/>
                </a:cxn>
                <a:cxn ang="0">
                  <a:pos x="13" y="69"/>
                </a:cxn>
                <a:cxn ang="0">
                  <a:pos x="25" y="94"/>
                </a:cxn>
                <a:cxn ang="0">
                  <a:pos x="18" y="94"/>
                </a:cxn>
              </a:cxnLst>
              <a:rect l="0" t="0" r="r" b="b"/>
              <a:pathLst>
                <a:path w="25" h="94">
                  <a:moveTo>
                    <a:pt x="18" y="94"/>
                  </a:moveTo>
                  <a:lnTo>
                    <a:pt x="10" y="84"/>
                  </a:lnTo>
                  <a:lnTo>
                    <a:pt x="5" y="71"/>
                  </a:lnTo>
                  <a:lnTo>
                    <a:pt x="0" y="58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2" y="26"/>
                  </a:lnTo>
                  <a:lnTo>
                    <a:pt x="10" y="13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20" y="8"/>
                  </a:lnTo>
                  <a:lnTo>
                    <a:pt x="15" y="16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0" y="38"/>
                  </a:lnTo>
                  <a:lnTo>
                    <a:pt x="10" y="46"/>
                  </a:lnTo>
                  <a:lnTo>
                    <a:pt x="13" y="69"/>
                  </a:lnTo>
                  <a:lnTo>
                    <a:pt x="25" y="94"/>
                  </a:lnTo>
                  <a:lnTo>
                    <a:pt x="18" y="9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4" name="Freeform 3658"/>
            <p:cNvSpPr>
              <a:spLocks noEditPoints="1"/>
            </p:cNvSpPr>
            <p:nvPr/>
          </p:nvSpPr>
          <p:spPr bwMode="auto">
            <a:xfrm>
              <a:off x="4297" y="3342"/>
              <a:ext cx="45" cy="74"/>
            </a:xfrm>
            <a:custGeom>
              <a:avLst/>
              <a:gdLst/>
              <a:ahLst/>
              <a:cxnLst>
                <a:cxn ang="0">
                  <a:pos x="10" y="74"/>
                </a:cxn>
                <a:cxn ang="0">
                  <a:pos x="0" y="74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8"/>
                </a:cxn>
                <a:cxn ang="0">
                  <a:pos x="15" y="23"/>
                </a:cxn>
                <a:cxn ang="0">
                  <a:pos x="17" y="21"/>
                </a:cxn>
                <a:cxn ang="0">
                  <a:pos x="25" y="18"/>
                </a:cxn>
                <a:cxn ang="0">
                  <a:pos x="27" y="21"/>
                </a:cxn>
                <a:cxn ang="0">
                  <a:pos x="32" y="21"/>
                </a:cxn>
                <a:cxn ang="0">
                  <a:pos x="38" y="23"/>
                </a:cxn>
                <a:cxn ang="0">
                  <a:pos x="40" y="26"/>
                </a:cxn>
                <a:cxn ang="0">
                  <a:pos x="43" y="31"/>
                </a:cxn>
                <a:cxn ang="0">
                  <a:pos x="45" y="36"/>
                </a:cxn>
                <a:cxn ang="0">
                  <a:pos x="45" y="41"/>
                </a:cxn>
                <a:cxn ang="0">
                  <a:pos x="45" y="46"/>
                </a:cxn>
                <a:cxn ang="0">
                  <a:pos x="45" y="53"/>
                </a:cxn>
                <a:cxn ang="0">
                  <a:pos x="43" y="61"/>
                </a:cxn>
                <a:cxn ang="0">
                  <a:pos x="40" y="66"/>
                </a:cxn>
                <a:cxn ang="0">
                  <a:pos x="32" y="71"/>
                </a:cxn>
                <a:cxn ang="0">
                  <a:pos x="25" y="74"/>
                </a:cxn>
                <a:cxn ang="0">
                  <a:pos x="17" y="74"/>
                </a:cxn>
                <a:cxn ang="0">
                  <a:pos x="15" y="71"/>
                </a:cxn>
                <a:cxn ang="0">
                  <a:pos x="10" y="66"/>
                </a:cxn>
                <a:cxn ang="0">
                  <a:pos x="10" y="74"/>
                </a:cxn>
                <a:cxn ang="0">
                  <a:pos x="10" y="46"/>
                </a:cxn>
                <a:cxn ang="0">
                  <a:pos x="10" y="53"/>
                </a:cxn>
                <a:cxn ang="0">
                  <a:pos x="12" y="58"/>
                </a:cxn>
                <a:cxn ang="0">
                  <a:pos x="17" y="64"/>
                </a:cxn>
                <a:cxn ang="0">
                  <a:pos x="22" y="66"/>
                </a:cxn>
                <a:cxn ang="0">
                  <a:pos x="27" y="64"/>
                </a:cxn>
                <a:cxn ang="0">
                  <a:pos x="32" y="61"/>
                </a:cxn>
                <a:cxn ang="0">
                  <a:pos x="35" y="56"/>
                </a:cxn>
                <a:cxn ang="0">
                  <a:pos x="35" y="46"/>
                </a:cxn>
                <a:cxn ang="0">
                  <a:pos x="35" y="38"/>
                </a:cxn>
                <a:cxn ang="0">
                  <a:pos x="32" y="33"/>
                </a:cxn>
                <a:cxn ang="0">
                  <a:pos x="27" y="28"/>
                </a:cxn>
                <a:cxn ang="0">
                  <a:pos x="22" y="28"/>
                </a:cxn>
                <a:cxn ang="0">
                  <a:pos x="17" y="28"/>
                </a:cxn>
                <a:cxn ang="0">
                  <a:pos x="15" y="33"/>
                </a:cxn>
                <a:cxn ang="0">
                  <a:pos x="10" y="38"/>
                </a:cxn>
                <a:cxn ang="0">
                  <a:pos x="10" y="46"/>
                </a:cxn>
              </a:cxnLst>
              <a:rect l="0" t="0" r="r" b="b"/>
              <a:pathLst>
                <a:path w="45" h="74">
                  <a:moveTo>
                    <a:pt x="10" y="74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8"/>
                  </a:lnTo>
                  <a:lnTo>
                    <a:pt x="15" y="23"/>
                  </a:lnTo>
                  <a:lnTo>
                    <a:pt x="17" y="21"/>
                  </a:lnTo>
                  <a:lnTo>
                    <a:pt x="25" y="18"/>
                  </a:lnTo>
                  <a:lnTo>
                    <a:pt x="27" y="21"/>
                  </a:lnTo>
                  <a:lnTo>
                    <a:pt x="32" y="21"/>
                  </a:lnTo>
                  <a:lnTo>
                    <a:pt x="38" y="23"/>
                  </a:lnTo>
                  <a:lnTo>
                    <a:pt x="40" y="26"/>
                  </a:lnTo>
                  <a:lnTo>
                    <a:pt x="43" y="31"/>
                  </a:lnTo>
                  <a:lnTo>
                    <a:pt x="45" y="36"/>
                  </a:lnTo>
                  <a:lnTo>
                    <a:pt x="45" y="41"/>
                  </a:lnTo>
                  <a:lnTo>
                    <a:pt x="45" y="46"/>
                  </a:lnTo>
                  <a:lnTo>
                    <a:pt x="45" y="53"/>
                  </a:lnTo>
                  <a:lnTo>
                    <a:pt x="43" y="61"/>
                  </a:lnTo>
                  <a:lnTo>
                    <a:pt x="40" y="66"/>
                  </a:lnTo>
                  <a:lnTo>
                    <a:pt x="32" y="71"/>
                  </a:lnTo>
                  <a:lnTo>
                    <a:pt x="25" y="74"/>
                  </a:lnTo>
                  <a:lnTo>
                    <a:pt x="17" y="74"/>
                  </a:lnTo>
                  <a:lnTo>
                    <a:pt x="15" y="71"/>
                  </a:lnTo>
                  <a:lnTo>
                    <a:pt x="10" y="66"/>
                  </a:lnTo>
                  <a:lnTo>
                    <a:pt x="10" y="74"/>
                  </a:lnTo>
                  <a:close/>
                  <a:moveTo>
                    <a:pt x="10" y="46"/>
                  </a:moveTo>
                  <a:lnTo>
                    <a:pt x="10" y="53"/>
                  </a:lnTo>
                  <a:lnTo>
                    <a:pt x="12" y="58"/>
                  </a:lnTo>
                  <a:lnTo>
                    <a:pt x="17" y="64"/>
                  </a:lnTo>
                  <a:lnTo>
                    <a:pt x="22" y="66"/>
                  </a:lnTo>
                  <a:lnTo>
                    <a:pt x="27" y="64"/>
                  </a:lnTo>
                  <a:lnTo>
                    <a:pt x="32" y="61"/>
                  </a:lnTo>
                  <a:lnTo>
                    <a:pt x="35" y="56"/>
                  </a:lnTo>
                  <a:lnTo>
                    <a:pt x="35" y="46"/>
                  </a:lnTo>
                  <a:lnTo>
                    <a:pt x="35" y="38"/>
                  </a:lnTo>
                  <a:lnTo>
                    <a:pt x="32" y="33"/>
                  </a:lnTo>
                  <a:lnTo>
                    <a:pt x="27" y="28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5" y="33"/>
                  </a:lnTo>
                  <a:lnTo>
                    <a:pt x="10" y="38"/>
                  </a:lnTo>
                  <a:lnTo>
                    <a:pt x="10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5" name="Freeform 3659"/>
            <p:cNvSpPr>
              <a:spLocks noEditPoints="1"/>
            </p:cNvSpPr>
            <p:nvPr/>
          </p:nvSpPr>
          <p:spPr bwMode="auto">
            <a:xfrm>
              <a:off x="4352" y="3342"/>
              <a:ext cx="61" cy="74"/>
            </a:xfrm>
            <a:custGeom>
              <a:avLst/>
              <a:gdLst/>
              <a:ahLst/>
              <a:cxnLst>
                <a:cxn ang="0">
                  <a:pos x="38" y="69"/>
                </a:cxn>
                <a:cxn ang="0">
                  <a:pos x="28" y="74"/>
                </a:cxn>
                <a:cxn ang="0">
                  <a:pos x="15" y="74"/>
                </a:cxn>
                <a:cxn ang="0">
                  <a:pos x="5" y="66"/>
                </a:cxn>
                <a:cxn ang="0">
                  <a:pos x="0" y="53"/>
                </a:cxn>
                <a:cxn ang="0">
                  <a:pos x="3" y="41"/>
                </a:cxn>
                <a:cxn ang="0">
                  <a:pos x="15" y="31"/>
                </a:cxn>
                <a:cxn ang="0">
                  <a:pos x="10" y="23"/>
                </a:cxn>
                <a:cxn ang="0">
                  <a:pos x="8" y="16"/>
                </a:cxn>
                <a:cxn ang="0">
                  <a:pos x="13" y="3"/>
                </a:cxn>
                <a:cxn ang="0">
                  <a:pos x="25" y="0"/>
                </a:cxn>
                <a:cxn ang="0">
                  <a:pos x="38" y="3"/>
                </a:cxn>
                <a:cxn ang="0">
                  <a:pos x="43" y="16"/>
                </a:cxn>
                <a:cxn ang="0">
                  <a:pos x="38" y="28"/>
                </a:cxn>
                <a:cxn ang="0">
                  <a:pos x="43" y="48"/>
                </a:cxn>
                <a:cxn ang="0">
                  <a:pos x="48" y="38"/>
                </a:cxn>
                <a:cxn ang="0">
                  <a:pos x="53" y="48"/>
                </a:cxn>
                <a:cxn ang="0">
                  <a:pos x="53" y="61"/>
                </a:cxn>
                <a:cxn ang="0">
                  <a:pos x="53" y="74"/>
                </a:cxn>
                <a:cxn ang="0">
                  <a:pos x="43" y="64"/>
                </a:cxn>
                <a:cxn ang="0">
                  <a:pos x="28" y="23"/>
                </a:cxn>
                <a:cxn ang="0">
                  <a:pos x="33" y="18"/>
                </a:cxn>
                <a:cxn ang="0">
                  <a:pos x="33" y="13"/>
                </a:cxn>
                <a:cxn ang="0">
                  <a:pos x="28" y="8"/>
                </a:cxn>
                <a:cxn ang="0">
                  <a:pos x="23" y="8"/>
                </a:cxn>
                <a:cxn ang="0">
                  <a:pos x="18" y="13"/>
                </a:cxn>
                <a:cxn ang="0">
                  <a:pos x="18" y="18"/>
                </a:cxn>
                <a:cxn ang="0">
                  <a:pos x="20" y="21"/>
                </a:cxn>
                <a:cxn ang="0">
                  <a:pos x="25" y="26"/>
                </a:cxn>
                <a:cxn ang="0">
                  <a:pos x="20" y="38"/>
                </a:cxn>
                <a:cxn ang="0">
                  <a:pos x="10" y="46"/>
                </a:cxn>
                <a:cxn ang="0">
                  <a:pos x="8" y="51"/>
                </a:cxn>
                <a:cxn ang="0">
                  <a:pos x="13" y="61"/>
                </a:cxn>
                <a:cxn ang="0">
                  <a:pos x="23" y="66"/>
                </a:cxn>
                <a:cxn ang="0">
                  <a:pos x="30" y="64"/>
                </a:cxn>
                <a:cxn ang="0">
                  <a:pos x="38" y="58"/>
                </a:cxn>
              </a:cxnLst>
              <a:rect l="0" t="0" r="r" b="b"/>
              <a:pathLst>
                <a:path w="61" h="74">
                  <a:moveTo>
                    <a:pt x="43" y="64"/>
                  </a:moveTo>
                  <a:lnTo>
                    <a:pt x="38" y="69"/>
                  </a:lnTo>
                  <a:lnTo>
                    <a:pt x="33" y="71"/>
                  </a:lnTo>
                  <a:lnTo>
                    <a:pt x="28" y="74"/>
                  </a:lnTo>
                  <a:lnTo>
                    <a:pt x="23" y="74"/>
                  </a:lnTo>
                  <a:lnTo>
                    <a:pt x="15" y="74"/>
                  </a:lnTo>
                  <a:lnTo>
                    <a:pt x="10" y="71"/>
                  </a:lnTo>
                  <a:lnTo>
                    <a:pt x="5" y="66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3" y="41"/>
                  </a:lnTo>
                  <a:lnTo>
                    <a:pt x="8" y="36"/>
                  </a:lnTo>
                  <a:lnTo>
                    <a:pt x="15" y="31"/>
                  </a:lnTo>
                  <a:lnTo>
                    <a:pt x="13" y="26"/>
                  </a:lnTo>
                  <a:lnTo>
                    <a:pt x="10" y="23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10" y="8"/>
                  </a:lnTo>
                  <a:lnTo>
                    <a:pt x="13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3" y="8"/>
                  </a:lnTo>
                  <a:lnTo>
                    <a:pt x="43" y="16"/>
                  </a:lnTo>
                  <a:lnTo>
                    <a:pt x="41" y="21"/>
                  </a:lnTo>
                  <a:lnTo>
                    <a:pt x="38" y="28"/>
                  </a:lnTo>
                  <a:lnTo>
                    <a:pt x="28" y="33"/>
                  </a:lnTo>
                  <a:lnTo>
                    <a:pt x="43" y="48"/>
                  </a:lnTo>
                  <a:lnTo>
                    <a:pt x="46" y="43"/>
                  </a:lnTo>
                  <a:lnTo>
                    <a:pt x="48" y="38"/>
                  </a:lnTo>
                  <a:lnTo>
                    <a:pt x="56" y="41"/>
                  </a:lnTo>
                  <a:lnTo>
                    <a:pt x="53" y="48"/>
                  </a:lnTo>
                  <a:lnTo>
                    <a:pt x="48" y="56"/>
                  </a:lnTo>
                  <a:lnTo>
                    <a:pt x="53" y="61"/>
                  </a:lnTo>
                  <a:lnTo>
                    <a:pt x="61" y="66"/>
                  </a:lnTo>
                  <a:lnTo>
                    <a:pt x="53" y="74"/>
                  </a:lnTo>
                  <a:lnTo>
                    <a:pt x="48" y="69"/>
                  </a:lnTo>
                  <a:lnTo>
                    <a:pt x="43" y="64"/>
                  </a:lnTo>
                  <a:close/>
                  <a:moveTo>
                    <a:pt x="25" y="26"/>
                  </a:moveTo>
                  <a:lnTo>
                    <a:pt x="28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3"/>
                  </a:lnTo>
                  <a:lnTo>
                    <a:pt x="30" y="11"/>
                  </a:lnTo>
                  <a:lnTo>
                    <a:pt x="28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0" y="11"/>
                  </a:lnTo>
                  <a:lnTo>
                    <a:pt x="18" y="13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21"/>
                  </a:lnTo>
                  <a:lnTo>
                    <a:pt x="20" y="23"/>
                  </a:lnTo>
                  <a:lnTo>
                    <a:pt x="25" y="26"/>
                  </a:lnTo>
                  <a:close/>
                  <a:moveTo>
                    <a:pt x="38" y="58"/>
                  </a:moveTo>
                  <a:lnTo>
                    <a:pt x="20" y="38"/>
                  </a:lnTo>
                  <a:lnTo>
                    <a:pt x="15" y="41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8" y="51"/>
                  </a:lnTo>
                  <a:lnTo>
                    <a:pt x="10" y="56"/>
                  </a:lnTo>
                  <a:lnTo>
                    <a:pt x="13" y="61"/>
                  </a:lnTo>
                  <a:lnTo>
                    <a:pt x="15" y="64"/>
                  </a:lnTo>
                  <a:lnTo>
                    <a:pt x="23" y="66"/>
                  </a:lnTo>
                  <a:lnTo>
                    <a:pt x="25" y="66"/>
                  </a:lnTo>
                  <a:lnTo>
                    <a:pt x="30" y="64"/>
                  </a:lnTo>
                  <a:lnTo>
                    <a:pt x="33" y="61"/>
                  </a:lnTo>
                  <a:lnTo>
                    <a:pt x="3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6" name="Freeform 3660"/>
            <p:cNvSpPr>
              <a:spLocks/>
            </p:cNvSpPr>
            <p:nvPr/>
          </p:nvSpPr>
          <p:spPr bwMode="auto">
            <a:xfrm>
              <a:off x="4413" y="3363"/>
              <a:ext cx="73" cy="53"/>
            </a:xfrm>
            <a:custGeom>
              <a:avLst/>
              <a:gdLst/>
              <a:ahLst/>
              <a:cxnLst>
                <a:cxn ang="0">
                  <a:pos x="15" y="5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0" y="30"/>
                </a:cxn>
                <a:cxn ang="0">
                  <a:pos x="22" y="40"/>
                </a:cxn>
                <a:cxn ang="0">
                  <a:pos x="22" y="40"/>
                </a:cxn>
                <a:cxn ang="0">
                  <a:pos x="22" y="35"/>
                </a:cxn>
                <a:cxn ang="0">
                  <a:pos x="25" y="30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48" y="30"/>
                </a:cxn>
                <a:cxn ang="0">
                  <a:pos x="50" y="40"/>
                </a:cxn>
                <a:cxn ang="0">
                  <a:pos x="53" y="30"/>
                </a:cxn>
                <a:cxn ang="0">
                  <a:pos x="63" y="0"/>
                </a:cxn>
                <a:cxn ang="0">
                  <a:pos x="73" y="0"/>
                </a:cxn>
                <a:cxn ang="0">
                  <a:pos x="58" y="53"/>
                </a:cxn>
                <a:cxn ang="0">
                  <a:pos x="45" y="53"/>
                </a:cxn>
                <a:cxn ang="0">
                  <a:pos x="38" y="20"/>
                </a:cxn>
                <a:cxn ang="0">
                  <a:pos x="35" y="12"/>
                </a:cxn>
                <a:cxn ang="0">
                  <a:pos x="27" y="53"/>
                </a:cxn>
                <a:cxn ang="0">
                  <a:pos x="15" y="53"/>
                </a:cxn>
              </a:cxnLst>
              <a:rect l="0" t="0" r="r" b="b"/>
              <a:pathLst>
                <a:path w="73" h="53">
                  <a:moveTo>
                    <a:pt x="15" y="5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35"/>
                  </a:lnTo>
                  <a:lnTo>
                    <a:pt x="25" y="3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30"/>
                  </a:lnTo>
                  <a:lnTo>
                    <a:pt x="50" y="40"/>
                  </a:lnTo>
                  <a:lnTo>
                    <a:pt x="53" y="30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58" y="53"/>
                  </a:lnTo>
                  <a:lnTo>
                    <a:pt x="45" y="53"/>
                  </a:lnTo>
                  <a:lnTo>
                    <a:pt x="38" y="20"/>
                  </a:lnTo>
                  <a:lnTo>
                    <a:pt x="35" y="12"/>
                  </a:lnTo>
                  <a:lnTo>
                    <a:pt x="27" y="53"/>
                  </a:lnTo>
                  <a:lnTo>
                    <a:pt x="15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7" name="Freeform 3661"/>
            <p:cNvSpPr>
              <a:spLocks/>
            </p:cNvSpPr>
            <p:nvPr/>
          </p:nvSpPr>
          <p:spPr bwMode="auto">
            <a:xfrm>
              <a:off x="4488" y="3342"/>
              <a:ext cx="23" cy="94"/>
            </a:xfrm>
            <a:custGeom>
              <a:avLst/>
              <a:gdLst/>
              <a:ahLst/>
              <a:cxnLst>
                <a:cxn ang="0">
                  <a:pos x="5" y="94"/>
                </a:cxn>
                <a:cxn ang="0">
                  <a:pos x="0" y="94"/>
                </a:cxn>
                <a:cxn ang="0">
                  <a:pos x="10" y="69"/>
                </a:cxn>
                <a:cxn ang="0">
                  <a:pos x="16" y="46"/>
                </a:cxn>
                <a:cxn ang="0">
                  <a:pos x="13" y="38"/>
                </a:cxn>
                <a:cxn ang="0">
                  <a:pos x="13" y="28"/>
                </a:cxn>
                <a:cxn ang="0">
                  <a:pos x="10" y="21"/>
                </a:cxn>
                <a:cxn ang="0">
                  <a:pos x="8" y="1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13" y="13"/>
                </a:cxn>
                <a:cxn ang="0">
                  <a:pos x="21" y="26"/>
                </a:cxn>
                <a:cxn ang="0">
                  <a:pos x="23" y="36"/>
                </a:cxn>
                <a:cxn ang="0">
                  <a:pos x="23" y="46"/>
                </a:cxn>
                <a:cxn ang="0">
                  <a:pos x="23" y="58"/>
                </a:cxn>
                <a:cxn ang="0">
                  <a:pos x="18" y="71"/>
                </a:cxn>
                <a:cxn ang="0">
                  <a:pos x="13" y="84"/>
                </a:cxn>
                <a:cxn ang="0">
                  <a:pos x="5" y="94"/>
                </a:cxn>
              </a:cxnLst>
              <a:rect l="0" t="0" r="r" b="b"/>
              <a:pathLst>
                <a:path w="23" h="94">
                  <a:moveTo>
                    <a:pt x="5" y="94"/>
                  </a:moveTo>
                  <a:lnTo>
                    <a:pt x="0" y="94"/>
                  </a:lnTo>
                  <a:lnTo>
                    <a:pt x="10" y="69"/>
                  </a:lnTo>
                  <a:lnTo>
                    <a:pt x="16" y="46"/>
                  </a:lnTo>
                  <a:lnTo>
                    <a:pt x="13" y="38"/>
                  </a:lnTo>
                  <a:lnTo>
                    <a:pt x="13" y="28"/>
                  </a:lnTo>
                  <a:lnTo>
                    <a:pt x="10" y="21"/>
                  </a:lnTo>
                  <a:lnTo>
                    <a:pt x="8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13" y="13"/>
                  </a:lnTo>
                  <a:lnTo>
                    <a:pt x="21" y="26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58"/>
                  </a:lnTo>
                  <a:lnTo>
                    <a:pt x="18" y="71"/>
                  </a:lnTo>
                  <a:lnTo>
                    <a:pt x="13" y="84"/>
                  </a:lnTo>
                  <a:lnTo>
                    <a:pt x="5" y="9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8" name="Line 3662"/>
            <p:cNvSpPr>
              <a:spLocks noChangeShapeType="1"/>
            </p:cNvSpPr>
            <p:nvPr/>
          </p:nvSpPr>
          <p:spPr bwMode="auto">
            <a:xfrm>
              <a:off x="3270" y="3378"/>
              <a:ext cx="323" cy="1"/>
            </a:xfrm>
            <a:prstGeom prst="line">
              <a:avLst/>
            </a:prstGeom>
            <a:noFill/>
            <a:ln w="39688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79" name="Freeform 3663"/>
            <p:cNvSpPr>
              <a:spLocks/>
            </p:cNvSpPr>
            <p:nvPr/>
          </p:nvSpPr>
          <p:spPr bwMode="auto">
            <a:xfrm>
              <a:off x="3633" y="3534"/>
              <a:ext cx="69" cy="7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31" y="53"/>
                </a:cxn>
                <a:cxn ang="0">
                  <a:pos x="33" y="58"/>
                </a:cxn>
                <a:cxn ang="0">
                  <a:pos x="33" y="63"/>
                </a:cxn>
                <a:cxn ang="0">
                  <a:pos x="36" y="58"/>
                </a:cxn>
                <a:cxn ang="0">
                  <a:pos x="38" y="51"/>
                </a:cxn>
                <a:cxn ang="0">
                  <a:pos x="53" y="0"/>
                </a:cxn>
                <a:cxn ang="0">
                  <a:pos x="69" y="0"/>
                </a:cxn>
                <a:cxn ang="0">
                  <a:pos x="69" y="73"/>
                </a:cxn>
                <a:cxn ang="0">
                  <a:pos x="58" y="73"/>
                </a:cxn>
                <a:cxn ang="0">
                  <a:pos x="58" y="10"/>
                </a:cxn>
                <a:cxn ang="0">
                  <a:pos x="41" y="73"/>
                </a:cxn>
                <a:cxn ang="0">
                  <a:pos x="28" y="73"/>
                </a:cxn>
                <a:cxn ang="0">
                  <a:pos x="11" y="10"/>
                </a:cxn>
                <a:cxn ang="0">
                  <a:pos x="11" y="73"/>
                </a:cxn>
                <a:cxn ang="0">
                  <a:pos x="0" y="73"/>
                </a:cxn>
              </a:cxnLst>
              <a:rect l="0" t="0" r="r" b="b"/>
              <a:pathLst>
                <a:path w="69" h="73">
                  <a:moveTo>
                    <a:pt x="0" y="73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1" y="53"/>
                  </a:lnTo>
                  <a:lnTo>
                    <a:pt x="33" y="58"/>
                  </a:lnTo>
                  <a:lnTo>
                    <a:pt x="33" y="63"/>
                  </a:lnTo>
                  <a:lnTo>
                    <a:pt x="36" y="58"/>
                  </a:lnTo>
                  <a:lnTo>
                    <a:pt x="38" y="51"/>
                  </a:lnTo>
                  <a:lnTo>
                    <a:pt x="53" y="0"/>
                  </a:lnTo>
                  <a:lnTo>
                    <a:pt x="69" y="0"/>
                  </a:lnTo>
                  <a:lnTo>
                    <a:pt x="69" y="73"/>
                  </a:lnTo>
                  <a:lnTo>
                    <a:pt x="58" y="73"/>
                  </a:lnTo>
                  <a:lnTo>
                    <a:pt x="58" y="10"/>
                  </a:lnTo>
                  <a:lnTo>
                    <a:pt x="41" y="73"/>
                  </a:lnTo>
                  <a:lnTo>
                    <a:pt x="28" y="73"/>
                  </a:lnTo>
                  <a:lnTo>
                    <a:pt x="11" y="10"/>
                  </a:lnTo>
                  <a:lnTo>
                    <a:pt x="11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0" name="Freeform 3664"/>
            <p:cNvSpPr>
              <a:spLocks noEditPoints="1"/>
            </p:cNvSpPr>
            <p:nvPr/>
          </p:nvSpPr>
          <p:spPr bwMode="auto">
            <a:xfrm>
              <a:off x="3714" y="3554"/>
              <a:ext cx="46" cy="53"/>
            </a:xfrm>
            <a:custGeom>
              <a:avLst/>
              <a:gdLst/>
              <a:ahLst/>
              <a:cxnLst>
                <a:cxn ang="0">
                  <a:pos x="28" y="51"/>
                </a:cxn>
                <a:cxn ang="0">
                  <a:pos x="20" y="53"/>
                </a:cxn>
                <a:cxn ang="0">
                  <a:pos x="8" y="53"/>
                </a:cxn>
                <a:cxn ang="0">
                  <a:pos x="0" y="46"/>
                </a:cxn>
                <a:cxn ang="0">
                  <a:pos x="0" y="36"/>
                </a:cxn>
                <a:cxn ang="0">
                  <a:pos x="3" y="28"/>
                </a:cxn>
                <a:cxn ang="0">
                  <a:pos x="8" y="26"/>
                </a:cxn>
                <a:cxn ang="0">
                  <a:pos x="13" y="23"/>
                </a:cxn>
                <a:cxn ang="0">
                  <a:pos x="28" y="21"/>
                </a:cxn>
                <a:cxn ang="0">
                  <a:pos x="33" y="18"/>
                </a:cxn>
                <a:cxn ang="0">
                  <a:pos x="33" y="13"/>
                </a:cxn>
                <a:cxn ang="0">
                  <a:pos x="28" y="8"/>
                </a:cxn>
                <a:cxn ang="0">
                  <a:pos x="18" y="8"/>
                </a:cxn>
                <a:cxn ang="0">
                  <a:pos x="10" y="13"/>
                </a:cxn>
                <a:cxn ang="0">
                  <a:pos x="0" y="15"/>
                </a:cxn>
                <a:cxn ang="0">
                  <a:pos x="5" y="8"/>
                </a:cxn>
                <a:cxn ang="0">
                  <a:pos x="13" y="0"/>
                </a:cxn>
                <a:cxn ang="0">
                  <a:pos x="23" y="0"/>
                </a:cxn>
                <a:cxn ang="0">
                  <a:pos x="33" y="0"/>
                </a:cxn>
                <a:cxn ang="0">
                  <a:pos x="40" y="5"/>
                </a:cxn>
                <a:cxn ang="0">
                  <a:pos x="43" y="10"/>
                </a:cxn>
                <a:cxn ang="0">
                  <a:pos x="43" y="18"/>
                </a:cxn>
                <a:cxn ang="0">
                  <a:pos x="43" y="41"/>
                </a:cxn>
                <a:cxn ang="0">
                  <a:pos x="46" y="51"/>
                </a:cxn>
                <a:cxn ang="0">
                  <a:pos x="38" y="53"/>
                </a:cxn>
                <a:cxn ang="0">
                  <a:pos x="33" y="46"/>
                </a:cxn>
                <a:cxn ang="0">
                  <a:pos x="28" y="31"/>
                </a:cxn>
                <a:cxn ang="0">
                  <a:pos x="15" y="31"/>
                </a:cxn>
                <a:cxn ang="0">
                  <a:pos x="10" y="33"/>
                </a:cxn>
                <a:cxn ang="0">
                  <a:pos x="8" y="36"/>
                </a:cxn>
                <a:cxn ang="0">
                  <a:pos x="10" y="41"/>
                </a:cxn>
                <a:cxn ang="0">
                  <a:pos x="13" y="46"/>
                </a:cxn>
                <a:cxn ang="0">
                  <a:pos x="23" y="46"/>
                </a:cxn>
                <a:cxn ang="0">
                  <a:pos x="30" y="41"/>
                </a:cxn>
                <a:cxn ang="0">
                  <a:pos x="33" y="36"/>
                </a:cxn>
                <a:cxn ang="0">
                  <a:pos x="33" y="28"/>
                </a:cxn>
              </a:cxnLst>
              <a:rect l="0" t="0" r="r" b="b"/>
              <a:pathLst>
                <a:path w="46" h="53">
                  <a:moveTo>
                    <a:pt x="33" y="46"/>
                  </a:moveTo>
                  <a:lnTo>
                    <a:pt x="28" y="51"/>
                  </a:lnTo>
                  <a:lnTo>
                    <a:pt x="25" y="53"/>
                  </a:lnTo>
                  <a:lnTo>
                    <a:pt x="20" y="53"/>
                  </a:lnTo>
                  <a:lnTo>
                    <a:pt x="15" y="53"/>
                  </a:lnTo>
                  <a:lnTo>
                    <a:pt x="8" y="53"/>
                  </a:lnTo>
                  <a:lnTo>
                    <a:pt x="3" y="51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3" y="28"/>
                  </a:lnTo>
                  <a:lnTo>
                    <a:pt x="5" y="28"/>
                  </a:lnTo>
                  <a:lnTo>
                    <a:pt x="8" y="26"/>
                  </a:lnTo>
                  <a:lnTo>
                    <a:pt x="10" y="23"/>
                  </a:lnTo>
                  <a:lnTo>
                    <a:pt x="13" y="23"/>
                  </a:lnTo>
                  <a:lnTo>
                    <a:pt x="18" y="23"/>
                  </a:lnTo>
                  <a:lnTo>
                    <a:pt x="28" y="21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3"/>
                  </a:lnTo>
                  <a:lnTo>
                    <a:pt x="30" y="10"/>
                  </a:lnTo>
                  <a:lnTo>
                    <a:pt x="28" y="8"/>
                  </a:lnTo>
                  <a:lnTo>
                    <a:pt x="23" y="8"/>
                  </a:lnTo>
                  <a:lnTo>
                    <a:pt x="18" y="8"/>
                  </a:lnTo>
                  <a:lnTo>
                    <a:pt x="13" y="10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0" y="15"/>
                  </a:lnTo>
                  <a:lnTo>
                    <a:pt x="3" y="10"/>
                  </a:lnTo>
                  <a:lnTo>
                    <a:pt x="5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43" y="10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3" y="31"/>
                  </a:lnTo>
                  <a:lnTo>
                    <a:pt x="43" y="41"/>
                  </a:lnTo>
                  <a:lnTo>
                    <a:pt x="43" y="46"/>
                  </a:lnTo>
                  <a:lnTo>
                    <a:pt x="46" y="51"/>
                  </a:lnTo>
                  <a:lnTo>
                    <a:pt x="46" y="53"/>
                  </a:lnTo>
                  <a:lnTo>
                    <a:pt x="38" y="53"/>
                  </a:lnTo>
                  <a:lnTo>
                    <a:pt x="35" y="51"/>
                  </a:lnTo>
                  <a:lnTo>
                    <a:pt x="33" y="46"/>
                  </a:lnTo>
                  <a:close/>
                  <a:moveTo>
                    <a:pt x="33" y="28"/>
                  </a:moveTo>
                  <a:lnTo>
                    <a:pt x="28" y="31"/>
                  </a:lnTo>
                  <a:lnTo>
                    <a:pt x="20" y="31"/>
                  </a:lnTo>
                  <a:lnTo>
                    <a:pt x="15" y="31"/>
                  </a:lnTo>
                  <a:lnTo>
                    <a:pt x="13" y="33"/>
                  </a:lnTo>
                  <a:lnTo>
                    <a:pt x="10" y="33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3" y="46"/>
                  </a:lnTo>
                  <a:lnTo>
                    <a:pt x="18" y="46"/>
                  </a:lnTo>
                  <a:lnTo>
                    <a:pt x="23" y="46"/>
                  </a:lnTo>
                  <a:lnTo>
                    <a:pt x="25" y="43"/>
                  </a:lnTo>
                  <a:lnTo>
                    <a:pt x="30" y="41"/>
                  </a:lnTo>
                  <a:lnTo>
                    <a:pt x="30" y="38"/>
                  </a:lnTo>
                  <a:lnTo>
                    <a:pt x="33" y="36"/>
                  </a:lnTo>
                  <a:lnTo>
                    <a:pt x="33" y="31"/>
                  </a:lnTo>
                  <a:lnTo>
                    <a:pt x="33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1" name="Freeform 3665"/>
            <p:cNvSpPr>
              <a:spLocks/>
            </p:cNvSpPr>
            <p:nvPr/>
          </p:nvSpPr>
          <p:spPr bwMode="auto">
            <a:xfrm>
              <a:off x="3772" y="3534"/>
              <a:ext cx="40" cy="7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8"/>
                </a:cxn>
                <a:cxn ang="0">
                  <a:pos x="13" y="23"/>
                </a:cxn>
                <a:cxn ang="0">
                  <a:pos x="18" y="20"/>
                </a:cxn>
                <a:cxn ang="0">
                  <a:pos x="23" y="20"/>
                </a:cxn>
                <a:cxn ang="0">
                  <a:pos x="28" y="20"/>
                </a:cxn>
                <a:cxn ang="0">
                  <a:pos x="33" y="23"/>
                </a:cxn>
                <a:cxn ang="0">
                  <a:pos x="38" y="25"/>
                </a:cxn>
                <a:cxn ang="0">
                  <a:pos x="38" y="28"/>
                </a:cxn>
                <a:cxn ang="0">
                  <a:pos x="40" y="33"/>
                </a:cxn>
                <a:cxn ang="0">
                  <a:pos x="40" y="41"/>
                </a:cxn>
                <a:cxn ang="0">
                  <a:pos x="40" y="73"/>
                </a:cxn>
                <a:cxn ang="0">
                  <a:pos x="30" y="73"/>
                </a:cxn>
                <a:cxn ang="0">
                  <a:pos x="30" y="41"/>
                </a:cxn>
                <a:cxn ang="0">
                  <a:pos x="30" y="35"/>
                </a:cxn>
                <a:cxn ang="0">
                  <a:pos x="28" y="30"/>
                </a:cxn>
                <a:cxn ang="0">
                  <a:pos x="25" y="28"/>
                </a:cxn>
                <a:cxn ang="0">
                  <a:pos x="23" y="28"/>
                </a:cxn>
                <a:cxn ang="0">
                  <a:pos x="18" y="28"/>
                </a:cxn>
                <a:cxn ang="0">
                  <a:pos x="15" y="30"/>
                </a:cxn>
                <a:cxn ang="0">
                  <a:pos x="13" y="33"/>
                </a:cxn>
                <a:cxn ang="0">
                  <a:pos x="10" y="35"/>
                </a:cxn>
                <a:cxn ang="0">
                  <a:pos x="10" y="41"/>
                </a:cxn>
                <a:cxn ang="0">
                  <a:pos x="10" y="46"/>
                </a:cxn>
                <a:cxn ang="0">
                  <a:pos x="10" y="73"/>
                </a:cxn>
                <a:cxn ang="0">
                  <a:pos x="0" y="73"/>
                </a:cxn>
              </a:cxnLst>
              <a:rect l="0" t="0" r="r" b="b"/>
              <a:pathLst>
                <a:path w="40" h="73">
                  <a:moveTo>
                    <a:pt x="0" y="7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8"/>
                  </a:lnTo>
                  <a:lnTo>
                    <a:pt x="13" y="23"/>
                  </a:lnTo>
                  <a:lnTo>
                    <a:pt x="18" y="20"/>
                  </a:lnTo>
                  <a:lnTo>
                    <a:pt x="23" y="20"/>
                  </a:lnTo>
                  <a:lnTo>
                    <a:pt x="28" y="20"/>
                  </a:lnTo>
                  <a:lnTo>
                    <a:pt x="33" y="23"/>
                  </a:lnTo>
                  <a:lnTo>
                    <a:pt x="38" y="25"/>
                  </a:lnTo>
                  <a:lnTo>
                    <a:pt x="38" y="28"/>
                  </a:lnTo>
                  <a:lnTo>
                    <a:pt x="40" y="33"/>
                  </a:lnTo>
                  <a:lnTo>
                    <a:pt x="40" y="41"/>
                  </a:lnTo>
                  <a:lnTo>
                    <a:pt x="40" y="73"/>
                  </a:lnTo>
                  <a:lnTo>
                    <a:pt x="30" y="73"/>
                  </a:lnTo>
                  <a:lnTo>
                    <a:pt x="30" y="41"/>
                  </a:lnTo>
                  <a:lnTo>
                    <a:pt x="30" y="35"/>
                  </a:lnTo>
                  <a:lnTo>
                    <a:pt x="28" y="30"/>
                  </a:lnTo>
                  <a:lnTo>
                    <a:pt x="25" y="28"/>
                  </a:lnTo>
                  <a:lnTo>
                    <a:pt x="23" y="28"/>
                  </a:lnTo>
                  <a:lnTo>
                    <a:pt x="18" y="28"/>
                  </a:lnTo>
                  <a:lnTo>
                    <a:pt x="15" y="30"/>
                  </a:lnTo>
                  <a:lnTo>
                    <a:pt x="13" y="33"/>
                  </a:lnTo>
                  <a:lnTo>
                    <a:pt x="10" y="35"/>
                  </a:lnTo>
                  <a:lnTo>
                    <a:pt x="10" y="41"/>
                  </a:lnTo>
                  <a:lnTo>
                    <a:pt x="10" y="46"/>
                  </a:lnTo>
                  <a:lnTo>
                    <a:pt x="1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2" name="Freeform 3666"/>
            <p:cNvSpPr>
              <a:spLocks noEditPoints="1"/>
            </p:cNvSpPr>
            <p:nvPr/>
          </p:nvSpPr>
          <p:spPr bwMode="auto">
            <a:xfrm>
              <a:off x="3825" y="3554"/>
              <a:ext cx="48" cy="53"/>
            </a:xfrm>
            <a:custGeom>
              <a:avLst/>
              <a:gdLst/>
              <a:ahLst/>
              <a:cxnLst>
                <a:cxn ang="0">
                  <a:pos x="30" y="51"/>
                </a:cxn>
                <a:cxn ang="0">
                  <a:pos x="20" y="53"/>
                </a:cxn>
                <a:cxn ang="0">
                  <a:pos x="10" y="53"/>
                </a:cxn>
                <a:cxn ang="0">
                  <a:pos x="0" y="46"/>
                </a:cxn>
                <a:cxn ang="0">
                  <a:pos x="0" y="36"/>
                </a:cxn>
                <a:cxn ang="0">
                  <a:pos x="3" y="28"/>
                </a:cxn>
                <a:cxn ang="0">
                  <a:pos x="8" y="26"/>
                </a:cxn>
                <a:cxn ang="0">
                  <a:pos x="15" y="23"/>
                </a:cxn>
                <a:cxn ang="0">
                  <a:pos x="28" y="21"/>
                </a:cxn>
                <a:cxn ang="0">
                  <a:pos x="33" y="18"/>
                </a:cxn>
                <a:cxn ang="0">
                  <a:pos x="33" y="13"/>
                </a:cxn>
                <a:cxn ang="0">
                  <a:pos x="28" y="8"/>
                </a:cxn>
                <a:cxn ang="0">
                  <a:pos x="18" y="8"/>
                </a:cxn>
                <a:cxn ang="0">
                  <a:pos x="13" y="13"/>
                </a:cxn>
                <a:cxn ang="0">
                  <a:pos x="0" y="15"/>
                </a:cxn>
                <a:cxn ang="0">
                  <a:pos x="5" y="8"/>
                </a:cxn>
                <a:cxn ang="0">
                  <a:pos x="13" y="0"/>
                </a:cxn>
                <a:cxn ang="0">
                  <a:pos x="23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3" y="10"/>
                </a:cxn>
                <a:cxn ang="0">
                  <a:pos x="43" y="18"/>
                </a:cxn>
                <a:cxn ang="0">
                  <a:pos x="43" y="41"/>
                </a:cxn>
                <a:cxn ang="0">
                  <a:pos x="46" y="51"/>
                </a:cxn>
                <a:cxn ang="0">
                  <a:pos x="38" y="53"/>
                </a:cxn>
                <a:cxn ang="0">
                  <a:pos x="35" y="46"/>
                </a:cxn>
                <a:cxn ang="0">
                  <a:pos x="28" y="31"/>
                </a:cxn>
                <a:cxn ang="0">
                  <a:pos x="15" y="31"/>
                </a:cxn>
                <a:cxn ang="0">
                  <a:pos x="10" y="33"/>
                </a:cxn>
                <a:cxn ang="0">
                  <a:pos x="10" y="36"/>
                </a:cxn>
                <a:cxn ang="0">
                  <a:pos x="10" y="41"/>
                </a:cxn>
                <a:cxn ang="0">
                  <a:pos x="15" y="46"/>
                </a:cxn>
                <a:cxn ang="0">
                  <a:pos x="23" y="46"/>
                </a:cxn>
                <a:cxn ang="0">
                  <a:pos x="30" y="41"/>
                </a:cxn>
                <a:cxn ang="0">
                  <a:pos x="33" y="36"/>
                </a:cxn>
                <a:cxn ang="0">
                  <a:pos x="33" y="28"/>
                </a:cxn>
              </a:cxnLst>
              <a:rect l="0" t="0" r="r" b="b"/>
              <a:pathLst>
                <a:path w="48" h="53">
                  <a:moveTo>
                    <a:pt x="35" y="46"/>
                  </a:moveTo>
                  <a:lnTo>
                    <a:pt x="30" y="51"/>
                  </a:lnTo>
                  <a:lnTo>
                    <a:pt x="25" y="53"/>
                  </a:lnTo>
                  <a:lnTo>
                    <a:pt x="20" y="53"/>
                  </a:lnTo>
                  <a:lnTo>
                    <a:pt x="15" y="53"/>
                  </a:lnTo>
                  <a:lnTo>
                    <a:pt x="10" y="53"/>
                  </a:lnTo>
                  <a:lnTo>
                    <a:pt x="3" y="51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3" y="28"/>
                  </a:lnTo>
                  <a:lnTo>
                    <a:pt x="5" y="28"/>
                  </a:lnTo>
                  <a:lnTo>
                    <a:pt x="8" y="26"/>
                  </a:lnTo>
                  <a:lnTo>
                    <a:pt x="10" y="23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28" y="21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3"/>
                  </a:lnTo>
                  <a:lnTo>
                    <a:pt x="30" y="10"/>
                  </a:lnTo>
                  <a:lnTo>
                    <a:pt x="28" y="8"/>
                  </a:lnTo>
                  <a:lnTo>
                    <a:pt x="23" y="8"/>
                  </a:lnTo>
                  <a:lnTo>
                    <a:pt x="18" y="8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0" y="15"/>
                  </a:lnTo>
                  <a:lnTo>
                    <a:pt x="3" y="10"/>
                  </a:lnTo>
                  <a:lnTo>
                    <a:pt x="5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8" y="3"/>
                  </a:lnTo>
                  <a:lnTo>
                    <a:pt x="40" y="5"/>
                  </a:lnTo>
                  <a:lnTo>
                    <a:pt x="43" y="8"/>
                  </a:lnTo>
                  <a:lnTo>
                    <a:pt x="43" y="10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3" y="31"/>
                  </a:lnTo>
                  <a:lnTo>
                    <a:pt x="43" y="41"/>
                  </a:lnTo>
                  <a:lnTo>
                    <a:pt x="46" y="46"/>
                  </a:lnTo>
                  <a:lnTo>
                    <a:pt x="46" y="51"/>
                  </a:lnTo>
                  <a:lnTo>
                    <a:pt x="48" y="53"/>
                  </a:lnTo>
                  <a:lnTo>
                    <a:pt x="38" y="53"/>
                  </a:lnTo>
                  <a:lnTo>
                    <a:pt x="35" y="51"/>
                  </a:lnTo>
                  <a:lnTo>
                    <a:pt x="35" y="46"/>
                  </a:lnTo>
                  <a:close/>
                  <a:moveTo>
                    <a:pt x="33" y="28"/>
                  </a:moveTo>
                  <a:lnTo>
                    <a:pt x="28" y="31"/>
                  </a:lnTo>
                  <a:lnTo>
                    <a:pt x="20" y="31"/>
                  </a:lnTo>
                  <a:lnTo>
                    <a:pt x="15" y="31"/>
                  </a:lnTo>
                  <a:lnTo>
                    <a:pt x="13" y="33"/>
                  </a:lnTo>
                  <a:lnTo>
                    <a:pt x="10" y="33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5" y="46"/>
                  </a:lnTo>
                  <a:lnTo>
                    <a:pt x="18" y="46"/>
                  </a:lnTo>
                  <a:lnTo>
                    <a:pt x="23" y="46"/>
                  </a:lnTo>
                  <a:lnTo>
                    <a:pt x="25" y="43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33" y="36"/>
                  </a:lnTo>
                  <a:lnTo>
                    <a:pt x="33" y="31"/>
                  </a:lnTo>
                  <a:lnTo>
                    <a:pt x="33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3" name="Freeform 3667"/>
            <p:cNvSpPr>
              <a:spLocks/>
            </p:cNvSpPr>
            <p:nvPr/>
          </p:nvSpPr>
          <p:spPr bwMode="auto">
            <a:xfrm>
              <a:off x="3883" y="3554"/>
              <a:ext cx="71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8"/>
                </a:cxn>
                <a:cxn ang="0">
                  <a:pos x="13" y="5"/>
                </a:cxn>
                <a:cxn ang="0">
                  <a:pos x="15" y="3"/>
                </a:cxn>
                <a:cxn ang="0">
                  <a:pos x="20" y="0"/>
                </a:cxn>
                <a:cxn ang="0">
                  <a:pos x="25" y="0"/>
                </a:cxn>
                <a:cxn ang="0">
                  <a:pos x="30" y="0"/>
                </a:cxn>
                <a:cxn ang="0">
                  <a:pos x="33" y="3"/>
                </a:cxn>
                <a:cxn ang="0">
                  <a:pos x="38" y="5"/>
                </a:cxn>
                <a:cxn ang="0">
                  <a:pos x="38" y="10"/>
                </a:cxn>
                <a:cxn ang="0">
                  <a:pos x="43" y="3"/>
                </a:cxn>
                <a:cxn ang="0">
                  <a:pos x="48" y="0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8" y="3"/>
                </a:cxn>
                <a:cxn ang="0">
                  <a:pos x="71" y="10"/>
                </a:cxn>
                <a:cxn ang="0">
                  <a:pos x="71" y="18"/>
                </a:cxn>
                <a:cxn ang="0">
                  <a:pos x="71" y="53"/>
                </a:cxn>
                <a:cxn ang="0">
                  <a:pos x="63" y="53"/>
                </a:cxn>
                <a:cxn ang="0">
                  <a:pos x="63" y="21"/>
                </a:cxn>
                <a:cxn ang="0">
                  <a:pos x="63" y="15"/>
                </a:cxn>
                <a:cxn ang="0">
                  <a:pos x="61" y="13"/>
                </a:cxn>
                <a:cxn ang="0">
                  <a:pos x="61" y="10"/>
                </a:cxn>
                <a:cxn ang="0">
                  <a:pos x="58" y="10"/>
                </a:cxn>
                <a:cxn ang="0">
                  <a:pos x="56" y="8"/>
                </a:cxn>
                <a:cxn ang="0">
                  <a:pos x="53" y="8"/>
                </a:cxn>
                <a:cxn ang="0">
                  <a:pos x="48" y="8"/>
                </a:cxn>
                <a:cxn ang="0">
                  <a:pos x="43" y="13"/>
                </a:cxn>
                <a:cxn ang="0">
                  <a:pos x="40" y="15"/>
                </a:cxn>
                <a:cxn ang="0">
                  <a:pos x="40" y="23"/>
                </a:cxn>
                <a:cxn ang="0">
                  <a:pos x="40" y="53"/>
                </a:cxn>
                <a:cxn ang="0">
                  <a:pos x="30" y="53"/>
                </a:cxn>
                <a:cxn ang="0">
                  <a:pos x="30" y="21"/>
                </a:cxn>
                <a:cxn ang="0">
                  <a:pos x="30" y="15"/>
                </a:cxn>
                <a:cxn ang="0">
                  <a:pos x="28" y="10"/>
                </a:cxn>
                <a:cxn ang="0">
                  <a:pos x="25" y="8"/>
                </a:cxn>
                <a:cxn ang="0">
                  <a:pos x="23" y="8"/>
                </a:cxn>
                <a:cxn ang="0">
                  <a:pos x="18" y="8"/>
                </a:cxn>
                <a:cxn ang="0">
                  <a:pos x="15" y="10"/>
                </a:cxn>
                <a:cxn ang="0">
                  <a:pos x="13" y="13"/>
                </a:cxn>
                <a:cxn ang="0">
                  <a:pos x="10" y="15"/>
                </a:cxn>
                <a:cxn ang="0">
                  <a:pos x="10" y="21"/>
                </a:cxn>
                <a:cxn ang="0">
                  <a:pos x="8" y="26"/>
                </a:cxn>
                <a:cxn ang="0">
                  <a:pos x="8" y="53"/>
                </a:cxn>
                <a:cxn ang="0">
                  <a:pos x="0" y="53"/>
                </a:cxn>
              </a:cxnLst>
              <a:rect l="0" t="0" r="r" b="b"/>
              <a:pathLst>
                <a:path w="71" h="53">
                  <a:moveTo>
                    <a:pt x="0" y="53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3" y="5"/>
                  </a:lnTo>
                  <a:lnTo>
                    <a:pt x="15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3" y="3"/>
                  </a:lnTo>
                  <a:lnTo>
                    <a:pt x="38" y="5"/>
                  </a:lnTo>
                  <a:lnTo>
                    <a:pt x="38" y="10"/>
                  </a:lnTo>
                  <a:lnTo>
                    <a:pt x="43" y="3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8" y="3"/>
                  </a:lnTo>
                  <a:lnTo>
                    <a:pt x="71" y="10"/>
                  </a:lnTo>
                  <a:lnTo>
                    <a:pt x="71" y="18"/>
                  </a:lnTo>
                  <a:lnTo>
                    <a:pt x="71" y="53"/>
                  </a:lnTo>
                  <a:lnTo>
                    <a:pt x="63" y="53"/>
                  </a:lnTo>
                  <a:lnTo>
                    <a:pt x="63" y="21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61" y="10"/>
                  </a:lnTo>
                  <a:lnTo>
                    <a:pt x="58" y="10"/>
                  </a:lnTo>
                  <a:lnTo>
                    <a:pt x="56" y="8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3" y="13"/>
                  </a:lnTo>
                  <a:lnTo>
                    <a:pt x="40" y="15"/>
                  </a:lnTo>
                  <a:lnTo>
                    <a:pt x="40" y="23"/>
                  </a:lnTo>
                  <a:lnTo>
                    <a:pt x="40" y="53"/>
                  </a:lnTo>
                  <a:lnTo>
                    <a:pt x="30" y="53"/>
                  </a:lnTo>
                  <a:lnTo>
                    <a:pt x="30" y="21"/>
                  </a:lnTo>
                  <a:lnTo>
                    <a:pt x="30" y="15"/>
                  </a:lnTo>
                  <a:lnTo>
                    <a:pt x="28" y="10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8" y="26"/>
                  </a:lnTo>
                  <a:lnTo>
                    <a:pt x="8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4" name="Freeform 3668"/>
            <p:cNvSpPr>
              <a:spLocks/>
            </p:cNvSpPr>
            <p:nvPr/>
          </p:nvSpPr>
          <p:spPr bwMode="auto">
            <a:xfrm>
              <a:off x="3969" y="3554"/>
              <a:ext cx="43" cy="53"/>
            </a:xfrm>
            <a:custGeom>
              <a:avLst/>
              <a:gdLst/>
              <a:ahLst/>
              <a:cxnLst>
                <a:cxn ang="0">
                  <a:pos x="33" y="53"/>
                </a:cxn>
                <a:cxn ang="0">
                  <a:pos x="33" y="46"/>
                </a:cxn>
                <a:cxn ang="0">
                  <a:pos x="28" y="51"/>
                </a:cxn>
                <a:cxn ang="0">
                  <a:pos x="23" y="53"/>
                </a:cxn>
                <a:cxn ang="0">
                  <a:pos x="18" y="53"/>
                </a:cxn>
                <a:cxn ang="0">
                  <a:pos x="12" y="53"/>
                </a:cxn>
                <a:cxn ang="0">
                  <a:pos x="10" y="53"/>
                </a:cxn>
                <a:cxn ang="0">
                  <a:pos x="5" y="51"/>
                </a:cxn>
                <a:cxn ang="0">
                  <a:pos x="2" y="48"/>
                </a:cxn>
                <a:cxn ang="0">
                  <a:pos x="2" y="46"/>
                </a:cxn>
                <a:cxn ang="0">
                  <a:pos x="0" y="41"/>
                </a:cxn>
                <a:cxn ang="0">
                  <a:pos x="0" y="38"/>
                </a:cxn>
                <a:cxn ang="0">
                  <a:pos x="0" y="3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31"/>
                </a:cxn>
                <a:cxn ang="0">
                  <a:pos x="10" y="36"/>
                </a:cxn>
                <a:cxn ang="0">
                  <a:pos x="10" y="38"/>
                </a:cxn>
                <a:cxn ang="0">
                  <a:pos x="12" y="41"/>
                </a:cxn>
                <a:cxn ang="0">
                  <a:pos x="12" y="43"/>
                </a:cxn>
                <a:cxn ang="0">
                  <a:pos x="18" y="46"/>
                </a:cxn>
                <a:cxn ang="0">
                  <a:pos x="20" y="46"/>
                </a:cxn>
                <a:cxn ang="0">
                  <a:pos x="23" y="46"/>
                </a:cxn>
                <a:cxn ang="0">
                  <a:pos x="25" y="43"/>
                </a:cxn>
                <a:cxn ang="0">
                  <a:pos x="30" y="41"/>
                </a:cxn>
                <a:cxn ang="0">
                  <a:pos x="30" y="38"/>
                </a:cxn>
                <a:cxn ang="0">
                  <a:pos x="33" y="33"/>
                </a:cxn>
                <a:cxn ang="0">
                  <a:pos x="33" y="28"/>
                </a:cxn>
                <a:cxn ang="0">
                  <a:pos x="33" y="0"/>
                </a:cxn>
                <a:cxn ang="0">
                  <a:pos x="43" y="0"/>
                </a:cxn>
                <a:cxn ang="0">
                  <a:pos x="43" y="53"/>
                </a:cxn>
                <a:cxn ang="0">
                  <a:pos x="33" y="53"/>
                </a:cxn>
              </a:cxnLst>
              <a:rect l="0" t="0" r="r" b="b"/>
              <a:pathLst>
                <a:path w="43" h="53">
                  <a:moveTo>
                    <a:pt x="33" y="53"/>
                  </a:moveTo>
                  <a:lnTo>
                    <a:pt x="33" y="46"/>
                  </a:lnTo>
                  <a:lnTo>
                    <a:pt x="28" y="51"/>
                  </a:lnTo>
                  <a:lnTo>
                    <a:pt x="23" y="53"/>
                  </a:lnTo>
                  <a:lnTo>
                    <a:pt x="18" y="53"/>
                  </a:lnTo>
                  <a:lnTo>
                    <a:pt x="12" y="53"/>
                  </a:lnTo>
                  <a:lnTo>
                    <a:pt x="10" y="53"/>
                  </a:lnTo>
                  <a:lnTo>
                    <a:pt x="5" y="51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31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2" y="41"/>
                  </a:lnTo>
                  <a:lnTo>
                    <a:pt x="12" y="43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3" y="46"/>
                  </a:lnTo>
                  <a:lnTo>
                    <a:pt x="25" y="43"/>
                  </a:lnTo>
                  <a:lnTo>
                    <a:pt x="30" y="41"/>
                  </a:lnTo>
                  <a:lnTo>
                    <a:pt x="30" y="38"/>
                  </a:lnTo>
                  <a:lnTo>
                    <a:pt x="33" y="33"/>
                  </a:lnTo>
                  <a:lnTo>
                    <a:pt x="33" y="28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53"/>
                  </a:lnTo>
                  <a:lnTo>
                    <a:pt x="33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5" name="Freeform 3669"/>
            <p:cNvSpPr>
              <a:spLocks noEditPoints="1"/>
            </p:cNvSpPr>
            <p:nvPr/>
          </p:nvSpPr>
          <p:spPr bwMode="auto">
            <a:xfrm>
              <a:off x="4022" y="3534"/>
              <a:ext cx="45" cy="73"/>
            </a:xfrm>
            <a:custGeom>
              <a:avLst/>
              <a:gdLst/>
              <a:ahLst/>
              <a:cxnLst>
                <a:cxn ang="0">
                  <a:pos x="35" y="73"/>
                </a:cxn>
                <a:cxn ang="0">
                  <a:pos x="35" y="66"/>
                </a:cxn>
                <a:cxn ang="0">
                  <a:pos x="30" y="71"/>
                </a:cxn>
                <a:cxn ang="0">
                  <a:pos x="28" y="73"/>
                </a:cxn>
                <a:cxn ang="0">
                  <a:pos x="20" y="73"/>
                </a:cxn>
                <a:cxn ang="0">
                  <a:pos x="15" y="73"/>
                </a:cxn>
                <a:cxn ang="0">
                  <a:pos x="10" y="71"/>
                </a:cxn>
                <a:cxn ang="0">
                  <a:pos x="5" y="66"/>
                </a:cxn>
                <a:cxn ang="0">
                  <a:pos x="2" y="61"/>
                </a:cxn>
                <a:cxn ang="0">
                  <a:pos x="0" y="56"/>
                </a:cxn>
                <a:cxn ang="0">
                  <a:pos x="0" y="48"/>
                </a:cxn>
                <a:cxn ang="0">
                  <a:pos x="0" y="41"/>
                </a:cxn>
                <a:cxn ang="0">
                  <a:pos x="2" y="33"/>
                </a:cxn>
                <a:cxn ang="0">
                  <a:pos x="5" y="28"/>
                </a:cxn>
                <a:cxn ang="0">
                  <a:pos x="10" y="23"/>
                </a:cxn>
                <a:cxn ang="0">
                  <a:pos x="15" y="20"/>
                </a:cxn>
                <a:cxn ang="0">
                  <a:pos x="20" y="20"/>
                </a:cxn>
                <a:cxn ang="0">
                  <a:pos x="25" y="20"/>
                </a:cxn>
                <a:cxn ang="0">
                  <a:pos x="30" y="23"/>
                </a:cxn>
                <a:cxn ang="0">
                  <a:pos x="33" y="25"/>
                </a:cxn>
                <a:cxn ang="0">
                  <a:pos x="35" y="28"/>
                </a:cxn>
                <a:cxn ang="0">
                  <a:pos x="35" y="0"/>
                </a:cxn>
                <a:cxn ang="0">
                  <a:pos x="45" y="0"/>
                </a:cxn>
                <a:cxn ang="0">
                  <a:pos x="45" y="73"/>
                </a:cxn>
                <a:cxn ang="0">
                  <a:pos x="35" y="73"/>
                </a:cxn>
                <a:cxn ang="0">
                  <a:pos x="7" y="48"/>
                </a:cxn>
                <a:cxn ang="0">
                  <a:pos x="10" y="56"/>
                </a:cxn>
                <a:cxn ang="0">
                  <a:pos x="12" y="61"/>
                </a:cxn>
                <a:cxn ang="0">
                  <a:pos x="17" y="66"/>
                </a:cxn>
                <a:cxn ang="0">
                  <a:pos x="23" y="66"/>
                </a:cxn>
                <a:cxn ang="0">
                  <a:pos x="28" y="66"/>
                </a:cxn>
                <a:cxn ang="0">
                  <a:pos x="30" y="61"/>
                </a:cxn>
                <a:cxn ang="0">
                  <a:pos x="33" y="56"/>
                </a:cxn>
                <a:cxn ang="0">
                  <a:pos x="35" y="48"/>
                </a:cxn>
                <a:cxn ang="0">
                  <a:pos x="33" y="38"/>
                </a:cxn>
                <a:cxn ang="0">
                  <a:pos x="30" y="33"/>
                </a:cxn>
                <a:cxn ang="0">
                  <a:pos x="28" y="30"/>
                </a:cxn>
                <a:cxn ang="0">
                  <a:pos x="23" y="28"/>
                </a:cxn>
                <a:cxn ang="0">
                  <a:pos x="17" y="30"/>
                </a:cxn>
                <a:cxn ang="0">
                  <a:pos x="12" y="33"/>
                </a:cxn>
                <a:cxn ang="0">
                  <a:pos x="10" y="38"/>
                </a:cxn>
                <a:cxn ang="0">
                  <a:pos x="7" y="48"/>
                </a:cxn>
              </a:cxnLst>
              <a:rect l="0" t="0" r="r" b="b"/>
              <a:pathLst>
                <a:path w="45" h="73">
                  <a:moveTo>
                    <a:pt x="35" y="73"/>
                  </a:moveTo>
                  <a:lnTo>
                    <a:pt x="35" y="66"/>
                  </a:lnTo>
                  <a:lnTo>
                    <a:pt x="30" y="71"/>
                  </a:lnTo>
                  <a:lnTo>
                    <a:pt x="28" y="73"/>
                  </a:lnTo>
                  <a:lnTo>
                    <a:pt x="20" y="73"/>
                  </a:lnTo>
                  <a:lnTo>
                    <a:pt x="15" y="73"/>
                  </a:lnTo>
                  <a:lnTo>
                    <a:pt x="10" y="71"/>
                  </a:lnTo>
                  <a:lnTo>
                    <a:pt x="5" y="66"/>
                  </a:lnTo>
                  <a:lnTo>
                    <a:pt x="2" y="61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2" y="33"/>
                  </a:lnTo>
                  <a:lnTo>
                    <a:pt x="5" y="28"/>
                  </a:lnTo>
                  <a:lnTo>
                    <a:pt x="10" y="23"/>
                  </a:lnTo>
                  <a:lnTo>
                    <a:pt x="15" y="20"/>
                  </a:lnTo>
                  <a:lnTo>
                    <a:pt x="20" y="20"/>
                  </a:lnTo>
                  <a:lnTo>
                    <a:pt x="25" y="20"/>
                  </a:lnTo>
                  <a:lnTo>
                    <a:pt x="30" y="23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73"/>
                  </a:lnTo>
                  <a:lnTo>
                    <a:pt x="35" y="73"/>
                  </a:lnTo>
                  <a:close/>
                  <a:moveTo>
                    <a:pt x="7" y="48"/>
                  </a:moveTo>
                  <a:lnTo>
                    <a:pt x="10" y="56"/>
                  </a:lnTo>
                  <a:lnTo>
                    <a:pt x="12" y="61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8" y="66"/>
                  </a:lnTo>
                  <a:lnTo>
                    <a:pt x="30" y="61"/>
                  </a:lnTo>
                  <a:lnTo>
                    <a:pt x="33" y="56"/>
                  </a:lnTo>
                  <a:lnTo>
                    <a:pt x="35" y="48"/>
                  </a:lnTo>
                  <a:lnTo>
                    <a:pt x="33" y="38"/>
                  </a:lnTo>
                  <a:lnTo>
                    <a:pt x="30" y="33"/>
                  </a:lnTo>
                  <a:lnTo>
                    <a:pt x="28" y="30"/>
                  </a:lnTo>
                  <a:lnTo>
                    <a:pt x="23" y="28"/>
                  </a:lnTo>
                  <a:lnTo>
                    <a:pt x="17" y="30"/>
                  </a:lnTo>
                  <a:lnTo>
                    <a:pt x="12" y="33"/>
                  </a:lnTo>
                  <a:lnTo>
                    <a:pt x="10" y="38"/>
                  </a:lnTo>
                  <a:lnTo>
                    <a:pt x="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6" name="Freeform 3670"/>
            <p:cNvSpPr>
              <a:spLocks noEditPoints="1"/>
            </p:cNvSpPr>
            <p:nvPr/>
          </p:nvSpPr>
          <p:spPr bwMode="auto">
            <a:xfrm>
              <a:off x="4105" y="3534"/>
              <a:ext cx="63" cy="73"/>
            </a:xfrm>
            <a:custGeom>
              <a:avLst/>
              <a:gdLst/>
              <a:ahLst/>
              <a:cxnLst>
                <a:cxn ang="0">
                  <a:pos x="40" y="68"/>
                </a:cxn>
                <a:cxn ang="0">
                  <a:pos x="30" y="73"/>
                </a:cxn>
                <a:cxn ang="0">
                  <a:pos x="18" y="73"/>
                </a:cxn>
                <a:cxn ang="0">
                  <a:pos x="8" y="66"/>
                </a:cxn>
                <a:cxn ang="0">
                  <a:pos x="0" y="53"/>
                </a:cxn>
                <a:cxn ang="0">
                  <a:pos x="5" y="41"/>
                </a:cxn>
                <a:cxn ang="0">
                  <a:pos x="18" y="33"/>
                </a:cxn>
                <a:cxn ang="0">
                  <a:pos x="13" y="23"/>
                </a:cxn>
                <a:cxn ang="0">
                  <a:pos x="10" y="15"/>
                </a:cxn>
                <a:cxn ang="0">
                  <a:pos x="15" y="5"/>
                </a:cxn>
                <a:cxn ang="0">
                  <a:pos x="28" y="0"/>
                </a:cxn>
                <a:cxn ang="0">
                  <a:pos x="40" y="5"/>
                </a:cxn>
                <a:cxn ang="0">
                  <a:pos x="45" y="15"/>
                </a:cxn>
                <a:cxn ang="0">
                  <a:pos x="38" y="28"/>
                </a:cxn>
                <a:cxn ang="0">
                  <a:pos x="45" y="51"/>
                </a:cxn>
                <a:cxn ang="0">
                  <a:pos x="50" y="41"/>
                </a:cxn>
                <a:cxn ang="0">
                  <a:pos x="56" y="51"/>
                </a:cxn>
                <a:cxn ang="0">
                  <a:pos x="56" y="63"/>
                </a:cxn>
                <a:cxn ang="0">
                  <a:pos x="56" y="73"/>
                </a:cxn>
                <a:cxn ang="0">
                  <a:pos x="45" y="63"/>
                </a:cxn>
                <a:cxn ang="0">
                  <a:pos x="30" y="25"/>
                </a:cxn>
                <a:cxn ang="0">
                  <a:pos x="35" y="18"/>
                </a:cxn>
                <a:cxn ang="0">
                  <a:pos x="35" y="13"/>
                </a:cxn>
                <a:cxn ang="0">
                  <a:pos x="30" y="8"/>
                </a:cxn>
                <a:cxn ang="0">
                  <a:pos x="25" y="8"/>
                </a:cxn>
                <a:cxn ang="0">
                  <a:pos x="20" y="13"/>
                </a:cxn>
                <a:cxn ang="0">
                  <a:pos x="20" y="18"/>
                </a:cxn>
                <a:cxn ang="0">
                  <a:pos x="23" y="20"/>
                </a:cxn>
                <a:cxn ang="0">
                  <a:pos x="28" y="28"/>
                </a:cxn>
                <a:cxn ang="0">
                  <a:pos x="23" y="38"/>
                </a:cxn>
                <a:cxn ang="0">
                  <a:pos x="13" y="46"/>
                </a:cxn>
                <a:cxn ang="0">
                  <a:pos x="10" y="53"/>
                </a:cxn>
                <a:cxn ang="0">
                  <a:pos x="15" y="61"/>
                </a:cxn>
                <a:cxn ang="0">
                  <a:pos x="25" y="66"/>
                </a:cxn>
                <a:cxn ang="0">
                  <a:pos x="33" y="63"/>
                </a:cxn>
                <a:cxn ang="0">
                  <a:pos x="40" y="58"/>
                </a:cxn>
              </a:cxnLst>
              <a:rect l="0" t="0" r="r" b="b"/>
              <a:pathLst>
                <a:path w="63" h="73">
                  <a:moveTo>
                    <a:pt x="45" y="63"/>
                  </a:moveTo>
                  <a:lnTo>
                    <a:pt x="40" y="68"/>
                  </a:lnTo>
                  <a:lnTo>
                    <a:pt x="35" y="71"/>
                  </a:lnTo>
                  <a:lnTo>
                    <a:pt x="30" y="73"/>
                  </a:lnTo>
                  <a:lnTo>
                    <a:pt x="25" y="73"/>
                  </a:lnTo>
                  <a:lnTo>
                    <a:pt x="18" y="73"/>
                  </a:lnTo>
                  <a:lnTo>
                    <a:pt x="13" y="71"/>
                  </a:lnTo>
                  <a:lnTo>
                    <a:pt x="8" y="66"/>
                  </a:lnTo>
                  <a:lnTo>
                    <a:pt x="3" y="61"/>
                  </a:lnTo>
                  <a:lnTo>
                    <a:pt x="0" y="53"/>
                  </a:lnTo>
                  <a:lnTo>
                    <a:pt x="3" y="48"/>
                  </a:lnTo>
                  <a:lnTo>
                    <a:pt x="5" y="41"/>
                  </a:lnTo>
                  <a:lnTo>
                    <a:pt x="10" y="35"/>
                  </a:lnTo>
                  <a:lnTo>
                    <a:pt x="18" y="33"/>
                  </a:lnTo>
                  <a:lnTo>
                    <a:pt x="15" y="28"/>
                  </a:lnTo>
                  <a:lnTo>
                    <a:pt x="13" y="23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3" y="10"/>
                  </a:lnTo>
                  <a:lnTo>
                    <a:pt x="15" y="5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3" y="10"/>
                  </a:lnTo>
                  <a:lnTo>
                    <a:pt x="45" y="15"/>
                  </a:lnTo>
                  <a:lnTo>
                    <a:pt x="43" y="23"/>
                  </a:lnTo>
                  <a:lnTo>
                    <a:pt x="38" y="28"/>
                  </a:lnTo>
                  <a:lnTo>
                    <a:pt x="30" y="33"/>
                  </a:lnTo>
                  <a:lnTo>
                    <a:pt x="45" y="51"/>
                  </a:lnTo>
                  <a:lnTo>
                    <a:pt x="48" y="46"/>
                  </a:lnTo>
                  <a:lnTo>
                    <a:pt x="50" y="41"/>
                  </a:lnTo>
                  <a:lnTo>
                    <a:pt x="58" y="41"/>
                  </a:lnTo>
                  <a:lnTo>
                    <a:pt x="56" y="51"/>
                  </a:lnTo>
                  <a:lnTo>
                    <a:pt x="50" y="56"/>
                  </a:lnTo>
                  <a:lnTo>
                    <a:pt x="56" y="63"/>
                  </a:lnTo>
                  <a:lnTo>
                    <a:pt x="63" y="68"/>
                  </a:lnTo>
                  <a:lnTo>
                    <a:pt x="56" y="73"/>
                  </a:lnTo>
                  <a:lnTo>
                    <a:pt x="50" y="71"/>
                  </a:lnTo>
                  <a:lnTo>
                    <a:pt x="45" y="63"/>
                  </a:lnTo>
                  <a:close/>
                  <a:moveTo>
                    <a:pt x="28" y="28"/>
                  </a:moveTo>
                  <a:lnTo>
                    <a:pt x="30" y="25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15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0" y="8"/>
                  </a:lnTo>
                  <a:lnTo>
                    <a:pt x="28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23" y="20"/>
                  </a:lnTo>
                  <a:lnTo>
                    <a:pt x="23" y="23"/>
                  </a:lnTo>
                  <a:lnTo>
                    <a:pt x="28" y="28"/>
                  </a:lnTo>
                  <a:close/>
                  <a:moveTo>
                    <a:pt x="40" y="58"/>
                  </a:moveTo>
                  <a:lnTo>
                    <a:pt x="23" y="38"/>
                  </a:lnTo>
                  <a:lnTo>
                    <a:pt x="18" y="41"/>
                  </a:lnTo>
                  <a:lnTo>
                    <a:pt x="13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3" y="56"/>
                  </a:lnTo>
                  <a:lnTo>
                    <a:pt x="15" y="61"/>
                  </a:lnTo>
                  <a:lnTo>
                    <a:pt x="18" y="66"/>
                  </a:lnTo>
                  <a:lnTo>
                    <a:pt x="25" y="66"/>
                  </a:lnTo>
                  <a:lnTo>
                    <a:pt x="28" y="66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4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7" name="Freeform 3671"/>
            <p:cNvSpPr>
              <a:spLocks/>
            </p:cNvSpPr>
            <p:nvPr/>
          </p:nvSpPr>
          <p:spPr bwMode="auto">
            <a:xfrm>
              <a:off x="4206" y="3534"/>
              <a:ext cx="55" cy="7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30"/>
                </a:cxn>
                <a:cxn ang="0">
                  <a:pos x="45" y="30"/>
                </a:cxn>
                <a:cxn ang="0">
                  <a:pos x="45" y="0"/>
                </a:cxn>
                <a:cxn ang="0">
                  <a:pos x="55" y="0"/>
                </a:cxn>
                <a:cxn ang="0">
                  <a:pos x="55" y="73"/>
                </a:cxn>
                <a:cxn ang="0">
                  <a:pos x="45" y="73"/>
                </a:cxn>
                <a:cxn ang="0">
                  <a:pos x="45" y="38"/>
                </a:cxn>
                <a:cxn ang="0">
                  <a:pos x="10" y="38"/>
                </a:cxn>
                <a:cxn ang="0">
                  <a:pos x="10" y="73"/>
                </a:cxn>
                <a:cxn ang="0">
                  <a:pos x="0" y="73"/>
                </a:cxn>
              </a:cxnLst>
              <a:rect l="0" t="0" r="r" b="b"/>
              <a:pathLst>
                <a:path w="55" h="73">
                  <a:moveTo>
                    <a:pt x="0" y="7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0"/>
                  </a:lnTo>
                  <a:lnTo>
                    <a:pt x="45" y="30"/>
                  </a:lnTo>
                  <a:lnTo>
                    <a:pt x="45" y="0"/>
                  </a:lnTo>
                  <a:lnTo>
                    <a:pt x="55" y="0"/>
                  </a:lnTo>
                  <a:lnTo>
                    <a:pt x="55" y="73"/>
                  </a:lnTo>
                  <a:lnTo>
                    <a:pt x="45" y="73"/>
                  </a:lnTo>
                  <a:lnTo>
                    <a:pt x="45" y="38"/>
                  </a:lnTo>
                  <a:lnTo>
                    <a:pt x="10" y="38"/>
                  </a:lnTo>
                  <a:lnTo>
                    <a:pt x="1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8" name="Freeform 3672"/>
            <p:cNvSpPr>
              <a:spLocks noEditPoints="1"/>
            </p:cNvSpPr>
            <p:nvPr/>
          </p:nvSpPr>
          <p:spPr bwMode="auto">
            <a:xfrm>
              <a:off x="4274" y="3554"/>
              <a:ext cx="48" cy="53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38"/>
                </a:cxn>
                <a:cxn ang="0">
                  <a:pos x="43" y="46"/>
                </a:cxn>
                <a:cxn ang="0">
                  <a:pos x="40" y="51"/>
                </a:cxn>
                <a:cxn ang="0">
                  <a:pos x="33" y="53"/>
                </a:cxn>
                <a:cxn ang="0">
                  <a:pos x="25" y="53"/>
                </a:cxn>
                <a:cxn ang="0">
                  <a:pos x="18" y="53"/>
                </a:cxn>
                <a:cxn ang="0">
                  <a:pos x="10" y="51"/>
                </a:cxn>
                <a:cxn ang="0">
                  <a:pos x="5" y="48"/>
                </a:cxn>
                <a:cxn ang="0">
                  <a:pos x="3" y="41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0" y="21"/>
                </a:cxn>
                <a:cxn ang="0">
                  <a:pos x="3" y="13"/>
                </a:cxn>
                <a:cxn ang="0">
                  <a:pos x="5" y="8"/>
                </a:cxn>
                <a:cxn ang="0">
                  <a:pos x="10" y="3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5" y="3"/>
                </a:cxn>
                <a:cxn ang="0">
                  <a:pos x="40" y="8"/>
                </a:cxn>
                <a:cxn ang="0">
                  <a:pos x="45" y="13"/>
                </a:cxn>
                <a:cxn ang="0">
                  <a:pos x="48" y="18"/>
                </a:cxn>
                <a:cxn ang="0">
                  <a:pos x="48" y="26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8" y="28"/>
                </a:cxn>
                <a:cxn ang="0">
                  <a:pos x="10" y="36"/>
                </a:cxn>
                <a:cxn ang="0">
                  <a:pos x="13" y="41"/>
                </a:cxn>
                <a:cxn ang="0">
                  <a:pos x="18" y="46"/>
                </a:cxn>
                <a:cxn ang="0">
                  <a:pos x="25" y="46"/>
                </a:cxn>
                <a:cxn ang="0">
                  <a:pos x="28" y="46"/>
                </a:cxn>
                <a:cxn ang="0">
                  <a:pos x="33" y="43"/>
                </a:cxn>
                <a:cxn ang="0">
                  <a:pos x="35" y="41"/>
                </a:cxn>
                <a:cxn ang="0">
                  <a:pos x="38" y="38"/>
                </a:cxn>
                <a:cxn ang="0">
                  <a:pos x="8" y="21"/>
                </a:cxn>
                <a:cxn ang="0">
                  <a:pos x="38" y="21"/>
                </a:cxn>
                <a:cxn ang="0">
                  <a:pos x="38" y="15"/>
                </a:cxn>
                <a:cxn ang="0">
                  <a:pos x="35" y="13"/>
                </a:cxn>
                <a:cxn ang="0">
                  <a:pos x="30" y="10"/>
                </a:cxn>
                <a:cxn ang="0">
                  <a:pos x="23" y="8"/>
                </a:cxn>
                <a:cxn ang="0">
                  <a:pos x="18" y="8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8" y="21"/>
                </a:cxn>
              </a:cxnLst>
              <a:rect l="0" t="0" r="r" b="b"/>
              <a:pathLst>
                <a:path w="48" h="53">
                  <a:moveTo>
                    <a:pt x="38" y="38"/>
                  </a:moveTo>
                  <a:lnTo>
                    <a:pt x="48" y="38"/>
                  </a:lnTo>
                  <a:lnTo>
                    <a:pt x="43" y="46"/>
                  </a:lnTo>
                  <a:lnTo>
                    <a:pt x="40" y="51"/>
                  </a:lnTo>
                  <a:lnTo>
                    <a:pt x="33" y="53"/>
                  </a:lnTo>
                  <a:lnTo>
                    <a:pt x="25" y="53"/>
                  </a:lnTo>
                  <a:lnTo>
                    <a:pt x="18" y="53"/>
                  </a:lnTo>
                  <a:lnTo>
                    <a:pt x="10" y="51"/>
                  </a:lnTo>
                  <a:lnTo>
                    <a:pt x="5" y="48"/>
                  </a:lnTo>
                  <a:lnTo>
                    <a:pt x="3" y="41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3" y="13"/>
                  </a:lnTo>
                  <a:lnTo>
                    <a:pt x="5" y="8"/>
                  </a:lnTo>
                  <a:lnTo>
                    <a:pt x="10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5" y="3"/>
                  </a:lnTo>
                  <a:lnTo>
                    <a:pt x="40" y="8"/>
                  </a:lnTo>
                  <a:lnTo>
                    <a:pt x="45" y="13"/>
                  </a:lnTo>
                  <a:lnTo>
                    <a:pt x="48" y="18"/>
                  </a:lnTo>
                  <a:lnTo>
                    <a:pt x="48" y="26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8" y="28"/>
                  </a:lnTo>
                  <a:lnTo>
                    <a:pt x="10" y="36"/>
                  </a:lnTo>
                  <a:lnTo>
                    <a:pt x="13" y="41"/>
                  </a:lnTo>
                  <a:lnTo>
                    <a:pt x="18" y="46"/>
                  </a:lnTo>
                  <a:lnTo>
                    <a:pt x="25" y="46"/>
                  </a:lnTo>
                  <a:lnTo>
                    <a:pt x="28" y="46"/>
                  </a:lnTo>
                  <a:lnTo>
                    <a:pt x="33" y="43"/>
                  </a:lnTo>
                  <a:lnTo>
                    <a:pt x="35" y="41"/>
                  </a:lnTo>
                  <a:lnTo>
                    <a:pt x="38" y="38"/>
                  </a:lnTo>
                  <a:close/>
                  <a:moveTo>
                    <a:pt x="8" y="21"/>
                  </a:moveTo>
                  <a:lnTo>
                    <a:pt x="38" y="21"/>
                  </a:lnTo>
                  <a:lnTo>
                    <a:pt x="38" y="15"/>
                  </a:lnTo>
                  <a:lnTo>
                    <a:pt x="35" y="13"/>
                  </a:lnTo>
                  <a:lnTo>
                    <a:pt x="30" y="10"/>
                  </a:lnTo>
                  <a:lnTo>
                    <a:pt x="23" y="8"/>
                  </a:lnTo>
                  <a:lnTo>
                    <a:pt x="18" y="8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89" name="Freeform 3673"/>
            <p:cNvSpPr>
              <a:spLocks noEditPoints="1"/>
            </p:cNvSpPr>
            <p:nvPr/>
          </p:nvSpPr>
          <p:spPr bwMode="auto">
            <a:xfrm>
              <a:off x="4332" y="3534"/>
              <a:ext cx="45" cy="73"/>
            </a:xfrm>
            <a:custGeom>
              <a:avLst/>
              <a:gdLst/>
              <a:ahLst/>
              <a:cxnLst>
                <a:cxn ang="0">
                  <a:pos x="10" y="73"/>
                </a:cxn>
                <a:cxn ang="0">
                  <a:pos x="0" y="7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8"/>
                </a:cxn>
                <a:cxn ang="0">
                  <a:pos x="13" y="23"/>
                </a:cxn>
                <a:cxn ang="0">
                  <a:pos x="18" y="20"/>
                </a:cxn>
                <a:cxn ang="0">
                  <a:pos x="23" y="20"/>
                </a:cxn>
                <a:cxn ang="0">
                  <a:pos x="28" y="20"/>
                </a:cxn>
                <a:cxn ang="0">
                  <a:pos x="33" y="23"/>
                </a:cxn>
                <a:cxn ang="0">
                  <a:pos x="35" y="23"/>
                </a:cxn>
                <a:cxn ang="0">
                  <a:pos x="40" y="28"/>
                </a:cxn>
                <a:cxn ang="0">
                  <a:pos x="43" y="30"/>
                </a:cxn>
                <a:cxn ang="0">
                  <a:pos x="43" y="35"/>
                </a:cxn>
                <a:cxn ang="0">
                  <a:pos x="45" y="41"/>
                </a:cxn>
                <a:cxn ang="0">
                  <a:pos x="45" y="46"/>
                </a:cxn>
                <a:cxn ang="0">
                  <a:pos x="45" y="56"/>
                </a:cxn>
                <a:cxn ang="0">
                  <a:pos x="43" y="61"/>
                </a:cxn>
                <a:cxn ang="0">
                  <a:pos x="38" y="68"/>
                </a:cxn>
                <a:cxn ang="0">
                  <a:pos x="33" y="73"/>
                </a:cxn>
                <a:cxn ang="0">
                  <a:pos x="23" y="73"/>
                </a:cxn>
                <a:cxn ang="0">
                  <a:pos x="18" y="73"/>
                </a:cxn>
                <a:cxn ang="0">
                  <a:pos x="13" y="71"/>
                </a:cxn>
                <a:cxn ang="0">
                  <a:pos x="10" y="66"/>
                </a:cxn>
                <a:cxn ang="0">
                  <a:pos x="10" y="73"/>
                </a:cxn>
                <a:cxn ang="0">
                  <a:pos x="10" y="46"/>
                </a:cxn>
                <a:cxn ang="0">
                  <a:pos x="10" y="53"/>
                </a:cxn>
                <a:cxn ang="0">
                  <a:pos x="13" y="61"/>
                </a:cxn>
                <a:cxn ang="0">
                  <a:pos x="18" y="63"/>
                </a:cxn>
                <a:cxn ang="0">
                  <a:pos x="23" y="66"/>
                </a:cxn>
                <a:cxn ang="0">
                  <a:pos x="28" y="66"/>
                </a:cxn>
                <a:cxn ang="0">
                  <a:pos x="33" y="61"/>
                </a:cxn>
                <a:cxn ang="0">
                  <a:pos x="35" y="56"/>
                </a:cxn>
                <a:cxn ang="0">
                  <a:pos x="35" y="48"/>
                </a:cxn>
                <a:cxn ang="0">
                  <a:pos x="35" y="38"/>
                </a:cxn>
                <a:cxn ang="0">
                  <a:pos x="33" y="33"/>
                </a:cxn>
                <a:cxn ang="0">
                  <a:pos x="28" y="30"/>
                </a:cxn>
                <a:cxn ang="0">
                  <a:pos x="23" y="28"/>
                </a:cxn>
                <a:cxn ang="0">
                  <a:pos x="18" y="30"/>
                </a:cxn>
                <a:cxn ang="0">
                  <a:pos x="13" y="33"/>
                </a:cxn>
                <a:cxn ang="0">
                  <a:pos x="10" y="38"/>
                </a:cxn>
                <a:cxn ang="0">
                  <a:pos x="10" y="46"/>
                </a:cxn>
              </a:cxnLst>
              <a:rect l="0" t="0" r="r" b="b"/>
              <a:pathLst>
                <a:path w="45" h="73">
                  <a:moveTo>
                    <a:pt x="10" y="73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8"/>
                  </a:lnTo>
                  <a:lnTo>
                    <a:pt x="13" y="23"/>
                  </a:lnTo>
                  <a:lnTo>
                    <a:pt x="18" y="20"/>
                  </a:lnTo>
                  <a:lnTo>
                    <a:pt x="23" y="20"/>
                  </a:lnTo>
                  <a:lnTo>
                    <a:pt x="28" y="20"/>
                  </a:lnTo>
                  <a:lnTo>
                    <a:pt x="33" y="23"/>
                  </a:lnTo>
                  <a:lnTo>
                    <a:pt x="35" y="23"/>
                  </a:lnTo>
                  <a:lnTo>
                    <a:pt x="40" y="28"/>
                  </a:lnTo>
                  <a:lnTo>
                    <a:pt x="43" y="30"/>
                  </a:lnTo>
                  <a:lnTo>
                    <a:pt x="43" y="35"/>
                  </a:lnTo>
                  <a:lnTo>
                    <a:pt x="45" y="41"/>
                  </a:lnTo>
                  <a:lnTo>
                    <a:pt x="45" y="46"/>
                  </a:lnTo>
                  <a:lnTo>
                    <a:pt x="45" y="56"/>
                  </a:lnTo>
                  <a:lnTo>
                    <a:pt x="43" y="61"/>
                  </a:lnTo>
                  <a:lnTo>
                    <a:pt x="38" y="68"/>
                  </a:lnTo>
                  <a:lnTo>
                    <a:pt x="33" y="73"/>
                  </a:lnTo>
                  <a:lnTo>
                    <a:pt x="23" y="73"/>
                  </a:lnTo>
                  <a:lnTo>
                    <a:pt x="18" y="73"/>
                  </a:lnTo>
                  <a:lnTo>
                    <a:pt x="13" y="71"/>
                  </a:lnTo>
                  <a:lnTo>
                    <a:pt x="10" y="66"/>
                  </a:lnTo>
                  <a:lnTo>
                    <a:pt x="10" y="73"/>
                  </a:lnTo>
                  <a:close/>
                  <a:moveTo>
                    <a:pt x="10" y="46"/>
                  </a:moveTo>
                  <a:lnTo>
                    <a:pt x="10" y="53"/>
                  </a:lnTo>
                  <a:lnTo>
                    <a:pt x="13" y="61"/>
                  </a:lnTo>
                  <a:lnTo>
                    <a:pt x="18" y="63"/>
                  </a:lnTo>
                  <a:lnTo>
                    <a:pt x="23" y="66"/>
                  </a:lnTo>
                  <a:lnTo>
                    <a:pt x="28" y="66"/>
                  </a:lnTo>
                  <a:lnTo>
                    <a:pt x="33" y="61"/>
                  </a:lnTo>
                  <a:lnTo>
                    <a:pt x="35" y="56"/>
                  </a:lnTo>
                  <a:lnTo>
                    <a:pt x="35" y="48"/>
                  </a:lnTo>
                  <a:lnTo>
                    <a:pt x="35" y="38"/>
                  </a:lnTo>
                  <a:lnTo>
                    <a:pt x="33" y="33"/>
                  </a:lnTo>
                  <a:lnTo>
                    <a:pt x="28" y="30"/>
                  </a:lnTo>
                  <a:lnTo>
                    <a:pt x="23" y="28"/>
                  </a:lnTo>
                  <a:lnTo>
                    <a:pt x="18" y="30"/>
                  </a:lnTo>
                  <a:lnTo>
                    <a:pt x="13" y="33"/>
                  </a:lnTo>
                  <a:lnTo>
                    <a:pt x="10" y="38"/>
                  </a:lnTo>
                  <a:lnTo>
                    <a:pt x="10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0" name="Freeform 3674"/>
            <p:cNvSpPr>
              <a:spLocks noEditPoints="1"/>
            </p:cNvSpPr>
            <p:nvPr/>
          </p:nvSpPr>
          <p:spPr bwMode="auto">
            <a:xfrm>
              <a:off x="4385" y="3554"/>
              <a:ext cx="48" cy="53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38"/>
                </a:cxn>
                <a:cxn ang="0">
                  <a:pos x="45" y="46"/>
                </a:cxn>
                <a:cxn ang="0">
                  <a:pos x="40" y="51"/>
                </a:cxn>
                <a:cxn ang="0">
                  <a:pos x="33" y="53"/>
                </a:cxn>
                <a:cxn ang="0">
                  <a:pos x="25" y="53"/>
                </a:cxn>
                <a:cxn ang="0">
                  <a:pos x="18" y="53"/>
                </a:cxn>
                <a:cxn ang="0">
                  <a:pos x="10" y="51"/>
                </a:cxn>
                <a:cxn ang="0">
                  <a:pos x="8" y="48"/>
                </a:cxn>
                <a:cxn ang="0">
                  <a:pos x="2" y="41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0" y="21"/>
                </a:cxn>
                <a:cxn ang="0">
                  <a:pos x="2" y="13"/>
                </a:cxn>
                <a:cxn ang="0">
                  <a:pos x="8" y="8"/>
                </a:cxn>
                <a:cxn ang="0">
                  <a:pos x="13" y="3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30" y="0"/>
                </a:cxn>
                <a:cxn ang="0">
                  <a:pos x="35" y="3"/>
                </a:cxn>
                <a:cxn ang="0">
                  <a:pos x="40" y="8"/>
                </a:cxn>
                <a:cxn ang="0">
                  <a:pos x="45" y="13"/>
                </a:cxn>
                <a:cxn ang="0">
                  <a:pos x="48" y="18"/>
                </a:cxn>
                <a:cxn ang="0">
                  <a:pos x="48" y="26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10" y="28"/>
                </a:cxn>
                <a:cxn ang="0">
                  <a:pos x="10" y="36"/>
                </a:cxn>
                <a:cxn ang="0">
                  <a:pos x="15" y="41"/>
                </a:cxn>
                <a:cxn ang="0">
                  <a:pos x="18" y="46"/>
                </a:cxn>
                <a:cxn ang="0">
                  <a:pos x="25" y="46"/>
                </a:cxn>
                <a:cxn ang="0">
                  <a:pos x="30" y="46"/>
                </a:cxn>
                <a:cxn ang="0">
                  <a:pos x="33" y="43"/>
                </a:cxn>
                <a:cxn ang="0">
                  <a:pos x="35" y="41"/>
                </a:cxn>
                <a:cxn ang="0">
                  <a:pos x="38" y="38"/>
                </a:cxn>
                <a:cxn ang="0">
                  <a:pos x="10" y="21"/>
                </a:cxn>
                <a:cxn ang="0">
                  <a:pos x="38" y="21"/>
                </a:cxn>
                <a:cxn ang="0">
                  <a:pos x="38" y="15"/>
                </a:cxn>
                <a:cxn ang="0">
                  <a:pos x="35" y="13"/>
                </a:cxn>
                <a:cxn ang="0">
                  <a:pos x="30" y="10"/>
                </a:cxn>
                <a:cxn ang="0">
                  <a:pos x="25" y="8"/>
                </a:cxn>
                <a:cxn ang="0">
                  <a:pos x="18" y="8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10" y="21"/>
                </a:cxn>
              </a:cxnLst>
              <a:rect l="0" t="0" r="r" b="b"/>
              <a:pathLst>
                <a:path w="48" h="53">
                  <a:moveTo>
                    <a:pt x="38" y="38"/>
                  </a:moveTo>
                  <a:lnTo>
                    <a:pt x="48" y="38"/>
                  </a:lnTo>
                  <a:lnTo>
                    <a:pt x="45" y="46"/>
                  </a:lnTo>
                  <a:lnTo>
                    <a:pt x="40" y="51"/>
                  </a:lnTo>
                  <a:lnTo>
                    <a:pt x="33" y="53"/>
                  </a:lnTo>
                  <a:lnTo>
                    <a:pt x="25" y="53"/>
                  </a:lnTo>
                  <a:lnTo>
                    <a:pt x="18" y="53"/>
                  </a:lnTo>
                  <a:lnTo>
                    <a:pt x="10" y="51"/>
                  </a:lnTo>
                  <a:lnTo>
                    <a:pt x="8" y="48"/>
                  </a:lnTo>
                  <a:lnTo>
                    <a:pt x="2" y="41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8" y="8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5" y="3"/>
                  </a:lnTo>
                  <a:lnTo>
                    <a:pt x="40" y="8"/>
                  </a:lnTo>
                  <a:lnTo>
                    <a:pt x="45" y="13"/>
                  </a:lnTo>
                  <a:lnTo>
                    <a:pt x="48" y="18"/>
                  </a:lnTo>
                  <a:lnTo>
                    <a:pt x="48" y="26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10" y="28"/>
                  </a:lnTo>
                  <a:lnTo>
                    <a:pt x="10" y="36"/>
                  </a:lnTo>
                  <a:lnTo>
                    <a:pt x="15" y="41"/>
                  </a:lnTo>
                  <a:lnTo>
                    <a:pt x="18" y="46"/>
                  </a:lnTo>
                  <a:lnTo>
                    <a:pt x="25" y="46"/>
                  </a:lnTo>
                  <a:lnTo>
                    <a:pt x="30" y="46"/>
                  </a:lnTo>
                  <a:lnTo>
                    <a:pt x="33" y="43"/>
                  </a:lnTo>
                  <a:lnTo>
                    <a:pt x="35" y="41"/>
                  </a:lnTo>
                  <a:lnTo>
                    <a:pt x="38" y="38"/>
                  </a:lnTo>
                  <a:close/>
                  <a:moveTo>
                    <a:pt x="10" y="21"/>
                  </a:moveTo>
                  <a:lnTo>
                    <a:pt x="38" y="21"/>
                  </a:lnTo>
                  <a:lnTo>
                    <a:pt x="38" y="15"/>
                  </a:lnTo>
                  <a:lnTo>
                    <a:pt x="35" y="13"/>
                  </a:lnTo>
                  <a:lnTo>
                    <a:pt x="30" y="10"/>
                  </a:lnTo>
                  <a:lnTo>
                    <a:pt x="25" y="8"/>
                  </a:lnTo>
                  <a:lnTo>
                    <a:pt x="18" y="8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1" name="Freeform 3675"/>
            <p:cNvSpPr>
              <a:spLocks/>
            </p:cNvSpPr>
            <p:nvPr/>
          </p:nvSpPr>
          <p:spPr bwMode="auto">
            <a:xfrm>
              <a:off x="4445" y="3554"/>
              <a:ext cx="26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8"/>
                </a:cxn>
                <a:cxn ang="0">
                  <a:pos x="11" y="3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6" y="3"/>
                </a:cxn>
                <a:cxn ang="0">
                  <a:pos x="23" y="10"/>
                </a:cxn>
                <a:cxn ang="0">
                  <a:pos x="21" y="8"/>
                </a:cxn>
                <a:cxn ang="0">
                  <a:pos x="18" y="8"/>
                </a:cxn>
                <a:cxn ang="0">
                  <a:pos x="16" y="8"/>
                </a:cxn>
                <a:cxn ang="0">
                  <a:pos x="13" y="10"/>
                </a:cxn>
                <a:cxn ang="0">
                  <a:pos x="11" y="13"/>
                </a:cxn>
                <a:cxn ang="0">
                  <a:pos x="11" y="15"/>
                </a:cxn>
                <a:cxn ang="0">
                  <a:pos x="8" y="21"/>
                </a:cxn>
                <a:cxn ang="0">
                  <a:pos x="8" y="26"/>
                </a:cxn>
                <a:cxn ang="0">
                  <a:pos x="8" y="53"/>
                </a:cxn>
                <a:cxn ang="0">
                  <a:pos x="0" y="53"/>
                </a:cxn>
              </a:cxnLst>
              <a:rect l="0" t="0" r="r" b="b"/>
              <a:pathLst>
                <a:path w="26" h="53">
                  <a:moveTo>
                    <a:pt x="0" y="53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1" y="3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6" y="3"/>
                  </a:lnTo>
                  <a:lnTo>
                    <a:pt x="23" y="10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8" y="21"/>
                  </a:lnTo>
                  <a:lnTo>
                    <a:pt x="8" y="26"/>
                  </a:lnTo>
                  <a:lnTo>
                    <a:pt x="8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2" name="Freeform 3676"/>
            <p:cNvSpPr>
              <a:spLocks/>
            </p:cNvSpPr>
            <p:nvPr/>
          </p:nvSpPr>
          <p:spPr bwMode="auto">
            <a:xfrm>
              <a:off x="4473" y="3537"/>
              <a:ext cx="25" cy="70"/>
            </a:xfrm>
            <a:custGeom>
              <a:avLst/>
              <a:gdLst/>
              <a:ahLst/>
              <a:cxnLst>
                <a:cxn ang="0">
                  <a:pos x="23" y="63"/>
                </a:cxn>
                <a:cxn ang="0">
                  <a:pos x="25" y="70"/>
                </a:cxn>
                <a:cxn ang="0">
                  <a:pos x="20" y="70"/>
                </a:cxn>
                <a:cxn ang="0">
                  <a:pos x="18" y="70"/>
                </a:cxn>
                <a:cxn ang="0">
                  <a:pos x="15" y="70"/>
                </a:cxn>
                <a:cxn ang="0">
                  <a:pos x="10" y="70"/>
                </a:cxn>
                <a:cxn ang="0">
                  <a:pos x="8" y="68"/>
                </a:cxn>
                <a:cxn ang="0">
                  <a:pos x="8" y="65"/>
                </a:cxn>
                <a:cxn ang="0">
                  <a:pos x="5" y="63"/>
                </a:cxn>
                <a:cxn ang="0">
                  <a:pos x="5" y="55"/>
                </a:cxn>
                <a:cxn ang="0">
                  <a:pos x="5" y="25"/>
                </a:cxn>
                <a:cxn ang="0">
                  <a:pos x="0" y="25"/>
                </a:cxn>
                <a:cxn ang="0">
                  <a:pos x="0" y="17"/>
                </a:cxn>
                <a:cxn ang="0">
                  <a:pos x="5" y="17"/>
                </a:cxn>
                <a:cxn ang="0">
                  <a:pos x="5" y="5"/>
                </a:cxn>
                <a:cxn ang="0">
                  <a:pos x="15" y="0"/>
                </a:cxn>
                <a:cxn ang="0">
                  <a:pos x="15" y="17"/>
                </a:cxn>
                <a:cxn ang="0">
                  <a:pos x="23" y="17"/>
                </a:cxn>
                <a:cxn ang="0">
                  <a:pos x="23" y="25"/>
                </a:cxn>
                <a:cxn ang="0">
                  <a:pos x="15" y="25"/>
                </a:cxn>
                <a:cxn ang="0">
                  <a:pos x="15" y="55"/>
                </a:cxn>
                <a:cxn ang="0">
                  <a:pos x="15" y="58"/>
                </a:cxn>
                <a:cxn ang="0">
                  <a:pos x="15" y="60"/>
                </a:cxn>
                <a:cxn ang="0">
                  <a:pos x="15" y="63"/>
                </a:cxn>
                <a:cxn ang="0">
                  <a:pos x="18" y="63"/>
                </a:cxn>
                <a:cxn ang="0">
                  <a:pos x="18" y="63"/>
                </a:cxn>
                <a:cxn ang="0">
                  <a:pos x="20" y="63"/>
                </a:cxn>
                <a:cxn ang="0">
                  <a:pos x="23" y="63"/>
                </a:cxn>
                <a:cxn ang="0">
                  <a:pos x="23" y="63"/>
                </a:cxn>
              </a:cxnLst>
              <a:rect l="0" t="0" r="r" b="b"/>
              <a:pathLst>
                <a:path w="25" h="70">
                  <a:moveTo>
                    <a:pt x="23" y="63"/>
                  </a:moveTo>
                  <a:lnTo>
                    <a:pt x="25" y="70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5" y="70"/>
                  </a:lnTo>
                  <a:lnTo>
                    <a:pt x="10" y="70"/>
                  </a:lnTo>
                  <a:lnTo>
                    <a:pt x="8" y="68"/>
                  </a:lnTo>
                  <a:lnTo>
                    <a:pt x="8" y="65"/>
                  </a:lnTo>
                  <a:lnTo>
                    <a:pt x="5" y="63"/>
                  </a:lnTo>
                  <a:lnTo>
                    <a:pt x="5" y="55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5"/>
                  </a:lnTo>
                  <a:lnTo>
                    <a:pt x="15" y="0"/>
                  </a:lnTo>
                  <a:lnTo>
                    <a:pt x="15" y="17"/>
                  </a:lnTo>
                  <a:lnTo>
                    <a:pt x="23" y="17"/>
                  </a:lnTo>
                  <a:lnTo>
                    <a:pt x="23" y="25"/>
                  </a:lnTo>
                  <a:lnTo>
                    <a:pt x="15" y="2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3" y="63"/>
                  </a:lnTo>
                  <a:lnTo>
                    <a:pt x="23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3" name="Freeform 3677"/>
            <p:cNvSpPr>
              <a:spLocks/>
            </p:cNvSpPr>
            <p:nvPr/>
          </p:nvSpPr>
          <p:spPr bwMode="auto">
            <a:xfrm>
              <a:off x="4534" y="3534"/>
              <a:ext cx="25" cy="93"/>
            </a:xfrm>
            <a:custGeom>
              <a:avLst/>
              <a:gdLst/>
              <a:ahLst/>
              <a:cxnLst>
                <a:cxn ang="0">
                  <a:pos x="17" y="93"/>
                </a:cxn>
                <a:cxn ang="0">
                  <a:pos x="10" y="83"/>
                </a:cxn>
                <a:cxn ang="0">
                  <a:pos x="5" y="73"/>
                </a:cxn>
                <a:cxn ang="0">
                  <a:pos x="2" y="61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5" y="25"/>
                </a:cxn>
                <a:cxn ang="0">
                  <a:pos x="10" y="13"/>
                </a:cxn>
                <a:cxn ang="0">
                  <a:pos x="17" y="0"/>
                </a:cxn>
                <a:cxn ang="0">
                  <a:pos x="25" y="0"/>
                </a:cxn>
                <a:cxn ang="0">
                  <a:pos x="20" y="10"/>
                </a:cxn>
                <a:cxn ang="0">
                  <a:pos x="15" y="15"/>
                </a:cxn>
                <a:cxn ang="0">
                  <a:pos x="12" y="23"/>
                </a:cxn>
                <a:cxn ang="0">
                  <a:pos x="12" y="28"/>
                </a:cxn>
                <a:cxn ang="0">
                  <a:pos x="10" y="38"/>
                </a:cxn>
                <a:cxn ang="0">
                  <a:pos x="10" y="48"/>
                </a:cxn>
                <a:cxn ang="0">
                  <a:pos x="12" y="71"/>
                </a:cxn>
                <a:cxn ang="0">
                  <a:pos x="25" y="93"/>
                </a:cxn>
                <a:cxn ang="0">
                  <a:pos x="17" y="93"/>
                </a:cxn>
              </a:cxnLst>
              <a:rect l="0" t="0" r="r" b="b"/>
              <a:pathLst>
                <a:path w="25" h="93">
                  <a:moveTo>
                    <a:pt x="17" y="93"/>
                  </a:moveTo>
                  <a:lnTo>
                    <a:pt x="10" y="83"/>
                  </a:lnTo>
                  <a:lnTo>
                    <a:pt x="5" y="73"/>
                  </a:lnTo>
                  <a:lnTo>
                    <a:pt x="2" y="61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5" y="25"/>
                  </a:lnTo>
                  <a:lnTo>
                    <a:pt x="10" y="13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20" y="10"/>
                  </a:lnTo>
                  <a:lnTo>
                    <a:pt x="15" y="15"/>
                  </a:lnTo>
                  <a:lnTo>
                    <a:pt x="12" y="23"/>
                  </a:lnTo>
                  <a:lnTo>
                    <a:pt x="12" y="28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2" y="71"/>
                  </a:lnTo>
                  <a:lnTo>
                    <a:pt x="25" y="93"/>
                  </a:lnTo>
                  <a:lnTo>
                    <a:pt x="17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4" name="Freeform 3678"/>
            <p:cNvSpPr>
              <a:spLocks noEditPoints="1"/>
            </p:cNvSpPr>
            <p:nvPr/>
          </p:nvSpPr>
          <p:spPr bwMode="auto">
            <a:xfrm>
              <a:off x="4567" y="3534"/>
              <a:ext cx="45" cy="73"/>
            </a:xfrm>
            <a:custGeom>
              <a:avLst/>
              <a:gdLst/>
              <a:ahLst/>
              <a:cxnLst>
                <a:cxn ang="0">
                  <a:pos x="10" y="73"/>
                </a:cxn>
                <a:cxn ang="0">
                  <a:pos x="0" y="7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8"/>
                </a:cxn>
                <a:cxn ang="0">
                  <a:pos x="15" y="23"/>
                </a:cxn>
                <a:cxn ang="0">
                  <a:pos x="20" y="20"/>
                </a:cxn>
                <a:cxn ang="0">
                  <a:pos x="25" y="20"/>
                </a:cxn>
                <a:cxn ang="0">
                  <a:pos x="27" y="20"/>
                </a:cxn>
                <a:cxn ang="0">
                  <a:pos x="32" y="23"/>
                </a:cxn>
                <a:cxn ang="0">
                  <a:pos x="37" y="23"/>
                </a:cxn>
                <a:cxn ang="0">
                  <a:pos x="40" y="28"/>
                </a:cxn>
                <a:cxn ang="0">
                  <a:pos x="42" y="30"/>
                </a:cxn>
                <a:cxn ang="0">
                  <a:pos x="45" y="35"/>
                </a:cxn>
                <a:cxn ang="0">
                  <a:pos x="45" y="41"/>
                </a:cxn>
                <a:cxn ang="0">
                  <a:pos x="45" y="46"/>
                </a:cxn>
                <a:cxn ang="0">
                  <a:pos x="45" y="56"/>
                </a:cxn>
                <a:cxn ang="0">
                  <a:pos x="42" y="61"/>
                </a:cxn>
                <a:cxn ang="0">
                  <a:pos x="40" y="68"/>
                </a:cxn>
                <a:cxn ang="0">
                  <a:pos x="32" y="73"/>
                </a:cxn>
                <a:cxn ang="0">
                  <a:pos x="25" y="73"/>
                </a:cxn>
                <a:cxn ang="0">
                  <a:pos x="17" y="73"/>
                </a:cxn>
                <a:cxn ang="0">
                  <a:pos x="15" y="71"/>
                </a:cxn>
                <a:cxn ang="0">
                  <a:pos x="10" y="66"/>
                </a:cxn>
                <a:cxn ang="0">
                  <a:pos x="10" y="73"/>
                </a:cxn>
                <a:cxn ang="0">
                  <a:pos x="10" y="46"/>
                </a:cxn>
                <a:cxn ang="0">
                  <a:pos x="10" y="53"/>
                </a:cxn>
                <a:cxn ang="0">
                  <a:pos x="12" y="61"/>
                </a:cxn>
                <a:cxn ang="0">
                  <a:pos x="17" y="63"/>
                </a:cxn>
                <a:cxn ang="0">
                  <a:pos x="22" y="66"/>
                </a:cxn>
                <a:cxn ang="0">
                  <a:pos x="27" y="66"/>
                </a:cxn>
                <a:cxn ang="0">
                  <a:pos x="32" y="61"/>
                </a:cxn>
                <a:cxn ang="0">
                  <a:pos x="35" y="56"/>
                </a:cxn>
                <a:cxn ang="0">
                  <a:pos x="37" y="48"/>
                </a:cxn>
                <a:cxn ang="0">
                  <a:pos x="35" y="38"/>
                </a:cxn>
                <a:cxn ang="0">
                  <a:pos x="32" y="33"/>
                </a:cxn>
                <a:cxn ang="0">
                  <a:pos x="27" y="30"/>
                </a:cxn>
                <a:cxn ang="0">
                  <a:pos x="22" y="28"/>
                </a:cxn>
                <a:cxn ang="0">
                  <a:pos x="17" y="30"/>
                </a:cxn>
                <a:cxn ang="0">
                  <a:pos x="15" y="33"/>
                </a:cxn>
                <a:cxn ang="0">
                  <a:pos x="10" y="38"/>
                </a:cxn>
                <a:cxn ang="0">
                  <a:pos x="10" y="46"/>
                </a:cxn>
              </a:cxnLst>
              <a:rect l="0" t="0" r="r" b="b"/>
              <a:pathLst>
                <a:path w="45" h="73">
                  <a:moveTo>
                    <a:pt x="10" y="73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8"/>
                  </a:lnTo>
                  <a:lnTo>
                    <a:pt x="15" y="23"/>
                  </a:lnTo>
                  <a:lnTo>
                    <a:pt x="20" y="20"/>
                  </a:lnTo>
                  <a:lnTo>
                    <a:pt x="25" y="20"/>
                  </a:lnTo>
                  <a:lnTo>
                    <a:pt x="27" y="20"/>
                  </a:lnTo>
                  <a:lnTo>
                    <a:pt x="32" y="23"/>
                  </a:lnTo>
                  <a:lnTo>
                    <a:pt x="37" y="23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5" y="35"/>
                  </a:lnTo>
                  <a:lnTo>
                    <a:pt x="45" y="41"/>
                  </a:lnTo>
                  <a:lnTo>
                    <a:pt x="45" y="46"/>
                  </a:lnTo>
                  <a:lnTo>
                    <a:pt x="45" y="56"/>
                  </a:lnTo>
                  <a:lnTo>
                    <a:pt x="42" y="61"/>
                  </a:lnTo>
                  <a:lnTo>
                    <a:pt x="40" y="68"/>
                  </a:lnTo>
                  <a:lnTo>
                    <a:pt x="32" y="73"/>
                  </a:lnTo>
                  <a:lnTo>
                    <a:pt x="25" y="73"/>
                  </a:lnTo>
                  <a:lnTo>
                    <a:pt x="17" y="73"/>
                  </a:lnTo>
                  <a:lnTo>
                    <a:pt x="15" y="71"/>
                  </a:lnTo>
                  <a:lnTo>
                    <a:pt x="10" y="66"/>
                  </a:lnTo>
                  <a:lnTo>
                    <a:pt x="10" y="73"/>
                  </a:lnTo>
                  <a:close/>
                  <a:moveTo>
                    <a:pt x="10" y="46"/>
                  </a:moveTo>
                  <a:lnTo>
                    <a:pt x="10" y="53"/>
                  </a:lnTo>
                  <a:lnTo>
                    <a:pt x="12" y="61"/>
                  </a:lnTo>
                  <a:lnTo>
                    <a:pt x="17" y="63"/>
                  </a:lnTo>
                  <a:lnTo>
                    <a:pt x="22" y="66"/>
                  </a:lnTo>
                  <a:lnTo>
                    <a:pt x="27" y="66"/>
                  </a:lnTo>
                  <a:lnTo>
                    <a:pt x="32" y="61"/>
                  </a:lnTo>
                  <a:lnTo>
                    <a:pt x="35" y="56"/>
                  </a:lnTo>
                  <a:lnTo>
                    <a:pt x="37" y="48"/>
                  </a:lnTo>
                  <a:lnTo>
                    <a:pt x="35" y="38"/>
                  </a:lnTo>
                  <a:lnTo>
                    <a:pt x="32" y="33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7" y="30"/>
                  </a:lnTo>
                  <a:lnTo>
                    <a:pt x="15" y="33"/>
                  </a:lnTo>
                  <a:lnTo>
                    <a:pt x="10" y="38"/>
                  </a:lnTo>
                  <a:lnTo>
                    <a:pt x="10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5" name="Freeform 3679"/>
            <p:cNvSpPr>
              <a:spLocks noEditPoints="1"/>
            </p:cNvSpPr>
            <p:nvPr/>
          </p:nvSpPr>
          <p:spPr bwMode="auto">
            <a:xfrm>
              <a:off x="4622" y="3534"/>
              <a:ext cx="61" cy="73"/>
            </a:xfrm>
            <a:custGeom>
              <a:avLst/>
              <a:gdLst/>
              <a:ahLst/>
              <a:cxnLst>
                <a:cxn ang="0">
                  <a:pos x="38" y="68"/>
                </a:cxn>
                <a:cxn ang="0">
                  <a:pos x="28" y="73"/>
                </a:cxn>
                <a:cxn ang="0">
                  <a:pos x="15" y="73"/>
                </a:cxn>
                <a:cxn ang="0">
                  <a:pos x="5" y="66"/>
                </a:cxn>
                <a:cxn ang="0">
                  <a:pos x="0" y="53"/>
                </a:cxn>
                <a:cxn ang="0">
                  <a:pos x="3" y="41"/>
                </a:cxn>
                <a:cxn ang="0">
                  <a:pos x="15" y="33"/>
                </a:cxn>
                <a:cxn ang="0">
                  <a:pos x="10" y="23"/>
                </a:cxn>
                <a:cxn ang="0">
                  <a:pos x="8" y="15"/>
                </a:cxn>
                <a:cxn ang="0">
                  <a:pos x="13" y="5"/>
                </a:cxn>
                <a:cxn ang="0">
                  <a:pos x="25" y="0"/>
                </a:cxn>
                <a:cxn ang="0">
                  <a:pos x="38" y="5"/>
                </a:cxn>
                <a:cxn ang="0">
                  <a:pos x="43" y="15"/>
                </a:cxn>
                <a:cxn ang="0">
                  <a:pos x="38" y="28"/>
                </a:cxn>
                <a:cxn ang="0">
                  <a:pos x="43" y="51"/>
                </a:cxn>
                <a:cxn ang="0">
                  <a:pos x="48" y="41"/>
                </a:cxn>
                <a:cxn ang="0">
                  <a:pos x="53" y="51"/>
                </a:cxn>
                <a:cxn ang="0">
                  <a:pos x="53" y="63"/>
                </a:cxn>
                <a:cxn ang="0">
                  <a:pos x="53" y="73"/>
                </a:cxn>
                <a:cxn ang="0">
                  <a:pos x="43" y="63"/>
                </a:cxn>
                <a:cxn ang="0">
                  <a:pos x="30" y="25"/>
                </a:cxn>
                <a:cxn ang="0">
                  <a:pos x="33" y="18"/>
                </a:cxn>
                <a:cxn ang="0">
                  <a:pos x="33" y="13"/>
                </a:cxn>
                <a:cxn ang="0">
                  <a:pos x="28" y="8"/>
                </a:cxn>
                <a:cxn ang="0">
                  <a:pos x="23" y="8"/>
                </a:cxn>
                <a:cxn ang="0">
                  <a:pos x="18" y="13"/>
                </a:cxn>
                <a:cxn ang="0">
                  <a:pos x="18" y="18"/>
                </a:cxn>
                <a:cxn ang="0">
                  <a:pos x="20" y="20"/>
                </a:cxn>
                <a:cxn ang="0">
                  <a:pos x="25" y="28"/>
                </a:cxn>
                <a:cxn ang="0">
                  <a:pos x="20" y="38"/>
                </a:cxn>
                <a:cxn ang="0">
                  <a:pos x="10" y="46"/>
                </a:cxn>
                <a:cxn ang="0">
                  <a:pos x="8" y="53"/>
                </a:cxn>
                <a:cxn ang="0">
                  <a:pos x="13" y="61"/>
                </a:cxn>
                <a:cxn ang="0">
                  <a:pos x="23" y="66"/>
                </a:cxn>
                <a:cxn ang="0">
                  <a:pos x="30" y="63"/>
                </a:cxn>
                <a:cxn ang="0">
                  <a:pos x="38" y="58"/>
                </a:cxn>
              </a:cxnLst>
              <a:rect l="0" t="0" r="r" b="b"/>
              <a:pathLst>
                <a:path w="61" h="73">
                  <a:moveTo>
                    <a:pt x="43" y="63"/>
                  </a:moveTo>
                  <a:lnTo>
                    <a:pt x="38" y="68"/>
                  </a:lnTo>
                  <a:lnTo>
                    <a:pt x="33" y="71"/>
                  </a:lnTo>
                  <a:lnTo>
                    <a:pt x="28" y="73"/>
                  </a:lnTo>
                  <a:lnTo>
                    <a:pt x="23" y="73"/>
                  </a:lnTo>
                  <a:lnTo>
                    <a:pt x="15" y="73"/>
                  </a:lnTo>
                  <a:lnTo>
                    <a:pt x="10" y="71"/>
                  </a:lnTo>
                  <a:lnTo>
                    <a:pt x="5" y="66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3" y="41"/>
                  </a:lnTo>
                  <a:lnTo>
                    <a:pt x="8" y="35"/>
                  </a:lnTo>
                  <a:lnTo>
                    <a:pt x="15" y="33"/>
                  </a:lnTo>
                  <a:lnTo>
                    <a:pt x="13" y="28"/>
                  </a:lnTo>
                  <a:lnTo>
                    <a:pt x="10" y="23"/>
                  </a:lnTo>
                  <a:lnTo>
                    <a:pt x="8" y="20"/>
                  </a:lnTo>
                  <a:lnTo>
                    <a:pt x="8" y="15"/>
                  </a:lnTo>
                  <a:lnTo>
                    <a:pt x="10" y="10"/>
                  </a:lnTo>
                  <a:lnTo>
                    <a:pt x="13" y="5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8" y="5"/>
                  </a:lnTo>
                  <a:lnTo>
                    <a:pt x="43" y="10"/>
                  </a:lnTo>
                  <a:lnTo>
                    <a:pt x="43" y="15"/>
                  </a:lnTo>
                  <a:lnTo>
                    <a:pt x="40" y="23"/>
                  </a:lnTo>
                  <a:lnTo>
                    <a:pt x="38" y="28"/>
                  </a:lnTo>
                  <a:lnTo>
                    <a:pt x="30" y="33"/>
                  </a:lnTo>
                  <a:lnTo>
                    <a:pt x="43" y="51"/>
                  </a:lnTo>
                  <a:lnTo>
                    <a:pt x="45" y="46"/>
                  </a:lnTo>
                  <a:lnTo>
                    <a:pt x="48" y="41"/>
                  </a:lnTo>
                  <a:lnTo>
                    <a:pt x="56" y="41"/>
                  </a:lnTo>
                  <a:lnTo>
                    <a:pt x="53" y="51"/>
                  </a:lnTo>
                  <a:lnTo>
                    <a:pt x="48" y="56"/>
                  </a:lnTo>
                  <a:lnTo>
                    <a:pt x="53" y="63"/>
                  </a:lnTo>
                  <a:lnTo>
                    <a:pt x="61" y="68"/>
                  </a:lnTo>
                  <a:lnTo>
                    <a:pt x="53" y="73"/>
                  </a:lnTo>
                  <a:lnTo>
                    <a:pt x="48" y="71"/>
                  </a:lnTo>
                  <a:lnTo>
                    <a:pt x="43" y="63"/>
                  </a:lnTo>
                  <a:close/>
                  <a:moveTo>
                    <a:pt x="25" y="28"/>
                  </a:moveTo>
                  <a:lnTo>
                    <a:pt x="30" y="25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3" y="13"/>
                  </a:lnTo>
                  <a:lnTo>
                    <a:pt x="30" y="10"/>
                  </a:lnTo>
                  <a:lnTo>
                    <a:pt x="28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0" y="10"/>
                  </a:lnTo>
                  <a:lnTo>
                    <a:pt x="18" y="13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20" y="20"/>
                  </a:lnTo>
                  <a:lnTo>
                    <a:pt x="20" y="23"/>
                  </a:lnTo>
                  <a:lnTo>
                    <a:pt x="25" y="28"/>
                  </a:lnTo>
                  <a:close/>
                  <a:moveTo>
                    <a:pt x="38" y="58"/>
                  </a:moveTo>
                  <a:lnTo>
                    <a:pt x="20" y="38"/>
                  </a:lnTo>
                  <a:lnTo>
                    <a:pt x="15" y="41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8" y="53"/>
                  </a:lnTo>
                  <a:lnTo>
                    <a:pt x="10" y="56"/>
                  </a:lnTo>
                  <a:lnTo>
                    <a:pt x="13" y="61"/>
                  </a:lnTo>
                  <a:lnTo>
                    <a:pt x="15" y="66"/>
                  </a:lnTo>
                  <a:lnTo>
                    <a:pt x="23" y="66"/>
                  </a:lnTo>
                  <a:lnTo>
                    <a:pt x="25" y="66"/>
                  </a:lnTo>
                  <a:lnTo>
                    <a:pt x="30" y="63"/>
                  </a:lnTo>
                  <a:lnTo>
                    <a:pt x="35" y="61"/>
                  </a:lnTo>
                  <a:lnTo>
                    <a:pt x="3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6" name="Freeform 3680"/>
            <p:cNvSpPr>
              <a:spLocks/>
            </p:cNvSpPr>
            <p:nvPr/>
          </p:nvSpPr>
          <p:spPr bwMode="auto">
            <a:xfrm>
              <a:off x="4683" y="3554"/>
              <a:ext cx="73" cy="53"/>
            </a:xfrm>
            <a:custGeom>
              <a:avLst/>
              <a:gdLst/>
              <a:ahLst/>
              <a:cxnLst>
                <a:cxn ang="0">
                  <a:pos x="15" y="53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0" y="31"/>
                </a:cxn>
                <a:cxn ang="0">
                  <a:pos x="22" y="43"/>
                </a:cxn>
                <a:cxn ang="0">
                  <a:pos x="22" y="41"/>
                </a:cxn>
                <a:cxn ang="0">
                  <a:pos x="22" y="38"/>
                </a:cxn>
                <a:cxn ang="0">
                  <a:pos x="25" y="31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50" y="31"/>
                </a:cxn>
                <a:cxn ang="0">
                  <a:pos x="50" y="41"/>
                </a:cxn>
                <a:cxn ang="0">
                  <a:pos x="53" y="31"/>
                </a:cxn>
                <a:cxn ang="0">
                  <a:pos x="63" y="0"/>
                </a:cxn>
                <a:cxn ang="0">
                  <a:pos x="73" y="0"/>
                </a:cxn>
                <a:cxn ang="0">
                  <a:pos x="58" y="53"/>
                </a:cxn>
                <a:cxn ang="0">
                  <a:pos x="45" y="53"/>
                </a:cxn>
                <a:cxn ang="0">
                  <a:pos x="37" y="23"/>
                </a:cxn>
                <a:cxn ang="0">
                  <a:pos x="37" y="13"/>
                </a:cxn>
                <a:cxn ang="0">
                  <a:pos x="27" y="53"/>
                </a:cxn>
                <a:cxn ang="0">
                  <a:pos x="15" y="53"/>
                </a:cxn>
              </a:cxnLst>
              <a:rect l="0" t="0" r="r" b="b"/>
              <a:pathLst>
                <a:path w="73" h="53">
                  <a:moveTo>
                    <a:pt x="15" y="5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31"/>
                  </a:lnTo>
                  <a:lnTo>
                    <a:pt x="22" y="43"/>
                  </a:lnTo>
                  <a:lnTo>
                    <a:pt x="22" y="41"/>
                  </a:lnTo>
                  <a:lnTo>
                    <a:pt x="22" y="38"/>
                  </a:lnTo>
                  <a:lnTo>
                    <a:pt x="25" y="31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50" y="31"/>
                  </a:lnTo>
                  <a:lnTo>
                    <a:pt x="50" y="41"/>
                  </a:lnTo>
                  <a:lnTo>
                    <a:pt x="53" y="31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58" y="53"/>
                  </a:lnTo>
                  <a:lnTo>
                    <a:pt x="45" y="53"/>
                  </a:lnTo>
                  <a:lnTo>
                    <a:pt x="37" y="23"/>
                  </a:lnTo>
                  <a:lnTo>
                    <a:pt x="37" y="13"/>
                  </a:lnTo>
                  <a:lnTo>
                    <a:pt x="27" y="53"/>
                  </a:lnTo>
                  <a:lnTo>
                    <a:pt x="15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7" name="Freeform 3681"/>
            <p:cNvSpPr>
              <a:spLocks/>
            </p:cNvSpPr>
            <p:nvPr/>
          </p:nvSpPr>
          <p:spPr bwMode="auto">
            <a:xfrm>
              <a:off x="4758" y="3534"/>
              <a:ext cx="23" cy="93"/>
            </a:xfrm>
            <a:custGeom>
              <a:avLst/>
              <a:gdLst/>
              <a:ahLst/>
              <a:cxnLst>
                <a:cxn ang="0">
                  <a:pos x="5" y="93"/>
                </a:cxn>
                <a:cxn ang="0">
                  <a:pos x="0" y="93"/>
                </a:cxn>
                <a:cxn ang="0">
                  <a:pos x="10" y="71"/>
                </a:cxn>
                <a:cxn ang="0">
                  <a:pos x="15" y="48"/>
                </a:cxn>
                <a:cxn ang="0">
                  <a:pos x="13" y="38"/>
                </a:cxn>
                <a:cxn ang="0">
                  <a:pos x="13" y="28"/>
                </a:cxn>
                <a:cxn ang="0">
                  <a:pos x="10" y="23"/>
                </a:cxn>
                <a:cxn ang="0">
                  <a:pos x="8" y="15"/>
                </a:cxn>
                <a:cxn ang="0">
                  <a:pos x="5" y="1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15" y="13"/>
                </a:cxn>
                <a:cxn ang="0">
                  <a:pos x="20" y="25"/>
                </a:cxn>
                <a:cxn ang="0">
                  <a:pos x="23" y="35"/>
                </a:cxn>
                <a:cxn ang="0">
                  <a:pos x="23" y="48"/>
                </a:cxn>
                <a:cxn ang="0">
                  <a:pos x="23" y="61"/>
                </a:cxn>
                <a:cxn ang="0">
                  <a:pos x="18" y="73"/>
                </a:cxn>
                <a:cxn ang="0">
                  <a:pos x="13" y="83"/>
                </a:cxn>
                <a:cxn ang="0">
                  <a:pos x="5" y="93"/>
                </a:cxn>
              </a:cxnLst>
              <a:rect l="0" t="0" r="r" b="b"/>
              <a:pathLst>
                <a:path w="23" h="93">
                  <a:moveTo>
                    <a:pt x="5" y="93"/>
                  </a:moveTo>
                  <a:lnTo>
                    <a:pt x="0" y="93"/>
                  </a:lnTo>
                  <a:lnTo>
                    <a:pt x="10" y="71"/>
                  </a:lnTo>
                  <a:lnTo>
                    <a:pt x="15" y="48"/>
                  </a:lnTo>
                  <a:lnTo>
                    <a:pt x="13" y="38"/>
                  </a:lnTo>
                  <a:lnTo>
                    <a:pt x="13" y="28"/>
                  </a:lnTo>
                  <a:lnTo>
                    <a:pt x="10" y="23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0" y="25"/>
                  </a:lnTo>
                  <a:lnTo>
                    <a:pt x="23" y="35"/>
                  </a:lnTo>
                  <a:lnTo>
                    <a:pt x="23" y="48"/>
                  </a:lnTo>
                  <a:lnTo>
                    <a:pt x="23" y="61"/>
                  </a:lnTo>
                  <a:lnTo>
                    <a:pt x="18" y="73"/>
                  </a:lnTo>
                  <a:lnTo>
                    <a:pt x="13" y="83"/>
                  </a:lnTo>
                  <a:lnTo>
                    <a:pt x="5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8" name="Line 3682"/>
            <p:cNvSpPr>
              <a:spLocks noChangeShapeType="1"/>
            </p:cNvSpPr>
            <p:nvPr/>
          </p:nvSpPr>
          <p:spPr bwMode="auto">
            <a:xfrm>
              <a:off x="3270" y="3572"/>
              <a:ext cx="323" cy="1"/>
            </a:xfrm>
            <a:prstGeom prst="line">
              <a:avLst/>
            </a:prstGeom>
            <a:noFill/>
            <a:ln w="396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499" name="Freeform 3683"/>
            <p:cNvSpPr>
              <a:spLocks/>
            </p:cNvSpPr>
            <p:nvPr/>
          </p:nvSpPr>
          <p:spPr bwMode="auto">
            <a:xfrm>
              <a:off x="3626" y="3728"/>
              <a:ext cx="98" cy="71"/>
            </a:xfrm>
            <a:custGeom>
              <a:avLst/>
              <a:gdLst/>
              <a:ahLst/>
              <a:cxnLst>
                <a:cxn ang="0">
                  <a:pos x="20" y="71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3" y="46"/>
                </a:cxn>
                <a:cxn ang="0">
                  <a:pos x="25" y="53"/>
                </a:cxn>
                <a:cxn ang="0">
                  <a:pos x="25" y="61"/>
                </a:cxn>
                <a:cxn ang="0">
                  <a:pos x="28" y="56"/>
                </a:cxn>
                <a:cxn ang="0">
                  <a:pos x="28" y="51"/>
                </a:cxn>
                <a:cxn ang="0">
                  <a:pos x="30" y="48"/>
                </a:cxn>
                <a:cxn ang="0">
                  <a:pos x="43" y="0"/>
                </a:cxn>
                <a:cxn ang="0">
                  <a:pos x="55" y="0"/>
                </a:cxn>
                <a:cxn ang="0">
                  <a:pos x="65" y="36"/>
                </a:cxn>
                <a:cxn ang="0">
                  <a:pos x="70" y="48"/>
                </a:cxn>
                <a:cxn ang="0">
                  <a:pos x="73" y="61"/>
                </a:cxn>
                <a:cxn ang="0">
                  <a:pos x="76" y="56"/>
                </a:cxn>
                <a:cxn ang="0">
                  <a:pos x="78" y="48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78" y="71"/>
                </a:cxn>
                <a:cxn ang="0">
                  <a:pos x="70" y="71"/>
                </a:cxn>
                <a:cxn ang="0">
                  <a:pos x="53" y="15"/>
                </a:cxn>
                <a:cxn ang="0">
                  <a:pos x="50" y="10"/>
                </a:cxn>
                <a:cxn ang="0">
                  <a:pos x="50" y="8"/>
                </a:cxn>
                <a:cxn ang="0">
                  <a:pos x="48" y="13"/>
                </a:cxn>
                <a:cxn ang="0">
                  <a:pos x="48" y="18"/>
                </a:cxn>
                <a:cxn ang="0">
                  <a:pos x="30" y="71"/>
                </a:cxn>
                <a:cxn ang="0">
                  <a:pos x="20" y="71"/>
                </a:cxn>
              </a:cxnLst>
              <a:rect l="0" t="0" r="r" b="b"/>
              <a:pathLst>
                <a:path w="98" h="71">
                  <a:moveTo>
                    <a:pt x="20" y="7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3" y="46"/>
                  </a:lnTo>
                  <a:lnTo>
                    <a:pt x="25" y="53"/>
                  </a:lnTo>
                  <a:lnTo>
                    <a:pt x="25" y="61"/>
                  </a:lnTo>
                  <a:lnTo>
                    <a:pt x="28" y="56"/>
                  </a:lnTo>
                  <a:lnTo>
                    <a:pt x="28" y="51"/>
                  </a:lnTo>
                  <a:lnTo>
                    <a:pt x="30" y="48"/>
                  </a:lnTo>
                  <a:lnTo>
                    <a:pt x="43" y="0"/>
                  </a:lnTo>
                  <a:lnTo>
                    <a:pt x="55" y="0"/>
                  </a:lnTo>
                  <a:lnTo>
                    <a:pt x="65" y="36"/>
                  </a:lnTo>
                  <a:lnTo>
                    <a:pt x="70" y="48"/>
                  </a:lnTo>
                  <a:lnTo>
                    <a:pt x="73" y="61"/>
                  </a:lnTo>
                  <a:lnTo>
                    <a:pt x="76" y="56"/>
                  </a:lnTo>
                  <a:lnTo>
                    <a:pt x="78" y="48"/>
                  </a:lnTo>
                  <a:lnTo>
                    <a:pt x="88" y="0"/>
                  </a:lnTo>
                  <a:lnTo>
                    <a:pt x="98" y="0"/>
                  </a:lnTo>
                  <a:lnTo>
                    <a:pt x="78" y="71"/>
                  </a:lnTo>
                  <a:lnTo>
                    <a:pt x="70" y="71"/>
                  </a:lnTo>
                  <a:lnTo>
                    <a:pt x="53" y="15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13"/>
                  </a:lnTo>
                  <a:lnTo>
                    <a:pt x="48" y="18"/>
                  </a:lnTo>
                  <a:lnTo>
                    <a:pt x="30" y="71"/>
                  </a:lnTo>
                  <a:lnTo>
                    <a:pt x="20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0" name="Freeform 3684"/>
            <p:cNvSpPr>
              <a:spLocks noEditPoints="1"/>
            </p:cNvSpPr>
            <p:nvPr/>
          </p:nvSpPr>
          <p:spPr bwMode="auto">
            <a:xfrm>
              <a:off x="3734" y="3728"/>
              <a:ext cx="8" cy="7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0" y="71"/>
                </a:cxn>
                <a:cxn ang="0">
                  <a:pos x="0" y="21"/>
                </a:cxn>
                <a:cxn ang="0">
                  <a:pos x="8" y="21"/>
                </a:cxn>
                <a:cxn ang="0">
                  <a:pos x="8" y="71"/>
                </a:cxn>
                <a:cxn ang="0">
                  <a:pos x="0" y="71"/>
                </a:cxn>
              </a:cxnLst>
              <a:rect l="0" t="0" r="r" b="b"/>
              <a:pathLst>
                <a:path w="8" h="71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close/>
                  <a:moveTo>
                    <a:pt x="0" y="71"/>
                  </a:moveTo>
                  <a:lnTo>
                    <a:pt x="0" y="21"/>
                  </a:lnTo>
                  <a:lnTo>
                    <a:pt x="8" y="21"/>
                  </a:lnTo>
                  <a:lnTo>
                    <a:pt x="8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1" name="Freeform 3685"/>
            <p:cNvSpPr>
              <a:spLocks noEditPoints="1"/>
            </p:cNvSpPr>
            <p:nvPr/>
          </p:nvSpPr>
          <p:spPr bwMode="auto">
            <a:xfrm>
              <a:off x="3752" y="3728"/>
              <a:ext cx="45" cy="74"/>
            </a:xfrm>
            <a:custGeom>
              <a:avLst/>
              <a:gdLst/>
              <a:ahLst/>
              <a:cxnLst>
                <a:cxn ang="0">
                  <a:pos x="35" y="71"/>
                </a:cxn>
                <a:cxn ang="0">
                  <a:pos x="35" y="63"/>
                </a:cxn>
                <a:cxn ang="0">
                  <a:pos x="30" y="68"/>
                </a:cxn>
                <a:cxn ang="0">
                  <a:pos x="25" y="71"/>
                </a:cxn>
                <a:cxn ang="0">
                  <a:pos x="20" y="74"/>
                </a:cxn>
                <a:cxn ang="0">
                  <a:pos x="15" y="71"/>
                </a:cxn>
                <a:cxn ang="0">
                  <a:pos x="10" y="68"/>
                </a:cxn>
                <a:cxn ang="0">
                  <a:pos x="5" y="66"/>
                </a:cxn>
                <a:cxn ang="0">
                  <a:pos x="2" y="61"/>
                </a:cxn>
                <a:cxn ang="0">
                  <a:pos x="0" y="53"/>
                </a:cxn>
                <a:cxn ang="0">
                  <a:pos x="0" y="46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5" y="26"/>
                </a:cxn>
                <a:cxn ang="0">
                  <a:pos x="10" y="21"/>
                </a:cxn>
                <a:cxn ang="0">
                  <a:pos x="15" y="18"/>
                </a:cxn>
                <a:cxn ang="0">
                  <a:pos x="20" y="18"/>
                </a:cxn>
                <a:cxn ang="0">
                  <a:pos x="25" y="18"/>
                </a:cxn>
                <a:cxn ang="0">
                  <a:pos x="28" y="21"/>
                </a:cxn>
                <a:cxn ang="0">
                  <a:pos x="33" y="23"/>
                </a:cxn>
                <a:cxn ang="0">
                  <a:pos x="35" y="26"/>
                </a:cxn>
                <a:cxn ang="0">
                  <a:pos x="35" y="0"/>
                </a:cxn>
                <a:cxn ang="0">
                  <a:pos x="45" y="0"/>
                </a:cxn>
                <a:cxn ang="0">
                  <a:pos x="45" y="71"/>
                </a:cxn>
                <a:cxn ang="0">
                  <a:pos x="35" y="71"/>
                </a:cxn>
                <a:cxn ang="0">
                  <a:pos x="8" y="46"/>
                </a:cxn>
                <a:cxn ang="0">
                  <a:pos x="10" y="53"/>
                </a:cxn>
                <a:cxn ang="0">
                  <a:pos x="13" y="61"/>
                </a:cxn>
                <a:cxn ang="0">
                  <a:pos x="18" y="63"/>
                </a:cxn>
                <a:cxn ang="0">
                  <a:pos x="23" y="63"/>
                </a:cxn>
                <a:cxn ang="0">
                  <a:pos x="28" y="63"/>
                </a:cxn>
                <a:cxn ang="0">
                  <a:pos x="30" y="61"/>
                </a:cxn>
                <a:cxn ang="0">
                  <a:pos x="33" y="53"/>
                </a:cxn>
                <a:cxn ang="0">
                  <a:pos x="35" y="46"/>
                </a:cxn>
                <a:cxn ang="0">
                  <a:pos x="33" y="38"/>
                </a:cxn>
                <a:cxn ang="0">
                  <a:pos x="30" y="31"/>
                </a:cxn>
                <a:cxn ang="0">
                  <a:pos x="28" y="28"/>
                </a:cxn>
                <a:cxn ang="0">
                  <a:pos x="20" y="26"/>
                </a:cxn>
                <a:cxn ang="0">
                  <a:pos x="15" y="28"/>
                </a:cxn>
                <a:cxn ang="0">
                  <a:pos x="13" y="31"/>
                </a:cxn>
                <a:cxn ang="0">
                  <a:pos x="10" y="38"/>
                </a:cxn>
                <a:cxn ang="0">
                  <a:pos x="8" y="46"/>
                </a:cxn>
              </a:cxnLst>
              <a:rect l="0" t="0" r="r" b="b"/>
              <a:pathLst>
                <a:path w="45" h="74">
                  <a:moveTo>
                    <a:pt x="35" y="71"/>
                  </a:moveTo>
                  <a:lnTo>
                    <a:pt x="35" y="63"/>
                  </a:lnTo>
                  <a:lnTo>
                    <a:pt x="30" y="68"/>
                  </a:lnTo>
                  <a:lnTo>
                    <a:pt x="25" y="71"/>
                  </a:lnTo>
                  <a:lnTo>
                    <a:pt x="20" y="74"/>
                  </a:lnTo>
                  <a:lnTo>
                    <a:pt x="15" y="71"/>
                  </a:lnTo>
                  <a:lnTo>
                    <a:pt x="10" y="68"/>
                  </a:lnTo>
                  <a:lnTo>
                    <a:pt x="5" y="66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5" y="26"/>
                  </a:lnTo>
                  <a:lnTo>
                    <a:pt x="10" y="21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5" y="18"/>
                  </a:lnTo>
                  <a:lnTo>
                    <a:pt x="28" y="21"/>
                  </a:lnTo>
                  <a:lnTo>
                    <a:pt x="33" y="23"/>
                  </a:lnTo>
                  <a:lnTo>
                    <a:pt x="35" y="26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71"/>
                  </a:lnTo>
                  <a:lnTo>
                    <a:pt x="35" y="71"/>
                  </a:lnTo>
                  <a:close/>
                  <a:moveTo>
                    <a:pt x="8" y="46"/>
                  </a:moveTo>
                  <a:lnTo>
                    <a:pt x="10" y="53"/>
                  </a:lnTo>
                  <a:lnTo>
                    <a:pt x="13" y="61"/>
                  </a:lnTo>
                  <a:lnTo>
                    <a:pt x="18" y="63"/>
                  </a:lnTo>
                  <a:lnTo>
                    <a:pt x="23" y="63"/>
                  </a:lnTo>
                  <a:lnTo>
                    <a:pt x="28" y="63"/>
                  </a:lnTo>
                  <a:lnTo>
                    <a:pt x="30" y="61"/>
                  </a:lnTo>
                  <a:lnTo>
                    <a:pt x="33" y="53"/>
                  </a:lnTo>
                  <a:lnTo>
                    <a:pt x="35" y="46"/>
                  </a:lnTo>
                  <a:lnTo>
                    <a:pt x="33" y="38"/>
                  </a:lnTo>
                  <a:lnTo>
                    <a:pt x="30" y="31"/>
                  </a:lnTo>
                  <a:lnTo>
                    <a:pt x="28" y="28"/>
                  </a:lnTo>
                  <a:lnTo>
                    <a:pt x="20" y="26"/>
                  </a:lnTo>
                  <a:lnTo>
                    <a:pt x="15" y="28"/>
                  </a:lnTo>
                  <a:lnTo>
                    <a:pt x="13" y="31"/>
                  </a:lnTo>
                  <a:lnTo>
                    <a:pt x="10" y="38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2" name="Freeform 3686"/>
            <p:cNvSpPr>
              <a:spLocks noEditPoints="1"/>
            </p:cNvSpPr>
            <p:nvPr/>
          </p:nvSpPr>
          <p:spPr bwMode="auto">
            <a:xfrm>
              <a:off x="3807" y="3746"/>
              <a:ext cx="48" cy="56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40"/>
                </a:cxn>
                <a:cxn ang="0">
                  <a:pos x="43" y="45"/>
                </a:cxn>
                <a:cxn ang="0">
                  <a:pos x="41" y="50"/>
                </a:cxn>
                <a:cxn ang="0">
                  <a:pos x="33" y="53"/>
                </a:cxn>
                <a:cxn ang="0">
                  <a:pos x="26" y="56"/>
                </a:cxn>
                <a:cxn ang="0">
                  <a:pos x="18" y="53"/>
                </a:cxn>
                <a:cxn ang="0">
                  <a:pos x="11" y="53"/>
                </a:cxn>
                <a:cxn ang="0">
                  <a:pos x="5" y="48"/>
                </a:cxn>
                <a:cxn ang="0">
                  <a:pos x="3" y="43"/>
                </a:cxn>
                <a:cxn ang="0">
                  <a:pos x="0" y="35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3" y="13"/>
                </a:cxn>
                <a:cxn ang="0">
                  <a:pos x="5" y="8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6" y="3"/>
                </a:cxn>
                <a:cxn ang="0">
                  <a:pos x="41" y="8"/>
                </a:cxn>
                <a:cxn ang="0">
                  <a:pos x="46" y="13"/>
                </a:cxn>
                <a:cxn ang="0">
                  <a:pos x="48" y="20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48" y="30"/>
                </a:cxn>
                <a:cxn ang="0">
                  <a:pos x="8" y="30"/>
                </a:cxn>
                <a:cxn ang="0">
                  <a:pos x="11" y="38"/>
                </a:cxn>
                <a:cxn ang="0">
                  <a:pos x="13" y="43"/>
                </a:cxn>
                <a:cxn ang="0">
                  <a:pos x="18" y="45"/>
                </a:cxn>
                <a:cxn ang="0">
                  <a:pos x="26" y="45"/>
                </a:cxn>
                <a:cxn ang="0">
                  <a:pos x="28" y="45"/>
                </a:cxn>
                <a:cxn ang="0">
                  <a:pos x="33" y="45"/>
                </a:cxn>
                <a:cxn ang="0">
                  <a:pos x="36" y="43"/>
                </a:cxn>
                <a:cxn ang="0">
                  <a:pos x="38" y="38"/>
                </a:cxn>
                <a:cxn ang="0">
                  <a:pos x="8" y="20"/>
                </a:cxn>
                <a:cxn ang="0">
                  <a:pos x="38" y="20"/>
                </a:cxn>
                <a:cxn ang="0">
                  <a:pos x="38" y="15"/>
                </a:cxn>
                <a:cxn ang="0">
                  <a:pos x="36" y="13"/>
                </a:cxn>
                <a:cxn ang="0">
                  <a:pos x="31" y="10"/>
                </a:cxn>
                <a:cxn ang="0">
                  <a:pos x="23" y="8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11" y="15"/>
                </a:cxn>
                <a:cxn ang="0">
                  <a:pos x="8" y="20"/>
                </a:cxn>
              </a:cxnLst>
              <a:rect l="0" t="0" r="r" b="b"/>
              <a:pathLst>
                <a:path w="48" h="56">
                  <a:moveTo>
                    <a:pt x="38" y="38"/>
                  </a:moveTo>
                  <a:lnTo>
                    <a:pt x="48" y="40"/>
                  </a:lnTo>
                  <a:lnTo>
                    <a:pt x="43" y="45"/>
                  </a:lnTo>
                  <a:lnTo>
                    <a:pt x="41" y="50"/>
                  </a:lnTo>
                  <a:lnTo>
                    <a:pt x="33" y="53"/>
                  </a:lnTo>
                  <a:lnTo>
                    <a:pt x="26" y="56"/>
                  </a:lnTo>
                  <a:lnTo>
                    <a:pt x="18" y="53"/>
                  </a:lnTo>
                  <a:lnTo>
                    <a:pt x="11" y="53"/>
                  </a:lnTo>
                  <a:lnTo>
                    <a:pt x="5" y="48"/>
                  </a:lnTo>
                  <a:lnTo>
                    <a:pt x="3" y="43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5" y="8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1" y="8"/>
                  </a:lnTo>
                  <a:lnTo>
                    <a:pt x="46" y="13"/>
                  </a:lnTo>
                  <a:lnTo>
                    <a:pt x="48" y="2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8" y="30"/>
                  </a:lnTo>
                  <a:lnTo>
                    <a:pt x="11" y="38"/>
                  </a:lnTo>
                  <a:lnTo>
                    <a:pt x="13" y="43"/>
                  </a:lnTo>
                  <a:lnTo>
                    <a:pt x="18" y="45"/>
                  </a:lnTo>
                  <a:lnTo>
                    <a:pt x="26" y="45"/>
                  </a:lnTo>
                  <a:lnTo>
                    <a:pt x="28" y="45"/>
                  </a:lnTo>
                  <a:lnTo>
                    <a:pt x="33" y="45"/>
                  </a:lnTo>
                  <a:lnTo>
                    <a:pt x="36" y="43"/>
                  </a:lnTo>
                  <a:lnTo>
                    <a:pt x="38" y="38"/>
                  </a:lnTo>
                  <a:close/>
                  <a:moveTo>
                    <a:pt x="8" y="20"/>
                  </a:moveTo>
                  <a:lnTo>
                    <a:pt x="38" y="20"/>
                  </a:lnTo>
                  <a:lnTo>
                    <a:pt x="38" y="15"/>
                  </a:lnTo>
                  <a:lnTo>
                    <a:pt x="36" y="13"/>
                  </a:lnTo>
                  <a:lnTo>
                    <a:pt x="31" y="10"/>
                  </a:lnTo>
                  <a:lnTo>
                    <a:pt x="23" y="8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3" name="Freeform 3687"/>
            <p:cNvSpPr>
              <a:spLocks noEditPoints="1"/>
            </p:cNvSpPr>
            <p:nvPr/>
          </p:nvSpPr>
          <p:spPr bwMode="auto">
            <a:xfrm>
              <a:off x="3893" y="3728"/>
              <a:ext cx="46" cy="74"/>
            </a:xfrm>
            <a:custGeom>
              <a:avLst/>
              <a:gdLst/>
              <a:ahLst/>
              <a:cxnLst>
                <a:cxn ang="0">
                  <a:pos x="10" y="71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6"/>
                </a:cxn>
                <a:cxn ang="0">
                  <a:pos x="15" y="23"/>
                </a:cxn>
                <a:cxn ang="0">
                  <a:pos x="18" y="18"/>
                </a:cxn>
                <a:cxn ang="0">
                  <a:pos x="25" y="18"/>
                </a:cxn>
                <a:cxn ang="0">
                  <a:pos x="28" y="18"/>
                </a:cxn>
                <a:cxn ang="0">
                  <a:pos x="33" y="21"/>
                </a:cxn>
                <a:cxn ang="0">
                  <a:pos x="38" y="23"/>
                </a:cxn>
                <a:cxn ang="0">
                  <a:pos x="41" y="26"/>
                </a:cxn>
                <a:cxn ang="0">
                  <a:pos x="43" y="31"/>
                </a:cxn>
                <a:cxn ang="0">
                  <a:pos x="46" y="33"/>
                </a:cxn>
                <a:cxn ang="0">
                  <a:pos x="46" y="38"/>
                </a:cxn>
                <a:cxn ang="0">
                  <a:pos x="46" y="46"/>
                </a:cxn>
                <a:cxn ang="0">
                  <a:pos x="46" y="53"/>
                </a:cxn>
                <a:cxn ang="0">
                  <a:pos x="43" y="61"/>
                </a:cxn>
                <a:cxn ang="0">
                  <a:pos x="41" y="66"/>
                </a:cxn>
                <a:cxn ang="0">
                  <a:pos x="33" y="71"/>
                </a:cxn>
                <a:cxn ang="0">
                  <a:pos x="25" y="74"/>
                </a:cxn>
                <a:cxn ang="0">
                  <a:pos x="18" y="71"/>
                </a:cxn>
                <a:cxn ang="0">
                  <a:pos x="15" y="68"/>
                </a:cxn>
                <a:cxn ang="0">
                  <a:pos x="10" y="63"/>
                </a:cxn>
                <a:cxn ang="0">
                  <a:pos x="10" y="71"/>
                </a:cxn>
                <a:cxn ang="0">
                  <a:pos x="10" y="46"/>
                </a:cxn>
                <a:cxn ang="0">
                  <a:pos x="10" y="53"/>
                </a:cxn>
                <a:cxn ang="0">
                  <a:pos x="13" y="58"/>
                </a:cxn>
                <a:cxn ang="0">
                  <a:pos x="18" y="63"/>
                </a:cxn>
                <a:cxn ang="0">
                  <a:pos x="23" y="63"/>
                </a:cxn>
                <a:cxn ang="0">
                  <a:pos x="28" y="63"/>
                </a:cxn>
                <a:cxn ang="0">
                  <a:pos x="33" y="61"/>
                </a:cxn>
                <a:cxn ang="0">
                  <a:pos x="36" y="53"/>
                </a:cxn>
                <a:cxn ang="0">
                  <a:pos x="36" y="46"/>
                </a:cxn>
                <a:cxn ang="0">
                  <a:pos x="36" y="38"/>
                </a:cxn>
                <a:cxn ang="0">
                  <a:pos x="33" y="31"/>
                </a:cxn>
                <a:cxn ang="0">
                  <a:pos x="28" y="28"/>
                </a:cxn>
                <a:cxn ang="0">
                  <a:pos x="23" y="26"/>
                </a:cxn>
                <a:cxn ang="0">
                  <a:pos x="18" y="28"/>
                </a:cxn>
                <a:cxn ang="0">
                  <a:pos x="15" y="31"/>
                </a:cxn>
                <a:cxn ang="0">
                  <a:pos x="10" y="38"/>
                </a:cxn>
                <a:cxn ang="0">
                  <a:pos x="10" y="46"/>
                </a:cxn>
              </a:cxnLst>
              <a:rect l="0" t="0" r="r" b="b"/>
              <a:pathLst>
                <a:path w="46" h="74">
                  <a:moveTo>
                    <a:pt x="10" y="71"/>
                  </a:moveTo>
                  <a:lnTo>
                    <a:pt x="0" y="7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lnTo>
                    <a:pt x="15" y="23"/>
                  </a:lnTo>
                  <a:lnTo>
                    <a:pt x="18" y="18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1" y="26"/>
                  </a:lnTo>
                  <a:lnTo>
                    <a:pt x="43" y="31"/>
                  </a:lnTo>
                  <a:lnTo>
                    <a:pt x="46" y="33"/>
                  </a:lnTo>
                  <a:lnTo>
                    <a:pt x="46" y="38"/>
                  </a:lnTo>
                  <a:lnTo>
                    <a:pt x="46" y="46"/>
                  </a:lnTo>
                  <a:lnTo>
                    <a:pt x="46" y="53"/>
                  </a:lnTo>
                  <a:lnTo>
                    <a:pt x="43" y="61"/>
                  </a:lnTo>
                  <a:lnTo>
                    <a:pt x="41" y="66"/>
                  </a:lnTo>
                  <a:lnTo>
                    <a:pt x="33" y="71"/>
                  </a:lnTo>
                  <a:lnTo>
                    <a:pt x="25" y="74"/>
                  </a:lnTo>
                  <a:lnTo>
                    <a:pt x="18" y="71"/>
                  </a:lnTo>
                  <a:lnTo>
                    <a:pt x="15" y="68"/>
                  </a:lnTo>
                  <a:lnTo>
                    <a:pt x="10" y="63"/>
                  </a:lnTo>
                  <a:lnTo>
                    <a:pt x="10" y="71"/>
                  </a:lnTo>
                  <a:close/>
                  <a:moveTo>
                    <a:pt x="10" y="46"/>
                  </a:moveTo>
                  <a:lnTo>
                    <a:pt x="10" y="53"/>
                  </a:lnTo>
                  <a:lnTo>
                    <a:pt x="13" y="58"/>
                  </a:lnTo>
                  <a:lnTo>
                    <a:pt x="18" y="63"/>
                  </a:lnTo>
                  <a:lnTo>
                    <a:pt x="23" y="63"/>
                  </a:lnTo>
                  <a:lnTo>
                    <a:pt x="28" y="63"/>
                  </a:lnTo>
                  <a:lnTo>
                    <a:pt x="33" y="61"/>
                  </a:lnTo>
                  <a:lnTo>
                    <a:pt x="36" y="53"/>
                  </a:lnTo>
                  <a:lnTo>
                    <a:pt x="36" y="46"/>
                  </a:lnTo>
                  <a:lnTo>
                    <a:pt x="36" y="38"/>
                  </a:lnTo>
                  <a:lnTo>
                    <a:pt x="33" y="31"/>
                  </a:lnTo>
                  <a:lnTo>
                    <a:pt x="28" y="28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5" y="31"/>
                  </a:lnTo>
                  <a:lnTo>
                    <a:pt x="10" y="38"/>
                  </a:lnTo>
                  <a:lnTo>
                    <a:pt x="10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4" name="Freeform 3688"/>
            <p:cNvSpPr>
              <a:spLocks noEditPoints="1"/>
            </p:cNvSpPr>
            <p:nvPr/>
          </p:nvSpPr>
          <p:spPr bwMode="auto">
            <a:xfrm>
              <a:off x="3949" y="3746"/>
              <a:ext cx="45" cy="56"/>
            </a:xfrm>
            <a:custGeom>
              <a:avLst/>
              <a:gdLst/>
              <a:ahLst/>
              <a:cxnLst>
                <a:cxn ang="0">
                  <a:pos x="27" y="50"/>
                </a:cxn>
                <a:cxn ang="0">
                  <a:pos x="20" y="56"/>
                </a:cxn>
                <a:cxn ang="0">
                  <a:pos x="7" y="53"/>
                </a:cxn>
                <a:cxn ang="0">
                  <a:pos x="0" y="45"/>
                </a:cxn>
                <a:cxn ang="0">
                  <a:pos x="0" y="35"/>
                </a:cxn>
                <a:cxn ang="0">
                  <a:pos x="2" y="30"/>
                </a:cxn>
                <a:cxn ang="0">
                  <a:pos x="7" y="25"/>
                </a:cxn>
                <a:cxn ang="0">
                  <a:pos x="12" y="23"/>
                </a:cxn>
                <a:cxn ang="0">
                  <a:pos x="25" y="23"/>
                </a:cxn>
                <a:cxn ang="0">
                  <a:pos x="32" y="18"/>
                </a:cxn>
                <a:cxn ang="0">
                  <a:pos x="32" y="15"/>
                </a:cxn>
                <a:cxn ang="0">
                  <a:pos x="25" y="10"/>
                </a:cxn>
                <a:cxn ang="0">
                  <a:pos x="17" y="10"/>
                </a:cxn>
                <a:cxn ang="0">
                  <a:pos x="10" y="13"/>
                </a:cxn>
                <a:cxn ang="0">
                  <a:pos x="0" y="15"/>
                </a:cxn>
                <a:cxn ang="0">
                  <a:pos x="2" y="8"/>
                </a:cxn>
                <a:cxn ang="0">
                  <a:pos x="10" y="3"/>
                </a:cxn>
                <a:cxn ang="0">
                  <a:pos x="22" y="0"/>
                </a:cxn>
                <a:cxn ang="0">
                  <a:pos x="32" y="3"/>
                </a:cxn>
                <a:cxn ang="0">
                  <a:pos x="40" y="5"/>
                </a:cxn>
                <a:cxn ang="0">
                  <a:pos x="43" y="13"/>
                </a:cxn>
                <a:cxn ang="0">
                  <a:pos x="43" y="20"/>
                </a:cxn>
                <a:cxn ang="0">
                  <a:pos x="43" y="40"/>
                </a:cxn>
                <a:cxn ang="0">
                  <a:pos x="45" y="50"/>
                </a:cxn>
                <a:cxn ang="0">
                  <a:pos x="38" y="53"/>
                </a:cxn>
                <a:cxn ang="0">
                  <a:pos x="32" y="48"/>
                </a:cxn>
                <a:cxn ang="0">
                  <a:pos x="27" y="30"/>
                </a:cxn>
                <a:cxn ang="0">
                  <a:pos x="15" y="33"/>
                </a:cxn>
                <a:cxn ang="0">
                  <a:pos x="10" y="35"/>
                </a:cxn>
                <a:cxn ang="0">
                  <a:pos x="7" y="38"/>
                </a:cxn>
                <a:cxn ang="0">
                  <a:pos x="7" y="43"/>
                </a:cxn>
                <a:cxn ang="0">
                  <a:pos x="12" y="45"/>
                </a:cxn>
                <a:cxn ang="0">
                  <a:pos x="22" y="45"/>
                </a:cxn>
                <a:cxn ang="0">
                  <a:pos x="27" y="43"/>
                </a:cxn>
                <a:cxn ang="0">
                  <a:pos x="32" y="35"/>
                </a:cxn>
                <a:cxn ang="0">
                  <a:pos x="32" y="28"/>
                </a:cxn>
              </a:cxnLst>
              <a:rect l="0" t="0" r="r" b="b"/>
              <a:pathLst>
                <a:path w="45" h="56">
                  <a:moveTo>
                    <a:pt x="32" y="48"/>
                  </a:moveTo>
                  <a:lnTo>
                    <a:pt x="27" y="50"/>
                  </a:lnTo>
                  <a:lnTo>
                    <a:pt x="25" y="53"/>
                  </a:lnTo>
                  <a:lnTo>
                    <a:pt x="20" y="56"/>
                  </a:lnTo>
                  <a:lnTo>
                    <a:pt x="15" y="56"/>
                  </a:lnTo>
                  <a:lnTo>
                    <a:pt x="7" y="53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2" y="30"/>
                  </a:lnTo>
                  <a:lnTo>
                    <a:pt x="5" y="28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25" y="23"/>
                  </a:lnTo>
                  <a:lnTo>
                    <a:pt x="32" y="20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5"/>
                  </a:lnTo>
                  <a:lnTo>
                    <a:pt x="30" y="10"/>
                  </a:lnTo>
                  <a:lnTo>
                    <a:pt x="25" y="10"/>
                  </a:lnTo>
                  <a:lnTo>
                    <a:pt x="20" y="8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0" y="13"/>
                  </a:lnTo>
                  <a:lnTo>
                    <a:pt x="10" y="18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2" y="8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2" y="3"/>
                  </a:lnTo>
                  <a:lnTo>
                    <a:pt x="38" y="3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3" y="20"/>
                  </a:lnTo>
                  <a:lnTo>
                    <a:pt x="43" y="30"/>
                  </a:lnTo>
                  <a:lnTo>
                    <a:pt x="43" y="40"/>
                  </a:lnTo>
                  <a:lnTo>
                    <a:pt x="43" y="45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38" y="53"/>
                  </a:lnTo>
                  <a:lnTo>
                    <a:pt x="35" y="50"/>
                  </a:lnTo>
                  <a:lnTo>
                    <a:pt x="32" y="48"/>
                  </a:lnTo>
                  <a:close/>
                  <a:moveTo>
                    <a:pt x="32" y="28"/>
                  </a:moveTo>
                  <a:lnTo>
                    <a:pt x="27" y="30"/>
                  </a:lnTo>
                  <a:lnTo>
                    <a:pt x="20" y="30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3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7" y="45"/>
                  </a:lnTo>
                  <a:lnTo>
                    <a:pt x="22" y="45"/>
                  </a:lnTo>
                  <a:lnTo>
                    <a:pt x="25" y="45"/>
                  </a:lnTo>
                  <a:lnTo>
                    <a:pt x="27" y="43"/>
                  </a:lnTo>
                  <a:lnTo>
                    <a:pt x="30" y="38"/>
                  </a:lnTo>
                  <a:lnTo>
                    <a:pt x="32" y="35"/>
                  </a:lnTo>
                  <a:lnTo>
                    <a:pt x="32" y="30"/>
                  </a:lnTo>
                  <a:lnTo>
                    <a:pt x="32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5" name="Freeform 3689"/>
            <p:cNvSpPr>
              <a:spLocks/>
            </p:cNvSpPr>
            <p:nvPr/>
          </p:nvSpPr>
          <p:spPr bwMode="auto">
            <a:xfrm>
              <a:off x="4002" y="3746"/>
              <a:ext cx="43" cy="56"/>
            </a:xfrm>
            <a:custGeom>
              <a:avLst/>
              <a:gdLst/>
              <a:ahLst/>
              <a:cxnLst>
                <a:cxn ang="0">
                  <a:pos x="10" y="38"/>
                </a:cxn>
                <a:cxn ang="0">
                  <a:pos x="12" y="43"/>
                </a:cxn>
                <a:cxn ang="0">
                  <a:pos x="22" y="45"/>
                </a:cxn>
                <a:cxn ang="0">
                  <a:pos x="30" y="45"/>
                </a:cxn>
                <a:cxn ang="0">
                  <a:pos x="35" y="38"/>
                </a:cxn>
                <a:cxn ang="0">
                  <a:pos x="30" y="35"/>
                </a:cxn>
                <a:cxn ang="0">
                  <a:pos x="22" y="33"/>
                </a:cxn>
                <a:cxn ang="0">
                  <a:pos x="10" y="28"/>
                </a:cxn>
                <a:cxn ang="0">
                  <a:pos x="2" y="23"/>
                </a:cxn>
                <a:cxn ang="0">
                  <a:pos x="2" y="15"/>
                </a:cxn>
                <a:cxn ang="0">
                  <a:pos x="2" y="10"/>
                </a:cxn>
                <a:cxn ang="0">
                  <a:pos x="7" y="5"/>
                </a:cxn>
                <a:cxn ang="0">
                  <a:pos x="12" y="3"/>
                </a:cxn>
                <a:cxn ang="0">
                  <a:pos x="20" y="0"/>
                </a:cxn>
                <a:cxn ang="0">
                  <a:pos x="30" y="3"/>
                </a:cxn>
                <a:cxn ang="0">
                  <a:pos x="37" y="8"/>
                </a:cxn>
                <a:cxn ang="0">
                  <a:pos x="40" y="15"/>
                </a:cxn>
                <a:cxn ang="0">
                  <a:pos x="30" y="13"/>
                </a:cxn>
                <a:cxn ang="0">
                  <a:pos x="25" y="10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10" y="15"/>
                </a:cxn>
                <a:cxn ang="0">
                  <a:pos x="12" y="18"/>
                </a:cxn>
                <a:cxn ang="0">
                  <a:pos x="17" y="20"/>
                </a:cxn>
                <a:cxn ang="0">
                  <a:pos x="27" y="23"/>
                </a:cxn>
                <a:cxn ang="0">
                  <a:pos x="37" y="28"/>
                </a:cxn>
                <a:cxn ang="0">
                  <a:pos x="43" y="33"/>
                </a:cxn>
                <a:cxn ang="0">
                  <a:pos x="43" y="43"/>
                </a:cxn>
                <a:cxn ang="0">
                  <a:pos x="37" y="50"/>
                </a:cxn>
                <a:cxn ang="0">
                  <a:pos x="27" y="56"/>
                </a:cxn>
                <a:cxn ang="0">
                  <a:pos x="12" y="53"/>
                </a:cxn>
                <a:cxn ang="0">
                  <a:pos x="2" y="45"/>
                </a:cxn>
              </a:cxnLst>
              <a:rect l="0" t="0" r="r" b="b"/>
              <a:pathLst>
                <a:path w="43" h="56">
                  <a:moveTo>
                    <a:pt x="0" y="38"/>
                  </a:moveTo>
                  <a:lnTo>
                    <a:pt x="10" y="38"/>
                  </a:lnTo>
                  <a:lnTo>
                    <a:pt x="10" y="40"/>
                  </a:lnTo>
                  <a:lnTo>
                    <a:pt x="12" y="43"/>
                  </a:lnTo>
                  <a:lnTo>
                    <a:pt x="17" y="45"/>
                  </a:lnTo>
                  <a:lnTo>
                    <a:pt x="22" y="45"/>
                  </a:lnTo>
                  <a:lnTo>
                    <a:pt x="27" y="45"/>
                  </a:lnTo>
                  <a:lnTo>
                    <a:pt x="30" y="45"/>
                  </a:lnTo>
                  <a:lnTo>
                    <a:pt x="32" y="43"/>
                  </a:lnTo>
                  <a:lnTo>
                    <a:pt x="35" y="38"/>
                  </a:lnTo>
                  <a:lnTo>
                    <a:pt x="32" y="38"/>
                  </a:lnTo>
                  <a:lnTo>
                    <a:pt x="30" y="35"/>
                  </a:lnTo>
                  <a:lnTo>
                    <a:pt x="27" y="33"/>
                  </a:lnTo>
                  <a:lnTo>
                    <a:pt x="22" y="33"/>
                  </a:lnTo>
                  <a:lnTo>
                    <a:pt x="15" y="30"/>
                  </a:lnTo>
                  <a:lnTo>
                    <a:pt x="10" y="28"/>
                  </a:lnTo>
                  <a:lnTo>
                    <a:pt x="5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5" y="5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3"/>
                  </a:lnTo>
                  <a:lnTo>
                    <a:pt x="35" y="5"/>
                  </a:lnTo>
                  <a:lnTo>
                    <a:pt x="37" y="8"/>
                  </a:lnTo>
                  <a:lnTo>
                    <a:pt x="40" y="10"/>
                  </a:lnTo>
                  <a:lnTo>
                    <a:pt x="40" y="15"/>
                  </a:lnTo>
                  <a:lnTo>
                    <a:pt x="30" y="15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0" y="8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22" y="23"/>
                  </a:lnTo>
                  <a:lnTo>
                    <a:pt x="27" y="23"/>
                  </a:lnTo>
                  <a:lnTo>
                    <a:pt x="35" y="25"/>
                  </a:lnTo>
                  <a:lnTo>
                    <a:pt x="37" y="28"/>
                  </a:lnTo>
                  <a:lnTo>
                    <a:pt x="40" y="30"/>
                  </a:lnTo>
                  <a:lnTo>
                    <a:pt x="43" y="33"/>
                  </a:lnTo>
                  <a:lnTo>
                    <a:pt x="43" y="38"/>
                  </a:lnTo>
                  <a:lnTo>
                    <a:pt x="43" y="43"/>
                  </a:lnTo>
                  <a:lnTo>
                    <a:pt x="40" y="45"/>
                  </a:lnTo>
                  <a:lnTo>
                    <a:pt x="37" y="50"/>
                  </a:lnTo>
                  <a:lnTo>
                    <a:pt x="32" y="53"/>
                  </a:lnTo>
                  <a:lnTo>
                    <a:pt x="27" y="56"/>
                  </a:lnTo>
                  <a:lnTo>
                    <a:pt x="22" y="56"/>
                  </a:lnTo>
                  <a:lnTo>
                    <a:pt x="12" y="53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6" name="Freeform 3690"/>
            <p:cNvSpPr>
              <a:spLocks noEditPoints="1"/>
            </p:cNvSpPr>
            <p:nvPr/>
          </p:nvSpPr>
          <p:spPr bwMode="auto">
            <a:xfrm>
              <a:off x="4052" y="3746"/>
              <a:ext cx="48" cy="56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48" y="40"/>
                </a:cxn>
                <a:cxn ang="0">
                  <a:pos x="45" y="45"/>
                </a:cxn>
                <a:cxn ang="0">
                  <a:pos x="40" y="50"/>
                </a:cxn>
                <a:cxn ang="0">
                  <a:pos x="33" y="53"/>
                </a:cxn>
                <a:cxn ang="0">
                  <a:pos x="25" y="56"/>
                </a:cxn>
                <a:cxn ang="0">
                  <a:pos x="18" y="53"/>
                </a:cxn>
                <a:cxn ang="0">
                  <a:pos x="13" y="53"/>
                </a:cxn>
                <a:cxn ang="0">
                  <a:pos x="8" y="48"/>
                </a:cxn>
                <a:cxn ang="0">
                  <a:pos x="3" y="43"/>
                </a:cxn>
                <a:cxn ang="0">
                  <a:pos x="0" y="35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3" y="13"/>
                </a:cxn>
                <a:cxn ang="0">
                  <a:pos x="8" y="8"/>
                </a:cxn>
                <a:cxn ang="0">
                  <a:pos x="13" y="3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30" y="0"/>
                </a:cxn>
                <a:cxn ang="0">
                  <a:pos x="38" y="3"/>
                </a:cxn>
                <a:cxn ang="0">
                  <a:pos x="43" y="8"/>
                </a:cxn>
                <a:cxn ang="0">
                  <a:pos x="45" y="13"/>
                </a:cxn>
                <a:cxn ang="0">
                  <a:pos x="48" y="20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48" y="30"/>
                </a:cxn>
                <a:cxn ang="0">
                  <a:pos x="10" y="30"/>
                </a:cxn>
                <a:cxn ang="0">
                  <a:pos x="10" y="38"/>
                </a:cxn>
                <a:cxn ang="0">
                  <a:pos x="15" y="43"/>
                </a:cxn>
                <a:cxn ang="0">
                  <a:pos x="20" y="45"/>
                </a:cxn>
                <a:cxn ang="0">
                  <a:pos x="25" y="45"/>
                </a:cxn>
                <a:cxn ang="0">
                  <a:pos x="30" y="45"/>
                </a:cxn>
                <a:cxn ang="0">
                  <a:pos x="33" y="45"/>
                </a:cxn>
                <a:cxn ang="0">
                  <a:pos x="38" y="43"/>
                </a:cxn>
                <a:cxn ang="0">
                  <a:pos x="40" y="38"/>
                </a:cxn>
                <a:cxn ang="0">
                  <a:pos x="10" y="20"/>
                </a:cxn>
                <a:cxn ang="0">
                  <a:pos x="40" y="20"/>
                </a:cxn>
                <a:cxn ang="0">
                  <a:pos x="38" y="15"/>
                </a:cxn>
                <a:cxn ang="0">
                  <a:pos x="35" y="13"/>
                </a:cxn>
                <a:cxn ang="0">
                  <a:pos x="30" y="10"/>
                </a:cxn>
                <a:cxn ang="0">
                  <a:pos x="25" y="8"/>
                </a:cxn>
                <a:cxn ang="0">
                  <a:pos x="20" y="10"/>
                </a:cxn>
                <a:cxn ang="0">
                  <a:pos x="15" y="13"/>
                </a:cxn>
                <a:cxn ang="0">
                  <a:pos x="10" y="15"/>
                </a:cxn>
                <a:cxn ang="0">
                  <a:pos x="10" y="20"/>
                </a:cxn>
              </a:cxnLst>
              <a:rect l="0" t="0" r="r" b="b"/>
              <a:pathLst>
                <a:path w="48" h="56">
                  <a:moveTo>
                    <a:pt x="40" y="38"/>
                  </a:moveTo>
                  <a:lnTo>
                    <a:pt x="48" y="40"/>
                  </a:lnTo>
                  <a:lnTo>
                    <a:pt x="45" y="45"/>
                  </a:lnTo>
                  <a:lnTo>
                    <a:pt x="40" y="50"/>
                  </a:lnTo>
                  <a:lnTo>
                    <a:pt x="33" y="53"/>
                  </a:lnTo>
                  <a:lnTo>
                    <a:pt x="25" y="56"/>
                  </a:lnTo>
                  <a:lnTo>
                    <a:pt x="18" y="53"/>
                  </a:lnTo>
                  <a:lnTo>
                    <a:pt x="13" y="53"/>
                  </a:lnTo>
                  <a:lnTo>
                    <a:pt x="8" y="48"/>
                  </a:lnTo>
                  <a:lnTo>
                    <a:pt x="3" y="43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8" y="8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8" y="3"/>
                  </a:lnTo>
                  <a:lnTo>
                    <a:pt x="43" y="8"/>
                  </a:lnTo>
                  <a:lnTo>
                    <a:pt x="45" y="13"/>
                  </a:lnTo>
                  <a:lnTo>
                    <a:pt x="48" y="2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10" y="30"/>
                  </a:lnTo>
                  <a:lnTo>
                    <a:pt x="10" y="38"/>
                  </a:lnTo>
                  <a:lnTo>
                    <a:pt x="15" y="43"/>
                  </a:lnTo>
                  <a:lnTo>
                    <a:pt x="20" y="45"/>
                  </a:lnTo>
                  <a:lnTo>
                    <a:pt x="25" y="45"/>
                  </a:lnTo>
                  <a:lnTo>
                    <a:pt x="30" y="45"/>
                  </a:lnTo>
                  <a:lnTo>
                    <a:pt x="33" y="45"/>
                  </a:lnTo>
                  <a:lnTo>
                    <a:pt x="38" y="43"/>
                  </a:lnTo>
                  <a:lnTo>
                    <a:pt x="40" y="38"/>
                  </a:lnTo>
                  <a:close/>
                  <a:moveTo>
                    <a:pt x="10" y="20"/>
                  </a:moveTo>
                  <a:lnTo>
                    <a:pt x="40" y="20"/>
                  </a:lnTo>
                  <a:lnTo>
                    <a:pt x="38" y="15"/>
                  </a:lnTo>
                  <a:lnTo>
                    <a:pt x="35" y="13"/>
                  </a:lnTo>
                  <a:lnTo>
                    <a:pt x="30" y="10"/>
                  </a:lnTo>
                  <a:lnTo>
                    <a:pt x="25" y="8"/>
                  </a:lnTo>
                  <a:lnTo>
                    <a:pt x="20" y="10"/>
                  </a:lnTo>
                  <a:lnTo>
                    <a:pt x="15" y="13"/>
                  </a:lnTo>
                  <a:lnTo>
                    <a:pt x="10" y="15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7" name="Rectangle 3691"/>
            <p:cNvSpPr>
              <a:spLocks noChangeArrowheads="1"/>
            </p:cNvSpPr>
            <p:nvPr/>
          </p:nvSpPr>
          <p:spPr bwMode="auto">
            <a:xfrm>
              <a:off x="4113" y="3728"/>
              <a:ext cx="10" cy="71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8" name="Freeform 3692"/>
            <p:cNvSpPr>
              <a:spLocks noEditPoints="1"/>
            </p:cNvSpPr>
            <p:nvPr/>
          </p:nvSpPr>
          <p:spPr bwMode="auto">
            <a:xfrm>
              <a:off x="4135" y="3728"/>
              <a:ext cx="8" cy="7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0" y="71"/>
                </a:cxn>
                <a:cxn ang="0">
                  <a:pos x="0" y="21"/>
                </a:cxn>
                <a:cxn ang="0">
                  <a:pos x="8" y="21"/>
                </a:cxn>
                <a:cxn ang="0">
                  <a:pos x="8" y="71"/>
                </a:cxn>
                <a:cxn ang="0">
                  <a:pos x="0" y="71"/>
                </a:cxn>
              </a:cxnLst>
              <a:rect l="0" t="0" r="r" b="b"/>
              <a:pathLst>
                <a:path w="8" h="71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close/>
                  <a:moveTo>
                    <a:pt x="0" y="71"/>
                  </a:moveTo>
                  <a:lnTo>
                    <a:pt x="0" y="21"/>
                  </a:lnTo>
                  <a:lnTo>
                    <a:pt x="8" y="21"/>
                  </a:lnTo>
                  <a:lnTo>
                    <a:pt x="8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09" name="Freeform 3693"/>
            <p:cNvSpPr>
              <a:spLocks/>
            </p:cNvSpPr>
            <p:nvPr/>
          </p:nvSpPr>
          <p:spPr bwMode="auto">
            <a:xfrm>
              <a:off x="4155" y="3746"/>
              <a:ext cx="43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0" y="3"/>
                </a:cxn>
                <a:cxn ang="0">
                  <a:pos x="11" y="3"/>
                </a:cxn>
                <a:cxn ang="0">
                  <a:pos x="11" y="8"/>
                </a:cxn>
                <a:cxn ang="0">
                  <a:pos x="16" y="5"/>
                </a:cxn>
                <a:cxn ang="0">
                  <a:pos x="21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3" y="3"/>
                </a:cxn>
                <a:cxn ang="0">
                  <a:pos x="38" y="5"/>
                </a:cxn>
                <a:cxn ang="0">
                  <a:pos x="38" y="8"/>
                </a:cxn>
                <a:cxn ang="0">
                  <a:pos x="41" y="10"/>
                </a:cxn>
                <a:cxn ang="0">
                  <a:pos x="41" y="13"/>
                </a:cxn>
                <a:cxn ang="0">
                  <a:pos x="43" y="15"/>
                </a:cxn>
                <a:cxn ang="0">
                  <a:pos x="43" y="23"/>
                </a:cxn>
                <a:cxn ang="0">
                  <a:pos x="43" y="53"/>
                </a:cxn>
                <a:cxn ang="0">
                  <a:pos x="33" y="53"/>
                </a:cxn>
                <a:cxn ang="0">
                  <a:pos x="33" y="23"/>
                </a:cxn>
                <a:cxn ang="0">
                  <a:pos x="33" y="18"/>
                </a:cxn>
                <a:cxn ang="0">
                  <a:pos x="33" y="15"/>
                </a:cxn>
                <a:cxn ang="0">
                  <a:pos x="31" y="13"/>
                </a:cxn>
                <a:cxn ang="0">
                  <a:pos x="28" y="10"/>
                </a:cxn>
                <a:cxn ang="0">
                  <a:pos x="26" y="10"/>
                </a:cxn>
                <a:cxn ang="0">
                  <a:pos x="23" y="8"/>
                </a:cxn>
                <a:cxn ang="0">
                  <a:pos x="18" y="10"/>
                </a:cxn>
                <a:cxn ang="0">
                  <a:pos x="16" y="13"/>
                </a:cxn>
                <a:cxn ang="0">
                  <a:pos x="13" y="18"/>
                </a:cxn>
                <a:cxn ang="0">
                  <a:pos x="11" y="25"/>
                </a:cxn>
                <a:cxn ang="0">
                  <a:pos x="11" y="53"/>
                </a:cxn>
                <a:cxn ang="0">
                  <a:pos x="0" y="53"/>
                </a:cxn>
              </a:cxnLst>
              <a:rect l="0" t="0" r="r" b="b"/>
              <a:pathLst>
                <a:path w="43" h="53">
                  <a:moveTo>
                    <a:pt x="0" y="53"/>
                  </a:moveTo>
                  <a:lnTo>
                    <a:pt x="0" y="3"/>
                  </a:lnTo>
                  <a:lnTo>
                    <a:pt x="11" y="3"/>
                  </a:lnTo>
                  <a:lnTo>
                    <a:pt x="11" y="8"/>
                  </a:lnTo>
                  <a:lnTo>
                    <a:pt x="16" y="5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8" y="5"/>
                  </a:lnTo>
                  <a:lnTo>
                    <a:pt x="38" y="8"/>
                  </a:lnTo>
                  <a:lnTo>
                    <a:pt x="41" y="10"/>
                  </a:lnTo>
                  <a:lnTo>
                    <a:pt x="41" y="13"/>
                  </a:lnTo>
                  <a:lnTo>
                    <a:pt x="43" y="15"/>
                  </a:lnTo>
                  <a:lnTo>
                    <a:pt x="43" y="23"/>
                  </a:lnTo>
                  <a:lnTo>
                    <a:pt x="43" y="53"/>
                  </a:lnTo>
                  <a:lnTo>
                    <a:pt x="33" y="53"/>
                  </a:lnTo>
                  <a:lnTo>
                    <a:pt x="33" y="23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1" y="13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18" y="10"/>
                  </a:lnTo>
                  <a:lnTo>
                    <a:pt x="16" y="13"/>
                  </a:lnTo>
                  <a:lnTo>
                    <a:pt x="13" y="18"/>
                  </a:lnTo>
                  <a:lnTo>
                    <a:pt x="11" y="25"/>
                  </a:lnTo>
                  <a:lnTo>
                    <a:pt x="11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0" name="Freeform 3694"/>
            <p:cNvSpPr>
              <a:spLocks noEditPoints="1"/>
            </p:cNvSpPr>
            <p:nvPr/>
          </p:nvSpPr>
          <p:spPr bwMode="auto">
            <a:xfrm>
              <a:off x="4208" y="3746"/>
              <a:ext cx="48" cy="56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8" y="40"/>
                </a:cxn>
                <a:cxn ang="0">
                  <a:pos x="46" y="45"/>
                </a:cxn>
                <a:cxn ang="0">
                  <a:pos x="41" y="50"/>
                </a:cxn>
                <a:cxn ang="0">
                  <a:pos x="33" y="53"/>
                </a:cxn>
                <a:cxn ang="0">
                  <a:pos x="26" y="56"/>
                </a:cxn>
                <a:cxn ang="0">
                  <a:pos x="18" y="53"/>
                </a:cxn>
                <a:cxn ang="0">
                  <a:pos x="11" y="53"/>
                </a:cxn>
                <a:cxn ang="0">
                  <a:pos x="8" y="48"/>
                </a:cxn>
                <a:cxn ang="0">
                  <a:pos x="3" y="43"/>
                </a:cxn>
                <a:cxn ang="0">
                  <a:pos x="0" y="35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3" y="13"/>
                </a:cxn>
                <a:cxn ang="0">
                  <a:pos x="8" y="8"/>
                </a:cxn>
                <a:cxn ang="0">
                  <a:pos x="13" y="3"/>
                </a:cxn>
                <a:cxn ang="0">
                  <a:pos x="18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3"/>
                </a:cxn>
                <a:cxn ang="0">
                  <a:pos x="41" y="8"/>
                </a:cxn>
                <a:cxn ang="0">
                  <a:pos x="46" y="13"/>
                </a:cxn>
                <a:cxn ang="0">
                  <a:pos x="48" y="20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48" y="30"/>
                </a:cxn>
                <a:cxn ang="0">
                  <a:pos x="11" y="30"/>
                </a:cxn>
                <a:cxn ang="0">
                  <a:pos x="11" y="38"/>
                </a:cxn>
                <a:cxn ang="0">
                  <a:pos x="16" y="43"/>
                </a:cxn>
                <a:cxn ang="0">
                  <a:pos x="18" y="45"/>
                </a:cxn>
                <a:cxn ang="0">
                  <a:pos x="26" y="45"/>
                </a:cxn>
                <a:cxn ang="0">
                  <a:pos x="31" y="45"/>
                </a:cxn>
                <a:cxn ang="0">
                  <a:pos x="33" y="45"/>
                </a:cxn>
                <a:cxn ang="0">
                  <a:pos x="36" y="43"/>
                </a:cxn>
                <a:cxn ang="0">
                  <a:pos x="38" y="38"/>
                </a:cxn>
                <a:cxn ang="0">
                  <a:pos x="11" y="20"/>
                </a:cxn>
                <a:cxn ang="0">
                  <a:pos x="38" y="20"/>
                </a:cxn>
                <a:cxn ang="0">
                  <a:pos x="38" y="15"/>
                </a:cxn>
                <a:cxn ang="0">
                  <a:pos x="36" y="13"/>
                </a:cxn>
                <a:cxn ang="0">
                  <a:pos x="31" y="10"/>
                </a:cxn>
                <a:cxn ang="0">
                  <a:pos x="26" y="8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11" y="15"/>
                </a:cxn>
                <a:cxn ang="0">
                  <a:pos x="11" y="20"/>
                </a:cxn>
              </a:cxnLst>
              <a:rect l="0" t="0" r="r" b="b"/>
              <a:pathLst>
                <a:path w="48" h="56">
                  <a:moveTo>
                    <a:pt x="38" y="38"/>
                  </a:moveTo>
                  <a:lnTo>
                    <a:pt x="48" y="40"/>
                  </a:lnTo>
                  <a:lnTo>
                    <a:pt x="46" y="45"/>
                  </a:lnTo>
                  <a:lnTo>
                    <a:pt x="41" y="50"/>
                  </a:lnTo>
                  <a:lnTo>
                    <a:pt x="33" y="53"/>
                  </a:lnTo>
                  <a:lnTo>
                    <a:pt x="26" y="56"/>
                  </a:lnTo>
                  <a:lnTo>
                    <a:pt x="18" y="53"/>
                  </a:lnTo>
                  <a:lnTo>
                    <a:pt x="11" y="53"/>
                  </a:lnTo>
                  <a:lnTo>
                    <a:pt x="8" y="48"/>
                  </a:lnTo>
                  <a:lnTo>
                    <a:pt x="3" y="43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8" y="8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1" y="8"/>
                  </a:lnTo>
                  <a:lnTo>
                    <a:pt x="46" y="13"/>
                  </a:lnTo>
                  <a:lnTo>
                    <a:pt x="48" y="2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11" y="30"/>
                  </a:lnTo>
                  <a:lnTo>
                    <a:pt x="11" y="38"/>
                  </a:lnTo>
                  <a:lnTo>
                    <a:pt x="16" y="43"/>
                  </a:lnTo>
                  <a:lnTo>
                    <a:pt x="18" y="45"/>
                  </a:lnTo>
                  <a:lnTo>
                    <a:pt x="26" y="45"/>
                  </a:lnTo>
                  <a:lnTo>
                    <a:pt x="31" y="45"/>
                  </a:lnTo>
                  <a:lnTo>
                    <a:pt x="33" y="45"/>
                  </a:lnTo>
                  <a:lnTo>
                    <a:pt x="36" y="43"/>
                  </a:lnTo>
                  <a:lnTo>
                    <a:pt x="38" y="38"/>
                  </a:lnTo>
                  <a:close/>
                  <a:moveTo>
                    <a:pt x="11" y="20"/>
                  </a:moveTo>
                  <a:lnTo>
                    <a:pt x="38" y="20"/>
                  </a:lnTo>
                  <a:lnTo>
                    <a:pt x="38" y="15"/>
                  </a:lnTo>
                  <a:lnTo>
                    <a:pt x="36" y="13"/>
                  </a:lnTo>
                  <a:lnTo>
                    <a:pt x="31" y="10"/>
                  </a:lnTo>
                  <a:lnTo>
                    <a:pt x="26" y="8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1" name="Freeform 3695"/>
            <p:cNvSpPr>
              <a:spLocks/>
            </p:cNvSpPr>
            <p:nvPr/>
          </p:nvSpPr>
          <p:spPr bwMode="auto">
            <a:xfrm>
              <a:off x="4294" y="3746"/>
              <a:ext cx="73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0" y="3"/>
                </a:cxn>
                <a:cxn ang="0">
                  <a:pos x="10" y="3"/>
                </a:cxn>
                <a:cxn ang="0">
                  <a:pos x="10" y="10"/>
                </a:cxn>
                <a:cxn ang="0">
                  <a:pos x="13" y="5"/>
                </a:cxn>
                <a:cxn ang="0">
                  <a:pos x="18" y="3"/>
                </a:cxn>
                <a:cxn ang="0">
                  <a:pos x="20" y="0"/>
                </a:cxn>
                <a:cxn ang="0">
                  <a:pos x="25" y="0"/>
                </a:cxn>
                <a:cxn ang="0">
                  <a:pos x="30" y="0"/>
                </a:cxn>
                <a:cxn ang="0">
                  <a:pos x="35" y="3"/>
                </a:cxn>
                <a:cxn ang="0">
                  <a:pos x="38" y="5"/>
                </a:cxn>
                <a:cxn ang="0">
                  <a:pos x="41" y="10"/>
                </a:cxn>
                <a:cxn ang="0">
                  <a:pos x="46" y="5"/>
                </a:cxn>
                <a:cxn ang="0">
                  <a:pos x="51" y="3"/>
                </a:cxn>
                <a:cxn ang="0">
                  <a:pos x="58" y="0"/>
                </a:cxn>
                <a:cxn ang="0">
                  <a:pos x="63" y="3"/>
                </a:cxn>
                <a:cxn ang="0">
                  <a:pos x="68" y="5"/>
                </a:cxn>
                <a:cxn ang="0">
                  <a:pos x="73" y="10"/>
                </a:cxn>
                <a:cxn ang="0">
                  <a:pos x="73" y="18"/>
                </a:cxn>
                <a:cxn ang="0">
                  <a:pos x="73" y="53"/>
                </a:cxn>
                <a:cxn ang="0">
                  <a:pos x="63" y="53"/>
                </a:cxn>
                <a:cxn ang="0">
                  <a:pos x="63" y="20"/>
                </a:cxn>
                <a:cxn ang="0">
                  <a:pos x="63" y="18"/>
                </a:cxn>
                <a:cxn ang="0">
                  <a:pos x="63" y="13"/>
                </a:cxn>
                <a:cxn ang="0">
                  <a:pos x="63" y="13"/>
                </a:cxn>
                <a:cxn ang="0">
                  <a:pos x="61" y="10"/>
                </a:cxn>
                <a:cxn ang="0">
                  <a:pos x="58" y="10"/>
                </a:cxn>
                <a:cxn ang="0">
                  <a:pos x="56" y="8"/>
                </a:cxn>
                <a:cxn ang="0">
                  <a:pos x="51" y="10"/>
                </a:cxn>
                <a:cxn ang="0">
                  <a:pos x="46" y="13"/>
                </a:cxn>
                <a:cxn ang="0">
                  <a:pos x="43" y="18"/>
                </a:cxn>
                <a:cxn ang="0">
                  <a:pos x="43" y="23"/>
                </a:cxn>
                <a:cxn ang="0">
                  <a:pos x="43" y="53"/>
                </a:cxn>
                <a:cxn ang="0">
                  <a:pos x="33" y="53"/>
                </a:cxn>
                <a:cxn ang="0">
                  <a:pos x="33" y="20"/>
                </a:cxn>
                <a:cxn ang="0">
                  <a:pos x="33" y="15"/>
                </a:cxn>
                <a:cxn ang="0">
                  <a:pos x="30" y="13"/>
                </a:cxn>
                <a:cxn ang="0">
                  <a:pos x="28" y="10"/>
                </a:cxn>
                <a:cxn ang="0">
                  <a:pos x="23" y="8"/>
                </a:cxn>
                <a:cxn ang="0">
                  <a:pos x="20" y="10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13" y="15"/>
                </a:cxn>
                <a:cxn ang="0">
                  <a:pos x="10" y="20"/>
                </a:cxn>
                <a:cxn ang="0">
                  <a:pos x="10" y="28"/>
                </a:cxn>
                <a:cxn ang="0">
                  <a:pos x="10" y="53"/>
                </a:cxn>
                <a:cxn ang="0">
                  <a:pos x="0" y="53"/>
                </a:cxn>
              </a:cxnLst>
              <a:rect l="0" t="0" r="r" b="b"/>
              <a:pathLst>
                <a:path w="73" h="53">
                  <a:moveTo>
                    <a:pt x="0" y="53"/>
                  </a:moveTo>
                  <a:lnTo>
                    <a:pt x="0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5" y="3"/>
                  </a:lnTo>
                  <a:lnTo>
                    <a:pt x="38" y="5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63" y="3"/>
                  </a:lnTo>
                  <a:lnTo>
                    <a:pt x="68" y="5"/>
                  </a:lnTo>
                  <a:lnTo>
                    <a:pt x="73" y="10"/>
                  </a:lnTo>
                  <a:lnTo>
                    <a:pt x="73" y="18"/>
                  </a:lnTo>
                  <a:lnTo>
                    <a:pt x="73" y="53"/>
                  </a:lnTo>
                  <a:lnTo>
                    <a:pt x="63" y="53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1" y="10"/>
                  </a:lnTo>
                  <a:lnTo>
                    <a:pt x="58" y="10"/>
                  </a:lnTo>
                  <a:lnTo>
                    <a:pt x="56" y="8"/>
                  </a:lnTo>
                  <a:lnTo>
                    <a:pt x="51" y="10"/>
                  </a:lnTo>
                  <a:lnTo>
                    <a:pt x="46" y="13"/>
                  </a:lnTo>
                  <a:lnTo>
                    <a:pt x="43" y="18"/>
                  </a:lnTo>
                  <a:lnTo>
                    <a:pt x="43" y="23"/>
                  </a:lnTo>
                  <a:lnTo>
                    <a:pt x="43" y="53"/>
                  </a:lnTo>
                  <a:lnTo>
                    <a:pt x="33" y="53"/>
                  </a:lnTo>
                  <a:lnTo>
                    <a:pt x="33" y="20"/>
                  </a:lnTo>
                  <a:lnTo>
                    <a:pt x="33" y="15"/>
                  </a:lnTo>
                  <a:lnTo>
                    <a:pt x="30" y="13"/>
                  </a:lnTo>
                  <a:lnTo>
                    <a:pt x="28" y="10"/>
                  </a:lnTo>
                  <a:lnTo>
                    <a:pt x="23" y="8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0" y="20"/>
                  </a:lnTo>
                  <a:lnTo>
                    <a:pt x="10" y="28"/>
                  </a:lnTo>
                  <a:lnTo>
                    <a:pt x="10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2" name="Freeform 3696"/>
            <p:cNvSpPr>
              <a:spLocks noEditPoints="1"/>
            </p:cNvSpPr>
            <p:nvPr/>
          </p:nvSpPr>
          <p:spPr bwMode="auto">
            <a:xfrm>
              <a:off x="4380" y="3746"/>
              <a:ext cx="48" cy="56"/>
            </a:xfrm>
            <a:custGeom>
              <a:avLst/>
              <a:gdLst/>
              <a:ahLst/>
              <a:cxnLst>
                <a:cxn ang="0">
                  <a:pos x="30" y="50"/>
                </a:cxn>
                <a:cxn ang="0">
                  <a:pos x="20" y="56"/>
                </a:cxn>
                <a:cxn ang="0">
                  <a:pos x="10" y="53"/>
                </a:cxn>
                <a:cxn ang="0">
                  <a:pos x="0" y="45"/>
                </a:cxn>
                <a:cxn ang="0">
                  <a:pos x="0" y="35"/>
                </a:cxn>
                <a:cxn ang="0">
                  <a:pos x="2" y="30"/>
                </a:cxn>
                <a:cxn ang="0">
                  <a:pos x="7" y="25"/>
                </a:cxn>
                <a:cxn ang="0">
                  <a:pos x="15" y="23"/>
                </a:cxn>
                <a:cxn ang="0">
                  <a:pos x="28" y="23"/>
                </a:cxn>
                <a:cxn ang="0">
                  <a:pos x="33" y="18"/>
                </a:cxn>
                <a:cxn ang="0">
                  <a:pos x="33" y="15"/>
                </a:cxn>
                <a:cxn ang="0">
                  <a:pos x="28" y="10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0" y="15"/>
                </a:cxn>
                <a:cxn ang="0">
                  <a:pos x="5" y="8"/>
                </a:cxn>
                <a:cxn ang="0">
                  <a:pos x="13" y="3"/>
                </a:cxn>
                <a:cxn ang="0">
                  <a:pos x="23" y="0"/>
                </a:cxn>
                <a:cxn ang="0">
                  <a:pos x="35" y="3"/>
                </a:cxn>
                <a:cxn ang="0">
                  <a:pos x="40" y="5"/>
                </a:cxn>
                <a:cxn ang="0">
                  <a:pos x="43" y="13"/>
                </a:cxn>
                <a:cxn ang="0">
                  <a:pos x="43" y="20"/>
                </a:cxn>
                <a:cxn ang="0">
                  <a:pos x="43" y="40"/>
                </a:cxn>
                <a:cxn ang="0">
                  <a:pos x="45" y="50"/>
                </a:cxn>
                <a:cxn ang="0">
                  <a:pos x="38" y="53"/>
                </a:cxn>
                <a:cxn ang="0">
                  <a:pos x="35" y="48"/>
                </a:cxn>
                <a:cxn ang="0">
                  <a:pos x="28" y="30"/>
                </a:cxn>
                <a:cxn ang="0">
                  <a:pos x="15" y="33"/>
                </a:cxn>
                <a:cxn ang="0">
                  <a:pos x="10" y="35"/>
                </a:cxn>
                <a:cxn ang="0">
                  <a:pos x="10" y="38"/>
                </a:cxn>
                <a:cxn ang="0">
                  <a:pos x="10" y="43"/>
                </a:cxn>
                <a:cxn ang="0">
                  <a:pos x="15" y="45"/>
                </a:cxn>
                <a:cxn ang="0">
                  <a:pos x="23" y="45"/>
                </a:cxn>
                <a:cxn ang="0">
                  <a:pos x="30" y="43"/>
                </a:cxn>
                <a:cxn ang="0">
                  <a:pos x="33" y="35"/>
                </a:cxn>
                <a:cxn ang="0">
                  <a:pos x="33" y="28"/>
                </a:cxn>
              </a:cxnLst>
              <a:rect l="0" t="0" r="r" b="b"/>
              <a:pathLst>
                <a:path w="48" h="56">
                  <a:moveTo>
                    <a:pt x="35" y="48"/>
                  </a:moveTo>
                  <a:lnTo>
                    <a:pt x="30" y="50"/>
                  </a:lnTo>
                  <a:lnTo>
                    <a:pt x="25" y="53"/>
                  </a:lnTo>
                  <a:lnTo>
                    <a:pt x="20" y="56"/>
                  </a:lnTo>
                  <a:lnTo>
                    <a:pt x="15" y="56"/>
                  </a:lnTo>
                  <a:lnTo>
                    <a:pt x="10" y="53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2" y="30"/>
                  </a:lnTo>
                  <a:lnTo>
                    <a:pt x="5" y="28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28" y="23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3" y="8"/>
                  </a:lnTo>
                  <a:lnTo>
                    <a:pt x="18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0" y="18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5" y="8"/>
                  </a:lnTo>
                  <a:lnTo>
                    <a:pt x="7" y="5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5" y="3"/>
                  </a:lnTo>
                  <a:lnTo>
                    <a:pt x="38" y="3"/>
                  </a:lnTo>
                  <a:lnTo>
                    <a:pt x="40" y="5"/>
                  </a:lnTo>
                  <a:lnTo>
                    <a:pt x="43" y="8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3" y="20"/>
                  </a:lnTo>
                  <a:lnTo>
                    <a:pt x="43" y="30"/>
                  </a:lnTo>
                  <a:lnTo>
                    <a:pt x="43" y="40"/>
                  </a:lnTo>
                  <a:lnTo>
                    <a:pt x="45" y="45"/>
                  </a:lnTo>
                  <a:lnTo>
                    <a:pt x="45" y="50"/>
                  </a:lnTo>
                  <a:lnTo>
                    <a:pt x="48" y="53"/>
                  </a:lnTo>
                  <a:lnTo>
                    <a:pt x="38" y="53"/>
                  </a:lnTo>
                  <a:lnTo>
                    <a:pt x="35" y="50"/>
                  </a:lnTo>
                  <a:lnTo>
                    <a:pt x="35" y="48"/>
                  </a:lnTo>
                  <a:close/>
                  <a:moveTo>
                    <a:pt x="33" y="28"/>
                  </a:moveTo>
                  <a:lnTo>
                    <a:pt x="28" y="30"/>
                  </a:lnTo>
                  <a:lnTo>
                    <a:pt x="20" y="30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5" y="45"/>
                  </a:lnTo>
                  <a:lnTo>
                    <a:pt x="18" y="45"/>
                  </a:lnTo>
                  <a:lnTo>
                    <a:pt x="23" y="45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3" y="38"/>
                  </a:lnTo>
                  <a:lnTo>
                    <a:pt x="33" y="35"/>
                  </a:lnTo>
                  <a:lnTo>
                    <a:pt x="33" y="30"/>
                  </a:lnTo>
                  <a:lnTo>
                    <a:pt x="33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3" name="Freeform 3697"/>
            <p:cNvSpPr>
              <a:spLocks/>
            </p:cNvSpPr>
            <p:nvPr/>
          </p:nvSpPr>
          <p:spPr bwMode="auto">
            <a:xfrm>
              <a:off x="4433" y="3728"/>
              <a:ext cx="25" cy="74"/>
            </a:xfrm>
            <a:custGeom>
              <a:avLst/>
              <a:gdLst/>
              <a:ahLst/>
              <a:cxnLst>
                <a:cxn ang="0">
                  <a:pos x="25" y="63"/>
                </a:cxn>
                <a:cxn ang="0">
                  <a:pos x="25" y="71"/>
                </a:cxn>
                <a:cxn ang="0">
                  <a:pos x="23" y="74"/>
                </a:cxn>
                <a:cxn ang="0">
                  <a:pos x="18" y="74"/>
                </a:cxn>
                <a:cxn ang="0">
                  <a:pos x="15" y="74"/>
                </a:cxn>
                <a:cxn ang="0">
                  <a:pos x="10" y="71"/>
                </a:cxn>
                <a:cxn ang="0">
                  <a:pos x="10" y="68"/>
                </a:cxn>
                <a:cxn ang="0">
                  <a:pos x="7" y="68"/>
                </a:cxn>
                <a:cxn ang="0">
                  <a:pos x="7" y="63"/>
                </a:cxn>
                <a:cxn ang="0">
                  <a:pos x="7" y="58"/>
                </a:cxn>
                <a:cxn ang="0">
                  <a:pos x="7" y="28"/>
                </a:cxn>
                <a:cxn ang="0">
                  <a:pos x="0" y="28"/>
                </a:cxn>
                <a:cxn ang="0">
                  <a:pos x="0" y="21"/>
                </a:cxn>
                <a:cxn ang="0">
                  <a:pos x="7" y="21"/>
                </a:cxn>
                <a:cxn ang="0">
                  <a:pos x="7" y="5"/>
                </a:cxn>
                <a:cxn ang="0">
                  <a:pos x="15" y="0"/>
                </a:cxn>
                <a:cxn ang="0">
                  <a:pos x="15" y="21"/>
                </a:cxn>
                <a:cxn ang="0">
                  <a:pos x="25" y="21"/>
                </a:cxn>
                <a:cxn ang="0">
                  <a:pos x="25" y="28"/>
                </a:cxn>
                <a:cxn ang="0">
                  <a:pos x="15" y="28"/>
                </a:cxn>
                <a:cxn ang="0">
                  <a:pos x="15" y="58"/>
                </a:cxn>
                <a:cxn ang="0">
                  <a:pos x="15" y="61"/>
                </a:cxn>
                <a:cxn ang="0">
                  <a:pos x="15" y="63"/>
                </a:cxn>
                <a:cxn ang="0">
                  <a:pos x="18" y="63"/>
                </a:cxn>
                <a:cxn ang="0">
                  <a:pos x="18" y="63"/>
                </a:cxn>
                <a:cxn ang="0">
                  <a:pos x="18" y="63"/>
                </a:cxn>
                <a:cxn ang="0">
                  <a:pos x="20" y="63"/>
                </a:cxn>
                <a:cxn ang="0">
                  <a:pos x="23" y="63"/>
                </a:cxn>
                <a:cxn ang="0">
                  <a:pos x="25" y="63"/>
                </a:cxn>
              </a:cxnLst>
              <a:rect l="0" t="0" r="r" b="b"/>
              <a:pathLst>
                <a:path w="25" h="74">
                  <a:moveTo>
                    <a:pt x="25" y="63"/>
                  </a:moveTo>
                  <a:lnTo>
                    <a:pt x="25" y="71"/>
                  </a:lnTo>
                  <a:lnTo>
                    <a:pt x="23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10" y="71"/>
                  </a:lnTo>
                  <a:lnTo>
                    <a:pt x="10" y="68"/>
                  </a:lnTo>
                  <a:lnTo>
                    <a:pt x="7" y="68"/>
                  </a:lnTo>
                  <a:lnTo>
                    <a:pt x="7" y="63"/>
                  </a:lnTo>
                  <a:lnTo>
                    <a:pt x="7" y="58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7" y="21"/>
                  </a:lnTo>
                  <a:lnTo>
                    <a:pt x="7" y="5"/>
                  </a:lnTo>
                  <a:lnTo>
                    <a:pt x="15" y="0"/>
                  </a:lnTo>
                  <a:lnTo>
                    <a:pt x="15" y="21"/>
                  </a:lnTo>
                  <a:lnTo>
                    <a:pt x="25" y="21"/>
                  </a:lnTo>
                  <a:lnTo>
                    <a:pt x="25" y="28"/>
                  </a:lnTo>
                  <a:lnTo>
                    <a:pt x="15" y="28"/>
                  </a:lnTo>
                  <a:lnTo>
                    <a:pt x="15" y="58"/>
                  </a:lnTo>
                  <a:lnTo>
                    <a:pt x="15" y="61"/>
                  </a:lnTo>
                  <a:lnTo>
                    <a:pt x="15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3" y="63"/>
                  </a:lnTo>
                  <a:lnTo>
                    <a:pt x="25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4" name="Freeform 3698"/>
            <p:cNvSpPr>
              <a:spLocks/>
            </p:cNvSpPr>
            <p:nvPr/>
          </p:nvSpPr>
          <p:spPr bwMode="auto">
            <a:xfrm>
              <a:off x="4463" y="3746"/>
              <a:ext cx="46" cy="56"/>
            </a:xfrm>
            <a:custGeom>
              <a:avLst/>
              <a:gdLst/>
              <a:ahLst/>
              <a:cxnLst>
                <a:cxn ang="0">
                  <a:pos x="35" y="35"/>
                </a:cxn>
                <a:cxn ang="0">
                  <a:pos x="46" y="35"/>
                </a:cxn>
                <a:cxn ang="0">
                  <a:pos x="43" y="43"/>
                </a:cxn>
                <a:cxn ang="0">
                  <a:pos x="38" y="50"/>
                </a:cxn>
                <a:cxn ang="0">
                  <a:pos x="33" y="53"/>
                </a:cxn>
                <a:cxn ang="0">
                  <a:pos x="23" y="56"/>
                </a:cxn>
                <a:cxn ang="0">
                  <a:pos x="18" y="53"/>
                </a:cxn>
                <a:cxn ang="0">
                  <a:pos x="13" y="53"/>
                </a:cxn>
                <a:cxn ang="0">
                  <a:pos x="8" y="48"/>
                </a:cxn>
                <a:cxn ang="0">
                  <a:pos x="3" y="43"/>
                </a:cxn>
                <a:cxn ang="0">
                  <a:pos x="0" y="35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3" y="13"/>
                </a:cxn>
                <a:cxn ang="0">
                  <a:pos x="8" y="8"/>
                </a:cxn>
                <a:cxn ang="0">
                  <a:pos x="13" y="3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30" y="3"/>
                </a:cxn>
                <a:cxn ang="0">
                  <a:pos x="38" y="5"/>
                </a:cxn>
                <a:cxn ang="0">
                  <a:pos x="43" y="10"/>
                </a:cxn>
                <a:cxn ang="0">
                  <a:pos x="46" y="18"/>
                </a:cxn>
                <a:cxn ang="0">
                  <a:pos x="35" y="18"/>
                </a:cxn>
                <a:cxn ang="0">
                  <a:pos x="33" y="15"/>
                </a:cxn>
                <a:cxn ang="0">
                  <a:pos x="30" y="10"/>
                </a:cxn>
                <a:cxn ang="0">
                  <a:pos x="28" y="10"/>
                </a:cxn>
                <a:cxn ang="0">
                  <a:pos x="23" y="8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10" y="20"/>
                </a:cxn>
                <a:cxn ang="0">
                  <a:pos x="10" y="28"/>
                </a:cxn>
                <a:cxn ang="0">
                  <a:pos x="10" y="35"/>
                </a:cxn>
                <a:cxn ang="0">
                  <a:pos x="13" y="43"/>
                </a:cxn>
                <a:cxn ang="0">
                  <a:pos x="18" y="45"/>
                </a:cxn>
                <a:cxn ang="0">
                  <a:pos x="23" y="45"/>
                </a:cxn>
                <a:cxn ang="0">
                  <a:pos x="28" y="45"/>
                </a:cxn>
                <a:cxn ang="0">
                  <a:pos x="33" y="43"/>
                </a:cxn>
                <a:cxn ang="0">
                  <a:pos x="35" y="40"/>
                </a:cxn>
                <a:cxn ang="0">
                  <a:pos x="35" y="35"/>
                </a:cxn>
              </a:cxnLst>
              <a:rect l="0" t="0" r="r" b="b"/>
              <a:pathLst>
                <a:path w="46" h="56">
                  <a:moveTo>
                    <a:pt x="35" y="35"/>
                  </a:moveTo>
                  <a:lnTo>
                    <a:pt x="46" y="35"/>
                  </a:lnTo>
                  <a:lnTo>
                    <a:pt x="43" y="43"/>
                  </a:lnTo>
                  <a:lnTo>
                    <a:pt x="38" y="50"/>
                  </a:lnTo>
                  <a:lnTo>
                    <a:pt x="33" y="53"/>
                  </a:lnTo>
                  <a:lnTo>
                    <a:pt x="23" y="56"/>
                  </a:lnTo>
                  <a:lnTo>
                    <a:pt x="18" y="53"/>
                  </a:lnTo>
                  <a:lnTo>
                    <a:pt x="13" y="53"/>
                  </a:lnTo>
                  <a:lnTo>
                    <a:pt x="8" y="48"/>
                  </a:lnTo>
                  <a:lnTo>
                    <a:pt x="3" y="43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8" y="8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0" y="3"/>
                  </a:lnTo>
                  <a:lnTo>
                    <a:pt x="38" y="5"/>
                  </a:lnTo>
                  <a:lnTo>
                    <a:pt x="43" y="10"/>
                  </a:lnTo>
                  <a:lnTo>
                    <a:pt x="46" y="18"/>
                  </a:lnTo>
                  <a:lnTo>
                    <a:pt x="35" y="18"/>
                  </a:lnTo>
                  <a:lnTo>
                    <a:pt x="33" y="15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3" y="8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0" y="20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43"/>
                  </a:lnTo>
                  <a:lnTo>
                    <a:pt x="18" y="45"/>
                  </a:lnTo>
                  <a:lnTo>
                    <a:pt x="23" y="45"/>
                  </a:lnTo>
                  <a:lnTo>
                    <a:pt x="28" y="45"/>
                  </a:lnTo>
                  <a:lnTo>
                    <a:pt x="33" y="43"/>
                  </a:lnTo>
                  <a:lnTo>
                    <a:pt x="35" y="4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5" name="Freeform 3699"/>
            <p:cNvSpPr>
              <a:spLocks/>
            </p:cNvSpPr>
            <p:nvPr/>
          </p:nvSpPr>
          <p:spPr bwMode="auto">
            <a:xfrm>
              <a:off x="4516" y="3728"/>
              <a:ext cx="43" cy="7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6"/>
                </a:cxn>
                <a:cxn ang="0">
                  <a:pos x="15" y="21"/>
                </a:cxn>
                <a:cxn ang="0">
                  <a:pos x="20" y="18"/>
                </a:cxn>
                <a:cxn ang="0">
                  <a:pos x="25" y="18"/>
                </a:cxn>
                <a:cxn ang="0">
                  <a:pos x="30" y="18"/>
                </a:cxn>
                <a:cxn ang="0">
                  <a:pos x="35" y="21"/>
                </a:cxn>
                <a:cxn ang="0">
                  <a:pos x="38" y="23"/>
                </a:cxn>
                <a:cxn ang="0">
                  <a:pos x="40" y="28"/>
                </a:cxn>
                <a:cxn ang="0">
                  <a:pos x="40" y="31"/>
                </a:cxn>
                <a:cxn ang="0">
                  <a:pos x="43" y="38"/>
                </a:cxn>
                <a:cxn ang="0">
                  <a:pos x="43" y="71"/>
                </a:cxn>
                <a:cxn ang="0">
                  <a:pos x="33" y="71"/>
                </a:cxn>
                <a:cxn ang="0">
                  <a:pos x="33" y="38"/>
                </a:cxn>
                <a:cxn ang="0">
                  <a:pos x="33" y="33"/>
                </a:cxn>
                <a:cxn ang="0">
                  <a:pos x="30" y="31"/>
                </a:cxn>
                <a:cxn ang="0">
                  <a:pos x="28" y="28"/>
                </a:cxn>
                <a:cxn ang="0">
                  <a:pos x="23" y="26"/>
                </a:cxn>
                <a:cxn ang="0">
                  <a:pos x="20" y="28"/>
                </a:cxn>
                <a:cxn ang="0">
                  <a:pos x="15" y="28"/>
                </a:cxn>
                <a:cxn ang="0">
                  <a:pos x="13" y="31"/>
                </a:cxn>
                <a:cxn ang="0">
                  <a:pos x="13" y="33"/>
                </a:cxn>
                <a:cxn ang="0">
                  <a:pos x="10" y="38"/>
                </a:cxn>
                <a:cxn ang="0">
                  <a:pos x="10" y="43"/>
                </a:cxn>
                <a:cxn ang="0">
                  <a:pos x="10" y="71"/>
                </a:cxn>
                <a:cxn ang="0">
                  <a:pos x="0" y="71"/>
                </a:cxn>
              </a:cxnLst>
              <a:rect l="0" t="0" r="r" b="b"/>
              <a:pathLst>
                <a:path w="43" h="71">
                  <a:moveTo>
                    <a:pt x="0" y="7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lnTo>
                    <a:pt x="15" y="21"/>
                  </a:lnTo>
                  <a:lnTo>
                    <a:pt x="20" y="18"/>
                  </a:lnTo>
                  <a:lnTo>
                    <a:pt x="25" y="18"/>
                  </a:lnTo>
                  <a:lnTo>
                    <a:pt x="30" y="18"/>
                  </a:lnTo>
                  <a:lnTo>
                    <a:pt x="35" y="21"/>
                  </a:lnTo>
                  <a:lnTo>
                    <a:pt x="38" y="23"/>
                  </a:lnTo>
                  <a:lnTo>
                    <a:pt x="40" y="28"/>
                  </a:lnTo>
                  <a:lnTo>
                    <a:pt x="40" y="31"/>
                  </a:lnTo>
                  <a:lnTo>
                    <a:pt x="43" y="38"/>
                  </a:lnTo>
                  <a:lnTo>
                    <a:pt x="43" y="71"/>
                  </a:lnTo>
                  <a:lnTo>
                    <a:pt x="33" y="71"/>
                  </a:lnTo>
                  <a:lnTo>
                    <a:pt x="33" y="38"/>
                  </a:lnTo>
                  <a:lnTo>
                    <a:pt x="33" y="33"/>
                  </a:lnTo>
                  <a:lnTo>
                    <a:pt x="30" y="31"/>
                  </a:lnTo>
                  <a:lnTo>
                    <a:pt x="28" y="28"/>
                  </a:lnTo>
                  <a:lnTo>
                    <a:pt x="23" y="26"/>
                  </a:lnTo>
                  <a:lnTo>
                    <a:pt x="20" y="28"/>
                  </a:lnTo>
                  <a:lnTo>
                    <a:pt x="15" y="28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0" y="38"/>
                  </a:lnTo>
                  <a:lnTo>
                    <a:pt x="10" y="43"/>
                  </a:lnTo>
                  <a:lnTo>
                    <a:pt x="1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6" name="Freeform 3700"/>
            <p:cNvSpPr>
              <a:spLocks noEditPoints="1"/>
            </p:cNvSpPr>
            <p:nvPr/>
          </p:nvSpPr>
          <p:spPr bwMode="auto">
            <a:xfrm>
              <a:off x="4572" y="3728"/>
              <a:ext cx="10" cy="7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0" y="8"/>
                </a:cxn>
                <a:cxn ang="0">
                  <a:pos x="0" y="71"/>
                </a:cxn>
                <a:cxn ang="0">
                  <a:pos x="0" y="21"/>
                </a:cxn>
                <a:cxn ang="0">
                  <a:pos x="10" y="21"/>
                </a:cxn>
                <a:cxn ang="0">
                  <a:pos x="10" y="71"/>
                </a:cxn>
                <a:cxn ang="0">
                  <a:pos x="0" y="71"/>
                </a:cxn>
              </a:cxnLst>
              <a:rect l="0" t="0" r="r" b="b"/>
              <a:pathLst>
                <a:path w="10" h="71">
                  <a:moveTo>
                    <a:pt x="0" y="8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0" y="8"/>
                  </a:lnTo>
                  <a:close/>
                  <a:moveTo>
                    <a:pt x="0" y="71"/>
                  </a:moveTo>
                  <a:lnTo>
                    <a:pt x="0" y="21"/>
                  </a:lnTo>
                  <a:lnTo>
                    <a:pt x="10" y="21"/>
                  </a:lnTo>
                  <a:lnTo>
                    <a:pt x="1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7" name="Freeform 3701"/>
            <p:cNvSpPr>
              <a:spLocks/>
            </p:cNvSpPr>
            <p:nvPr/>
          </p:nvSpPr>
          <p:spPr bwMode="auto">
            <a:xfrm>
              <a:off x="4594" y="3746"/>
              <a:ext cx="41" cy="5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0" y="3"/>
                </a:cxn>
                <a:cxn ang="0">
                  <a:pos x="10" y="3"/>
                </a:cxn>
                <a:cxn ang="0">
                  <a:pos x="10" y="8"/>
                </a:cxn>
                <a:cxn ang="0">
                  <a:pos x="15" y="5"/>
                </a:cxn>
                <a:cxn ang="0">
                  <a:pos x="20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3" y="3"/>
                </a:cxn>
                <a:cxn ang="0">
                  <a:pos x="36" y="5"/>
                </a:cxn>
                <a:cxn ang="0">
                  <a:pos x="38" y="8"/>
                </a:cxn>
                <a:cxn ang="0">
                  <a:pos x="41" y="10"/>
                </a:cxn>
                <a:cxn ang="0">
                  <a:pos x="41" y="13"/>
                </a:cxn>
                <a:cxn ang="0">
                  <a:pos x="41" y="15"/>
                </a:cxn>
                <a:cxn ang="0">
                  <a:pos x="41" y="23"/>
                </a:cxn>
                <a:cxn ang="0">
                  <a:pos x="41" y="53"/>
                </a:cxn>
                <a:cxn ang="0">
                  <a:pos x="33" y="53"/>
                </a:cxn>
                <a:cxn ang="0">
                  <a:pos x="33" y="23"/>
                </a:cxn>
                <a:cxn ang="0">
                  <a:pos x="33" y="18"/>
                </a:cxn>
                <a:cxn ang="0">
                  <a:pos x="31" y="15"/>
                </a:cxn>
                <a:cxn ang="0">
                  <a:pos x="31" y="13"/>
                </a:cxn>
                <a:cxn ang="0">
                  <a:pos x="28" y="10"/>
                </a:cxn>
                <a:cxn ang="0">
                  <a:pos x="26" y="10"/>
                </a:cxn>
                <a:cxn ang="0">
                  <a:pos x="23" y="8"/>
                </a:cxn>
                <a:cxn ang="0">
                  <a:pos x="18" y="10"/>
                </a:cxn>
                <a:cxn ang="0">
                  <a:pos x="13" y="13"/>
                </a:cxn>
                <a:cxn ang="0">
                  <a:pos x="10" y="18"/>
                </a:cxn>
                <a:cxn ang="0">
                  <a:pos x="10" y="25"/>
                </a:cxn>
                <a:cxn ang="0">
                  <a:pos x="10" y="53"/>
                </a:cxn>
                <a:cxn ang="0">
                  <a:pos x="0" y="53"/>
                </a:cxn>
              </a:cxnLst>
              <a:rect l="0" t="0" r="r" b="b"/>
              <a:pathLst>
                <a:path w="41" h="53">
                  <a:moveTo>
                    <a:pt x="0" y="53"/>
                  </a:moveTo>
                  <a:lnTo>
                    <a:pt x="0" y="3"/>
                  </a:lnTo>
                  <a:lnTo>
                    <a:pt x="10" y="3"/>
                  </a:lnTo>
                  <a:lnTo>
                    <a:pt x="10" y="8"/>
                  </a:lnTo>
                  <a:lnTo>
                    <a:pt x="15" y="5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6" y="5"/>
                  </a:lnTo>
                  <a:lnTo>
                    <a:pt x="38" y="8"/>
                  </a:lnTo>
                  <a:lnTo>
                    <a:pt x="41" y="10"/>
                  </a:lnTo>
                  <a:lnTo>
                    <a:pt x="41" y="13"/>
                  </a:lnTo>
                  <a:lnTo>
                    <a:pt x="41" y="15"/>
                  </a:lnTo>
                  <a:lnTo>
                    <a:pt x="41" y="23"/>
                  </a:lnTo>
                  <a:lnTo>
                    <a:pt x="41" y="53"/>
                  </a:lnTo>
                  <a:lnTo>
                    <a:pt x="33" y="53"/>
                  </a:lnTo>
                  <a:lnTo>
                    <a:pt x="33" y="23"/>
                  </a:lnTo>
                  <a:lnTo>
                    <a:pt x="33" y="18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0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8" name="Freeform 3702"/>
            <p:cNvSpPr>
              <a:spLocks noEditPoints="1"/>
            </p:cNvSpPr>
            <p:nvPr/>
          </p:nvSpPr>
          <p:spPr bwMode="auto">
            <a:xfrm>
              <a:off x="4647" y="3746"/>
              <a:ext cx="46" cy="76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10" y="58"/>
                </a:cxn>
                <a:cxn ang="0">
                  <a:pos x="10" y="63"/>
                </a:cxn>
                <a:cxn ang="0">
                  <a:pos x="13" y="63"/>
                </a:cxn>
                <a:cxn ang="0">
                  <a:pos x="15" y="66"/>
                </a:cxn>
                <a:cxn ang="0">
                  <a:pos x="20" y="66"/>
                </a:cxn>
                <a:cxn ang="0">
                  <a:pos x="25" y="66"/>
                </a:cxn>
                <a:cxn ang="0">
                  <a:pos x="31" y="63"/>
                </a:cxn>
                <a:cxn ang="0">
                  <a:pos x="33" y="61"/>
                </a:cxn>
                <a:cxn ang="0">
                  <a:pos x="36" y="58"/>
                </a:cxn>
                <a:cxn ang="0">
                  <a:pos x="36" y="53"/>
                </a:cxn>
                <a:cxn ang="0">
                  <a:pos x="36" y="48"/>
                </a:cxn>
                <a:cxn ang="0">
                  <a:pos x="28" y="53"/>
                </a:cxn>
                <a:cxn ang="0">
                  <a:pos x="20" y="53"/>
                </a:cxn>
                <a:cxn ang="0">
                  <a:pos x="15" y="53"/>
                </a:cxn>
                <a:cxn ang="0">
                  <a:pos x="10" y="50"/>
                </a:cxn>
                <a:cxn ang="0">
                  <a:pos x="5" y="45"/>
                </a:cxn>
                <a:cxn ang="0">
                  <a:pos x="0" y="38"/>
                </a:cxn>
                <a:cxn ang="0">
                  <a:pos x="0" y="28"/>
                </a:cxn>
                <a:cxn ang="0">
                  <a:pos x="0" y="20"/>
                </a:cxn>
                <a:cxn ang="0">
                  <a:pos x="3" y="13"/>
                </a:cxn>
                <a:cxn ang="0">
                  <a:pos x="5" y="8"/>
                </a:cxn>
                <a:cxn ang="0">
                  <a:pos x="10" y="3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5" y="0"/>
                </a:cxn>
                <a:cxn ang="0">
                  <a:pos x="31" y="3"/>
                </a:cxn>
                <a:cxn ang="0">
                  <a:pos x="36" y="8"/>
                </a:cxn>
                <a:cxn ang="0">
                  <a:pos x="36" y="3"/>
                </a:cxn>
                <a:cxn ang="0">
                  <a:pos x="46" y="3"/>
                </a:cxn>
                <a:cxn ang="0">
                  <a:pos x="46" y="45"/>
                </a:cxn>
                <a:cxn ang="0">
                  <a:pos x="43" y="58"/>
                </a:cxn>
                <a:cxn ang="0">
                  <a:pos x="43" y="63"/>
                </a:cxn>
                <a:cxn ang="0">
                  <a:pos x="38" y="68"/>
                </a:cxn>
                <a:cxn ang="0">
                  <a:pos x="33" y="71"/>
                </a:cxn>
                <a:cxn ang="0">
                  <a:pos x="28" y="73"/>
                </a:cxn>
                <a:cxn ang="0">
                  <a:pos x="20" y="76"/>
                </a:cxn>
                <a:cxn ang="0">
                  <a:pos x="13" y="73"/>
                </a:cxn>
                <a:cxn ang="0">
                  <a:pos x="5" y="71"/>
                </a:cxn>
                <a:cxn ang="0">
                  <a:pos x="3" y="68"/>
                </a:cxn>
                <a:cxn ang="0">
                  <a:pos x="0" y="63"/>
                </a:cxn>
                <a:cxn ang="0">
                  <a:pos x="0" y="58"/>
                </a:cxn>
                <a:cxn ang="0">
                  <a:pos x="8" y="28"/>
                </a:cxn>
                <a:cxn ang="0">
                  <a:pos x="10" y="35"/>
                </a:cxn>
                <a:cxn ang="0">
                  <a:pos x="13" y="40"/>
                </a:cxn>
                <a:cxn ang="0">
                  <a:pos x="15" y="45"/>
                </a:cxn>
                <a:cxn ang="0">
                  <a:pos x="23" y="45"/>
                </a:cxn>
                <a:cxn ang="0">
                  <a:pos x="28" y="45"/>
                </a:cxn>
                <a:cxn ang="0">
                  <a:pos x="31" y="40"/>
                </a:cxn>
                <a:cxn ang="0">
                  <a:pos x="33" y="35"/>
                </a:cxn>
                <a:cxn ang="0">
                  <a:pos x="36" y="28"/>
                </a:cxn>
                <a:cxn ang="0">
                  <a:pos x="33" y="20"/>
                </a:cxn>
                <a:cxn ang="0">
                  <a:pos x="31" y="13"/>
                </a:cxn>
                <a:cxn ang="0">
                  <a:pos x="25" y="10"/>
                </a:cxn>
                <a:cxn ang="0">
                  <a:pos x="20" y="8"/>
                </a:cxn>
                <a:cxn ang="0">
                  <a:pos x="15" y="10"/>
                </a:cxn>
                <a:cxn ang="0">
                  <a:pos x="13" y="13"/>
                </a:cxn>
                <a:cxn ang="0">
                  <a:pos x="10" y="18"/>
                </a:cxn>
                <a:cxn ang="0">
                  <a:pos x="8" y="28"/>
                </a:cxn>
              </a:cxnLst>
              <a:rect l="0" t="0" r="r" b="b"/>
              <a:pathLst>
                <a:path w="46" h="76">
                  <a:moveTo>
                    <a:pt x="0" y="58"/>
                  </a:moveTo>
                  <a:lnTo>
                    <a:pt x="10" y="58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5" y="66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31" y="63"/>
                  </a:lnTo>
                  <a:lnTo>
                    <a:pt x="33" y="61"/>
                  </a:lnTo>
                  <a:lnTo>
                    <a:pt x="36" y="58"/>
                  </a:lnTo>
                  <a:lnTo>
                    <a:pt x="36" y="53"/>
                  </a:lnTo>
                  <a:lnTo>
                    <a:pt x="36" y="48"/>
                  </a:lnTo>
                  <a:lnTo>
                    <a:pt x="28" y="53"/>
                  </a:lnTo>
                  <a:lnTo>
                    <a:pt x="20" y="53"/>
                  </a:lnTo>
                  <a:lnTo>
                    <a:pt x="15" y="53"/>
                  </a:lnTo>
                  <a:lnTo>
                    <a:pt x="10" y="50"/>
                  </a:lnTo>
                  <a:lnTo>
                    <a:pt x="5" y="45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5" y="8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1" y="3"/>
                  </a:lnTo>
                  <a:lnTo>
                    <a:pt x="36" y="8"/>
                  </a:lnTo>
                  <a:lnTo>
                    <a:pt x="36" y="3"/>
                  </a:lnTo>
                  <a:lnTo>
                    <a:pt x="46" y="3"/>
                  </a:lnTo>
                  <a:lnTo>
                    <a:pt x="46" y="45"/>
                  </a:lnTo>
                  <a:lnTo>
                    <a:pt x="43" y="58"/>
                  </a:lnTo>
                  <a:lnTo>
                    <a:pt x="43" y="63"/>
                  </a:lnTo>
                  <a:lnTo>
                    <a:pt x="38" y="68"/>
                  </a:lnTo>
                  <a:lnTo>
                    <a:pt x="33" y="71"/>
                  </a:lnTo>
                  <a:lnTo>
                    <a:pt x="28" y="73"/>
                  </a:lnTo>
                  <a:lnTo>
                    <a:pt x="20" y="76"/>
                  </a:lnTo>
                  <a:lnTo>
                    <a:pt x="13" y="73"/>
                  </a:lnTo>
                  <a:lnTo>
                    <a:pt x="5" y="71"/>
                  </a:lnTo>
                  <a:lnTo>
                    <a:pt x="3" y="68"/>
                  </a:lnTo>
                  <a:lnTo>
                    <a:pt x="0" y="63"/>
                  </a:lnTo>
                  <a:lnTo>
                    <a:pt x="0" y="58"/>
                  </a:lnTo>
                  <a:close/>
                  <a:moveTo>
                    <a:pt x="8" y="28"/>
                  </a:moveTo>
                  <a:lnTo>
                    <a:pt x="10" y="35"/>
                  </a:lnTo>
                  <a:lnTo>
                    <a:pt x="13" y="40"/>
                  </a:lnTo>
                  <a:lnTo>
                    <a:pt x="15" y="45"/>
                  </a:lnTo>
                  <a:lnTo>
                    <a:pt x="23" y="45"/>
                  </a:lnTo>
                  <a:lnTo>
                    <a:pt x="28" y="45"/>
                  </a:lnTo>
                  <a:lnTo>
                    <a:pt x="31" y="40"/>
                  </a:lnTo>
                  <a:lnTo>
                    <a:pt x="33" y="35"/>
                  </a:lnTo>
                  <a:lnTo>
                    <a:pt x="36" y="28"/>
                  </a:lnTo>
                  <a:lnTo>
                    <a:pt x="33" y="20"/>
                  </a:lnTo>
                  <a:lnTo>
                    <a:pt x="31" y="13"/>
                  </a:lnTo>
                  <a:lnTo>
                    <a:pt x="25" y="10"/>
                  </a:lnTo>
                  <a:lnTo>
                    <a:pt x="20" y="8"/>
                  </a:lnTo>
                  <a:lnTo>
                    <a:pt x="15" y="10"/>
                  </a:lnTo>
                  <a:lnTo>
                    <a:pt x="13" y="13"/>
                  </a:lnTo>
                  <a:lnTo>
                    <a:pt x="10" y="18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19" name="Freeform 3703"/>
            <p:cNvSpPr>
              <a:spLocks/>
            </p:cNvSpPr>
            <p:nvPr/>
          </p:nvSpPr>
          <p:spPr bwMode="auto">
            <a:xfrm>
              <a:off x="4733" y="3728"/>
              <a:ext cx="25" cy="91"/>
            </a:xfrm>
            <a:custGeom>
              <a:avLst/>
              <a:gdLst/>
              <a:ahLst/>
              <a:cxnLst>
                <a:cxn ang="0">
                  <a:pos x="18" y="91"/>
                </a:cxn>
                <a:cxn ang="0">
                  <a:pos x="13" y="81"/>
                </a:cxn>
                <a:cxn ang="0">
                  <a:pos x="5" y="71"/>
                </a:cxn>
                <a:cxn ang="0">
                  <a:pos x="3" y="58"/>
                </a:cxn>
                <a:cxn ang="0">
                  <a:pos x="0" y="46"/>
                </a:cxn>
                <a:cxn ang="0">
                  <a:pos x="3" y="33"/>
                </a:cxn>
                <a:cxn ang="0">
                  <a:pos x="5" y="23"/>
                </a:cxn>
                <a:cxn ang="0">
                  <a:pos x="10" y="10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20" y="8"/>
                </a:cxn>
                <a:cxn ang="0">
                  <a:pos x="18" y="13"/>
                </a:cxn>
                <a:cxn ang="0">
                  <a:pos x="15" y="21"/>
                </a:cxn>
                <a:cxn ang="0">
                  <a:pos x="13" y="28"/>
                </a:cxn>
                <a:cxn ang="0">
                  <a:pos x="10" y="36"/>
                </a:cxn>
                <a:cxn ang="0">
                  <a:pos x="10" y="46"/>
                </a:cxn>
                <a:cxn ang="0">
                  <a:pos x="13" y="68"/>
                </a:cxn>
                <a:cxn ang="0">
                  <a:pos x="25" y="91"/>
                </a:cxn>
                <a:cxn ang="0">
                  <a:pos x="18" y="91"/>
                </a:cxn>
              </a:cxnLst>
              <a:rect l="0" t="0" r="r" b="b"/>
              <a:pathLst>
                <a:path w="25" h="91">
                  <a:moveTo>
                    <a:pt x="18" y="91"/>
                  </a:moveTo>
                  <a:lnTo>
                    <a:pt x="13" y="81"/>
                  </a:lnTo>
                  <a:lnTo>
                    <a:pt x="5" y="71"/>
                  </a:lnTo>
                  <a:lnTo>
                    <a:pt x="3" y="58"/>
                  </a:lnTo>
                  <a:lnTo>
                    <a:pt x="0" y="46"/>
                  </a:lnTo>
                  <a:lnTo>
                    <a:pt x="3" y="33"/>
                  </a:lnTo>
                  <a:lnTo>
                    <a:pt x="5" y="23"/>
                  </a:lnTo>
                  <a:lnTo>
                    <a:pt x="10" y="10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20" y="8"/>
                  </a:lnTo>
                  <a:lnTo>
                    <a:pt x="18" y="13"/>
                  </a:lnTo>
                  <a:lnTo>
                    <a:pt x="15" y="21"/>
                  </a:lnTo>
                  <a:lnTo>
                    <a:pt x="13" y="28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13" y="68"/>
                  </a:lnTo>
                  <a:lnTo>
                    <a:pt x="25" y="91"/>
                  </a:lnTo>
                  <a:lnTo>
                    <a:pt x="1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20" name="Freeform 3704"/>
            <p:cNvSpPr>
              <a:spLocks noEditPoints="1"/>
            </p:cNvSpPr>
            <p:nvPr/>
          </p:nvSpPr>
          <p:spPr bwMode="auto">
            <a:xfrm>
              <a:off x="4768" y="3728"/>
              <a:ext cx="43" cy="74"/>
            </a:xfrm>
            <a:custGeom>
              <a:avLst/>
              <a:gdLst/>
              <a:ahLst/>
              <a:cxnLst>
                <a:cxn ang="0">
                  <a:pos x="8" y="71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26"/>
                </a:cxn>
                <a:cxn ang="0">
                  <a:pos x="13" y="23"/>
                </a:cxn>
                <a:cxn ang="0">
                  <a:pos x="18" y="18"/>
                </a:cxn>
                <a:cxn ang="0">
                  <a:pos x="23" y="18"/>
                </a:cxn>
                <a:cxn ang="0">
                  <a:pos x="28" y="18"/>
                </a:cxn>
                <a:cxn ang="0">
                  <a:pos x="31" y="21"/>
                </a:cxn>
                <a:cxn ang="0">
                  <a:pos x="36" y="23"/>
                </a:cxn>
                <a:cxn ang="0">
                  <a:pos x="38" y="26"/>
                </a:cxn>
                <a:cxn ang="0">
                  <a:pos x="41" y="31"/>
                </a:cxn>
                <a:cxn ang="0">
                  <a:pos x="43" y="33"/>
                </a:cxn>
                <a:cxn ang="0">
                  <a:pos x="43" y="38"/>
                </a:cxn>
                <a:cxn ang="0">
                  <a:pos x="43" y="46"/>
                </a:cxn>
                <a:cxn ang="0">
                  <a:pos x="43" y="53"/>
                </a:cxn>
                <a:cxn ang="0">
                  <a:pos x="41" y="61"/>
                </a:cxn>
                <a:cxn ang="0">
                  <a:pos x="38" y="66"/>
                </a:cxn>
                <a:cxn ang="0">
                  <a:pos x="31" y="71"/>
                </a:cxn>
                <a:cxn ang="0">
                  <a:pos x="23" y="74"/>
                </a:cxn>
                <a:cxn ang="0">
                  <a:pos x="18" y="71"/>
                </a:cxn>
                <a:cxn ang="0">
                  <a:pos x="13" y="68"/>
                </a:cxn>
                <a:cxn ang="0">
                  <a:pos x="8" y="63"/>
                </a:cxn>
                <a:cxn ang="0">
                  <a:pos x="8" y="71"/>
                </a:cxn>
                <a:cxn ang="0">
                  <a:pos x="8" y="46"/>
                </a:cxn>
                <a:cxn ang="0">
                  <a:pos x="8" y="53"/>
                </a:cxn>
                <a:cxn ang="0">
                  <a:pos x="10" y="58"/>
                </a:cxn>
                <a:cxn ang="0">
                  <a:pos x="15" y="63"/>
                </a:cxn>
                <a:cxn ang="0">
                  <a:pos x="20" y="63"/>
                </a:cxn>
                <a:cxn ang="0">
                  <a:pos x="26" y="63"/>
                </a:cxn>
                <a:cxn ang="0">
                  <a:pos x="31" y="61"/>
                </a:cxn>
                <a:cxn ang="0">
                  <a:pos x="33" y="53"/>
                </a:cxn>
                <a:cxn ang="0">
                  <a:pos x="36" y="46"/>
                </a:cxn>
                <a:cxn ang="0">
                  <a:pos x="33" y="38"/>
                </a:cxn>
                <a:cxn ang="0">
                  <a:pos x="31" y="31"/>
                </a:cxn>
                <a:cxn ang="0">
                  <a:pos x="28" y="28"/>
                </a:cxn>
                <a:cxn ang="0">
                  <a:pos x="23" y="26"/>
                </a:cxn>
                <a:cxn ang="0">
                  <a:pos x="18" y="28"/>
                </a:cxn>
                <a:cxn ang="0">
                  <a:pos x="13" y="31"/>
                </a:cxn>
                <a:cxn ang="0">
                  <a:pos x="10" y="38"/>
                </a:cxn>
                <a:cxn ang="0">
                  <a:pos x="8" y="46"/>
                </a:cxn>
              </a:cxnLst>
              <a:rect l="0" t="0" r="r" b="b"/>
              <a:pathLst>
                <a:path w="43" h="74">
                  <a:moveTo>
                    <a:pt x="8" y="71"/>
                  </a:moveTo>
                  <a:lnTo>
                    <a:pt x="0" y="7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26"/>
                  </a:lnTo>
                  <a:lnTo>
                    <a:pt x="13" y="23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8" y="18"/>
                  </a:lnTo>
                  <a:lnTo>
                    <a:pt x="31" y="21"/>
                  </a:lnTo>
                  <a:lnTo>
                    <a:pt x="36" y="23"/>
                  </a:lnTo>
                  <a:lnTo>
                    <a:pt x="38" y="26"/>
                  </a:lnTo>
                  <a:lnTo>
                    <a:pt x="41" y="31"/>
                  </a:lnTo>
                  <a:lnTo>
                    <a:pt x="43" y="33"/>
                  </a:lnTo>
                  <a:lnTo>
                    <a:pt x="43" y="38"/>
                  </a:lnTo>
                  <a:lnTo>
                    <a:pt x="43" y="46"/>
                  </a:lnTo>
                  <a:lnTo>
                    <a:pt x="43" y="53"/>
                  </a:lnTo>
                  <a:lnTo>
                    <a:pt x="41" y="61"/>
                  </a:lnTo>
                  <a:lnTo>
                    <a:pt x="38" y="66"/>
                  </a:lnTo>
                  <a:lnTo>
                    <a:pt x="31" y="71"/>
                  </a:lnTo>
                  <a:lnTo>
                    <a:pt x="23" y="74"/>
                  </a:lnTo>
                  <a:lnTo>
                    <a:pt x="18" y="71"/>
                  </a:lnTo>
                  <a:lnTo>
                    <a:pt x="13" y="68"/>
                  </a:lnTo>
                  <a:lnTo>
                    <a:pt x="8" y="63"/>
                  </a:lnTo>
                  <a:lnTo>
                    <a:pt x="8" y="71"/>
                  </a:lnTo>
                  <a:close/>
                  <a:moveTo>
                    <a:pt x="8" y="46"/>
                  </a:moveTo>
                  <a:lnTo>
                    <a:pt x="8" y="53"/>
                  </a:lnTo>
                  <a:lnTo>
                    <a:pt x="10" y="58"/>
                  </a:lnTo>
                  <a:lnTo>
                    <a:pt x="15" y="63"/>
                  </a:lnTo>
                  <a:lnTo>
                    <a:pt x="20" y="63"/>
                  </a:lnTo>
                  <a:lnTo>
                    <a:pt x="26" y="63"/>
                  </a:lnTo>
                  <a:lnTo>
                    <a:pt x="31" y="61"/>
                  </a:lnTo>
                  <a:lnTo>
                    <a:pt x="33" y="53"/>
                  </a:lnTo>
                  <a:lnTo>
                    <a:pt x="36" y="46"/>
                  </a:lnTo>
                  <a:lnTo>
                    <a:pt x="33" y="38"/>
                  </a:lnTo>
                  <a:lnTo>
                    <a:pt x="31" y="31"/>
                  </a:lnTo>
                  <a:lnTo>
                    <a:pt x="28" y="28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31"/>
                  </a:lnTo>
                  <a:lnTo>
                    <a:pt x="10" y="38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21" name="Freeform 3705"/>
            <p:cNvSpPr>
              <a:spLocks noEditPoints="1"/>
            </p:cNvSpPr>
            <p:nvPr/>
          </p:nvSpPr>
          <p:spPr bwMode="auto">
            <a:xfrm>
              <a:off x="4821" y="3726"/>
              <a:ext cx="61" cy="76"/>
            </a:xfrm>
            <a:custGeom>
              <a:avLst/>
              <a:gdLst/>
              <a:ahLst/>
              <a:cxnLst>
                <a:cxn ang="0">
                  <a:pos x="41" y="68"/>
                </a:cxn>
                <a:cxn ang="0">
                  <a:pos x="28" y="73"/>
                </a:cxn>
                <a:cxn ang="0">
                  <a:pos x="15" y="73"/>
                </a:cxn>
                <a:cxn ang="0">
                  <a:pos x="5" y="68"/>
                </a:cxn>
                <a:cxn ang="0">
                  <a:pos x="0" y="53"/>
                </a:cxn>
                <a:cxn ang="0">
                  <a:pos x="3" y="43"/>
                </a:cxn>
                <a:cxn ang="0">
                  <a:pos x="18" y="33"/>
                </a:cxn>
                <a:cxn ang="0">
                  <a:pos x="10" y="23"/>
                </a:cxn>
                <a:cxn ang="0">
                  <a:pos x="10" y="17"/>
                </a:cxn>
                <a:cxn ang="0">
                  <a:pos x="15" y="5"/>
                </a:cxn>
                <a:cxn ang="0">
                  <a:pos x="28" y="0"/>
                </a:cxn>
                <a:cxn ang="0">
                  <a:pos x="38" y="5"/>
                </a:cxn>
                <a:cxn ang="0">
                  <a:pos x="43" y="15"/>
                </a:cxn>
                <a:cxn ang="0">
                  <a:pos x="38" y="28"/>
                </a:cxn>
                <a:cxn ang="0">
                  <a:pos x="43" y="50"/>
                </a:cxn>
                <a:cxn ang="0">
                  <a:pos x="48" y="40"/>
                </a:cxn>
                <a:cxn ang="0">
                  <a:pos x="53" y="50"/>
                </a:cxn>
                <a:cxn ang="0">
                  <a:pos x="56" y="63"/>
                </a:cxn>
                <a:cxn ang="0">
                  <a:pos x="53" y="76"/>
                </a:cxn>
                <a:cxn ang="0">
                  <a:pos x="43" y="65"/>
                </a:cxn>
                <a:cxn ang="0">
                  <a:pos x="31" y="25"/>
                </a:cxn>
                <a:cxn ang="0">
                  <a:pos x="33" y="20"/>
                </a:cxn>
                <a:cxn ang="0">
                  <a:pos x="33" y="12"/>
                </a:cxn>
                <a:cxn ang="0">
                  <a:pos x="31" y="10"/>
                </a:cxn>
                <a:cxn ang="0">
                  <a:pos x="23" y="10"/>
                </a:cxn>
                <a:cxn ang="0">
                  <a:pos x="18" y="12"/>
                </a:cxn>
                <a:cxn ang="0">
                  <a:pos x="18" y="17"/>
                </a:cxn>
                <a:cxn ang="0">
                  <a:pos x="20" y="23"/>
                </a:cxn>
                <a:cxn ang="0">
                  <a:pos x="25" y="28"/>
                </a:cxn>
                <a:cxn ang="0">
                  <a:pos x="20" y="38"/>
                </a:cxn>
                <a:cxn ang="0">
                  <a:pos x="13" y="45"/>
                </a:cxn>
                <a:cxn ang="0">
                  <a:pos x="10" y="53"/>
                </a:cxn>
                <a:cxn ang="0">
                  <a:pos x="13" y="63"/>
                </a:cxn>
                <a:cxn ang="0">
                  <a:pos x="23" y="65"/>
                </a:cxn>
                <a:cxn ang="0">
                  <a:pos x="31" y="65"/>
                </a:cxn>
                <a:cxn ang="0">
                  <a:pos x="38" y="58"/>
                </a:cxn>
              </a:cxnLst>
              <a:rect l="0" t="0" r="r" b="b"/>
              <a:pathLst>
                <a:path w="61" h="76">
                  <a:moveTo>
                    <a:pt x="43" y="65"/>
                  </a:moveTo>
                  <a:lnTo>
                    <a:pt x="41" y="68"/>
                  </a:lnTo>
                  <a:lnTo>
                    <a:pt x="36" y="73"/>
                  </a:lnTo>
                  <a:lnTo>
                    <a:pt x="28" y="73"/>
                  </a:lnTo>
                  <a:lnTo>
                    <a:pt x="23" y="76"/>
                  </a:lnTo>
                  <a:lnTo>
                    <a:pt x="15" y="73"/>
                  </a:lnTo>
                  <a:lnTo>
                    <a:pt x="10" y="70"/>
                  </a:lnTo>
                  <a:lnTo>
                    <a:pt x="5" y="68"/>
                  </a:lnTo>
                  <a:lnTo>
                    <a:pt x="0" y="60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3" y="43"/>
                  </a:lnTo>
                  <a:lnTo>
                    <a:pt x="10" y="38"/>
                  </a:lnTo>
                  <a:lnTo>
                    <a:pt x="18" y="33"/>
                  </a:lnTo>
                  <a:lnTo>
                    <a:pt x="13" y="28"/>
                  </a:lnTo>
                  <a:lnTo>
                    <a:pt x="10" y="23"/>
                  </a:lnTo>
                  <a:lnTo>
                    <a:pt x="10" y="20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8" y="5"/>
                  </a:lnTo>
                  <a:lnTo>
                    <a:pt x="43" y="10"/>
                  </a:lnTo>
                  <a:lnTo>
                    <a:pt x="43" y="15"/>
                  </a:lnTo>
                  <a:lnTo>
                    <a:pt x="43" y="23"/>
                  </a:lnTo>
                  <a:lnTo>
                    <a:pt x="38" y="28"/>
                  </a:lnTo>
                  <a:lnTo>
                    <a:pt x="31" y="33"/>
                  </a:lnTo>
                  <a:lnTo>
                    <a:pt x="43" y="50"/>
                  </a:lnTo>
                  <a:lnTo>
                    <a:pt x="46" y="45"/>
                  </a:lnTo>
                  <a:lnTo>
                    <a:pt x="48" y="40"/>
                  </a:lnTo>
                  <a:lnTo>
                    <a:pt x="56" y="43"/>
                  </a:lnTo>
                  <a:lnTo>
                    <a:pt x="53" y="50"/>
                  </a:lnTo>
                  <a:lnTo>
                    <a:pt x="51" y="58"/>
                  </a:lnTo>
                  <a:lnTo>
                    <a:pt x="56" y="63"/>
                  </a:lnTo>
                  <a:lnTo>
                    <a:pt x="61" y="68"/>
                  </a:lnTo>
                  <a:lnTo>
                    <a:pt x="53" y="76"/>
                  </a:lnTo>
                  <a:lnTo>
                    <a:pt x="48" y="70"/>
                  </a:lnTo>
                  <a:lnTo>
                    <a:pt x="43" y="65"/>
                  </a:lnTo>
                  <a:close/>
                  <a:moveTo>
                    <a:pt x="25" y="28"/>
                  </a:moveTo>
                  <a:lnTo>
                    <a:pt x="31" y="25"/>
                  </a:lnTo>
                  <a:lnTo>
                    <a:pt x="33" y="23"/>
                  </a:lnTo>
                  <a:lnTo>
                    <a:pt x="33" y="20"/>
                  </a:lnTo>
                  <a:lnTo>
                    <a:pt x="36" y="17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20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5" y="28"/>
                  </a:lnTo>
                  <a:close/>
                  <a:moveTo>
                    <a:pt x="38" y="58"/>
                  </a:moveTo>
                  <a:lnTo>
                    <a:pt x="20" y="38"/>
                  </a:lnTo>
                  <a:lnTo>
                    <a:pt x="15" y="43"/>
                  </a:lnTo>
                  <a:lnTo>
                    <a:pt x="13" y="45"/>
                  </a:lnTo>
                  <a:lnTo>
                    <a:pt x="10" y="50"/>
                  </a:lnTo>
                  <a:lnTo>
                    <a:pt x="10" y="53"/>
                  </a:lnTo>
                  <a:lnTo>
                    <a:pt x="10" y="58"/>
                  </a:lnTo>
                  <a:lnTo>
                    <a:pt x="13" y="63"/>
                  </a:lnTo>
                  <a:lnTo>
                    <a:pt x="18" y="65"/>
                  </a:lnTo>
                  <a:lnTo>
                    <a:pt x="23" y="65"/>
                  </a:lnTo>
                  <a:lnTo>
                    <a:pt x="25" y="65"/>
                  </a:lnTo>
                  <a:lnTo>
                    <a:pt x="31" y="65"/>
                  </a:lnTo>
                  <a:lnTo>
                    <a:pt x="36" y="60"/>
                  </a:lnTo>
                  <a:lnTo>
                    <a:pt x="3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22" name="Freeform 3706"/>
            <p:cNvSpPr>
              <a:spLocks/>
            </p:cNvSpPr>
            <p:nvPr/>
          </p:nvSpPr>
          <p:spPr bwMode="auto">
            <a:xfrm>
              <a:off x="4884" y="3749"/>
              <a:ext cx="71" cy="50"/>
            </a:xfrm>
            <a:custGeom>
              <a:avLst/>
              <a:gdLst/>
              <a:ahLst/>
              <a:cxnLst>
                <a:cxn ang="0">
                  <a:pos x="13" y="5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8" y="30"/>
                </a:cxn>
                <a:cxn ang="0">
                  <a:pos x="20" y="40"/>
                </a:cxn>
                <a:cxn ang="0">
                  <a:pos x="20" y="37"/>
                </a:cxn>
                <a:cxn ang="0">
                  <a:pos x="20" y="35"/>
                </a:cxn>
                <a:cxn ang="0">
                  <a:pos x="23" y="30"/>
                </a:cxn>
                <a:cxn ang="0">
                  <a:pos x="31" y="0"/>
                </a:cxn>
                <a:cxn ang="0">
                  <a:pos x="41" y="0"/>
                </a:cxn>
                <a:cxn ang="0">
                  <a:pos x="48" y="30"/>
                </a:cxn>
                <a:cxn ang="0">
                  <a:pos x="51" y="40"/>
                </a:cxn>
                <a:cxn ang="0">
                  <a:pos x="53" y="27"/>
                </a:cxn>
                <a:cxn ang="0">
                  <a:pos x="61" y="0"/>
                </a:cxn>
                <a:cxn ang="0">
                  <a:pos x="71" y="0"/>
                </a:cxn>
                <a:cxn ang="0">
                  <a:pos x="56" y="50"/>
                </a:cxn>
                <a:cxn ang="0">
                  <a:pos x="46" y="50"/>
                </a:cxn>
                <a:cxn ang="0">
                  <a:pos x="38" y="20"/>
                </a:cxn>
                <a:cxn ang="0">
                  <a:pos x="36" y="10"/>
                </a:cxn>
                <a:cxn ang="0">
                  <a:pos x="26" y="50"/>
                </a:cxn>
                <a:cxn ang="0">
                  <a:pos x="13" y="50"/>
                </a:cxn>
              </a:cxnLst>
              <a:rect l="0" t="0" r="r" b="b"/>
              <a:pathLst>
                <a:path w="71" h="50">
                  <a:moveTo>
                    <a:pt x="13" y="5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8" y="30"/>
                  </a:lnTo>
                  <a:lnTo>
                    <a:pt x="20" y="40"/>
                  </a:lnTo>
                  <a:lnTo>
                    <a:pt x="20" y="37"/>
                  </a:lnTo>
                  <a:lnTo>
                    <a:pt x="20" y="35"/>
                  </a:lnTo>
                  <a:lnTo>
                    <a:pt x="23" y="30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8" y="30"/>
                  </a:lnTo>
                  <a:lnTo>
                    <a:pt x="51" y="40"/>
                  </a:lnTo>
                  <a:lnTo>
                    <a:pt x="53" y="27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56" y="50"/>
                  </a:lnTo>
                  <a:lnTo>
                    <a:pt x="46" y="50"/>
                  </a:lnTo>
                  <a:lnTo>
                    <a:pt x="38" y="20"/>
                  </a:lnTo>
                  <a:lnTo>
                    <a:pt x="36" y="10"/>
                  </a:lnTo>
                  <a:lnTo>
                    <a:pt x="26" y="50"/>
                  </a:lnTo>
                  <a:lnTo>
                    <a:pt x="13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23" name="Freeform 3707"/>
            <p:cNvSpPr>
              <a:spLocks/>
            </p:cNvSpPr>
            <p:nvPr/>
          </p:nvSpPr>
          <p:spPr bwMode="auto">
            <a:xfrm>
              <a:off x="4957" y="3728"/>
              <a:ext cx="26" cy="91"/>
            </a:xfrm>
            <a:custGeom>
              <a:avLst/>
              <a:gdLst/>
              <a:ahLst/>
              <a:cxnLst>
                <a:cxn ang="0">
                  <a:pos x="5" y="91"/>
                </a:cxn>
                <a:cxn ang="0">
                  <a:pos x="0" y="91"/>
                </a:cxn>
                <a:cxn ang="0">
                  <a:pos x="11" y="68"/>
                </a:cxn>
                <a:cxn ang="0">
                  <a:pos x="16" y="46"/>
                </a:cxn>
                <a:cxn ang="0">
                  <a:pos x="16" y="36"/>
                </a:cxn>
                <a:cxn ang="0">
                  <a:pos x="13" y="28"/>
                </a:cxn>
                <a:cxn ang="0">
                  <a:pos x="11" y="21"/>
                </a:cxn>
                <a:cxn ang="0">
                  <a:pos x="8" y="13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16" y="10"/>
                </a:cxn>
                <a:cxn ang="0">
                  <a:pos x="21" y="23"/>
                </a:cxn>
                <a:cxn ang="0">
                  <a:pos x="23" y="33"/>
                </a:cxn>
                <a:cxn ang="0">
                  <a:pos x="26" y="46"/>
                </a:cxn>
                <a:cxn ang="0">
                  <a:pos x="23" y="58"/>
                </a:cxn>
                <a:cxn ang="0">
                  <a:pos x="18" y="71"/>
                </a:cxn>
                <a:cxn ang="0">
                  <a:pos x="13" y="81"/>
                </a:cxn>
                <a:cxn ang="0">
                  <a:pos x="5" y="91"/>
                </a:cxn>
              </a:cxnLst>
              <a:rect l="0" t="0" r="r" b="b"/>
              <a:pathLst>
                <a:path w="26" h="91">
                  <a:moveTo>
                    <a:pt x="5" y="91"/>
                  </a:moveTo>
                  <a:lnTo>
                    <a:pt x="0" y="91"/>
                  </a:lnTo>
                  <a:lnTo>
                    <a:pt x="11" y="68"/>
                  </a:lnTo>
                  <a:lnTo>
                    <a:pt x="16" y="46"/>
                  </a:lnTo>
                  <a:lnTo>
                    <a:pt x="16" y="36"/>
                  </a:lnTo>
                  <a:lnTo>
                    <a:pt x="13" y="28"/>
                  </a:lnTo>
                  <a:lnTo>
                    <a:pt x="11" y="21"/>
                  </a:lnTo>
                  <a:lnTo>
                    <a:pt x="8" y="13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16" y="10"/>
                  </a:lnTo>
                  <a:lnTo>
                    <a:pt x="21" y="23"/>
                  </a:lnTo>
                  <a:lnTo>
                    <a:pt x="23" y="33"/>
                  </a:lnTo>
                  <a:lnTo>
                    <a:pt x="26" y="46"/>
                  </a:lnTo>
                  <a:lnTo>
                    <a:pt x="23" y="58"/>
                  </a:lnTo>
                  <a:lnTo>
                    <a:pt x="18" y="71"/>
                  </a:lnTo>
                  <a:lnTo>
                    <a:pt x="13" y="81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0524" name="Line 3708"/>
            <p:cNvSpPr>
              <a:spLocks noChangeShapeType="1"/>
            </p:cNvSpPr>
            <p:nvPr/>
          </p:nvSpPr>
          <p:spPr bwMode="auto">
            <a:xfrm>
              <a:off x="3270" y="3764"/>
              <a:ext cx="32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ap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3" y="4175125"/>
            <a:ext cx="2889250" cy="2211388"/>
          </a:xfrm>
          <a:prstGeom prst="rect">
            <a:avLst/>
          </a:prstGeom>
          <a:noFill/>
        </p:spPr>
      </p:pic>
      <p:pic>
        <p:nvPicPr>
          <p:cNvPr id="274435" name="Picture 3" descr="apple-sho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3725" y="4171950"/>
            <a:ext cx="2889250" cy="2211388"/>
          </a:xfrm>
          <a:prstGeom prst="rect">
            <a:avLst/>
          </a:prstGeom>
          <a:noFill/>
        </p:spPr>
      </p:pic>
      <p:pic>
        <p:nvPicPr>
          <p:cNvPr id="274436" name="Picture 4" descr="apple-sho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3725" y="4181475"/>
            <a:ext cx="2889250" cy="2211388"/>
          </a:xfrm>
          <a:prstGeom prst="rect">
            <a:avLst/>
          </a:prstGeom>
          <a:noFill/>
        </p:spPr>
      </p:pic>
      <p:pic>
        <p:nvPicPr>
          <p:cNvPr id="274437" name="Picture 5" descr="apple-sho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7375" y="4173538"/>
            <a:ext cx="2889250" cy="2211387"/>
          </a:xfrm>
          <a:prstGeom prst="rect">
            <a:avLst/>
          </a:prstGeom>
          <a:noFill/>
        </p:spPr>
      </p:pic>
      <p:pic>
        <p:nvPicPr>
          <p:cNvPr id="274438" name="Picture 6" descr="appl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4173538"/>
            <a:ext cx="2889250" cy="2211387"/>
          </a:xfrm>
          <a:prstGeom prst="rect">
            <a:avLst/>
          </a:prstGeom>
          <a:noFill/>
        </p:spPr>
      </p:pic>
      <p:pic>
        <p:nvPicPr>
          <p:cNvPr id="274439" name="Picture 7" descr="sho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2350" y="4183063"/>
            <a:ext cx="2889250" cy="2211387"/>
          </a:xfrm>
          <a:prstGeom prst="rect">
            <a:avLst/>
          </a:prstGeom>
          <a:noFill/>
        </p:spPr>
      </p:pic>
      <p:pic>
        <p:nvPicPr>
          <p:cNvPr id="274440" name="Picture 8" descr="sho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2350" y="4183063"/>
            <a:ext cx="2889250" cy="2211387"/>
          </a:xfrm>
          <a:prstGeom prst="rect">
            <a:avLst/>
          </a:prstGeom>
          <a:noFill/>
        </p:spPr>
      </p:pic>
      <p:pic>
        <p:nvPicPr>
          <p:cNvPr id="27444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1054100"/>
            <a:ext cx="2889250" cy="2168525"/>
          </a:xfrm>
          <a:prstGeom prst="rect">
            <a:avLst/>
          </a:prstGeom>
          <a:noFill/>
        </p:spPr>
      </p:pic>
      <p:pic>
        <p:nvPicPr>
          <p:cNvPr id="274445" name="Picture 13" descr="apple-sho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5100" y="1054100"/>
            <a:ext cx="2889250" cy="2166938"/>
          </a:xfrm>
          <a:prstGeom prst="rect">
            <a:avLst/>
          </a:prstGeom>
          <a:noFill/>
        </p:spPr>
      </p:pic>
      <p:pic>
        <p:nvPicPr>
          <p:cNvPr id="274446" name="Picture 14" descr="sho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07113" y="1052513"/>
            <a:ext cx="2889250" cy="2170112"/>
          </a:xfrm>
          <a:prstGeom prst="rect">
            <a:avLst/>
          </a:prstGeom>
          <a:noFill/>
        </p:spPr>
      </p:pic>
      <p:sp>
        <p:nvSpPr>
          <p:cNvPr id="274447" name="Text Box 15"/>
          <p:cNvSpPr txBox="1">
            <a:spLocks noChangeArrowheads="1"/>
          </p:cNvSpPr>
          <p:nvPr/>
        </p:nvSpPr>
        <p:spPr bwMode="auto">
          <a:xfrm>
            <a:off x="47625" y="3597275"/>
            <a:ext cx="24689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Times New Roman" pitchFamily="18" charset="0"/>
              </a:rPr>
              <a:t>Some successes</a:t>
            </a:r>
          </a:p>
        </p:txBody>
      </p:sp>
      <p:sp>
        <p:nvSpPr>
          <p:cNvPr id="274448" name="Text Box 16"/>
          <p:cNvSpPr txBox="1">
            <a:spLocks noChangeArrowheads="1"/>
          </p:cNvSpPr>
          <p:nvPr/>
        </p:nvSpPr>
        <p:spPr bwMode="auto">
          <a:xfrm>
            <a:off x="49213" y="449263"/>
            <a:ext cx="26613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Times New Roman" pitchFamily="18" charset="0"/>
              </a:rPr>
              <a:t>The four failures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95400"/>
            <a:ext cx="73914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65125" y="269875"/>
            <a:ext cx="5678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Coordinate Changes: Pure Translations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154113" y="5378450"/>
            <a:ext cx="7646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/>
              <a:t>O</a:t>
            </a:r>
            <a:r>
              <a:rPr lang="en-US" sz="3600" i="1" baseline="-25000"/>
              <a:t>B</a:t>
            </a:r>
            <a:r>
              <a:rPr lang="en-US" sz="3600" i="1"/>
              <a:t>P = O</a:t>
            </a:r>
            <a:r>
              <a:rPr lang="en-US" sz="3600" i="1" baseline="-25000"/>
              <a:t>B</a:t>
            </a:r>
            <a:r>
              <a:rPr lang="en-US" sz="3600" i="1"/>
              <a:t>O</a:t>
            </a:r>
            <a:r>
              <a:rPr lang="en-US" sz="3600" i="1" baseline="-25000"/>
              <a:t>A </a:t>
            </a:r>
            <a:r>
              <a:rPr lang="en-US" sz="3600" i="1"/>
              <a:t>+ O</a:t>
            </a:r>
            <a:r>
              <a:rPr lang="en-US" sz="3600" i="1" baseline="-25000"/>
              <a:t>A</a:t>
            </a:r>
            <a:r>
              <a:rPr lang="en-US" sz="3600" i="1"/>
              <a:t>P  </a:t>
            </a:r>
            <a:r>
              <a:rPr lang="en-US" sz="3600" i="1">
                <a:latin typeface="cmsy10" pitchFamily="34" charset="0"/>
              </a:rPr>
              <a:t>,</a:t>
            </a:r>
            <a:r>
              <a:rPr lang="en-US" sz="3600" i="1"/>
              <a:t>  </a:t>
            </a:r>
            <a:r>
              <a:rPr lang="en-US" sz="3600" i="1" baseline="30000"/>
              <a:t>B</a:t>
            </a:r>
            <a:r>
              <a:rPr lang="en-US" sz="3600" i="1"/>
              <a:t>P = </a:t>
            </a:r>
            <a:r>
              <a:rPr lang="en-US" sz="3600" i="1" baseline="30000"/>
              <a:t>A</a:t>
            </a:r>
            <a:r>
              <a:rPr lang="en-US" sz="3600" i="1"/>
              <a:t>P + </a:t>
            </a:r>
            <a:r>
              <a:rPr lang="en-US" sz="3600" i="1" baseline="30000"/>
              <a:t>B</a:t>
            </a:r>
            <a:r>
              <a:rPr lang="en-US" sz="3600" i="1"/>
              <a:t>O</a:t>
            </a:r>
            <a:r>
              <a:rPr lang="en-US" sz="3600" i="1" baseline="-25000"/>
              <a:t>A</a:t>
            </a:r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1295400" y="5410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2667000" y="5410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4191000" y="5410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030239" y="4962546"/>
            <a:ext cx="7412139" cy="17891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221" name="Text Box 2"/>
          <p:cNvSpPr txBox="1">
            <a:spLocks noChangeArrowheads="1"/>
          </p:cNvSpPr>
          <p:nvPr/>
        </p:nvSpPr>
        <p:spPr bwMode="auto">
          <a:xfrm>
            <a:off x="517525" y="106317"/>
            <a:ext cx="6973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Coordinate Changes: Pure Rotations</a:t>
            </a: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762000"/>
            <a:ext cx="414337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1143000" y="5102226"/>
          <a:ext cx="4117975" cy="1601788"/>
        </p:xfrm>
        <a:graphic>
          <a:graphicData uri="http://schemas.openxmlformats.org/presentationml/2006/ole">
            <p:oleObj spid="_x0000_s1088514" name="Equation" r:id="rId5" imgW="1828800" imgH="711000" progId="Equation.3">
              <p:embed/>
            </p:oleObj>
          </a:graphicData>
        </a:graphic>
      </p:graphicFrame>
      <p:sp>
        <p:nvSpPr>
          <p:cNvPr id="202757" name="Line 5"/>
          <p:cNvSpPr>
            <a:spLocks noChangeShapeType="1"/>
          </p:cNvSpPr>
          <p:nvPr/>
        </p:nvSpPr>
        <p:spPr bwMode="auto">
          <a:xfrm>
            <a:off x="2895600" y="5254626"/>
            <a:ext cx="0" cy="1295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2758" name="Line 6"/>
          <p:cNvSpPr>
            <a:spLocks noChangeShapeType="1"/>
          </p:cNvSpPr>
          <p:nvPr/>
        </p:nvSpPr>
        <p:spPr bwMode="auto">
          <a:xfrm>
            <a:off x="4038600" y="5254626"/>
            <a:ext cx="0" cy="1295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2759" name="Line 7"/>
          <p:cNvSpPr>
            <a:spLocks noChangeShapeType="1"/>
          </p:cNvSpPr>
          <p:nvPr/>
        </p:nvSpPr>
        <p:spPr bwMode="auto">
          <a:xfrm>
            <a:off x="2133600" y="5635626"/>
            <a:ext cx="2819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>
            <a:off x="2133600" y="6169026"/>
            <a:ext cx="2819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02761" name="Object 9"/>
          <p:cNvGraphicFramePr>
            <a:graphicFrameLocks noChangeAspect="1"/>
          </p:cNvGraphicFramePr>
          <p:nvPr/>
        </p:nvGraphicFramePr>
        <p:xfrm>
          <a:off x="5410200" y="5102226"/>
          <a:ext cx="1271588" cy="1676400"/>
        </p:xfrm>
        <a:graphic>
          <a:graphicData uri="http://schemas.openxmlformats.org/presentationml/2006/ole">
            <p:oleObj spid="_x0000_s1088515" name="Equation" r:id="rId6" imgW="558720" imgH="736560" progId="Equation.3">
              <p:embed/>
            </p:oleObj>
          </a:graphicData>
        </a:graphic>
      </p:graphicFrame>
      <p:graphicFrame>
        <p:nvGraphicFramePr>
          <p:cNvPr id="202762" name="Object 10"/>
          <p:cNvGraphicFramePr>
            <a:graphicFrameLocks noChangeAspect="1"/>
          </p:cNvGraphicFramePr>
          <p:nvPr/>
        </p:nvGraphicFramePr>
        <p:xfrm>
          <a:off x="5410200" y="5635626"/>
          <a:ext cx="2971800" cy="550863"/>
        </p:xfrm>
        <a:graphic>
          <a:graphicData uri="http://schemas.openxmlformats.org/presentationml/2006/ole">
            <p:oleObj spid="_x0000_s1088516" name="Microsoft Equation 3.0" r:id="rId7" imgW="123156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2757" grpId="0" animBg="1"/>
      <p:bldP spid="202758" grpId="0" animBg="1"/>
      <p:bldP spid="202759" grpId="0" animBg="1"/>
      <p:bldP spid="2027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2822</TotalTime>
  <Words>2127</Words>
  <Application>Microsoft PowerPoint</Application>
  <PresentationFormat>Affichage à l'écran (4:3)</PresentationFormat>
  <Paragraphs>418</Paragraphs>
  <Slides>75</Slides>
  <Notes>74</Notes>
  <HiddenSlides>0</HiddenSlides>
  <MMClips>1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75</vt:i4>
      </vt:variant>
    </vt:vector>
  </HeadingPairs>
  <TitlesOfParts>
    <vt:vector size="82" baseType="lpstr">
      <vt:lpstr>Default Design</vt:lpstr>
      <vt:lpstr>Blank Presentation</vt:lpstr>
      <vt:lpstr>1_Default Design</vt:lpstr>
      <vt:lpstr>Équation</vt:lpstr>
      <vt:lpstr>Equation</vt:lpstr>
      <vt:lpstr>Microsoft Equation 3.0</vt:lpstr>
      <vt:lpstr>Image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Image alignment task</vt:lpstr>
      <vt:lpstr>Dealing with outliers</vt:lpstr>
      <vt:lpstr>Strategy 1: RANSAC</vt:lpstr>
      <vt:lpstr>RANSAC example: Translation</vt:lpstr>
      <vt:lpstr>RANSAC example: Translation</vt:lpstr>
      <vt:lpstr>RANSAC example: Translation</vt:lpstr>
      <vt:lpstr>RANSAC example: Translation</vt:lpstr>
      <vt:lpstr>Strategy 2: Incremental alignment</vt:lpstr>
      <vt:lpstr>Incremental alignment: Details</vt:lpstr>
      <vt:lpstr>Incremental alignment: Details</vt:lpstr>
      <vt:lpstr>Incremental alignment: Details</vt:lpstr>
      <vt:lpstr>Incremental alignment: Details</vt:lpstr>
      <vt:lpstr>Incremental alignment: Details</vt:lpstr>
      <vt:lpstr>Strategy 3: Hough transform</vt:lpstr>
      <vt:lpstr>Strategy 3: Hough transform</vt:lpstr>
      <vt:lpstr>Hough transform</vt:lpstr>
      <vt:lpstr>Parameter space representation</vt:lpstr>
      <vt:lpstr>Parameter space representation</vt:lpstr>
      <vt:lpstr>Parameter space representation</vt:lpstr>
      <vt:lpstr>Hough transform details (D. Lowe’s system)</vt:lpstr>
      <vt:lpstr>Diapositive 43</vt:lpstr>
      <vt:lpstr>Affine transformations</vt:lpstr>
      <vt:lpstr>Fitting an affine transformation</vt:lpstr>
      <vt:lpstr>Strategy 4: Hashing</vt:lpstr>
      <vt:lpstr>Strategy 4: Hashing</vt:lpstr>
      <vt:lpstr>Strategy 4: Hashing</vt:lpstr>
      <vt:lpstr>Beyond affine transformations</vt:lpstr>
      <vt:lpstr>Diapositive 50</vt:lpstr>
      <vt:lpstr>Beyond affine transformations</vt:lpstr>
      <vt:lpstr>Fitting a homography</vt:lpstr>
      <vt:lpstr>Fitting a homography</vt:lpstr>
      <vt:lpstr>Fitting a homography</vt:lpstr>
      <vt:lpstr>Direct linear transform</vt:lpstr>
      <vt:lpstr>Application: Panorama stitching</vt:lpstr>
      <vt:lpstr>Recognizing panoramas</vt:lpstr>
      <vt:lpstr>1. Estimate homography (RANSAC)</vt:lpstr>
      <vt:lpstr>1. Estimate homography (RANSAC)</vt:lpstr>
      <vt:lpstr>1. Estimate homography (RANSAC)</vt:lpstr>
      <vt:lpstr>2. Find connected sets of images</vt:lpstr>
      <vt:lpstr>2. Find connected sets of images</vt:lpstr>
      <vt:lpstr>2. Find connected sets of images</vt:lpstr>
      <vt:lpstr>3. Stitch and blend the panoramas</vt:lpstr>
      <vt:lpstr>Results</vt:lpstr>
      <vt:lpstr>Issues in alignment-based applications</vt:lpstr>
      <vt:lpstr>Issues in alignment-based applications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</vt:vector>
  </TitlesOfParts>
  <Company>Dell Computer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Jean Ponce</dc:creator>
  <cp:lastModifiedBy>Jean Ponce</cp:lastModifiedBy>
  <cp:revision>2473</cp:revision>
  <dcterms:created xsi:type="dcterms:W3CDTF">2007-09-04T06:51:48Z</dcterms:created>
  <dcterms:modified xsi:type="dcterms:W3CDTF">2009-10-21T14:24:55Z</dcterms:modified>
</cp:coreProperties>
</file>