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tags/tag5.xml" ContentType="application/vnd.openxmlformats-officedocument.presentationml.tags+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tags/tag2.xml" ContentType="application/vnd.openxmlformats-officedocument.presentationml.tags+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tags/tag7.xml" ContentType="application/vnd.openxmlformats-officedocument.presentationml.tags+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tags/tag3.xml" ContentType="application/vnd.openxmlformats-officedocument.presentationml.tags+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tags/tag1.xml" ContentType="application/vnd.openxmlformats-officedocument.presentationml.tags+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tags/tag6.xml" ContentType="application/vnd.openxmlformats-officedocument.presentationml.tags+xml"/>
  <Override PartName="/ppt/notesSlides/notesSlide1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125"/>
  </p:notesMasterIdLst>
  <p:handoutMasterIdLst>
    <p:handoutMasterId r:id="rId126"/>
  </p:handoutMasterIdLst>
  <p:sldIdLst>
    <p:sldId id="926" r:id="rId3"/>
    <p:sldId id="1111" r:id="rId4"/>
    <p:sldId id="1112" r:id="rId5"/>
    <p:sldId id="994" r:id="rId6"/>
    <p:sldId id="987" r:id="rId7"/>
    <p:sldId id="990" r:id="rId8"/>
    <p:sldId id="1037" r:id="rId9"/>
    <p:sldId id="1156" r:id="rId10"/>
    <p:sldId id="981" r:id="rId11"/>
    <p:sldId id="1160" r:id="rId12"/>
    <p:sldId id="1158" r:id="rId13"/>
    <p:sldId id="1157" r:id="rId14"/>
    <p:sldId id="1120" r:id="rId15"/>
    <p:sldId id="1159" r:id="rId16"/>
    <p:sldId id="1121" r:id="rId17"/>
    <p:sldId id="1152" r:id="rId18"/>
    <p:sldId id="1122" r:id="rId19"/>
    <p:sldId id="1123" r:id="rId20"/>
    <p:sldId id="1134" r:id="rId21"/>
    <p:sldId id="1124" r:id="rId22"/>
    <p:sldId id="1125" r:id="rId23"/>
    <p:sldId id="1000" r:id="rId24"/>
    <p:sldId id="1003" r:id="rId25"/>
    <p:sldId id="1119" r:id="rId26"/>
    <p:sldId id="1148" r:id="rId27"/>
    <p:sldId id="1149" r:id="rId28"/>
    <p:sldId id="1150" r:id="rId29"/>
    <p:sldId id="1151" r:id="rId30"/>
    <p:sldId id="1154" r:id="rId31"/>
    <p:sldId id="1144" r:id="rId32"/>
    <p:sldId id="1139" r:id="rId33"/>
    <p:sldId id="1140" r:id="rId34"/>
    <p:sldId id="1141" r:id="rId35"/>
    <p:sldId id="1142" r:id="rId36"/>
    <p:sldId id="1147" r:id="rId37"/>
    <p:sldId id="1143" r:id="rId38"/>
    <p:sldId id="1136" r:id="rId39"/>
    <p:sldId id="1137" r:id="rId40"/>
    <p:sldId id="1138" r:id="rId41"/>
    <p:sldId id="1145" r:id="rId42"/>
    <p:sldId id="1014" r:id="rId43"/>
    <p:sldId id="1015" r:id="rId44"/>
    <p:sldId id="999" r:id="rId45"/>
    <p:sldId id="1005" r:id="rId46"/>
    <p:sldId id="1016" r:id="rId47"/>
    <p:sldId id="1007" r:id="rId48"/>
    <p:sldId id="1162" r:id="rId49"/>
    <p:sldId id="1161" r:id="rId50"/>
    <p:sldId id="1163" r:id="rId51"/>
    <p:sldId id="1164" r:id="rId52"/>
    <p:sldId id="1165" r:id="rId53"/>
    <p:sldId id="1008" r:id="rId54"/>
    <p:sldId id="1009" r:id="rId55"/>
    <p:sldId id="1010" r:id="rId56"/>
    <p:sldId id="1117" r:id="rId57"/>
    <p:sldId id="1011" r:id="rId58"/>
    <p:sldId id="1012" r:id="rId59"/>
    <p:sldId id="1038" r:id="rId60"/>
    <p:sldId id="1118" r:id="rId61"/>
    <p:sldId id="1013" r:id="rId62"/>
    <p:sldId id="1017" r:id="rId63"/>
    <p:sldId id="1116" r:id="rId64"/>
    <p:sldId id="1166" r:id="rId65"/>
    <p:sldId id="1167" r:id="rId66"/>
    <p:sldId id="1126" r:id="rId67"/>
    <p:sldId id="1127" r:id="rId68"/>
    <p:sldId id="1128" r:id="rId69"/>
    <p:sldId id="1146" r:id="rId70"/>
    <p:sldId id="1114" r:id="rId71"/>
    <p:sldId id="1039" r:id="rId72"/>
    <p:sldId id="1040" r:id="rId73"/>
    <p:sldId id="1041" r:id="rId74"/>
    <p:sldId id="1042" r:id="rId75"/>
    <p:sldId id="1043" r:id="rId76"/>
    <p:sldId id="1044" r:id="rId77"/>
    <p:sldId id="1045" r:id="rId78"/>
    <p:sldId id="1046" r:id="rId79"/>
    <p:sldId id="1047" r:id="rId80"/>
    <p:sldId id="1048" r:id="rId81"/>
    <p:sldId id="1049" r:id="rId82"/>
    <p:sldId id="1103" r:id="rId83"/>
    <p:sldId id="1059" r:id="rId84"/>
    <p:sldId id="1060" r:id="rId85"/>
    <p:sldId id="1061" r:id="rId86"/>
    <p:sldId id="1062" r:id="rId87"/>
    <p:sldId id="1063" r:id="rId88"/>
    <p:sldId id="1064" r:id="rId89"/>
    <p:sldId id="1065" r:id="rId90"/>
    <p:sldId id="1066" r:id="rId91"/>
    <p:sldId id="1104" r:id="rId92"/>
    <p:sldId id="1105" r:id="rId93"/>
    <p:sldId id="1106" r:id="rId94"/>
    <p:sldId id="1107" r:id="rId95"/>
    <p:sldId id="1071" r:id="rId96"/>
    <p:sldId id="1072" r:id="rId97"/>
    <p:sldId id="1108" r:id="rId98"/>
    <p:sldId id="1109" r:id="rId99"/>
    <p:sldId id="1110" r:id="rId100"/>
    <p:sldId id="1076" r:id="rId101"/>
    <p:sldId id="1077" r:id="rId102"/>
    <p:sldId id="1079" r:id="rId103"/>
    <p:sldId id="1081" r:id="rId104"/>
    <p:sldId id="1082" r:id="rId105"/>
    <p:sldId id="1083" r:id="rId106"/>
    <p:sldId id="1085" r:id="rId107"/>
    <p:sldId id="1086" r:id="rId108"/>
    <p:sldId id="1087" r:id="rId109"/>
    <p:sldId id="1088" r:id="rId110"/>
    <p:sldId id="1089" r:id="rId111"/>
    <p:sldId id="1090" r:id="rId112"/>
    <p:sldId id="1091" r:id="rId113"/>
    <p:sldId id="1092" r:id="rId114"/>
    <p:sldId id="1093" r:id="rId115"/>
    <p:sldId id="1094" r:id="rId116"/>
    <p:sldId id="1095" r:id="rId117"/>
    <p:sldId id="1096" r:id="rId118"/>
    <p:sldId id="1097" r:id="rId119"/>
    <p:sldId id="1098" r:id="rId120"/>
    <p:sldId id="1099" r:id="rId121"/>
    <p:sldId id="1100" r:id="rId122"/>
    <p:sldId id="1101" r:id="rId123"/>
    <p:sldId id="956" r:id="rId12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a:srgbClr val="00FF00"/>
    <a:srgbClr val="009900"/>
    <a:srgbClr val="494949"/>
    <a:srgbClr val="4A4A4A"/>
    <a:srgbClr val="474747"/>
    <a:srgbClr val="4B4B4B"/>
    <a:srgbClr val="5F5F5F"/>
    <a:srgbClr val="CCFFFF"/>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149" autoAdjust="0"/>
    <p:restoredTop sz="88815" autoAdjust="0"/>
  </p:normalViewPr>
  <p:slideViewPr>
    <p:cSldViewPr>
      <p:cViewPr>
        <p:scale>
          <a:sx n="80" d="100"/>
          <a:sy n="80" d="100"/>
        </p:scale>
        <p:origin x="-234" y="36"/>
      </p:cViewPr>
      <p:guideLst>
        <p:guide orient="horz" pos="2160"/>
        <p:guide pos="2880"/>
      </p:guideLst>
    </p:cSldViewPr>
  </p:slideViewPr>
  <p:notesTextViewPr>
    <p:cViewPr>
      <p:scale>
        <a:sx n="100" d="100"/>
        <a:sy n="100" d="100"/>
      </p:scale>
      <p:origin x="0" y="0"/>
    </p:cViewPr>
  </p:notesTextViewPr>
  <p:gridSpacing cx="36868100" cy="368681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wmf"/><Relationship Id="rId1" Type="http://schemas.openxmlformats.org/officeDocument/2006/relationships/image" Target="../media/image75.wmf"/><Relationship Id="rId4" Type="http://schemas.openxmlformats.org/officeDocument/2006/relationships/image" Target="../media/image78.png"/></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png"/><Relationship Id="rId18" Type="http://schemas.openxmlformats.org/officeDocument/2006/relationships/image" Target="../media/image162.png"/><Relationship Id="rId3" Type="http://schemas.openxmlformats.org/officeDocument/2006/relationships/image" Target="../media/image147.png"/><Relationship Id="rId7" Type="http://schemas.openxmlformats.org/officeDocument/2006/relationships/image" Target="../media/image151.png"/><Relationship Id="rId12" Type="http://schemas.openxmlformats.org/officeDocument/2006/relationships/image" Target="../media/image156.png"/><Relationship Id="rId17" Type="http://schemas.openxmlformats.org/officeDocument/2006/relationships/image" Target="../media/image161.png"/><Relationship Id="rId2" Type="http://schemas.openxmlformats.org/officeDocument/2006/relationships/image" Target="../media/image146.png"/><Relationship Id="rId16" Type="http://schemas.openxmlformats.org/officeDocument/2006/relationships/image" Target="../media/image160.png"/><Relationship Id="rId20" Type="http://schemas.openxmlformats.org/officeDocument/2006/relationships/image" Target="../media/image164.png"/><Relationship Id="rId1" Type="http://schemas.openxmlformats.org/officeDocument/2006/relationships/image" Target="../media/image145.png"/><Relationship Id="rId6" Type="http://schemas.openxmlformats.org/officeDocument/2006/relationships/image" Target="../media/image150.png"/><Relationship Id="rId11" Type="http://schemas.openxmlformats.org/officeDocument/2006/relationships/image" Target="../media/image155.png"/><Relationship Id="rId5" Type="http://schemas.openxmlformats.org/officeDocument/2006/relationships/image" Target="../media/image149.png"/><Relationship Id="rId15" Type="http://schemas.openxmlformats.org/officeDocument/2006/relationships/image" Target="../media/image159.png"/><Relationship Id="rId10" Type="http://schemas.openxmlformats.org/officeDocument/2006/relationships/image" Target="../media/image154.png"/><Relationship Id="rId19" Type="http://schemas.openxmlformats.org/officeDocument/2006/relationships/image" Target="../media/image163.png"/><Relationship Id="rId4" Type="http://schemas.openxmlformats.org/officeDocument/2006/relationships/image" Target="../media/image148.png"/><Relationship Id="rId9" Type="http://schemas.openxmlformats.org/officeDocument/2006/relationships/image" Target="../media/image153.png"/><Relationship Id="rId14" Type="http://schemas.openxmlformats.org/officeDocument/2006/relationships/image" Target="../media/image15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image" Target="../media/image180.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image" Target="../media/image183.wmf"/><Relationship Id="rId1" Type="http://schemas.openxmlformats.org/officeDocument/2006/relationships/image" Target="../media/image182.wmf"/><Relationship Id="rId4" Type="http://schemas.openxmlformats.org/officeDocument/2006/relationships/image" Target="../media/image18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11.wmf"/><Relationship Id="rId2" Type="http://schemas.openxmlformats.org/officeDocument/2006/relationships/image" Target="../media/image210.wmf"/><Relationship Id="rId1" Type="http://schemas.openxmlformats.org/officeDocument/2006/relationships/image" Target="../media/image209.wmf"/><Relationship Id="rId5" Type="http://schemas.openxmlformats.org/officeDocument/2006/relationships/image" Target="../media/image213.wmf"/><Relationship Id="rId4" Type="http://schemas.openxmlformats.org/officeDocument/2006/relationships/image" Target="../media/image21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15.wmf"/><Relationship Id="rId1" Type="http://schemas.openxmlformats.org/officeDocument/2006/relationships/image" Target="../media/image2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fr-FR"/>
          </a:p>
        </p:txBody>
      </p:sp>
      <p:sp>
        <p:nvSpPr>
          <p:cNvPr id="205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fr-FR"/>
          </a:p>
        </p:txBody>
      </p:sp>
      <p:sp>
        <p:nvSpPr>
          <p:cNvPr id="205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fr-FR"/>
          </a:p>
        </p:txBody>
      </p:sp>
      <p:sp>
        <p:nvSpPr>
          <p:cNvPr id="205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69B25C65-634D-4F2F-B935-3E8520F681BD}" type="slidenum">
              <a:rPr lang="fr-FR"/>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C2109851-A9C0-41DE-8B14-D964F55F3D2E}" type="slidenum">
              <a:rPr lang="en-US"/>
              <a:pPr/>
              <a:t>‹N°›</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B660CD-E512-4522-9131-685C95D5872E}" type="slidenum">
              <a:rPr lang="en-US"/>
              <a:pPr/>
              <a:t>1</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BE120C-7683-4B4F-A46F-D2FB4E31C6D7}" type="slidenum">
              <a:rPr lang="en-US"/>
              <a:pPr/>
              <a:t>10</a:t>
            </a:fld>
            <a:endParaRPr lang="en-US"/>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F42FCB-316A-435D-88D5-057558BBA552}" type="slidenum">
              <a:rPr lang="en-US"/>
              <a:pPr/>
              <a:t>102</a:t>
            </a:fld>
            <a:endParaRPr lang="en-US"/>
          </a:p>
        </p:txBody>
      </p:sp>
      <p:sp>
        <p:nvSpPr>
          <p:cNvPr id="578562" name="Rectangle 2"/>
          <p:cNvSpPr>
            <a:spLocks noGrp="1" noRot="1" noChangeAspect="1" noChangeArrowheads="1" noTextEdit="1"/>
          </p:cNvSpPr>
          <p:nvPr>
            <p:ph type="sldImg"/>
          </p:nvPr>
        </p:nvSpPr>
        <p:spPr>
          <a:xfrm>
            <a:off x="1139825" y="682625"/>
            <a:ext cx="4552950" cy="3414713"/>
          </a:xfrm>
          <a:ln/>
        </p:spPr>
      </p:sp>
      <p:sp>
        <p:nvSpPr>
          <p:cNvPr id="578563"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B11438-FC81-4158-94A0-D934AA0439BA}" type="slidenum">
              <a:rPr lang="en-US"/>
              <a:pPr/>
              <a:t>103</a:t>
            </a:fld>
            <a:endParaRPr lang="en-US"/>
          </a:p>
        </p:txBody>
      </p:sp>
      <p:sp>
        <p:nvSpPr>
          <p:cNvPr id="580610" name="Rectangle 2"/>
          <p:cNvSpPr>
            <a:spLocks noGrp="1" noRot="1" noChangeAspect="1" noChangeArrowheads="1" noTextEdit="1"/>
          </p:cNvSpPr>
          <p:nvPr>
            <p:ph type="sldImg"/>
          </p:nvPr>
        </p:nvSpPr>
        <p:spPr>
          <a:xfrm>
            <a:off x="1139825" y="682625"/>
            <a:ext cx="4552950" cy="3414713"/>
          </a:xfrm>
          <a:ln/>
        </p:spPr>
      </p:sp>
      <p:sp>
        <p:nvSpPr>
          <p:cNvPr id="580611"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C7F727-08AE-48F2-89B6-DD8EFF52EE16}" type="slidenum">
              <a:rPr lang="en-US"/>
              <a:pPr/>
              <a:t>104</a:t>
            </a:fld>
            <a:endParaRPr lang="en-US"/>
          </a:p>
        </p:txBody>
      </p:sp>
      <p:sp>
        <p:nvSpPr>
          <p:cNvPr id="582658" name="Rectangle 2"/>
          <p:cNvSpPr>
            <a:spLocks noGrp="1" noRot="1" noChangeAspect="1" noChangeArrowheads="1" noTextEdit="1"/>
          </p:cNvSpPr>
          <p:nvPr>
            <p:ph type="sldImg"/>
          </p:nvPr>
        </p:nvSpPr>
        <p:spPr>
          <a:xfrm>
            <a:off x="1139825" y="682625"/>
            <a:ext cx="4552950" cy="3414713"/>
          </a:xfrm>
          <a:ln/>
        </p:spPr>
      </p:sp>
      <p:sp>
        <p:nvSpPr>
          <p:cNvPr id="582659"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53DCB5-0BD0-4D05-9DD5-615157CF740A}" type="slidenum">
              <a:rPr lang="en-US"/>
              <a:pPr/>
              <a:t>105</a:t>
            </a:fld>
            <a:endParaRPr lang="en-US"/>
          </a:p>
        </p:txBody>
      </p:sp>
      <p:sp>
        <p:nvSpPr>
          <p:cNvPr id="586754" name="Rectangle 2"/>
          <p:cNvSpPr>
            <a:spLocks noGrp="1" noRot="1" noChangeAspect="1" noChangeArrowheads="1" noTextEdit="1"/>
          </p:cNvSpPr>
          <p:nvPr>
            <p:ph type="sldImg"/>
          </p:nvPr>
        </p:nvSpPr>
        <p:spPr>
          <a:xfrm>
            <a:off x="1139825" y="682625"/>
            <a:ext cx="4552950" cy="3414713"/>
          </a:xfrm>
          <a:ln/>
        </p:spPr>
      </p:sp>
      <p:sp>
        <p:nvSpPr>
          <p:cNvPr id="586755"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AD147F-415C-4F7C-BF61-E933E49A6B2B}" type="slidenum">
              <a:rPr lang="en-US"/>
              <a:pPr/>
              <a:t>106</a:t>
            </a:fld>
            <a:endParaRPr lang="en-US"/>
          </a:p>
        </p:txBody>
      </p:sp>
      <p:sp>
        <p:nvSpPr>
          <p:cNvPr id="588802" name="Rectangle 2"/>
          <p:cNvSpPr>
            <a:spLocks noGrp="1" noRot="1" noChangeAspect="1" noChangeArrowheads="1" noTextEdit="1"/>
          </p:cNvSpPr>
          <p:nvPr>
            <p:ph type="sldImg"/>
          </p:nvPr>
        </p:nvSpPr>
        <p:spPr>
          <a:xfrm>
            <a:off x="1139825" y="682625"/>
            <a:ext cx="4552950" cy="3414713"/>
          </a:xfrm>
          <a:ln/>
        </p:spPr>
      </p:sp>
      <p:sp>
        <p:nvSpPr>
          <p:cNvPr id="588803"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FEE88-D541-4BCD-9947-9EEBFAB3587A}" type="slidenum">
              <a:rPr lang="en-US"/>
              <a:pPr/>
              <a:t>107</a:t>
            </a:fld>
            <a:endParaRPr lang="en-US"/>
          </a:p>
        </p:txBody>
      </p:sp>
      <p:sp>
        <p:nvSpPr>
          <p:cNvPr id="590850" name="Rectangle 2"/>
          <p:cNvSpPr>
            <a:spLocks noGrp="1" noRot="1" noChangeAspect="1" noChangeArrowheads="1" noTextEdit="1"/>
          </p:cNvSpPr>
          <p:nvPr>
            <p:ph type="sldImg"/>
          </p:nvPr>
        </p:nvSpPr>
        <p:spPr>
          <a:xfrm>
            <a:off x="1139825" y="682625"/>
            <a:ext cx="4552950" cy="3414713"/>
          </a:xfrm>
          <a:ln/>
        </p:spPr>
      </p:sp>
      <p:sp>
        <p:nvSpPr>
          <p:cNvPr id="590851"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38B105-F447-49FA-9994-0C7E9886AAA2}" type="slidenum">
              <a:rPr lang="en-US"/>
              <a:pPr/>
              <a:t>108</a:t>
            </a:fld>
            <a:endParaRPr lang="en-US"/>
          </a:p>
        </p:txBody>
      </p:sp>
      <p:sp>
        <p:nvSpPr>
          <p:cNvPr id="592898" name="Rectangle 2"/>
          <p:cNvSpPr>
            <a:spLocks noGrp="1" noRot="1" noChangeAspect="1" noChangeArrowheads="1" noTextEdit="1"/>
          </p:cNvSpPr>
          <p:nvPr>
            <p:ph type="sldImg"/>
          </p:nvPr>
        </p:nvSpPr>
        <p:spPr>
          <a:xfrm>
            <a:off x="1139825" y="682625"/>
            <a:ext cx="4552950" cy="3414713"/>
          </a:xfrm>
          <a:ln/>
        </p:spPr>
      </p:sp>
      <p:sp>
        <p:nvSpPr>
          <p:cNvPr id="592899"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9816CC-6511-4856-96C4-8FD3B69BC949}" type="slidenum">
              <a:rPr lang="en-US"/>
              <a:pPr/>
              <a:t>109</a:t>
            </a:fld>
            <a:endParaRPr lang="en-US"/>
          </a:p>
        </p:txBody>
      </p:sp>
      <p:sp>
        <p:nvSpPr>
          <p:cNvPr id="594946" name="Rectangle 2"/>
          <p:cNvSpPr>
            <a:spLocks noGrp="1" noRot="1" noChangeAspect="1" noChangeArrowheads="1" noTextEdit="1"/>
          </p:cNvSpPr>
          <p:nvPr>
            <p:ph type="sldImg"/>
          </p:nvPr>
        </p:nvSpPr>
        <p:spPr>
          <a:xfrm>
            <a:off x="1139825" y="682625"/>
            <a:ext cx="4552950" cy="3414713"/>
          </a:xfrm>
          <a:ln/>
        </p:spPr>
      </p:sp>
      <p:sp>
        <p:nvSpPr>
          <p:cNvPr id="594947"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82070C-AE9C-46A5-A447-3262898BDDF9}" type="slidenum">
              <a:rPr lang="en-US"/>
              <a:pPr/>
              <a:t>110</a:t>
            </a:fld>
            <a:endParaRPr lang="en-US"/>
          </a:p>
        </p:txBody>
      </p:sp>
      <p:sp>
        <p:nvSpPr>
          <p:cNvPr id="596994" name="Rectangle 2"/>
          <p:cNvSpPr>
            <a:spLocks noGrp="1" noRot="1" noChangeAspect="1" noChangeArrowheads="1" noTextEdit="1"/>
          </p:cNvSpPr>
          <p:nvPr>
            <p:ph type="sldImg"/>
          </p:nvPr>
        </p:nvSpPr>
        <p:spPr>
          <a:xfrm>
            <a:off x="1139825" y="682625"/>
            <a:ext cx="4552950" cy="3414713"/>
          </a:xfrm>
          <a:ln/>
        </p:spPr>
      </p:sp>
      <p:sp>
        <p:nvSpPr>
          <p:cNvPr id="596995"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74045C-A25B-461F-A58B-467F9D951CBC}" type="slidenum">
              <a:rPr lang="en-US"/>
              <a:pPr/>
              <a:t>111</a:t>
            </a:fld>
            <a:endParaRPr lang="en-US"/>
          </a:p>
        </p:txBody>
      </p:sp>
      <p:sp>
        <p:nvSpPr>
          <p:cNvPr id="599042" name="Rectangle 2"/>
          <p:cNvSpPr>
            <a:spLocks noGrp="1" noRot="1" noChangeAspect="1" noChangeArrowheads="1" noTextEdit="1"/>
          </p:cNvSpPr>
          <p:nvPr>
            <p:ph type="sldImg"/>
          </p:nvPr>
        </p:nvSpPr>
        <p:spPr>
          <a:xfrm>
            <a:off x="1144588" y="685800"/>
            <a:ext cx="4572000" cy="3429000"/>
          </a:xfrm>
          <a:ln/>
        </p:spPr>
      </p:sp>
      <p:sp>
        <p:nvSpPr>
          <p:cNvPr id="599043" name="Rectangle 3"/>
          <p:cNvSpPr>
            <a:spLocks noGrp="1" noChangeArrowheads="1"/>
          </p:cNvSpPr>
          <p:nvPr>
            <p:ph type="body" idx="1"/>
          </p:nvPr>
        </p:nvSpPr>
        <p:spPr>
          <a:xfrm>
            <a:off x="685800" y="4343400"/>
            <a:ext cx="5486400" cy="4114800"/>
          </a:xfrm>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BE120C-7683-4B4F-A46F-D2FB4E31C6D7}" type="slidenum">
              <a:rPr lang="en-US"/>
              <a:pPr/>
              <a:t>11</a:t>
            </a:fld>
            <a:endParaRPr lang="en-US"/>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5C158A-3CBE-47F7-908F-7DFC87DAD9DF}" type="slidenum">
              <a:rPr lang="en-US"/>
              <a:pPr/>
              <a:t>112</a:t>
            </a:fld>
            <a:endParaRPr lang="en-US"/>
          </a:p>
        </p:txBody>
      </p:sp>
      <p:sp>
        <p:nvSpPr>
          <p:cNvPr id="601090" name="Rectangle 2"/>
          <p:cNvSpPr>
            <a:spLocks noGrp="1" noRot="1" noChangeAspect="1" noChangeArrowheads="1" noTextEdit="1"/>
          </p:cNvSpPr>
          <p:nvPr>
            <p:ph type="sldImg"/>
          </p:nvPr>
        </p:nvSpPr>
        <p:spPr>
          <a:xfrm>
            <a:off x="1139825" y="682625"/>
            <a:ext cx="4552950" cy="3414713"/>
          </a:xfrm>
          <a:ln/>
        </p:spPr>
      </p:sp>
      <p:sp>
        <p:nvSpPr>
          <p:cNvPr id="601091"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C5E94E-C650-4850-93DB-B18F4ACF6144}" type="slidenum">
              <a:rPr lang="en-US"/>
              <a:pPr/>
              <a:t>113</a:t>
            </a:fld>
            <a:endParaRPr lang="en-US"/>
          </a:p>
        </p:txBody>
      </p:sp>
      <p:sp>
        <p:nvSpPr>
          <p:cNvPr id="603138" name="Rectangle 2"/>
          <p:cNvSpPr>
            <a:spLocks noGrp="1" noRot="1" noChangeAspect="1" noChangeArrowheads="1" noTextEdit="1"/>
          </p:cNvSpPr>
          <p:nvPr>
            <p:ph type="sldImg"/>
          </p:nvPr>
        </p:nvSpPr>
        <p:spPr>
          <a:xfrm>
            <a:off x="1139825" y="682625"/>
            <a:ext cx="4552950" cy="3414713"/>
          </a:xfrm>
          <a:ln/>
        </p:spPr>
      </p:sp>
      <p:sp>
        <p:nvSpPr>
          <p:cNvPr id="603139"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D08D81-9E39-421B-84DF-0292F8F460D1}" type="slidenum">
              <a:rPr lang="en-US"/>
              <a:pPr/>
              <a:t>114</a:t>
            </a:fld>
            <a:endParaRPr lang="en-US"/>
          </a:p>
        </p:txBody>
      </p:sp>
      <p:sp>
        <p:nvSpPr>
          <p:cNvPr id="605186" name="Rectangle 2"/>
          <p:cNvSpPr>
            <a:spLocks noGrp="1" noRot="1" noChangeAspect="1" noChangeArrowheads="1" noTextEdit="1"/>
          </p:cNvSpPr>
          <p:nvPr>
            <p:ph type="sldImg"/>
          </p:nvPr>
        </p:nvSpPr>
        <p:spPr>
          <a:xfrm>
            <a:off x="1139825" y="682625"/>
            <a:ext cx="4552950" cy="3414713"/>
          </a:xfrm>
          <a:ln/>
        </p:spPr>
      </p:sp>
      <p:sp>
        <p:nvSpPr>
          <p:cNvPr id="605187"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E7F6EB-12B3-463C-8B96-CBC3BE615253}" type="slidenum">
              <a:rPr lang="en-US"/>
              <a:pPr/>
              <a:t>115</a:t>
            </a:fld>
            <a:endParaRPr lang="en-US"/>
          </a:p>
        </p:txBody>
      </p:sp>
      <p:sp>
        <p:nvSpPr>
          <p:cNvPr id="607234" name="Rectangle 2"/>
          <p:cNvSpPr>
            <a:spLocks noGrp="1" noRot="1" noChangeAspect="1" noChangeArrowheads="1" noTextEdit="1"/>
          </p:cNvSpPr>
          <p:nvPr>
            <p:ph type="sldImg"/>
          </p:nvPr>
        </p:nvSpPr>
        <p:spPr>
          <a:xfrm>
            <a:off x="1139825" y="682625"/>
            <a:ext cx="4552950" cy="3414713"/>
          </a:xfrm>
          <a:ln/>
        </p:spPr>
      </p:sp>
      <p:sp>
        <p:nvSpPr>
          <p:cNvPr id="607235"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2DE304-9D12-42DD-8DA9-5C2715295BDB}" type="slidenum">
              <a:rPr lang="en-US"/>
              <a:pPr/>
              <a:t>116</a:t>
            </a:fld>
            <a:endParaRPr lang="en-US"/>
          </a:p>
        </p:txBody>
      </p:sp>
      <p:sp>
        <p:nvSpPr>
          <p:cNvPr id="609282" name="Rectangle 2"/>
          <p:cNvSpPr>
            <a:spLocks noGrp="1" noRot="1" noChangeAspect="1" noChangeArrowheads="1" noTextEdit="1"/>
          </p:cNvSpPr>
          <p:nvPr>
            <p:ph type="sldImg"/>
          </p:nvPr>
        </p:nvSpPr>
        <p:spPr>
          <a:xfrm>
            <a:off x="1139825" y="682625"/>
            <a:ext cx="4552950" cy="3414713"/>
          </a:xfrm>
          <a:ln/>
        </p:spPr>
      </p:sp>
      <p:sp>
        <p:nvSpPr>
          <p:cNvPr id="609283"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53A388-E5DA-4CCE-9BC6-B69A726BCDC3}" type="slidenum">
              <a:rPr lang="en-US"/>
              <a:pPr/>
              <a:t>117</a:t>
            </a:fld>
            <a:endParaRPr lang="en-US"/>
          </a:p>
        </p:txBody>
      </p:sp>
      <p:sp>
        <p:nvSpPr>
          <p:cNvPr id="611330" name="Rectangle 2"/>
          <p:cNvSpPr>
            <a:spLocks noGrp="1" noRot="1" noChangeAspect="1" noChangeArrowheads="1" noTextEdit="1"/>
          </p:cNvSpPr>
          <p:nvPr>
            <p:ph type="sldImg"/>
          </p:nvPr>
        </p:nvSpPr>
        <p:spPr>
          <a:xfrm>
            <a:off x="1139825" y="682625"/>
            <a:ext cx="4552950" cy="3414713"/>
          </a:xfrm>
          <a:ln/>
        </p:spPr>
      </p:sp>
      <p:sp>
        <p:nvSpPr>
          <p:cNvPr id="611331"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2933B2-69F1-421C-BC6E-9AB8A81A67AE}" type="slidenum">
              <a:rPr lang="en-US"/>
              <a:pPr/>
              <a:t>118</a:t>
            </a:fld>
            <a:endParaRPr lang="en-US"/>
          </a:p>
        </p:txBody>
      </p:sp>
      <p:sp>
        <p:nvSpPr>
          <p:cNvPr id="613378" name="Rectangle 2"/>
          <p:cNvSpPr>
            <a:spLocks noGrp="1" noRot="1" noChangeAspect="1" noChangeArrowheads="1" noTextEdit="1"/>
          </p:cNvSpPr>
          <p:nvPr>
            <p:ph type="sldImg"/>
          </p:nvPr>
        </p:nvSpPr>
        <p:spPr>
          <a:xfrm>
            <a:off x="1139825" y="682625"/>
            <a:ext cx="4552950" cy="3414713"/>
          </a:xfrm>
          <a:ln/>
        </p:spPr>
      </p:sp>
      <p:sp>
        <p:nvSpPr>
          <p:cNvPr id="613379"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6985E1-7946-4306-8E3F-ADD81268F8B3}" type="slidenum">
              <a:rPr lang="en-US"/>
              <a:pPr/>
              <a:t>119</a:t>
            </a:fld>
            <a:endParaRPr lang="en-US"/>
          </a:p>
        </p:txBody>
      </p:sp>
      <p:sp>
        <p:nvSpPr>
          <p:cNvPr id="615426" name="Rectangle 2"/>
          <p:cNvSpPr>
            <a:spLocks noGrp="1" noRot="1" noChangeAspect="1" noChangeArrowheads="1" noTextEdit="1"/>
          </p:cNvSpPr>
          <p:nvPr>
            <p:ph type="sldImg"/>
          </p:nvPr>
        </p:nvSpPr>
        <p:spPr>
          <a:xfrm>
            <a:off x="1139825" y="682625"/>
            <a:ext cx="4552950" cy="3414713"/>
          </a:xfrm>
          <a:ln/>
        </p:spPr>
      </p:sp>
      <p:sp>
        <p:nvSpPr>
          <p:cNvPr id="615427"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580FF7-9CE2-438C-AC21-9D8EABF69B52}" type="slidenum">
              <a:rPr lang="en-US"/>
              <a:pPr/>
              <a:t>120</a:t>
            </a:fld>
            <a:endParaRPr lang="en-US"/>
          </a:p>
        </p:txBody>
      </p:sp>
      <p:sp>
        <p:nvSpPr>
          <p:cNvPr id="617474" name="Rectangle 2"/>
          <p:cNvSpPr>
            <a:spLocks noGrp="1" noRot="1" noChangeAspect="1" noChangeArrowheads="1" noTextEdit="1"/>
          </p:cNvSpPr>
          <p:nvPr>
            <p:ph type="sldImg"/>
          </p:nvPr>
        </p:nvSpPr>
        <p:spPr>
          <a:xfrm>
            <a:off x="1139825" y="682625"/>
            <a:ext cx="4552950" cy="3414713"/>
          </a:xfrm>
          <a:ln/>
        </p:spPr>
      </p:sp>
      <p:sp>
        <p:nvSpPr>
          <p:cNvPr id="617475"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10FFA4-FA49-433C-9789-44A2EC3E83BC}" type="slidenum">
              <a:rPr lang="en-US"/>
              <a:pPr/>
              <a:t>121</a:t>
            </a:fld>
            <a:endParaRPr lang="en-US"/>
          </a:p>
        </p:txBody>
      </p:sp>
      <p:sp>
        <p:nvSpPr>
          <p:cNvPr id="619522" name="Rectangle 2"/>
          <p:cNvSpPr>
            <a:spLocks noGrp="1" noRot="1" noChangeAspect="1" noChangeArrowheads="1" noTextEdit="1"/>
          </p:cNvSpPr>
          <p:nvPr>
            <p:ph type="sldImg"/>
          </p:nvPr>
        </p:nvSpPr>
        <p:spPr>
          <a:xfrm>
            <a:off x="1139825" y="682625"/>
            <a:ext cx="4552950" cy="3414713"/>
          </a:xfrm>
          <a:ln/>
        </p:spPr>
      </p:sp>
      <p:sp>
        <p:nvSpPr>
          <p:cNvPr id="619523"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BE120C-7683-4B4F-A46F-D2FB4E31C6D7}" type="slidenum">
              <a:rPr lang="en-US"/>
              <a:pPr/>
              <a:t>12</a:t>
            </a:fld>
            <a:endParaRPr lang="en-US"/>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A5FF85-FB7F-411B-915A-B0104555398F}" type="slidenum">
              <a:rPr lang="en-US"/>
              <a:pPr/>
              <a:t>122</a:t>
            </a:fld>
            <a:endParaRPr lang="en-US"/>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E24F14-E9CB-408D-82CC-BFD63D6C5CC9}" type="slidenum">
              <a:rPr lang="en-US"/>
              <a:pPr/>
              <a:t>13</a:t>
            </a:fld>
            <a:endParaRPr lang="en-US"/>
          </a:p>
        </p:txBody>
      </p:sp>
      <p:sp>
        <p:nvSpPr>
          <p:cNvPr id="336898" name="Rectangle 2"/>
          <p:cNvSpPr>
            <a:spLocks noGrp="1" noRot="1" noChangeAspect="1" noChangeArrowheads="1" noTextEdit="1"/>
          </p:cNvSpPr>
          <p:nvPr>
            <p:ph type="sldImg"/>
          </p:nvPr>
        </p:nvSpPr>
        <p:spPr>
          <a:xfrm>
            <a:off x="1144588" y="685800"/>
            <a:ext cx="4572000" cy="3429000"/>
          </a:xfrm>
          <a:ln/>
        </p:spPr>
      </p:sp>
      <p:sp>
        <p:nvSpPr>
          <p:cNvPr id="33689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E24F14-E9CB-408D-82CC-BFD63D6C5CC9}" type="slidenum">
              <a:rPr lang="en-US"/>
              <a:pPr/>
              <a:t>14</a:t>
            </a:fld>
            <a:endParaRPr lang="en-US"/>
          </a:p>
        </p:txBody>
      </p:sp>
      <p:sp>
        <p:nvSpPr>
          <p:cNvPr id="336898" name="Rectangle 2"/>
          <p:cNvSpPr>
            <a:spLocks noGrp="1" noRot="1" noChangeAspect="1" noChangeArrowheads="1" noTextEdit="1"/>
          </p:cNvSpPr>
          <p:nvPr>
            <p:ph type="sldImg"/>
          </p:nvPr>
        </p:nvSpPr>
        <p:spPr>
          <a:xfrm>
            <a:off x="1144588" y="685800"/>
            <a:ext cx="4572000" cy="3429000"/>
          </a:xfrm>
          <a:ln/>
        </p:spPr>
      </p:sp>
      <p:sp>
        <p:nvSpPr>
          <p:cNvPr id="33689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2A1D2A-71FF-42F2-85CF-45E85D9ADE1B}" type="slidenum">
              <a:rPr lang="en-US"/>
              <a:pPr/>
              <a:t>15</a:t>
            </a:fld>
            <a:endParaRPr lang="en-US"/>
          </a:p>
        </p:txBody>
      </p:sp>
      <p:sp>
        <p:nvSpPr>
          <p:cNvPr id="338946" name="Rectangle 2"/>
          <p:cNvSpPr>
            <a:spLocks noGrp="1" noRot="1" noChangeAspect="1" noChangeArrowheads="1" noTextEdit="1"/>
          </p:cNvSpPr>
          <p:nvPr>
            <p:ph type="sldImg"/>
          </p:nvPr>
        </p:nvSpPr>
        <p:spPr>
          <a:xfrm>
            <a:off x="1144588" y="685800"/>
            <a:ext cx="4572000" cy="3429000"/>
          </a:xfrm>
          <a:ln/>
        </p:spPr>
      </p:sp>
      <p:sp>
        <p:nvSpPr>
          <p:cNvPr id="33894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2A1D2A-71FF-42F2-85CF-45E85D9ADE1B}" type="slidenum">
              <a:rPr lang="en-US"/>
              <a:pPr/>
              <a:t>16</a:t>
            </a:fld>
            <a:endParaRPr lang="en-US"/>
          </a:p>
        </p:txBody>
      </p:sp>
      <p:sp>
        <p:nvSpPr>
          <p:cNvPr id="338946" name="Rectangle 2"/>
          <p:cNvSpPr>
            <a:spLocks noGrp="1" noRot="1" noChangeAspect="1" noChangeArrowheads="1" noTextEdit="1"/>
          </p:cNvSpPr>
          <p:nvPr>
            <p:ph type="sldImg"/>
          </p:nvPr>
        </p:nvSpPr>
        <p:spPr>
          <a:xfrm>
            <a:off x="1144588" y="685800"/>
            <a:ext cx="4572000" cy="3429000"/>
          </a:xfrm>
          <a:ln/>
        </p:spPr>
      </p:sp>
      <p:sp>
        <p:nvSpPr>
          <p:cNvPr id="33894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227BEF-1EAE-435C-B1E2-1838D11A2F91}" type="slidenum">
              <a:rPr lang="en-US"/>
              <a:pPr/>
              <a:t>17</a:t>
            </a:fld>
            <a:endParaRPr lang="en-US"/>
          </a:p>
        </p:txBody>
      </p:sp>
      <p:sp>
        <p:nvSpPr>
          <p:cNvPr id="345090" name="Rectangle 2"/>
          <p:cNvSpPr>
            <a:spLocks noGrp="1" noRot="1" noChangeAspect="1" noChangeArrowheads="1" noTextEdit="1"/>
          </p:cNvSpPr>
          <p:nvPr>
            <p:ph type="sldImg"/>
          </p:nvPr>
        </p:nvSpPr>
        <p:spPr>
          <a:xfrm>
            <a:off x="1144588" y="685800"/>
            <a:ext cx="4572000" cy="3429000"/>
          </a:xfrm>
          <a:ln/>
        </p:spPr>
      </p:sp>
      <p:sp>
        <p:nvSpPr>
          <p:cNvPr id="34509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9519CC-9193-4498-B2B7-CA381AA9D1D7}" type="slidenum">
              <a:rPr lang="en-US"/>
              <a:pPr/>
              <a:t>18</a:t>
            </a:fld>
            <a:endParaRPr lang="en-US"/>
          </a:p>
        </p:txBody>
      </p:sp>
      <p:sp>
        <p:nvSpPr>
          <p:cNvPr id="347138" name="Rectangle 2"/>
          <p:cNvSpPr>
            <a:spLocks noGrp="1" noRot="1" noChangeAspect="1" noChangeArrowheads="1" noTextEdit="1"/>
          </p:cNvSpPr>
          <p:nvPr>
            <p:ph type="sldImg"/>
          </p:nvPr>
        </p:nvSpPr>
        <p:spPr>
          <a:xfrm>
            <a:off x="1144588" y="685800"/>
            <a:ext cx="4572000" cy="3429000"/>
          </a:xfrm>
          <a:ln/>
        </p:spPr>
      </p:sp>
      <p:sp>
        <p:nvSpPr>
          <p:cNvPr id="34713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a:ln/>
        </p:spPr>
      </p:sp>
      <p:sp>
        <p:nvSpPr>
          <p:cNvPr id="38915" name="Espace réservé des commentaires 2"/>
          <p:cNvSpPr>
            <a:spLocks noGrp="1"/>
          </p:cNvSpPr>
          <p:nvPr>
            <p:ph type="body" idx="1"/>
          </p:nvPr>
        </p:nvSpPr>
        <p:spPr>
          <a:noFill/>
          <a:ln/>
        </p:spPr>
        <p:txBody>
          <a:bodyPr/>
          <a:lstStyle/>
          <a:p>
            <a:endParaRPr lang="fr-FR" smtClean="0"/>
          </a:p>
        </p:txBody>
      </p:sp>
      <p:sp>
        <p:nvSpPr>
          <p:cNvPr id="38916" name="Espace réservé du numéro de diapositive 3"/>
          <p:cNvSpPr>
            <a:spLocks noGrp="1"/>
          </p:cNvSpPr>
          <p:nvPr>
            <p:ph type="sldNum" sz="quarter" idx="5"/>
          </p:nvPr>
        </p:nvSpPr>
        <p:spPr>
          <a:noFill/>
        </p:spPr>
        <p:txBody>
          <a:bodyPr/>
          <a:lstStyle/>
          <a:p>
            <a:fld id="{DBB76857-530C-4A04-AA78-0810BE3E5260}"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22FD3461-F58C-42B7-99AA-6957E73AB205}" type="slidenum">
              <a:rPr lang="en-US" smtClean="0"/>
              <a:pPr/>
              <a:t>2</a:t>
            </a:fld>
            <a:endParaRPr 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7A399D-0360-47FA-9F3F-3634E83EFE58}" type="slidenum">
              <a:rPr lang="en-US"/>
              <a:pPr/>
              <a:t>20</a:t>
            </a:fld>
            <a:endParaRPr lang="en-US"/>
          </a:p>
        </p:txBody>
      </p:sp>
      <p:sp>
        <p:nvSpPr>
          <p:cNvPr id="353282" name="Rectangle 2"/>
          <p:cNvSpPr>
            <a:spLocks noGrp="1" noRot="1" noChangeAspect="1" noChangeArrowheads="1" noTextEdit="1"/>
          </p:cNvSpPr>
          <p:nvPr>
            <p:ph type="sldImg"/>
          </p:nvPr>
        </p:nvSpPr>
        <p:spPr>
          <a:xfrm>
            <a:off x="1144588" y="685800"/>
            <a:ext cx="4572000" cy="3429000"/>
          </a:xfrm>
          <a:ln/>
        </p:spPr>
      </p:sp>
      <p:sp>
        <p:nvSpPr>
          <p:cNvPr id="35328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35D6B8-2449-4E3D-BCF9-4F9F2E8BA66D}" type="slidenum">
              <a:rPr lang="en-US"/>
              <a:pPr/>
              <a:t>21</a:t>
            </a:fld>
            <a:endParaRPr lang="en-US"/>
          </a:p>
        </p:txBody>
      </p:sp>
      <p:sp>
        <p:nvSpPr>
          <p:cNvPr id="334850" name="Rectangle 2"/>
          <p:cNvSpPr>
            <a:spLocks noGrp="1" noRot="1" noChangeAspect="1" noChangeArrowheads="1" noTextEdit="1"/>
          </p:cNvSpPr>
          <p:nvPr>
            <p:ph type="sldImg"/>
          </p:nvPr>
        </p:nvSpPr>
        <p:spPr>
          <a:xfrm>
            <a:off x="1144588" y="685800"/>
            <a:ext cx="4572000" cy="3429000"/>
          </a:xfrm>
          <a:ln/>
        </p:spPr>
      </p:sp>
      <p:sp>
        <p:nvSpPr>
          <p:cNvPr id="33485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1D88E1-A13E-47BD-B8A9-7E8C92FB55DC}" type="slidenum">
              <a:rPr lang="en-US"/>
              <a:pPr/>
              <a:t>22</a:t>
            </a:fld>
            <a:endParaRPr lang="en-US"/>
          </a:p>
        </p:txBody>
      </p:sp>
      <p:sp>
        <p:nvSpPr>
          <p:cNvPr id="291842" name="Rectangle 2"/>
          <p:cNvSpPr>
            <a:spLocks noGrp="1" noRot="1" noChangeAspect="1" noChangeArrowheads="1" noTextEdit="1"/>
          </p:cNvSpPr>
          <p:nvPr>
            <p:ph type="sldImg"/>
          </p:nvPr>
        </p:nvSpPr>
        <p:spPr>
          <a:xfrm>
            <a:off x="1144588" y="685800"/>
            <a:ext cx="4572000" cy="3429000"/>
          </a:xfrm>
          <a:ln/>
        </p:spPr>
      </p:sp>
      <p:sp>
        <p:nvSpPr>
          <p:cNvPr id="29184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A771F7-5711-4448-8C9E-63591C56C8E7}" type="slidenum">
              <a:rPr lang="en-US"/>
              <a:pPr/>
              <a:t>23</a:t>
            </a:fld>
            <a:endParaRPr lang="en-US"/>
          </a:p>
        </p:txBody>
      </p:sp>
      <p:sp>
        <p:nvSpPr>
          <p:cNvPr id="297986" name="Rectangle 2"/>
          <p:cNvSpPr>
            <a:spLocks noGrp="1" noRot="1" noChangeAspect="1" noChangeArrowheads="1" noTextEdit="1"/>
          </p:cNvSpPr>
          <p:nvPr>
            <p:ph type="sldImg"/>
          </p:nvPr>
        </p:nvSpPr>
        <p:spPr>
          <a:xfrm>
            <a:off x="1144588" y="685800"/>
            <a:ext cx="4572000" cy="3429000"/>
          </a:xfrm>
          <a:ln/>
        </p:spPr>
      </p:sp>
      <p:sp>
        <p:nvSpPr>
          <p:cNvPr id="29798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p:cNvSpPr>
            <a:spLocks noGrp="1" noRot="1" noChangeAspect="1" noTextEdit="1"/>
          </p:cNvSpPr>
          <p:nvPr>
            <p:ph type="sldImg"/>
          </p:nvPr>
        </p:nvSpPr>
        <p:spPr>
          <a:ln/>
        </p:spPr>
      </p:sp>
      <p:sp>
        <p:nvSpPr>
          <p:cNvPr id="104451" name="Espace réservé des commentaires 2"/>
          <p:cNvSpPr>
            <a:spLocks noGrp="1"/>
          </p:cNvSpPr>
          <p:nvPr>
            <p:ph type="body" idx="1"/>
          </p:nvPr>
        </p:nvSpPr>
        <p:spPr>
          <a:noFill/>
          <a:ln/>
        </p:spPr>
        <p:txBody>
          <a:bodyPr/>
          <a:lstStyle/>
          <a:p>
            <a:endParaRPr lang="fr-FR" smtClean="0"/>
          </a:p>
        </p:txBody>
      </p:sp>
      <p:sp>
        <p:nvSpPr>
          <p:cNvPr id="104452" name="Espace réservé du numéro de diapositive 3"/>
          <p:cNvSpPr>
            <a:spLocks noGrp="1"/>
          </p:cNvSpPr>
          <p:nvPr>
            <p:ph type="sldNum" sz="quarter" idx="5"/>
          </p:nvPr>
        </p:nvSpPr>
        <p:spPr>
          <a:noFill/>
        </p:spPr>
        <p:txBody>
          <a:bodyPr/>
          <a:lstStyle/>
          <a:p>
            <a:fld id="{AD726437-5F33-48F4-89EE-9B61DB959B02}"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C8AFEE-3106-4D64-A0C2-31FB3B046332}" type="slidenum">
              <a:rPr lang="en-US"/>
              <a:pPr/>
              <a:t>25</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fr-F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EBC02B-3E64-4AAF-A40B-8F58E8171FBA}" type="slidenum">
              <a:rPr lang="en-US"/>
              <a:pPr/>
              <a:t>26</a:t>
            </a:fld>
            <a:endParaRPr lang="en-US"/>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EBC02B-3E64-4AAF-A40B-8F58E8171FBA}" type="slidenum">
              <a:rPr lang="en-US"/>
              <a:pPr/>
              <a:t>27</a:t>
            </a:fld>
            <a:endParaRPr lang="en-US"/>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C8AFEE-3106-4D64-A0C2-31FB3B046332}" type="slidenum">
              <a:rPr lang="en-US"/>
              <a:pPr/>
              <a:t>28</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C8AFEE-3106-4D64-A0C2-31FB3B046332}" type="slidenum">
              <a:rPr lang="en-US"/>
              <a:pPr/>
              <a:t>29</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noTextEdit="1"/>
          </p:cNvSpPr>
          <p:nvPr>
            <p:ph type="sldImg"/>
          </p:nvPr>
        </p:nvSpPr>
        <p:spPr>
          <a:ln/>
        </p:spPr>
      </p:sp>
      <p:sp>
        <p:nvSpPr>
          <p:cNvPr id="20483" name="Espace réservé des commentaires 2"/>
          <p:cNvSpPr>
            <a:spLocks noGrp="1"/>
          </p:cNvSpPr>
          <p:nvPr>
            <p:ph type="body" idx="1"/>
          </p:nvPr>
        </p:nvSpPr>
        <p:spPr>
          <a:noFill/>
          <a:ln/>
        </p:spPr>
        <p:txBody>
          <a:bodyPr/>
          <a:lstStyle/>
          <a:p>
            <a:endParaRPr lang="fr-FR" smtClean="0"/>
          </a:p>
        </p:txBody>
      </p:sp>
      <p:sp>
        <p:nvSpPr>
          <p:cNvPr id="20484" name="Espace réservé du numéro de diapositive 3"/>
          <p:cNvSpPr>
            <a:spLocks noGrp="1"/>
          </p:cNvSpPr>
          <p:nvPr>
            <p:ph type="sldNum" sz="quarter" idx="5"/>
          </p:nvPr>
        </p:nvSpPr>
        <p:spPr>
          <a:noFill/>
        </p:spPr>
        <p:txBody>
          <a:bodyPr/>
          <a:lstStyle/>
          <a:p>
            <a:fld id="{8C3B0239-88C9-4CEA-8123-1F94FE7781E7}"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2109851-A9C0-41DE-8B14-D964F55F3D2E}"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a:ln/>
        </p:spPr>
      </p:sp>
      <p:sp>
        <p:nvSpPr>
          <p:cNvPr id="30723" name="Espace réservé des commentaires 2"/>
          <p:cNvSpPr>
            <a:spLocks noGrp="1"/>
          </p:cNvSpPr>
          <p:nvPr>
            <p:ph type="body" idx="1"/>
          </p:nvPr>
        </p:nvSpPr>
        <p:spPr>
          <a:noFill/>
          <a:ln/>
        </p:spPr>
        <p:txBody>
          <a:bodyPr/>
          <a:lstStyle/>
          <a:p>
            <a:endParaRPr lang="fr-FR" smtClean="0"/>
          </a:p>
        </p:txBody>
      </p:sp>
      <p:sp>
        <p:nvSpPr>
          <p:cNvPr id="30724" name="Espace réservé du numéro de diapositive 3"/>
          <p:cNvSpPr>
            <a:spLocks noGrp="1"/>
          </p:cNvSpPr>
          <p:nvPr>
            <p:ph type="sldNum" sz="quarter" idx="5"/>
          </p:nvPr>
        </p:nvSpPr>
        <p:spPr>
          <a:noFill/>
        </p:spPr>
        <p:txBody>
          <a:bodyPr/>
          <a:lstStyle/>
          <a:p>
            <a:fld id="{BC6308AD-5D4F-4AD0-8E50-64531F05146A}"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a:ln/>
        </p:spPr>
      </p:sp>
      <p:sp>
        <p:nvSpPr>
          <p:cNvPr id="31747" name="Espace réservé des commentaires 2"/>
          <p:cNvSpPr>
            <a:spLocks noGrp="1"/>
          </p:cNvSpPr>
          <p:nvPr>
            <p:ph type="body" idx="1"/>
          </p:nvPr>
        </p:nvSpPr>
        <p:spPr>
          <a:noFill/>
          <a:ln/>
        </p:spPr>
        <p:txBody>
          <a:bodyPr/>
          <a:lstStyle/>
          <a:p>
            <a:endParaRPr lang="fr-FR" smtClean="0"/>
          </a:p>
        </p:txBody>
      </p:sp>
      <p:sp>
        <p:nvSpPr>
          <p:cNvPr id="31748" name="Espace réservé du numéro de diapositive 3"/>
          <p:cNvSpPr>
            <a:spLocks noGrp="1"/>
          </p:cNvSpPr>
          <p:nvPr>
            <p:ph type="sldNum" sz="quarter" idx="5"/>
          </p:nvPr>
        </p:nvSpPr>
        <p:spPr>
          <a:noFill/>
        </p:spPr>
        <p:txBody>
          <a:bodyPr/>
          <a:lstStyle/>
          <a:p>
            <a:fld id="{0177A8C8-0F9C-4579-95E0-0A8DE07F59A0}"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3B7E9AE7-000E-46AD-B7F8-B020006A6696}" type="slidenum">
              <a:rPr lang="en-US" smtClean="0"/>
              <a:pPr/>
              <a:t>33</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31F93B9-E4FB-41EC-90C9-640C49AB2EEE}" type="slidenum">
              <a:rPr lang="en-US" smtClean="0"/>
              <a:pPr/>
              <a:t>34</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2109851-A9C0-41DE-8B14-D964F55F3D2E}"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A736FF-4020-4C84-B6F9-F99718C30614}" type="slidenum">
              <a:rPr lang="en-US"/>
              <a:pPr/>
              <a:t>36</a:t>
            </a:fld>
            <a:endParaRPr lang="en-US"/>
          </a:p>
        </p:txBody>
      </p:sp>
      <p:sp>
        <p:nvSpPr>
          <p:cNvPr id="332802" name="Rectangle 2"/>
          <p:cNvSpPr>
            <a:spLocks noGrp="1" noRot="1" noChangeAspect="1" noChangeArrowheads="1" noTextEdit="1"/>
          </p:cNvSpPr>
          <p:nvPr>
            <p:ph type="sldImg"/>
          </p:nvPr>
        </p:nvSpPr>
        <p:spPr>
          <a:xfrm>
            <a:off x="1144588" y="685800"/>
            <a:ext cx="4572000" cy="3429000"/>
          </a:xfrm>
          <a:ln/>
        </p:spPr>
      </p:sp>
      <p:sp>
        <p:nvSpPr>
          <p:cNvPr id="332803" name="Rectangle 3"/>
          <p:cNvSpPr>
            <a:spLocks noGrp="1" noChangeArrowheads="1"/>
          </p:cNvSpPr>
          <p:nvPr>
            <p:ph type="body" idx="1"/>
          </p:nvPr>
        </p:nvSpPr>
        <p:spPr>
          <a:xfrm>
            <a:off x="685800" y="4343400"/>
            <a:ext cx="5486400" cy="4114800"/>
          </a:xfrm>
        </p:spPr>
        <p:txBody>
          <a:bodyPr/>
          <a:lstStyle/>
          <a:p>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a:ln/>
        </p:spPr>
      </p:sp>
      <p:sp>
        <p:nvSpPr>
          <p:cNvPr id="24579" name="Espace réservé des commentaires 2"/>
          <p:cNvSpPr>
            <a:spLocks noGrp="1"/>
          </p:cNvSpPr>
          <p:nvPr>
            <p:ph type="body" idx="1"/>
          </p:nvPr>
        </p:nvSpPr>
        <p:spPr>
          <a:noFill/>
          <a:ln/>
        </p:spPr>
        <p:txBody>
          <a:bodyPr/>
          <a:lstStyle/>
          <a:p>
            <a:r>
              <a:rPr lang="en-US" dirty="0" smtClean="0"/>
              <a:t>Automatic recognition of objects,</a:t>
            </a:r>
            <a:r>
              <a:rPr lang="en-US" baseline="0" dirty="0" smtClean="0"/>
              <a:t> and more general, interpretation of scenes from images and video is one of the main challenges of machine vision. This course presents models for images, objects and scenes as well as algorithms used today to attack this challenge.</a:t>
            </a:r>
            <a:endParaRPr lang="fr-FR" dirty="0" smtClean="0"/>
          </a:p>
        </p:txBody>
      </p:sp>
      <p:sp>
        <p:nvSpPr>
          <p:cNvPr id="24580" name="Espace réservé du numéro de diapositive 3"/>
          <p:cNvSpPr>
            <a:spLocks noGrp="1"/>
          </p:cNvSpPr>
          <p:nvPr>
            <p:ph type="sldNum" sz="quarter" idx="5"/>
          </p:nvPr>
        </p:nvSpPr>
        <p:spPr>
          <a:noFill/>
        </p:spPr>
        <p:txBody>
          <a:bodyPr/>
          <a:lstStyle/>
          <a:p>
            <a:fld id="{3175DBEC-1B6F-4506-8447-F31F74A95E43}"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2109851-A9C0-41DE-8B14-D964F55F3D2E}"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2109851-A9C0-41DE-8B14-D964F55F3D2E}"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2109851-A9C0-41DE-8B14-D964F55F3D2E}"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2109851-A9C0-41DE-8B14-D964F55F3D2E}"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CDE867-C87D-4D80-8C1E-F8E5E7A29DCE}" type="slidenum">
              <a:rPr lang="en-US"/>
              <a:pPr/>
              <a:t>41</a:t>
            </a:fld>
            <a:endParaRPr lang="en-US"/>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A87239-1CF6-4A6F-B084-AF9D51828B3B}" type="slidenum">
              <a:rPr lang="en-US"/>
              <a:pPr/>
              <a:t>42</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049953-F671-4801-AD1D-35FDD76F0E76}" type="slidenum">
              <a:rPr lang="en-US"/>
              <a:pPr/>
              <a:t>43</a:t>
            </a:fld>
            <a:endParaRPr lang="en-US"/>
          </a:p>
        </p:txBody>
      </p:sp>
      <p:sp>
        <p:nvSpPr>
          <p:cNvPr id="289794" name="Rectangle 2"/>
          <p:cNvSpPr>
            <a:spLocks noGrp="1" noRot="1" noChangeAspect="1" noChangeArrowheads="1" noTextEdit="1"/>
          </p:cNvSpPr>
          <p:nvPr>
            <p:ph type="sldImg"/>
          </p:nvPr>
        </p:nvSpPr>
        <p:spPr>
          <a:xfrm>
            <a:off x="1144588" y="685800"/>
            <a:ext cx="4572000" cy="3429000"/>
          </a:xfrm>
          <a:ln/>
        </p:spPr>
      </p:sp>
      <p:sp>
        <p:nvSpPr>
          <p:cNvPr id="28979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2109851-A9C0-41DE-8B14-D964F55F3D2E}"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48D547-F7C6-477C-AE95-D37C96771C45}" type="slidenum">
              <a:rPr lang="en-US"/>
              <a:pPr/>
              <a:t>45</a:t>
            </a:fld>
            <a:endParaRPr lang="en-US"/>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446892-B1A7-4F91-A0F7-AA7A3BF64C91}" type="slidenum">
              <a:rPr lang="en-US"/>
              <a:pPr/>
              <a:t>47</a:t>
            </a:fld>
            <a:endParaRPr lang="en-US"/>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824109-D4F7-46DC-A5D4-A522CF53E950}" type="slidenum">
              <a:rPr lang="en-US"/>
              <a:pPr/>
              <a:t>48</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1FC659-2085-43AF-80F9-0A3896D1898B}" type="slidenum">
              <a:rPr lang="en-US"/>
              <a:pPr/>
              <a:t>49</a:t>
            </a:fld>
            <a:endParaRPr 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8012EC-185C-4DA4-B518-6405D9EE79EC}" type="slidenum">
              <a:rPr lang="en-US"/>
              <a:pPr/>
              <a:t>50</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0DA8FF-5ABF-48DB-A88B-4BF12BBF81E3}" type="slidenum">
              <a:rPr lang="en-US"/>
              <a:pPr/>
              <a:t>5</a:t>
            </a:fld>
            <a:endParaRPr lang="en-US"/>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CA2BD8-C790-4379-A7E6-31629B6F0F74}" type="slidenum">
              <a:rPr lang="en-US"/>
              <a:pPr/>
              <a:t>51</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2109851-A9C0-41DE-8B14-D964F55F3D2E}" type="slidenum">
              <a:rPr lang="en-US" smtClean="0"/>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2109851-A9C0-41DE-8B14-D964F55F3D2E}" type="slidenum">
              <a:rPr lang="en-US" smtClean="0"/>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2109851-A9C0-41DE-8B14-D964F55F3D2E}" type="slidenum">
              <a:rPr lang="en-US" smtClean="0"/>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7AF5FEEC-E2DB-49A5-A530-47BC193A03BB}" type="slidenum">
              <a:rPr lang="en-US" smtClean="0"/>
              <a:pPr>
                <a:defRPr/>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2109851-A9C0-41DE-8B14-D964F55F3D2E}" type="slidenum">
              <a:rPr lang="en-US" smtClean="0"/>
              <a:pPr/>
              <a:t>57</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2109851-A9C0-41DE-8B14-D964F55F3D2E}" type="slidenum">
              <a:rPr lang="en-US" smtClean="0"/>
              <a:pPr/>
              <a:t>58</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7AF5FEEC-E2DB-49A5-A530-47BC193A03BB}" type="slidenum">
              <a:rPr lang="en-US" smtClean="0"/>
              <a:pPr>
                <a:defRPr/>
              </a:pPr>
              <a:t>59</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2109851-A9C0-41DE-8B14-D964F55F3D2E}" type="slidenum">
              <a:rPr lang="en-US" smtClean="0"/>
              <a:pPr/>
              <a:t>60</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306960-1D92-413F-827C-6B1BA14E6CD7}" type="slidenum">
              <a:rPr lang="en-US"/>
              <a:pPr/>
              <a:t>61</a:t>
            </a:fld>
            <a:endParaRPr lang="en-US"/>
          </a:p>
        </p:txBody>
      </p:sp>
      <p:sp>
        <p:nvSpPr>
          <p:cNvPr id="316418" name="Rectangle 2"/>
          <p:cNvSpPr>
            <a:spLocks noGrp="1" noRot="1" noChangeAspect="1" noChangeArrowheads="1" noTextEdit="1"/>
          </p:cNvSpPr>
          <p:nvPr>
            <p:ph type="sldImg"/>
          </p:nvPr>
        </p:nvSpPr>
        <p:spPr>
          <a:xfrm>
            <a:off x="1344613" y="915988"/>
            <a:ext cx="4167187" cy="3127375"/>
          </a:xfrm>
          <a:solidFill>
            <a:srgbClr val="FFFFFF"/>
          </a:solidFill>
          <a:ln/>
        </p:spPr>
      </p:sp>
      <p:sp>
        <p:nvSpPr>
          <p:cNvPr id="316419" name="Rectangle 3"/>
          <p:cNvSpPr txBox="1">
            <a:spLocks noGrp="1" noChangeArrowheads="1"/>
          </p:cNvSpPr>
          <p:nvPr>
            <p:ph type="body" idx="1"/>
          </p:nvPr>
        </p:nvSpPr>
        <p:spPr>
          <a:xfrm>
            <a:off x="1046163" y="4351338"/>
            <a:ext cx="4767262" cy="182562"/>
          </a:xfrm>
          <a:ln/>
        </p:spPr>
        <p:txBody>
          <a:bodyPr lIns="0" tIns="0" rIns="0" bIns="0">
            <a:spAutoFit/>
          </a:bodyPr>
          <a:lstStyle/>
          <a:p>
            <a:pPr defTabSz="457200"/>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F89D28-1785-44B5-BFE4-5688594119B2}" type="slidenum">
              <a:rPr lang="en-US"/>
              <a:pPr/>
              <a:t>6</a:t>
            </a:fld>
            <a:endParaRPr lang="en-US"/>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7AF5FEEC-E2DB-49A5-A530-47BC193A03BB}" type="slidenum">
              <a:rPr lang="en-US" smtClean="0"/>
              <a:pPr>
                <a:defRPr/>
              </a:pPr>
              <a:t>62</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46CF16-2ED4-4473-B3EA-FA92F9CD1937}" type="slidenum">
              <a:rPr lang="en-US"/>
              <a:pPr/>
              <a:t>63</a:t>
            </a:fld>
            <a:endParaRPr lang="en-US"/>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B9368E-786A-4979-B9F9-D66364CC6E2F}" type="slidenum">
              <a:rPr lang="en-US"/>
              <a:pPr/>
              <a:t>64</a:t>
            </a:fld>
            <a:endParaRPr lang="en-US"/>
          </a:p>
        </p:txBody>
      </p:sp>
      <p:sp>
        <p:nvSpPr>
          <p:cNvPr id="201730" name="Rectangle 2"/>
          <p:cNvSpPr>
            <a:spLocks noGrp="1" noRot="1" noChangeAspect="1" noChangeArrowheads="1" noTextEdit="1"/>
          </p:cNvSpPr>
          <p:nvPr>
            <p:ph type="sldImg"/>
          </p:nvPr>
        </p:nvSpPr>
        <p:spPr>
          <a:xfrm>
            <a:off x="1150938" y="690563"/>
            <a:ext cx="4556125" cy="3417887"/>
          </a:xfrm>
          <a:ln/>
        </p:spPr>
      </p:sp>
      <p:sp>
        <p:nvSpPr>
          <p:cNvPr id="20173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p:cNvSpPr>
            <a:spLocks noGrp="1" noRot="1" noChangeAspect="1" noTextEdit="1"/>
          </p:cNvSpPr>
          <p:nvPr>
            <p:ph type="sldImg"/>
          </p:nvPr>
        </p:nvSpPr>
        <p:spPr>
          <a:ln/>
        </p:spPr>
      </p:sp>
      <p:sp>
        <p:nvSpPr>
          <p:cNvPr id="87043" name="Espace réservé des commentaires 2"/>
          <p:cNvSpPr>
            <a:spLocks noGrp="1"/>
          </p:cNvSpPr>
          <p:nvPr>
            <p:ph type="body" idx="1"/>
          </p:nvPr>
        </p:nvSpPr>
        <p:spPr>
          <a:noFill/>
          <a:ln/>
        </p:spPr>
        <p:txBody>
          <a:bodyPr/>
          <a:lstStyle/>
          <a:p>
            <a:endParaRPr lang="fr-FR" smtClean="0"/>
          </a:p>
        </p:txBody>
      </p:sp>
      <p:sp>
        <p:nvSpPr>
          <p:cNvPr id="87044" name="Espace réservé du numéro de diapositive 3"/>
          <p:cNvSpPr>
            <a:spLocks noGrp="1"/>
          </p:cNvSpPr>
          <p:nvPr>
            <p:ph type="sldNum" sz="quarter" idx="5"/>
          </p:nvPr>
        </p:nvSpPr>
        <p:spPr>
          <a:noFill/>
        </p:spPr>
        <p:txBody>
          <a:bodyPr/>
          <a:lstStyle/>
          <a:p>
            <a:fld id="{4EBD9133-5CDE-4DF2-BD23-5D9E904BD682}" type="slidenum">
              <a:rPr lang="en-US" smtClean="0"/>
              <a:pPr/>
              <a:t>65</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e l'image des diapositives 1"/>
          <p:cNvSpPr>
            <a:spLocks noGrp="1" noRot="1" noChangeAspect="1" noTextEdit="1"/>
          </p:cNvSpPr>
          <p:nvPr>
            <p:ph type="sldImg"/>
          </p:nvPr>
        </p:nvSpPr>
        <p:spPr>
          <a:ln/>
        </p:spPr>
      </p:sp>
      <p:sp>
        <p:nvSpPr>
          <p:cNvPr id="88067" name="Espace réservé des commentaires 2"/>
          <p:cNvSpPr>
            <a:spLocks noGrp="1"/>
          </p:cNvSpPr>
          <p:nvPr>
            <p:ph type="body" idx="1"/>
          </p:nvPr>
        </p:nvSpPr>
        <p:spPr>
          <a:noFill/>
          <a:ln/>
        </p:spPr>
        <p:txBody>
          <a:bodyPr/>
          <a:lstStyle/>
          <a:p>
            <a:endParaRPr lang="fr-FR" smtClean="0"/>
          </a:p>
        </p:txBody>
      </p:sp>
      <p:sp>
        <p:nvSpPr>
          <p:cNvPr id="88068" name="Espace réservé du numéro de diapositive 3"/>
          <p:cNvSpPr>
            <a:spLocks noGrp="1"/>
          </p:cNvSpPr>
          <p:nvPr>
            <p:ph type="sldNum" sz="quarter" idx="5"/>
          </p:nvPr>
        </p:nvSpPr>
        <p:spPr>
          <a:noFill/>
        </p:spPr>
        <p:txBody>
          <a:bodyPr/>
          <a:lstStyle/>
          <a:p>
            <a:fld id="{19FBA9F9-9414-4AD8-842D-C522A8A1A62C}" type="slidenum">
              <a:rPr lang="en-US" smtClean="0"/>
              <a:pPr/>
              <a:t>66</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p:cNvSpPr>
            <a:spLocks noGrp="1" noRot="1" noChangeAspect="1" noTextEdit="1"/>
          </p:cNvSpPr>
          <p:nvPr>
            <p:ph type="sldImg"/>
          </p:nvPr>
        </p:nvSpPr>
        <p:spPr>
          <a:ln/>
        </p:spPr>
      </p:sp>
      <p:sp>
        <p:nvSpPr>
          <p:cNvPr id="89091" name="Espace réservé des commentaires 2"/>
          <p:cNvSpPr>
            <a:spLocks noGrp="1"/>
          </p:cNvSpPr>
          <p:nvPr>
            <p:ph type="body" idx="1"/>
          </p:nvPr>
        </p:nvSpPr>
        <p:spPr>
          <a:noFill/>
          <a:ln/>
        </p:spPr>
        <p:txBody>
          <a:bodyPr/>
          <a:lstStyle/>
          <a:p>
            <a:endParaRPr lang="fr-FR" smtClean="0"/>
          </a:p>
        </p:txBody>
      </p:sp>
      <p:sp>
        <p:nvSpPr>
          <p:cNvPr id="89092" name="Espace réservé du numéro de diapositive 3"/>
          <p:cNvSpPr>
            <a:spLocks noGrp="1"/>
          </p:cNvSpPr>
          <p:nvPr>
            <p:ph type="sldNum" sz="quarter" idx="5"/>
          </p:nvPr>
        </p:nvSpPr>
        <p:spPr>
          <a:noFill/>
        </p:spPr>
        <p:txBody>
          <a:bodyPr/>
          <a:lstStyle/>
          <a:p>
            <a:fld id="{A829C9E1-64DE-4095-8DAB-B471AD820F50}" type="slidenum">
              <a:rPr lang="en-US" smtClean="0"/>
              <a:pPr/>
              <a:t>67</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2109851-A9C0-41DE-8B14-D964F55F3D2E}" type="slidenum">
              <a:rPr lang="en-US" smtClean="0"/>
              <a:pPr/>
              <a:t>68</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a:ln/>
        </p:spPr>
      </p:sp>
      <p:sp>
        <p:nvSpPr>
          <p:cNvPr id="24579" name="Espace réservé des commentaires 2"/>
          <p:cNvSpPr>
            <a:spLocks noGrp="1"/>
          </p:cNvSpPr>
          <p:nvPr>
            <p:ph type="body" idx="1"/>
          </p:nvPr>
        </p:nvSpPr>
        <p:spPr>
          <a:noFill/>
          <a:ln/>
        </p:spPr>
        <p:txBody>
          <a:bodyPr/>
          <a:lstStyle/>
          <a:p>
            <a:endParaRPr lang="fr-FR" smtClean="0"/>
          </a:p>
        </p:txBody>
      </p:sp>
      <p:sp>
        <p:nvSpPr>
          <p:cNvPr id="24580" name="Espace réservé du numéro de diapositive 3"/>
          <p:cNvSpPr>
            <a:spLocks noGrp="1"/>
          </p:cNvSpPr>
          <p:nvPr>
            <p:ph type="sldNum" sz="quarter" idx="5"/>
          </p:nvPr>
        </p:nvSpPr>
        <p:spPr>
          <a:noFill/>
        </p:spPr>
        <p:txBody>
          <a:bodyPr/>
          <a:lstStyle/>
          <a:p>
            <a:fld id="{3175DBEC-1B6F-4506-8447-F31F74A95E43}" type="slidenum">
              <a:rPr lang="en-US" smtClean="0"/>
              <a:pPr/>
              <a:t>69</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092894-9293-4E37-93EC-2FD05521EB6F}" type="slidenum">
              <a:rPr lang="en-US"/>
              <a:pPr/>
              <a:t>70</a:t>
            </a:fld>
            <a:endParaRPr lang="en-US"/>
          </a:p>
        </p:txBody>
      </p:sp>
      <p:sp>
        <p:nvSpPr>
          <p:cNvPr id="492546" name="Rectangle 2"/>
          <p:cNvSpPr>
            <a:spLocks noGrp="1" noRot="1" noChangeAspect="1" noChangeArrowheads="1" noTextEdit="1"/>
          </p:cNvSpPr>
          <p:nvPr>
            <p:ph type="sldImg"/>
          </p:nvPr>
        </p:nvSpPr>
        <p:spPr>
          <a:xfrm>
            <a:off x="1139825" y="682625"/>
            <a:ext cx="4552950" cy="3414713"/>
          </a:xfrm>
          <a:ln/>
        </p:spPr>
      </p:sp>
      <p:sp>
        <p:nvSpPr>
          <p:cNvPr id="492547"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91F577-4D6D-45ED-8653-0D43B1DE76A5}" type="slidenum">
              <a:rPr lang="en-US"/>
              <a:pPr/>
              <a:t>71</a:t>
            </a:fld>
            <a:endParaRPr lang="en-US"/>
          </a:p>
        </p:txBody>
      </p:sp>
      <p:sp>
        <p:nvSpPr>
          <p:cNvPr id="494594" name="Rectangle 2"/>
          <p:cNvSpPr>
            <a:spLocks noGrp="1" noRot="1" noChangeAspect="1" noChangeArrowheads="1" noTextEdit="1"/>
          </p:cNvSpPr>
          <p:nvPr>
            <p:ph type="sldImg"/>
          </p:nvPr>
        </p:nvSpPr>
        <p:spPr>
          <a:xfrm>
            <a:off x="1139825" y="682625"/>
            <a:ext cx="4552950" cy="3414713"/>
          </a:xfrm>
          <a:ln/>
        </p:spPr>
      </p:sp>
      <p:sp>
        <p:nvSpPr>
          <p:cNvPr id="494595" name="Rectangle 3"/>
          <p:cNvSpPr>
            <a:spLocks noGrp="1" noChangeArrowheads="1"/>
          </p:cNvSpPr>
          <p:nvPr>
            <p:ph type="body" idx="1"/>
          </p:nvPr>
        </p:nvSpPr>
        <p:spPr>
          <a:xfrm>
            <a:off x="890588" y="4324350"/>
            <a:ext cx="5048250" cy="4170363"/>
          </a:xfrm>
        </p:spPr>
        <p:txBody>
          <a:bodyPr/>
          <a:lstStyle/>
          <a:p>
            <a:endParaRPr lang="fr-F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2109851-A9C0-41DE-8B14-D964F55F3D2E}"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3EBE1C-8B82-4004-83A9-5D31604FBC40}" type="slidenum">
              <a:rPr lang="en-US"/>
              <a:pPr/>
              <a:t>72</a:t>
            </a:fld>
            <a:endParaRPr lang="en-US"/>
          </a:p>
        </p:txBody>
      </p:sp>
      <p:sp>
        <p:nvSpPr>
          <p:cNvPr id="496642" name="Rectangle 2"/>
          <p:cNvSpPr>
            <a:spLocks noGrp="1" noRot="1" noChangeAspect="1" noChangeArrowheads="1" noTextEdit="1"/>
          </p:cNvSpPr>
          <p:nvPr>
            <p:ph type="sldImg"/>
          </p:nvPr>
        </p:nvSpPr>
        <p:spPr>
          <a:xfrm>
            <a:off x="1139825" y="682625"/>
            <a:ext cx="4552950" cy="3414713"/>
          </a:xfrm>
          <a:ln/>
        </p:spPr>
      </p:sp>
      <p:sp>
        <p:nvSpPr>
          <p:cNvPr id="496643"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0A868E-E930-42C8-90F4-F0EE7FBAD5DC}" type="slidenum">
              <a:rPr lang="en-US"/>
              <a:pPr/>
              <a:t>73</a:t>
            </a:fld>
            <a:endParaRPr lang="en-US"/>
          </a:p>
        </p:txBody>
      </p:sp>
      <p:sp>
        <p:nvSpPr>
          <p:cNvPr id="498690" name="Rectangle 2"/>
          <p:cNvSpPr>
            <a:spLocks noGrp="1" noRot="1" noChangeAspect="1" noChangeArrowheads="1" noTextEdit="1"/>
          </p:cNvSpPr>
          <p:nvPr>
            <p:ph type="sldImg"/>
          </p:nvPr>
        </p:nvSpPr>
        <p:spPr>
          <a:xfrm>
            <a:off x="1139825" y="682625"/>
            <a:ext cx="4552950" cy="3414713"/>
          </a:xfrm>
          <a:ln/>
        </p:spPr>
      </p:sp>
      <p:sp>
        <p:nvSpPr>
          <p:cNvPr id="498691"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BBCB68-C10E-4050-B240-5DA721AAABC2}" type="slidenum">
              <a:rPr lang="en-US"/>
              <a:pPr/>
              <a:t>74</a:t>
            </a:fld>
            <a:endParaRPr lang="en-US"/>
          </a:p>
        </p:txBody>
      </p:sp>
      <p:sp>
        <p:nvSpPr>
          <p:cNvPr id="500738" name="Rectangle 2"/>
          <p:cNvSpPr>
            <a:spLocks noGrp="1" noRot="1" noChangeAspect="1" noChangeArrowheads="1" noTextEdit="1"/>
          </p:cNvSpPr>
          <p:nvPr>
            <p:ph type="sldImg"/>
          </p:nvPr>
        </p:nvSpPr>
        <p:spPr>
          <a:xfrm>
            <a:off x="1139825" y="682625"/>
            <a:ext cx="4552950" cy="3414713"/>
          </a:xfrm>
          <a:ln/>
        </p:spPr>
      </p:sp>
      <p:sp>
        <p:nvSpPr>
          <p:cNvPr id="500739" name="Rectangle 3"/>
          <p:cNvSpPr>
            <a:spLocks noGrp="1" noChangeArrowheads="1"/>
          </p:cNvSpPr>
          <p:nvPr>
            <p:ph type="body" idx="1"/>
          </p:nvPr>
        </p:nvSpPr>
        <p:spPr>
          <a:xfrm>
            <a:off x="890588" y="4324350"/>
            <a:ext cx="5048250" cy="4170363"/>
          </a:xfrm>
        </p:spPr>
        <p:txBody>
          <a:bodyPr/>
          <a:lstStyle/>
          <a:p>
            <a:endParaRPr lang="fr-F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3128DF-B350-4CBC-BA93-C37240C38B18}" type="slidenum">
              <a:rPr lang="en-US"/>
              <a:pPr/>
              <a:t>75</a:t>
            </a:fld>
            <a:endParaRPr lang="en-US"/>
          </a:p>
        </p:txBody>
      </p:sp>
      <p:sp>
        <p:nvSpPr>
          <p:cNvPr id="502786" name="Rectangle 2"/>
          <p:cNvSpPr>
            <a:spLocks noGrp="1" noRot="1" noChangeAspect="1" noChangeArrowheads="1" noTextEdit="1"/>
          </p:cNvSpPr>
          <p:nvPr>
            <p:ph type="sldImg"/>
          </p:nvPr>
        </p:nvSpPr>
        <p:spPr>
          <a:xfrm>
            <a:off x="1139825" y="682625"/>
            <a:ext cx="4552950" cy="3414713"/>
          </a:xfrm>
          <a:ln/>
        </p:spPr>
      </p:sp>
      <p:sp>
        <p:nvSpPr>
          <p:cNvPr id="502787"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303076-A5AB-4C30-85DE-01741E0DC11E}" type="slidenum">
              <a:rPr lang="en-US"/>
              <a:pPr/>
              <a:t>76</a:t>
            </a:fld>
            <a:endParaRPr lang="en-US"/>
          </a:p>
        </p:txBody>
      </p:sp>
      <p:sp>
        <p:nvSpPr>
          <p:cNvPr id="504834" name="Rectangle 2"/>
          <p:cNvSpPr>
            <a:spLocks noGrp="1" noRot="1" noChangeAspect="1" noChangeArrowheads="1" noTextEdit="1"/>
          </p:cNvSpPr>
          <p:nvPr>
            <p:ph type="sldImg"/>
          </p:nvPr>
        </p:nvSpPr>
        <p:spPr>
          <a:xfrm>
            <a:off x="1139825" y="682625"/>
            <a:ext cx="4552950" cy="3414713"/>
          </a:xfrm>
          <a:ln/>
        </p:spPr>
      </p:sp>
      <p:sp>
        <p:nvSpPr>
          <p:cNvPr id="504835"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C68910-2EBA-4620-87FD-58EB2557C470}" type="slidenum">
              <a:rPr lang="en-US"/>
              <a:pPr/>
              <a:t>77</a:t>
            </a:fld>
            <a:endParaRPr lang="en-US"/>
          </a:p>
        </p:txBody>
      </p:sp>
      <p:sp>
        <p:nvSpPr>
          <p:cNvPr id="506882" name="Rectangle 2"/>
          <p:cNvSpPr>
            <a:spLocks noGrp="1" noRot="1" noChangeAspect="1" noChangeArrowheads="1" noTextEdit="1"/>
          </p:cNvSpPr>
          <p:nvPr>
            <p:ph type="sldImg"/>
          </p:nvPr>
        </p:nvSpPr>
        <p:spPr>
          <a:xfrm>
            <a:off x="1139825" y="682625"/>
            <a:ext cx="4552950" cy="3414713"/>
          </a:xfrm>
          <a:ln/>
        </p:spPr>
      </p:sp>
      <p:sp>
        <p:nvSpPr>
          <p:cNvPr id="506883"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EF6F34-BA2A-41D5-A052-EDA7E34F0C2A}" type="slidenum">
              <a:rPr lang="en-US"/>
              <a:pPr/>
              <a:t>78</a:t>
            </a:fld>
            <a:endParaRPr lang="en-US"/>
          </a:p>
        </p:txBody>
      </p:sp>
      <p:sp>
        <p:nvSpPr>
          <p:cNvPr id="508930" name="Rectangle 2"/>
          <p:cNvSpPr>
            <a:spLocks noGrp="1" noRot="1" noChangeAspect="1" noChangeArrowheads="1" noTextEdit="1"/>
          </p:cNvSpPr>
          <p:nvPr>
            <p:ph type="sldImg"/>
          </p:nvPr>
        </p:nvSpPr>
        <p:spPr>
          <a:xfrm>
            <a:off x="1139825" y="682625"/>
            <a:ext cx="4552950" cy="3414713"/>
          </a:xfrm>
          <a:ln/>
        </p:spPr>
      </p:sp>
      <p:sp>
        <p:nvSpPr>
          <p:cNvPr id="508931"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20657A-177E-46A7-87FD-6AE1FBEC6B33}" type="slidenum">
              <a:rPr lang="en-US"/>
              <a:pPr/>
              <a:t>79</a:t>
            </a:fld>
            <a:endParaRPr lang="en-US"/>
          </a:p>
        </p:txBody>
      </p:sp>
      <p:sp>
        <p:nvSpPr>
          <p:cNvPr id="510978" name="Rectangle 2"/>
          <p:cNvSpPr>
            <a:spLocks noGrp="1" noRot="1" noChangeAspect="1" noChangeArrowheads="1" noTextEdit="1"/>
          </p:cNvSpPr>
          <p:nvPr>
            <p:ph type="sldImg"/>
          </p:nvPr>
        </p:nvSpPr>
        <p:spPr>
          <a:xfrm>
            <a:off x="1139825" y="682625"/>
            <a:ext cx="4552950" cy="3414713"/>
          </a:xfrm>
          <a:ln/>
        </p:spPr>
      </p:sp>
      <p:sp>
        <p:nvSpPr>
          <p:cNvPr id="510979"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F53131-E67C-4B2B-A9A9-7ACEC0F77EE0}" type="slidenum">
              <a:rPr lang="en-US"/>
              <a:pPr/>
              <a:t>80</a:t>
            </a:fld>
            <a:endParaRPr lang="en-US"/>
          </a:p>
        </p:txBody>
      </p:sp>
      <p:sp>
        <p:nvSpPr>
          <p:cNvPr id="513026" name="Rectangle 2"/>
          <p:cNvSpPr>
            <a:spLocks noGrp="1" noRot="1" noChangeAspect="1" noChangeArrowheads="1" noTextEdit="1"/>
          </p:cNvSpPr>
          <p:nvPr>
            <p:ph type="sldImg"/>
          </p:nvPr>
        </p:nvSpPr>
        <p:spPr>
          <a:xfrm>
            <a:off x="1139825" y="682625"/>
            <a:ext cx="4552950" cy="3414713"/>
          </a:xfrm>
          <a:ln/>
        </p:spPr>
      </p:sp>
      <p:sp>
        <p:nvSpPr>
          <p:cNvPr id="513027"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36FB55-08B6-4E96-8B22-2F7E43A9876A}" type="slidenum">
              <a:rPr lang="en-US"/>
              <a:pPr/>
              <a:t>81</a:t>
            </a:fld>
            <a:endParaRPr lang="en-US"/>
          </a:p>
        </p:txBody>
      </p:sp>
      <p:sp>
        <p:nvSpPr>
          <p:cNvPr id="623618" name="Rectangle 2"/>
          <p:cNvSpPr>
            <a:spLocks noGrp="1" noRot="1" noChangeAspect="1" noChangeArrowheads="1" noTextEdit="1"/>
          </p:cNvSpPr>
          <p:nvPr>
            <p:ph type="sldImg"/>
          </p:nvPr>
        </p:nvSpPr>
        <p:spPr>
          <a:xfrm>
            <a:off x="1139825" y="682625"/>
            <a:ext cx="4552950" cy="3414713"/>
          </a:xfrm>
          <a:ln/>
        </p:spPr>
      </p:sp>
      <p:sp>
        <p:nvSpPr>
          <p:cNvPr id="623619"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2109851-A9C0-41DE-8B14-D964F55F3D2E}"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319B5F-BD23-49C9-8CEB-1EDA1F0E59FB}" type="slidenum">
              <a:rPr lang="en-US"/>
              <a:pPr/>
              <a:t>82</a:t>
            </a:fld>
            <a:endParaRPr lang="en-US"/>
          </a:p>
        </p:txBody>
      </p:sp>
      <p:sp>
        <p:nvSpPr>
          <p:cNvPr id="533506" name="Rectangle 2"/>
          <p:cNvSpPr>
            <a:spLocks noGrp="1" noRot="1" noChangeAspect="1" noChangeArrowheads="1" noTextEdit="1"/>
          </p:cNvSpPr>
          <p:nvPr>
            <p:ph type="sldImg"/>
          </p:nvPr>
        </p:nvSpPr>
        <p:spPr>
          <a:xfrm>
            <a:off x="1139825" y="682625"/>
            <a:ext cx="4552950" cy="3414713"/>
          </a:xfrm>
          <a:ln/>
        </p:spPr>
      </p:sp>
      <p:sp>
        <p:nvSpPr>
          <p:cNvPr id="533507"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1112C9-C141-4E4C-99F2-FCB5B32CB330}" type="slidenum">
              <a:rPr lang="en-US"/>
              <a:pPr/>
              <a:t>83</a:t>
            </a:fld>
            <a:endParaRPr lang="en-US"/>
          </a:p>
        </p:txBody>
      </p:sp>
      <p:sp>
        <p:nvSpPr>
          <p:cNvPr id="535554" name="Rectangle 2"/>
          <p:cNvSpPr>
            <a:spLocks noGrp="1" noRot="1" noChangeAspect="1" noChangeArrowheads="1" noTextEdit="1"/>
          </p:cNvSpPr>
          <p:nvPr>
            <p:ph type="sldImg"/>
          </p:nvPr>
        </p:nvSpPr>
        <p:spPr>
          <a:xfrm>
            <a:off x="1139825" y="682625"/>
            <a:ext cx="4552950" cy="3414713"/>
          </a:xfrm>
          <a:ln/>
        </p:spPr>
      </p:sp>
      <p:sp>
        <p:nvSpPr>
          <p:cNvPr id="535555"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7F3E18-A6AA-427F-90E4-44B4B7730830}" type="slidenum">
              <a:rPr lang="en-US"/>
              <a:pPr/>
              <a:t>84</a:t>
            </a:fld>
            <a:endParaRPr lang="en-US"/>
          </a:p>
        </p:txBody>
      </p:sp>
      <p:sp>
        <p:nvSpPr>
          <p:cNvPr id="537602" name="Rectangle 2"/>
          <p:cNvSpPr>
            <a:spLocks noGrp="1" noRot="1" noChangeAspect="1" noChangeArrowheads="1" noTextEdit="1"/>
          </p:cNvSpPr>
          <p:nvPr>
            <p:ph type="sldImg"/>
          </p:nvPr>
        </p:nvSpPr>
        <p:spPr>
          <a:xfrm>
            <a:off x="1139825" y="682625"/>
            <a:ext cx="4552950" cy="3414713"/>
          </a:xfrm>
          <a:ln/>
        </p:spPr>
      </p:sp>
      <p:sp>
        <p:nvSpPr>
          <p:cNvPr id="537603"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E1FBF5-DC18-4E7B-9B84-0C8E3E7B3D58}" type="slidenum">
              <a:rPr lang="en-US"/>
              <a:pPr/>
              <a:t>85</a:t>
            </a:fld>
            <a:endParaRPr lang="en-US"/>
          </a:p>
        </p:txBody>
      </p:sp>
      <p:sp>
        <p:nvSpPr>
          <p:cNvPr id="539650" name="Rectangle 2"/>
          <p:cNvSpPr>
            <a:spLocks noGrp="1" noRot="1" noChangeAspect="1" noChangeArrowheads="1" noTextEdit="1"/>
          </p:cNvSpPr>
          <p:nvPr>
            <p:ph type="sldImg"/>
          </p:nvPr>
        </p:nvSpPr>
        <p:spPr>
          <a:xfrm>
            <a:off x="1139825" y="682625"/>
            <a:ext cx="4552950" cy="3414713"/>
          </a:xfrm>
          <a:ln/>
        </p:spPr>
      </p:sp>
      <p:sp>
        <p:nvSpPr>
          <p:cNvPr id="539651"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806E8E-C068-441E-A550-462EB8080207}" type="slidenum">
              <a:rPr lang="en-US"/>
              <a:pPr/>
              <a:t>86</a:t>
            </a:fld>
            <a:endParaRPr lang="en-US"/>
          </a:p>
        </p:txBody>
      </p:sp>
      <p:sp>
        <p:nvSpPr>
          <p:cNvPr id="541698" name="Rectangle 2"/>
          <p:cNvSpPr>
            <a:spLocks noGrp="1" noRot="1" noChangeAspect="1" noChangeArrowheads="1" noTextEdit="1"/>
          </p:cNvSpPr>
          <p:nvPr>
            <p:ph type="sldImg"/>
          </p:nvPr>
        </p:nvSpPr>
        <p:spPr>
          <a:xfrm>
            <a:off x="1139825" y="682625"/>
            <a:ext cx="4552950" cy="3414713"/>
          </a:xfrm>
          <a:ln/>
        </p:spPr>
      </p:sp>
      <p:sp>
        <p:nvSpPr>
          <p:cNvPr id="541699"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17CB75-EFFC-49C2-99B6-222C8F55366F}" type="slidenum">
              <a:rPr lang="en-US"/>
              <a:pPr/>
              <a:t>87</a:t>
            </a:fld>
            <a:endParaRPr lang="en-US"/>
          </a:p>
        </p:txBody>
      </p:sp>
      <p:sp>
        <p:nvSpPr>
          <p:cNvPr id="543746" name="Rectangle 2"/>
          <p:cNvSpPr>
            <a:spLocks noGrp="1" noRot="1" noChangeAspect="1" noChangeArrowheads="1" noTextEdit="1"/>
          </p:cNvSpPr>
          <p:nvPr>
            <p:ph type="sldImg"/>
          </p:nvPr>
        </p:nvSpPr>
        <p:spPr>
          <a:xfrm>
            <a:off x="1139825" y="682625"/>
            <a:ext cx="4552950" cy="3414713"/>
          </a:xfrm>
          <a:ln/>
        </p:spPr>
      </p:sp>
      <p:sp>
        <p:nvSpPr>
          <p:cNvPr id="543747"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226935-B5E7-410C-A948-7372BC7A0365}" type="slidenum">
              <a:rPr lang="en-US"/>
              <a:pPr/>
              <a:t>88</a:t>
            </a:fld>
            <a:endParaRPr lang="en-US"/>
          </a:p>
        </p:txBody>
      </p:sp>
      <p:sp>
        <p:nvSpPr>
          <p:cNvPr id="545794" name="Rectangle 2"/>
          <p:cNvSpPr>
            <a:spLocks noGrp="1" noRot="1" noChangeAspect="1" noChangeArrowheads="1" noTextEdit="1"/>
          </p:cNvSpPr>
          <p:nvPr>
            <p:ph type="sldImg"/>
          </p:nvPr>
        </p:nvSpPr>
        <p:spPr>
          <a:xfrm>
            <a:off x="1139825" y="682625"/>
            <a:ext cx="4552950" cy="3414713"/>
          </a:xfrm>
          <a:ln/>
        </p:spPr>
      </p:sp>
      <p:sp>
        <p:nvSpPr>
          <p:cNvPr id="545795"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A6ABC5-EE90-429C-9136-EA3648AB134C}" type="slidenum">
              <a:rPr lang="en-US"/>
              <a:pPr/>
              <a:t>89</a:t>
            </a:fld>
            <a:endParaRPr lang="en-US"/>
          </a:p>
        </p:txBody>
      </p:sp>
      <p:sp>
        <p:nvSpPr>
          <p:cNvPr id="547842" name="Rectangle 2"/>
          <p:cNvSpPr>
            <a:spLocks noGrp="1" noRot="1" noChangeAspect="1" noChangeArrowheads="1" noTextEdit="1"/>
          </p:cNvSpPr>
          <p:nvPr>
            <p:ph type="sldImg"/>
          </p:nvPr>
        </p:nvSpPr>
        <p:spPr>
          <a:xfrm>
            <a:off x="1139825" y="682625"/>
            <a:ext cx="4552950" cy="3414713"/>
          </a:xfrm>
          <a:ln/>
        </p:spPr>
      </p:sp>
      <p:sp>
        <p:nvSpPr>
          <p:cNvPr id="547843"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914A17-E1DE-4FC9-B830-5DCC09CA47B1}" type="slidenum">
              <a:rPr lang="en-US"/>
              <a:pPr/>
              <a:t>90</a:t>
            </a:fld>
            <a:endParaRPr lang="en-US"/>
          </a:p>
        </p:txBody>
      </p:sp>
      <p:sp>
        <p:nvSpPr>
          <p:cNvPr id="625666" name="Rectangle 2"/>
          <p:cNvSpPr>
            <a:spLocks noGrp="1" noRot="1" noChangeAspect="1" noChangeArrowheads="1" noTextEdit="1"/>
          </p:cNvSpPr>
          <p:nvPr>
            <p:ph type="sldImg"/>
          </p:nvPr>
        </p:nvSpPr>
        <p:spPr>
          <a:xfrm>
            <a:off x="1139825" y="682625"/>
            <a:ext cx="4552950" cy="3414713"/>
          </a:xfrm>
          <a:ln/>
        </p:spPr>
      </p:sp>
      <p:sp>
        <p:nvSpPr>
          <p:cNvPr id="625667"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BE48C6-662B-40F7-95C0-74C4BFC1660E}" type="slidenum">
              <a:rPr lang="en-US"/>
              <a:pPr/>
              <a:t>91</a:t>
            </a:fld>
            <a:endParaRPr lang="en-US"/>
          </a:p>
        </p:txBody>
      </p:sp>
      <p:sp>
        <p:nvSpPr>
          <p:cNvPr id="627714" name="Rectangle 2"/>
          <p:cNvSpPr>
            <a:spLocks noGrp="1" noRot="1" noChangeAspect="1" noChangeArrowheads="1" noTextEdit="1"/>
          </p:cNvSpPr>
          <p:nvPr>
            <p:ph type="sldImg"/>
          </p:nvPr>
        </p:nvSpPr>
        <p:spPr>
          <a:xfrm>
            <a:off x="1139825" y="682625"/>
            <a:ext cx="4552950" cy="3414713"/>
          </a:xfrm>
          <a:ln/>
        </p:spPr>
      </p:sp>
      <p:sp>
        <p:nvSpPr>
          <p:cNvPr id="627715"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BE120C-7683-4B4F-A46F-D2FB4E31C6D7}" type="slidenum">
              <a:rPr lang="en-US"/>
              <a:pPr/>
              <a:t>9</a:t>
            </a:fld>
            <a:endParaRPr lang="en-US"/>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221D8C-0FE4-4B92-8CBE-80C34E67C68A}" type="slidenum">
              <a:rPr lang="en-US"/>
              <a:pPr/>
              <a:t>92</a:t>
            </a:fld>
            <a:endParaRPr lang="en-US"/>
          </a:p>
        </p:txBody>
      </p:sp>
      <p:sp>
        <p:nvSpPr>
          <p:cNvPr id="629762" name="Rectangle 2"/>
          <p:cNvSpPr>
            <a:spLocks noGrp="1" noRot="1" noChangeAspect="1" noChangeArrowheads="1" noTextEdit="1"/>
          </p:cNvSpPr>
          <p:nvPr>
            <p:ph type="sldImg"/>
          </p:nvPr>
        </p:nvSpPr>
        <p:spPr>
          <a:xfrm>
            <a:off x="1139825" y="682625"/>
            <a:ext cx="4552950" cy="3414713"/>
          </a:xfrm>
          <a:ln/>
        </p:spPr>
      </p:sp>
      <p:sp>
        <p:nvSpPr>
          <p:cNvPr id="629763"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9E730D-AD9D-4796-94C1-E5A2D09371B0}" type="slidenum">
              <a:rPr lang="en-US"/>
              <a:pPr/>
              <a:t>93</a:t>
            </a:fld>
            <a:endParaRPr lang="en-US"/>
          </a:p>
        </p:txBody>
      </p:sp>
      <p:sp>
        <p:nvSpPr>
          <p:cNvPr id="631810" name="Rectangle 2"/>
          <p:cNvSpPr>
            <a:spLocks noGrp="1" noRot="1" noChangeAspect="1" noChangeArrowheads="1" noTextEdit="1"/>
          </p:cNvSpPr>
          <p:nvPr>
            <p:ph type="sldImg"/>
          </p:nvPr>
        </p:nvSpPr>
        <p:spPr>
          <a:xfrm>
            <a:off x="1139825" y="682625"/>
            <a:ext cx="4552950" cy="3414713"/>
          </a:xfrm>
          <a:ln/>
        </p:spPr>
      </p:sp>
      <p:sp>
        <p:nvSpPr>
          <p:cNvPr id="631811"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B6C3DD-6493-4C47-9F89-2C7CFC74214B}" type="slidenum">
              <a:rPr lang="en-US"/>
              <a:pPr/>
              <a:t>94</a:t>
            </a:fld>
            <a:endParaRPr lang="en-US"/>
          </a:p>
        </p:txBody>
      </p:sp>
      <p:sp>
        <p:nvSpPr>
          <p:cNvPr id="558082" name="Rectangle 2"/>
          <p:cNvSpPr>
            <a:spLocks noGrp="1" noRot="1" noChangeAspect="1" noChangeArrowheads="1" noTextEdit="1"/>
          </p:cNvSpPr>
          <p:nvPr>
            <p:ph type="sldImg"/>
          </p:nvPr>
        </p:nvSpPr>
        <p:spPr>
          <a:xfrm>
            <a:off x="1144588" y="685800"/>
            <a:ext cx="4572000" cy="3429000"/>
          </a:xfrm>
          <a:ln/>
        </p:spPr>
      </p:sp>
      <p:sp>
        <p:nvSpPr>
          <p:cNvPr id="55808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114F56-707C-4EB5-91DE-8F27293783E0}" type="slidenum">
              <a:rPr lang="en-US"/>
              <a:pPr/>
              <a:t>95</a:t>
            </a:fld>
            <a:endParaRPr lang="en-US"/>
          </a:p>
        </p:txBody>
      </p:sp>
      <p:sp>
        <p:nvSpPr>
          <p:cNvPr id="560130" name="Rectangle 2"/>
          <p:cNvSpPr>
            <a:spLocks noGrp="1" noRot="1" noChangeAspect="1" noChangeArrowheads="1" noTextEdit="1"/>
          </p:cNvSpPr>
          <p:nvPr>
            <p:ph type="sldImg"/>
          </p:nvPr>
        </p:nvSpPr>
        <p:spPr>
          <a:xfrm>
            <a:off x="1144588" y="685800"/>
            <a:ext cx="4572000" cy="3429000"/>
          </a:xfrm>
          <a:ln/>
        </p:spPr>
      </p:sp>
      <p:sp>
        <p:nvSpPr>
          <p:cNvPr id="56013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9DE986-FE93-43D5-9446-5CE95F531832}" type="slidenum">
              <a:rPr lang="en-US"/>
              <a:pPr/>
              <a:t>96</a:t>
            </a:fld>
            <a:endParaRPr lang="en-US"/>
          </a:p>
        </p:txBody>
      </p:sp>
      <p:sp>
        <p:nvSpPr>
          <p:cNvPr id="633858" name="Rectangle 2"/>
          <p:cNvSpPr>
            <a:spLocks noGrp="1" noRot="1" noChangeAspect="1" noChangeArrowheads="1" noTextEdit="1"/>
          </p:cNvSpPr>
          <p:nvPr>
            <p:ph type="sldImg"/>
          </p:nvPr>
        </p:nvSpPr>
        <p:spPr>
          <a:xfrm>
            <a:off x="1144588" y="685800"/>
            <a:ext cx="4572000" cy="3429000"/>
          </a:xfrm>
          <a:ln/>
        </p:spPr>
      </p:sp>
      <p:sp>
        <p:nvSpPr>
          <p:cNvPr id="63385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52E4B6-DFFF-4E5F-9370-67107129AEBD}" type="slidenum">
              <a:rPr lang="en-US"/>
              <a:pPr/>
              <a:t>97</a:t>
            </a:fld>
            <a:endParaRPr lang="en-US"/>
          </a:p>
        </p:txBody>
      </p:sp>
      <p:sp>
        <p:nvSpPr>
          <p:cNvPr id="635906" name="Rectangle 2"/>
          <p:cNvSpPr>
            <a:spLocks noGrp="1" noRot="1" noChangeAspect="1" noChangeArrowheads="1" noTextEdit="1"/>
          </p:cNvSpPr>
          <p:nvPr>
            <p:ph type="sldImg"/>
          </p:nvPr>
        </p:nvSpPr>
        <p:spPr>
          <a:xfrm>
            <a:off x="1144588" y="685800"/>
            <a:ext cx="4572000" cy="3429000"/>
          </a:xfrm>
          <a:ln/>
        </p:spPr>
      </p:sp>
      <p:sp>
        <p:nvSpPr>
          <p:cNvPr id="63590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1062F3-06EF-43BC-A7F0-544B289652E7}" type="slidenum">
              <a:rPr lang="en-US"/>
              <a:pPr/>
              <a:t>98</a:t>
            </a:fld>
            <a:endParaRPr lang="en-US"/>
          </a:p>
        </p:txBody>
      </p:sp>
      <p:sp>
        <p:nvSpPr>
          <p:cNvPr id="637954" name="Rectangle 2"/>
          <p:cNvSpPr>
            <a:spLocks noGrp="1" noRot="1" noChangeAspect="1" noChangeArrowheads="1" noTextEdit="1"/>
          </p:cNvSpPr>
          <p:nvPr>
            <p:ph type="sldImg"/>
          </p:nvPr>
        </p:nvSpPr>
        <p:spPr>
          <a:xfrm>
            <a:off x="1144588" y="685800"/>
            <a:ext cx="4572000" cy="3429000"/>
          </a:xfrm>
          <a:ln/>
        </p:spPr>
      </p:sp>
      <p:sp>
        <p:nvSpPr>
          <p:cNvPr id="6379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A4D54C-4B2F-4D23-BD59-5AC8D9BD9929}" type="slidenum">
              <a:rPr lang="en-US"/>
              <a:pPr/>
              <a:t>99</a:t>
            </a:fld>
            <a:endParaRPr lang="en-US"/>
          </a:p>
        </p:txBody>
      </p:sp>
      <p:sp>
        <p:nvSpPr>
          <p:cNvPr id="568322" name="Rectangle 2"/>
          <p:cNvSpPr>
            <a:spLocks noGrp="1" noRot="1" noChangeAspect="1" noChangeArrowheads="1" noTextEdit="1"/>
          </p:cNvSpPr>
          <p:nvPr>
            <p:ph type="sldImg"/>
          </p:nvPr>
        </p:nvSpPr>
        <p:spPr>
          <a:xfrm>
            <a:off x="1139825" y="682625"/>
            <a:ext cx="4552950" cy="3414713"/>
          </a:xfrm>
          <a:ln/>
        </p:spPr>
      </p:sp>
      <p:sp>
        <p:nvSpPr>
          <p:cNvPr id="568323"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25476D-E513-44C8-976F-78CEFC4242E5}" type="slidenum">
              <a:rPr lang="en-US"/>
              <a:pPr/>
              <a:t>100</a:t>
            </a:fld>
            <a:endParaRPr lang="en-US"/>
          </a:p>
        </p:txBody>
      </p:sp>
      <p:sp>
        <p:nvSpPr>
          <p:cNvPr id="570370" name="Rectangle 2"/>
          <p:cNvSpPr>
            <a:spLocks noGrp="1" noRot="1" noChangeAspect="1" noChangeArrowheads="1" noTextEdit="1"/>
          </p:cNvSpPr>
          <p:nvPr>
            <p:ph type="sldImg"/>
          </p:nvPr>
        </p:nvSpPr>
        <p:spPr>
          <a:xfrm>
            <a:off x="1139825" y="682625"/>
            <a:ext cx="4552950" cy="3414713"/>
          </a:xfrm>
          <a:ln/>
        </p:spPr>
      </p:sp>
      <p:sp>
        <p:nvSpPr>
          <p:cNvPr id="570371"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396498-F511-4802-B3EF-0BF8F5508FD4}" type="slidenum">
              <a:rPr lang="en-US"/>
              <a:pPr/>
              <a:t>101</a:t>
            </a:fld>
            <a:endParaRPr lang="en-US"/>
          </a:p>
        </p:txBody>
      </p:sp>
      <p:sp>
        <p:nvSpPr>
          <p:cNvPr id="574466" name="Rectangle 2"/>
          <p:cNvSpPr>
            <a:spLocks noGrp="1" noRot="1" noChangeAspect="1" noChangeArrowheads="1" noTextEdit="1"/>
          </p:cNvSpPr>
          <p:nvPr>
            <p:ph type="sldImg"/>
          </p:nvPr>
        </p:nvSpPr>
        <p:spPr>
          <a:xfrm>
            <a:off x="1139825" y="682625"/>
            <a:ext cx="4552950" cy="3414713"/>
          </a:xfrm>
          <a:ln/>
        </p:spPr>
      </p:sp>
      <p:sp>
        <p:nvSpPr>
          <p:cNvPr id="574467" name="Rectangle 3"/>
          <p:cNvSpPr>
            <a:spLocks noGrp="1" noChangeArrowheads="1"/>
          </p:cNvSpPr>
          <p:nvPr>
            <p:ph type="body" idx="1"/>
          </p:nvPr>
        </p:nvSpPr>
        <p:spPr>
          <a:xfrm>
            <a:off x="890588" y="4324350"/>
            <a:ext cx="5048250" cy="4170363"/>
          </a:xfrm>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EB75E958-1B26-4C7E-80EE-206682CAAA91}" type="slidenum">
              <a:rPr lang="en-US"/>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91E89863-4628-4AED-B2E1-425E831EA1B7}" type="slidenum">
              <a:rPr lang="en-US"/>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FAC33952-6D93-4D0A-A47F-4B7AF601E624}" type="slidenum">
              <a:rPr lang="en-US"/>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0648D1C3-3F98-466E-B9FD-72F8DB4ECC77}" type="slidenum">
              <a:rPr lang="en-US"/>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C3A13E98-689F-4486-9CA5-B70834184F68}" type="slidenum">
              <a:rPr lang="en-US"/>
              <a:pPr/>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8098D196-7C37-41B8-BCDF-F0E01C1DD7D1}" type="slidenum">
              <a:rPr lang="en-US"/>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endParaRPr lang="en-US"/>
          </a:p>
        </p:txBody>
      </p:sp>
      <p:sp>
        <p:nvSpPr>
          <p:cNvPr id="7" name="Espace réservé du numéro de diapositive 6"/>
          <p:cNvSpPr>
            <a:spLocks noGrp="1"/>
          </p:cNvSpPr>
          <p:nvPr>
            <p:ph type="sldNum" sz="quarter" idx="12"/>
          </p:nvPr>
        </p:nvSpPr>
        <p:spPr/>
        <p:txBody>
          <a:bodyPr/>
          <a:lstStyle>
            <a:lvl1pPr>
              <a:defRPr/>
            </a:lvl1pPr>
          </a:lstStyle>
          <a:p>
            <a:fld id="{F6D02C62-31FA-454B-ABFA-71302A2C1471}" type="slidenum">
              <a:rPr lang="en-US"/>
              <a:pPr/>
              <a:t>‹N°›</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en-US"/>
          </a:p>
        </p:txBody>
      </p:sp>
      <p:sp>
        <p:nvSpPr>
          <p:cNvPr id="8" name="Espace réservé du pied de page 7"/>
          <p:cNvSpPr>
            <a:spLocks noGrp="1"/>
          </p:cNvSpPr>
          <p:nvPr>
            <p:ph type="ftr" sz="quarter" idx="11"/>
          </p:nvPr>
        </p:nvSpPr>
        <p:spPr/>
        <p:txBody>
          <a:bodyPr/>
          <a:lstStyle>
            <a:lvl1pPr>
              <a:defRPr/>
            </a:lvl1pPr>
          </a:lstStyle>
          <a:p>
            <a:endParaRPr lang="en-US"/>
          </a:p>
        </p:txBody>
      </p:sp>
      <p:sp>
        <p:nvSpPr>
          <p:cNvPr id="9" name="Espace réservé du numéro de diapositive 8"/>
          <p:cNvSpPr>
            <a:spLocks noGrp="1"/>
          </p:cNvSpPr>
          <p:nvPr>
            <p:ph type="sldNum" sz="quarter" idx="12"/>
          </p:nvPr>
        </p:nvSpPr>
        <p:spPr/>
        <p:txBody>
          <a:bodyPr/>
          <a:lstStyle>
            <a:lvl1pPr>
              <a:defRPr/>
            </a:lvl1pPr>
          </a:lstStyle>
          <a:p>
            <a:fld id="{48C9EA3D-C52E-4E4F-864F-FBB591948033}" type="slidenum">
              <a:rPr lang="en-US"/>
              <a:pPr/>
              <a:t>‹N°›</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en-US"/>
          </a:p>
        </p:txBody>
      </p:sp>
      <p:sp>
        <p:nvSpPr>
          <p:cNvPr id="4" name="Espace réservé du pied de page 3"/>
          <p:cNvSpPr>
            <a:spLocks noGrp="1"/>
          </p:cNvSpPr>
          <p:nvPr>
            <p:ph type="ftr" sz="quarter" idx="11"/>
          </p:nvPr>
        </p:nvSpPr>
        <p:spPr/>
        <p:txBody>
          <a:bodyPr/>
          <a:lstStyle>
            <a:lvl1pPr>
              <a:defRPr/>
            </a:lvl1pPr>
          </a:lstStyle>
          <a:p>
            <a:endParaRPr lang="en-US"/>
          </a:p>
        </p:txBody>
      </p:sp>
      <p:sp>
        <p:nvSpPr>
          <p:cNvPr id="5" name="Espace réservé du numéro de diapositive 4"/>
          <p:cNvSpPr>
            <a:spLocks noGrp="1"/>
          </p:cNvSpPr>
          <p:nvPr>
            <p:ph type="sldNum" sz="quarter" idx="12"/>
          </p:nvPr>
        </p:nvSpPr>
        <p:spPr/>
        <p:txBody>
          <a:bodyPr/>
          <a:lstStyle>
            <a:lvl1pPr>
              <a:defRPr/>
            </a:lvl1pPr>
          </a:lstStyle>
          <a:p>
            <a:fld id="{817EDBAF-3241-41B3-9C53-7D0B67F512CB}" type="slidenum">
              <a:rPr lang="en-US"/>
              <a:pPr/>
              <a:t>‹N°›</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en-US"/>
          </a:p>
        </p:txBody>
      </p:sp>
      <p:sp>
        <p:nvSpPr>
          <p:cNvPr id="3" name="Espace réservé du pied de page 2"/>
          <p:cNvSpPr>
            <a:spLocks noGrp="1"/>
          </p:cNvSpPr>
          <p:nvPr>
            <p:ph type="ftr" sz="quarter" idx="11"/>
          </p:nvPr>
        </p:nvSpPr>
        <p:spPr/>
        <p:txBody>
          <a:bodyPr/>
          <a:lstStyle>
            <a:lvl1pPr>
              <a:defRPr/>
            </a:lvl1pPr>
          </a:lstStyle>
          <a:p>
            <a:endParaRPr lang="en-US"/>
          </a:p>
        </p:txBody>
      </p:sp>
      <p:sp>
        <p:nvSpPr>
          <p:cNvPr id="4" name="Espace réservé du numéro de diapositive 3"/>
          <p:cNvSpPr>
            <a:spLocks noGrp="1"/>
          </p:cNvSpPr>
          <p:nvPr>
            <p:ph type="sldNum" sz="quarter" idx="12"/>
          </p:nvPr>
        </p:nvSpPr>
        <p:spPr/>
        <p:txBody>
          <a:bodyPr/>
          <a:lstStyle>
            <a:lvl1pPr>
              <a:defRPr/>
            </a:lvl1pPr>
          </a:lstStyle>
          <a:p>
            <a:fld id="{F04E1482-0572-49CF-92CE-4E8CD5B50021}" type="slidenum">
              <a:rPr lang="en-US"/>
              <a:pPr/>
              <a:t>‹N°›</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endParaRPr lang="en-US"/>
          </a:p>
        </p:txBody>
      </p:sp>
      <p:sp>
        <p:nvSpPr>
          <p:cNvPr id="7" name="Espace réservé du numéro de diapositive 6"/>
          <p:cNvSpPr>
            <a:spLocks noGrp="1"/>
          </p:cNvSpPr>
          <p:nvPr>
            <p:ph type="sldNum" sz="quarter" idx="12"/>
          </p:nvPr>
        </p:nvSpPr>
        <p:spPr/>
        <p:txBody>
          <a:bodyPr/>
          <a:lstStyle>
            <a:lvl1pPr>
              <a:defRPr/>
            </a:lvl1pPr>
          </a:lstStyle>
          <a:p>
            <a:fld id="{D810EB28-1C48-4D8C-865B-B91D2C180CEB}" type="slidenum">
              <a:rPr lang="en-US"/>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BABD2EA3-264D-4CBB-B6D6-8490AAD3DE10}" type="slidenum">
              <a:rPr lang="en-US"/>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endParaRPr lang="en-US"/>
          </a:p>
        </p:txBody>
      </p:sp>
      <p:sp>
        <p:nvSpPr>
          <p:cNvPr id="7" name="Espace réservé du numéro de diapositive 6"/>
          <p:cNvSpPr>
            <a:spLocks noGrp="1"/>
          </p:cNvSpPr>
          <p:nvPr>
            <p:ph type="sldNum" sz="quarter" idx="12"/>
          </p:nvPr>
        </p:nvSpPr>
        <p:spPr/>
        <p:txBody>
          <a:bodyPr/>
          <a:lstStyle>
            <a:lvl1pPr>
              <a:defRPr/>
            </a:lvl1pPr>
          </a:lstStyle>
          <a:p>
            <a:fld id="{A2338307-5862-41D9-A82A-A84CD40252D5}" type="slidenum">
              <a:rPr lang="en-US"/>
              <a:pPr/>
              <a:t>‹N°›</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18C3C132-924A-4C4A-8ECA-F47E12C5D40E}" type="slidenum">
              <a:rPr lang="en-US"/>
              <a:pPr/>
              <a:t>‹N°›</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76200"/>
            <a:ext cx="1943100" cy="60960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76200"/>
            <a:ext cx="5676900" cy="60960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F5F4DFBC-FF97-40DC-8A8F-8F6009987A8C}" type="slidenum">
              <a:rPr lang="en-US"/>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C3520B0A-1B2C-4BB2-8F25-7E07C12724D8}" type="slidenum">
              <a:rPr lang="en-US"/>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endParaRPr lang="en-US"/>
          </a:p>
        </p:txBody>
      </p:sp>
      <p:sp>
        <p:nvSpPr>
          <p:cNvPr id="7" name="Espace réservé du numéro de diapositive 6"/>
          <p:cNvSpPr>
            <a:spLocks noGrp="1"/>
          </p:cNvSpPr>
          <p:nvPr>
            <p:ph type="sldNum" sz="quarter" idx="12"/>
          </p:nvPr>
        </p:nvSpPr>
        <p:spPr/>
        <p:txBody>
          <a:bodyPr/>
          <a:lstStyle>
            <a:lvl1pPr>
              <a:defRPr/>
            </a:lvl1pPr>
          </a:lstStyle>
          <a:p>
            <a:fld id="{12F946A3-9AE0-4802-8888-07F766FAF2F1}" type="slidenum">
              <a:rPr lang="en-US"/>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en-US"/>
          </a:p>
        </p:txBody>
      </p:sp>
      <p:sp>
        <p:nvSpPr>
          <p:cNvPr id="8" name="Espace réservé du pied de page 7"/>
          <p:cNvSpPr>
            <a:spLocks noGrp="1"/>
          </p:cNvSpPr>
          <p:nvPr>
            <p:ph type="ftr" sz="quarter" idx="11"/>
          </p:nvPr>
        </p:nvSpPr>
        <p:spPr/>
        <p:txBody>
          <a:bodyPr/>
          <a:lstStyle>
            <a:lvl1pPr>
              <a:defRPr/>
            </a:lvl1pPr>
          </a:lstStyle>
          <a:p>
            <a:endParaRPr lang="en-US"/>
          </a:p>
        </p:txBody>
      </p:sp>
      <p:sp>
        <p:nvSpPr>
          <p:cNvPr id="9" name="Espace réservé du numéro de diapositive 8"/>
          <p:cNvSpPr>
            <a:spLocks noGrp="1"/>
          </p:cNvSpPr>
          <p:nvPr>
            <p:ph type="sldNum" sz="quarter" idx="12"/>
          </p:nvPr>
        </p:nvSpPr>
        <p:spPr/>
        <p:txBody>
          <a:bodyPr/>
          <a:lstStyle>
            <a:lvl1pPr>
              <a:defRPr/>
            </a:lvl1pPr>
          </a:lstStyle>
          <a:p>
            <a:fld id="{56660BF0-E12E-459F-A83D-7709CE83E84C}" type="slidenum">
              <a:rPr lang="en-US"/>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en-US"/>
          </a:p>
        </p:txBody>
      </p:sp>
      <p:sp>
        <p:nvSpPr>
          <p:cNvPr id="4" name="Espace réservé du pied de page 3"/>
          <p:cNvSpPr>
            <a:spLocks noGrp="1"/>
          </p:cNvSpPr>
          <p:nvPr>
            <p:ph type="ftr" sz="quarter" idx="11"/>
          </p:nvPr>
        </p:nvSpPr>
        <p:spPr/>
        <p:txBody>
          <a:bodyPr/>
          <a:lstStyle>
            <a:lvl1pPr>
              <a:defRPr/>
            </a:lvl1pPr>
          </a:lstStyle>
          <a:p>
            <a:endParaRPr lang="en-US"/>
          </a:p>
        </p:txBody>
      </p:sp>
      <p:sp>
        <p:nvSpPr>
          <p:cNvPr id="5" name="Espace réservé du numéro de diapositive 4"/>
          <p:cNvSpPr>
            <a:spLocks noGrp="1"/>
          </p:cNvSpPr>
          <p:nvPr>
            <p:ph type="sldNum" sz="quarter" idx="12"/>
          </p:nvPr>
        </p:nvSpPr>
        <p:spPr/>
        <p:txBody>
          <a:bodyPr/>
          <a:lstStyle>
            <a:lvl1pPr>
              <a:defRPr/>
            </a:lvl1pPr>
          </a:lstStyle>
          <a:p>
            <a:fld id="{5CEBF74D-37CB-4DA1-B1E3-3724A277518A}" type="slidenum">
              <a:rPr lang="en-US"/>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en-US"/>
          </a:p>
        </p:txBody>
      </p:sp>
      <p:sp>
        <p:nvSpPr>
          <p:cNvPr id="3" name="Espace réservé du pied de page 2"/>
          <p:cNvSpPr>
            <a:spLocks noGrp="1"/>
          </p:cNvSpPr>
          <p:nvPr>
            <p:ph type="ftr" sz="quarter" idx="11"/>
          </p:nvPr>
        </p:nvSpPr>
        <p:spPr/>
        <p:txBody>
          <a:bodyPr/>
          <a:lstStyle>
            <a:lvl1pPr>
              <a:defRPr/>
            </a:lvl1pPr>
          </a:lstStyle>
          <a:p>
            <a:endParaRPr lang="en-US"/>
          </a:p>
        </p:txBody>
      </p:sp>
      <p:sp>
        <p:nvSpPr>
          <p:cNvPr id="4" name="Espace réservé du numéro de diapositive 3"/>
          <p:cNvSpPr>
            <a:spLocks noGrp="1"/>
          </p:cNvSpPr>
          <p:nvPr>
            <p:ph type="sldNum" sz="quarter" idx="12"/>
          </p:nvPr>
        </p:nvSpPr>
        <p:spPr/>
        <p:txBody>
          <a:bodyPr/>
          <a:lstStyle>
            <a:lvl1pPr>
              <a:defRPr/>
            </a:lvl1pPr>
          </a:lstStyle>
          <a:p>
            <a:fld id="{254C1204-B60E-4263-8D90-AF8537ED75E7}" type="slidenum">
              <a:rPr lang="en-US"/>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endParaRPr lang="en-US"/>
          </a:p>
        </p:txBody>
      </p:sp>
      <p:sp>
        <p:nvSpPr>
          <p:cNvPr id="7" name="Espace réservé du numéro de diapositive 6"/>
          <p:cNvSpPr>
            <a:spLocks noGrp="1"/>
          </p:cNvSpPr>
          <p:nvPr>
            <p:ph type="sldNum" sz="quarter" idx="12"/>
          </p:nvPr>
        </p:nvSpPr>
        <p:spPr/>
        <p:txBody>
          <a:bodyPr/>
          <a:lstStyle>
            <a:lvl1pPr>
              <a:defRPr/>
            </a:lvl1pPr>
          </a:lstStyle>
          <a:p>
            <a:fld id="{ADB818AB-500D-40D3-A6F0-F251AEF4C80F}" type="slidenum">
              <a:rPr lang="en-US"/>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endParaRPr lang="en-US"/>
          </a:p>
        </p:txBody>
      </p:sp>
      <p:sp>
        <p:nvSpPr>
          <p:cNvPr id="7" name="Espace réservé du numéro de diapositive 6"/>
          <p:cNvSpPr>
            <a:spLocks noGrp="1"/>
          </p:cNvSpPr>
          <p:nvPr>
            <p:ph type="sldNum" sz="quarter" idx="12"/>
          </p:nvPr>
        </p:nvSpPr>
        <p:spPr/>
        <p:txBody>
          <a:bodyPr/>
          <a:lstStyle>
            <a:lvl1pPr>
              <a:defRPr/>
            </a:lvl1pPr>
          </a:lstStyle>
          <a:p>
            <a:fld id="{25EF6B7D-5FF9-427A-8CA8-B4FD313AE935}" type="slidenum">
              <a:rPr lang="en-US"/>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D4D4D"/>
            </a:gs>
            <a:gs pos="100000">
              <a:srgbClr val="11111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E0284F86-BF25-48C6-A5BB-25300ABFBE41}" type="slidenum">
              <a:rPr lang="en-US"/>
              <a:pPr/>
              <a:t>‹N°›</a:t>
            </a:fld>
            <a:endParaRPr 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D4D4D"/>
            </a:gs>
            <a:gs pos="100000">
              <a:srgbClr val="111111"/>
            </a:gs>
          </a:gsLst>
          <a:lin ang="5400000" scaled="1"/>
        </a:gradFill>
        <a:effectLst/>
      </p:bgPr>
    </p:bg>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bwMode="auto">
          <a:xfrm>
            <a:off x="685800" y="76200"/>
            <a:ext cx="77724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90499"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905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endParaRPr lang="en-US"/>
          </a:p>
        </p:txBody>
      </p:sp>
      <p:sp>
        <p:nvSpPr>
          <p:cNvPr id="4905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4905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fld id="{36562213-321A-4987-A2FF-9FD5DC734962}" type="slidenum">
              <a:rPr lang="en-US"/>
              <a:pPr/>
              <a:t>‹N°›</a:t>
            </a:fld>
            <a:endParaRPr lang="en-US"/>
          </a:p>
        </p:txBody>
      </p:sp>
      <p:sp>
        <p:nvSpPr>
          <p:cNvPr id="49050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sz="3400">
          <a:solidFill>
            <a:schemeClr val="tx2"/>
          </a:solidFill>
          <a:latin typeface="+mj-lt"/>
          <a:ea typeface="+mj-ea"/>
          <a:cs typeface="+mj-cs"/>
        </a:defRPr>
      </a:lvl1pPr>
      <a:lvl2pPr algn="l" rtl="0" fontAlgn="base">
        <a:spcBef>
          <a:spcPct val="0"/>
        </a:spcBef>
        <a:spcAft>
          <a:spcPct val="0"/>
        </a:spcAft>
        <a:defRPr sz="3400">
          <a:solidFill>
            <a:schemeClr val="tx2"/>
          </a:solidFill>
          <a:latin typeface="Arial" pitchFamily="34" charset="0"/>
        </a:defRPr>
      </a:lvl2pPr>
      <a:lvl3pPr algn="l" rtl="0" fontAlgn="base">
        <a:spcBef>
          <a:spcPct val="0"/>
        </a:spcBef>
        <a:spcAft>
          <a:spcPct val="0"/>
        </a:spcAft>
        <a:defRPr sz="3400">
          <a:solidFill>
            <a:schemeClr val="tx2"/>
          </a:solidFill>
          <a:latin typeface="Arial" pitchFamily="34" charset="0"/>
        </a:defRPr>
      </a:lvl3pPr>
      <a:lvl4pPr algn="l" rtl="0" fontAlgn="base">
        <a:spcBef>
          <a:spcPct val="0"/>
        </a:spcBef>
        <a:spcAft>
          <a:spcPct val="0"/>
        </a:spcAft>
        <a:defRPr sz="3400">
          <a:solidFill>
            <a:schemeClr val="tx2"/>
          </a:solidFill>
          <a:latin typeface="Arial" pitchFamily="34" charset="0"/>
        </a:defRPr>
      </a:lvl4pPr>
      <a:lvl5pPr algn="l" rtl="0" fontAlgn="base">
        <a:spcBef>
          <a:spcPct val="0"/>
        </a:spcBef>
        <a:spcAft>
          <a:spcPct val="0"/>
        </a:spcAft>
        <a:defRPr sz="3400">
          <a:solidFill>
            <a:schemeClr val="tx2"/>
          </a:solidFill>
          <a:latin typeface="Arial" pitchFamily="34" charset="0"/>
        </a:defRPr>
      </a:lvl5pPr>
      <a:lvl6pPr marL="457200" algn="l" rtl="0" fontAlgn="base">
        <a:spcBef>
          <a:spcPct val="0"/>
        </a:spcBef>
        <a:spcAft>
          <a:spcPct val="0"/>
        </a:spcAft>
        <a:defRPr sz="3400">
          <a:solidFill>
            <a:schemeClr val="tx2"/>
          </a:solidFill>
          <a:latin typeface="Arial" pitchFamily="34" charset="0"/>
        </a:defRPr>
      </a:lvl6pPr>
      <a:lvl7pPr marL="914400" algn="l" rtl="0" fontAlgn="base">
        <a:spcBef>
          <a:spcPct val="0"/>
        </a:spcBef>
        <a:spcAft>
          <a:spcPct val="0"/>
        </a:spcAft>
        <a:defRPr sz="3400">
          <a:solidFill>
            <a:schemeClr val="tx2"/>
          </a:solidFill>
          <a:latin typeface="Arial" pitchFamily="34" charset="0"/>
        </a:defRPr>
      </a:lvl7pPr>
      <a:lvl8pPr marL="1371600" algn="l" rtl="0" fontAlgn="base">
        <a:spcBef>
          <a:spcPct val="0"/>
        </a:spcBef>
        <a:spcAft>
          <a:spcPct val="0"/>
        </a:spcAft>
        <a:defRPr sz="3400">
          <a:solidFill>
            <a:schemeClr val="tx2"/>
          </a:solidFill>
          <a:latin typeface="Arial" pitchFamily="34" charset="0"/>
        </a:defRPr>
      </a:lvl8pPr>
      <a:lvl9pPr marL="1828800" algn="l" rtl="0" fontAlgn="base">
        <a:spcBef>
          <a:spcPct val="0"/>
        </a:spcBef>
        <a:spcAft>
          <a:spcPct val="0"/>
        </a:spcAft>
        <a:defRPr sz="3400">
          <a:solidFill>
            <a:schemeClr val="tx2"/>
          </a:solidFill>
          <a:latin typeface="Arial" pitchFamily="34" charset="0"/>
        </a:defRPr>
      </a:lvl9pPr>
    </p:titleStyle>
    <p:bodyStyle>
      <a:lvl1pPr marL="342900" indent="-342900" algn="l" rtl="0" fontAlgn="base">
        <a:spcBef>
          <a:spcPct val="20000"/>
        </a:spcBef>
        <a:spcAft>
          <a:spcPct val="0"/>
        </a:spcAft>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00.wmf"/><Relationship Id="rId2" Type="http://schemas.openxmlformats.org/officeDocument/2006/relationships/notesSlide" Target="../notesSlides/notesSlide98.xml"/><Relationship Id="rId1" Type="http://schemas.openxmlformats.org/officeDocument/2006/relationships/slideLayout" Target="../slideLayouts/slideLayout13.xml"/><Relationship Id="rId4" Type="http://schemas.openxmlformats.org/officeDocument/2006/relationships/image" Target="../media/image201.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200.wmf"/><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200.wmf"/><Relationship Id="rId2" Type="http://schemas.openxmlformats.org/officeDocument/2006/relationships/notesSlide" Target="../notesSlides/notesSlide101.xml"/><Relationship Id="rId1" Type="http://schemas.openxmlformats.org/officeDocument/2006/relationships/slideLayout" Target="../slideLayouts/slideLayout13.xml"/><Relationship Id="rId4" Type="http://schemas.openxmlformats.org/officeDocument/2006/relationships/image" Target="../media/image201.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03.xml"/><Relationship Id="rId1" Type="http://schemas.openxmlformats.org/officeDocument/2006/relationships/slideLayout" Target="../slideLayouts/slideLayout13.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notesSlide" Target="../notesSlides/notesSlide105.xml"/></Relationships>
</file>

<file path=ppt/slides/_rels/slide108.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tags" Target="../tags/tag8.xml"/><Relationship Id="rId7" Type="http://schemas.openxmlformats.org/officeDocument/2006/relationships/image" Target="../media/image207.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206.png"/><Relationship Id="rId5" Type="http://schemas.openxmlformats.org/officeDocument/2006/relationships/notesSlide" Target="../notesSlides/notesSlide106.xml"/><Relationship Id="rId4"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notesSlide" Target="../notesSlides/notesSlide107.xml"/><Relationship Id="rId7" Type="http://schemas.openxmlformats.org/officeDocument/2006/relationships/oleObject" Target="../embeddings/oleObject37.bin"/><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oleObject" Target="../embeddings/oleObject36.bin"/><Relationship Id="rId5" Type="http://schemas.openxmlformats.org/officeDocument/2006/relationships/oleObject" Target="../embeddings/oleObject35.bin"/><Relationship Id="rId4" Type="http://schemas.openxmlformats.org/officeDocument/2006/relationships/oleObject" Target="../embeddings/oleObject34.bin"/></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3.xml"/><Relationship Id="rId1" Type="http://schemas.openxmlformats.org/officeDocument/2006/relationships/vmlDrawing" Target="../drawings/vmlDrawing8.vml"/><Relationship Id="rId5" Type="http://schemas.openxmlformats.org/officeDocument/2006/relationships/oleObject" Target="../embeddings/oleObject40.bin"/><Relationship Id="rId4" Type="http://schemas.openxmlformats.org/officeDocument/2006/relationships/oleObject" Target="../embeddings/oleObject39.bin"/></Relationships>
</file>

<file path=ppt/slides/_rels/slide111.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6.png"/><Relationship Id="rId7" Type="http://schemas.openxmlformats.org/officeDocument/2006/relationships/image" Target="../media/image220.png"/><Relationship Id="rId12" Type="http://schemas.openxmlformats.org/officeDocument/2006/relationships/image" Target="../media/image225.png"/><Relationship Id="rId2" Type="http://schemas.openxmlformats.org/officeDocument/2006/relationships/notesSlide" Target="../notesSlides/notesSlide109.xml"/><Relationship Id="rId1" Type="http://schemas.openxmlformats.org/officeDocument/2006/relationships/slideLayout" Target="../slideLayouts/slideLayout17.xml"/><Relationship Id="rId6" Type="http://schemas.openxmlformats.org/officeDocument/2006/relationships/image" Target="../media/image219.png"/><Relationship Id="rId11" Type="http://schemas.openxmlformats.org/officeDocument/2006/relationships/image" Target="../media/image224.png"/><Relationship Id="rId5" Type="http://schemas.openxmlformats.org/officeDocument/2006/relationships/image" Target="../media/image218.png"/><Relationship Id="rId10" Type="http://schemas.openxmlformats.org/officeDocument/2006/relationships/image" Target="../media/image223.png"/><Relationship Id="rId4" Type="http://schemas.openxmlformats.org/officeDocument/2006/relationships/image" Target="../media/image217.png"/><Relationship Id="rId9" Type="http://schemas.openxmlformats.org/officeDocument/2006/relationships/image" Target="../media/image222.png"/></Relationships>
</file>

<file path=ppt/slides/_rels/slide112.xml.rels><?xml version="1.0" encoding="UTF-8" standalone="yes"?>
<Relationships xmlns="http://schemas.openxmlformats.org/package/2006/relationships"><Relationship Id="rId8" Type="http://schemas.openxmlformats.org/officeDocument/2006/relationships/image" Target="../media/image231.jpeg"/><Relationship Id="rId13" Type="http://schemas.openxmlformats.org/officeDocument/2006/relationships/image" Target="../media/image236.jpeg"/><Relationship Id="rId18" Type="http://schemas.openxmlformats.org/officeDocument/2006/relationships/image" Target="../media/image241.jpeg"/><Relationship Id="rId26" Type="http://schemas.openxmlformats.org/officeDocument/2006/relationships/image" Target="../media/image249.jpeg"/><Relationship Id="rId3" Type="http://schemas.openxmlformats.org/officeDocument/2006/relationships/image" Target="../media/image226.jpeg"/><Relationship Id="rId21" Type="http://schemas.openxmlformats.org/officeDocument/2006/relationships/image" Target="../media/image244.jpeg"/><Relationship Id="rId7" Type="http://schemas.openxmlformats.org/officeDocument/2006/relationships/image" Target="../media/image230.jpeg"/><Relationship Id="rId12" Type="http://schemas.openxmlformats.org/officeDocument/2006/relationships/image" Target="../media/image235.jpeg"/><Relationship Id="rId17" Type="http://schemas.openxmlformats.org/officeDocument/2006/relationships/image" Target="../media/image240.jpeg"/><Relationship Id="rId25" Type="http://schemas.openxmlformats.org/officeDocument/2006/relationships/image" Target="../media/image248.jpeg"/><Relationship Id="rId2" Type="http://schemas.openxmlformats.org/officeDocument/2006/relationships/notesSlide" Target="../notesSlides/notesSlide110.xml"/><Relationship Id="rId16" Type="http://schemas.openxmlformats.org/officeDocument/2006/relationships/image" Target="../media/image239.jpeg"/><Relationship Id="rId20" Type="http://schemas.openxmlformats.org/officeDocument/2006/relationships/image" Target="../media/image243.jpeg"/><Relationship Id="rId29" Type="http://schemas.openxmlformats.org/officeDocument/2006/relationships/image" Target="../media/image252.jpeg"/><Relationship Id="rId1" Type="http://schemas.openxmlformats.org/officeDocument/2006/relationships/slideLayout" Target="../slideLayouts/slideLayout13.xml"/><Relationship Id="rId6" Type="http://schemas.openxmlformats.org/officeDocument/2006/relationships/image" Target="../media/image229.jpeg"/><Relationship Id="rId11" Type="http://schemas.openxmlformats.org/officeDocument/2006/relationships/image" Target="../media/image234.jpeg"/><Relationship Id="rId24" Type="http://schemas.openxmlformats.org/officeDocument/2006/relationships/image" Target="../media/image247.jpeg"/><Relationship Id="rId5" Type="http://schemas.openxmlformats.org/officeDocument/2006/relationships/image" Target="../media/image228.jpeg"/><Relationship Id="rId15" Type="http://schemas.openxmlformats.org/officeDocument/2006/relationships/image" Target="../media/image238.jpeg"/><Relationship Id="rId23" Type="http://schemas.openxmlformats.org/officeDocument/2006/relationships/image" Target="../media/image246.jpeg"/><Relationship Id="rId28" Type="http://schemas.openxmlformats.org/officeDocument/2006/relationships/image" Target="../media/image251.jpeg"/><Relationship Id="rId10" Type="http://schemas.openxmlformats.org/officeDocument/2006/relationships/image" Target="../media/image233.jpeg"/><Relationship Id="rId19" Type="http://schemas.openxmlformats.org/officeDocument/2006/relationships/image" Target="../media/image242.jpeg"/><Relationship Id="rId4" Type="http://schemas.openxmlformats.org/officeDocument/2006/relationships/image" Target="../media/image227.jpeg"/><Relationship Id="rId9" Type="http://schemas.openxmlformats.org/officeDocument/2006/relationships/image" Target="../media/image232.jpeg"/><Relationship Id="rId14" Type="http://schemas.openxmlformats.org/officeDocument/2006/relationships/image" Target="../media/image237.jpeg"/><Relationship Id="rId22" Type="http://schemas.openxmlformats.org/officeDocument/2006/relationships/image" Target="../media/image245.jpeg"/><Relationship Id="rId27" Type="http://schemas.openxmlformats.org/officeDocument/2006/relationships/image" Target="../media/image250.jpeg"/><Relationship Id="rId30" Type="http://schemas.openxmlformats.org/officeDocument/2006/relationships/image" Target="../media/image253.jpeg"/></Relationships>
</file>

<file path=ppt/slides/_rels/slide11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1.xml"/><Relationship Id="rId1" Type="http://schemas.openxmlformats.org/officeDocument/2006/relationships/slideLayout" Target="../slideLayouts/slideLayout13.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8.jpeg"/></Relationships>
</file>

<file path=ppt/slides/_rels/slide11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12.xml"/><Relationship Id="rId1" Type="http://schemas.openxmlformats.org/officeDocument/2006/relationships/slideLayout" Target="../slideLayouts/slideLayout13.xml"/><Relationship Id="rId6" Type="http://schemas.openxmlformats.org/officeDocument/2006/relationships/image" Target="../media/image255.jpeg"/><Relationship Id="rId5" Type="http://schemas.openxmlformats.org/officeDocument/2006/relationships/image" Target="../media/image254.jpeg"/><Relationship Id="rId4" Type="http://schemas.openxmlformats.org/officeDocument/2006/relationships/image" Target="../media/image176.jpeg"/></Relationships>
</file>

<file path=ppt/slides/_rels/slide11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13.xml"/><Relationship Id="rId1" Type="http://schemas.openxmlformats.org/officeDocument/2006/relationships/slideLayout" Target="../slideLayouts/slideLayout13.xml"/><Relationship Id="rId5" Type="http://schemas.openxmlformats.org/officeDocument/2006/relationships/image" Target="../media/image179.jpeg"/><Relationship Id="rId4" Type="http://schemas.openxmlformats.org/officeDocument/2006/relationships/image" Target="../media/image176.jpeg"/></Relationships>
</file>

<file path=ppt/slides/_rels/slide116.xml.rels><?xml version="1.0" encoding="UTF-8" standalone="yes"?>
<Relationships xmlns="http://schemas.openxmlformats.org/package/2006/relationships"><Relationship Id="rId8" Type="http://schemas.openxmlformats.org/officeDocument/2006/relationships/image" Target="../media/image235.jpeg"/><Relationship Id="rId13" Type="http://schemas.openxmlformats.org/officeDocument/2006/relationships/image" Target="../media/image240.jpeg"/><Relationship Id="rId18" Type="http://schemas.openxmlformats.org/officeDocument/2006/relationships/image" Target="../media/image245.jpeg"/><Relationship Id="rId26" Type="http://schemas.openxmlformats.org/officeDocument/2006/relationships/image" Target="../media/image253.jpeg"/><Relationship Id="rId3" Type="http://schemas.openxmlformats.org/officeDocument/2006/relationships/image" Target="../media/image256.jpeg"/><Relationship Id="rId21" Type="http://schemas.openxmlformats.org/officeDocument/2006/relationships/image" Target="../media/image248.jpeg"/><Relationship Id="rId7" Type="http://schemas.openxmlformats.org/officeDocument/2006/relationships/image" Target="../media/image234.jpeg"/><Relationship Id="rId12" Type="http://schemas.openxmlformats.org/officeDocument/2006/relationships/image" Target="../media/image239.jpeg"/><Relationship Id="rId17" Type="http://schemas.openxmlformats.org/officeDocument/2006/relationships/image" Target="../media/image244.jpeg"/><Relationship Id="rId25" Type="http://schemas.openxmlformats.org/officeDocument/2006/relationships/image" Target="../media/image252.jpeg"/><Relationship Id="rId2" Type="http://schemas.openxmlformats.org/officeDocument/2006/relationships/notesSlide" Target="../notesSlides/notesSlide114.xml"/><Relationship Id="rId16" Type="http://schemas.openxmlformats.org/officeDocument/2006/relationships/image" Target="../media/image243.jpeg"/><Relationship Id="rId20" Type="http://schemas.openxmlformats.org/officeDocument/2006/relationships/image" Target="../media/image247.jpeg"/><Relationship Id="rId1" Type="http://schemas.openxmlformats.org/officeDocument/2006/relationships/slideLayout" Target="../slideLayouts/slideLayout13.xml"/><Relationship Id="rId6" Type="http://schemas.openxmlformats.org/officeDocument/2006/relationships/image" Target="../media/image233.jpeg"/><Relationship Id="rId11" Type="http://schemas.openxmlformats.org/officeDocument/2006/relationships/image" Target="../media/image238.jpeg"/><Relationship Id="rId24" Type="http://schemas.openxmlformats.org/officeDocument/2006/relationships/image" Target="../media/image251.jpeg"/><Relationship Id="rId5" Type="http://schemas.openxmlformats.org/officeDocument/2006/relationships/image" Target="../media/image258.jpeg"/><Relationship Id="rId15" Type="http://schemas.openxmlformats.org/officeDocument/2006/relationships/image" Target="../media/image242.jpeg"/><Relationship Id="rId23" Type="http://schemas.openxmlformats.org/officeDocument/2006/relationships/image" Target="../media/image259.jpeg"/><Relationship Id="rId10" Type="http://schemas.openxmlformats.org/officeDocument/2006/relationships/image" Target="../media/image237.jpeg"/><Relationship Id="rId19" Type="http://schemas.openxmlformats.org/officeDocument/2006/relationships/image" Target="../media/image246.jpeg"/><Relationship Id="rId4" Type="http://schemas.openxmlformats.org/officeDocument/2006/relationships/image" Target="../media/image257.jpeg"/><Relationship Id="rId9" Type="http://schemas.openxmlformats.org/officeDocument/2006/relationships/image" Target="../media/image236.jpeg"/><Relationship Id="rId14" Type="http://schemas.openxmlformats.org/officeDocument/2006/relationships/image" Target="../media/image241.jpeg"/><Relationship Id="rId22" Type="http://schemas.openxmlformats.org/officeDocument/2006/relationships/image" Target="../media/image249.jpeg"/></Relationships>
</file>

<file path=ppt/slides/_rels/slide117.xml.rels><?xml version="1.0" encoding="UTF-8" standalone="yes"?>
<Relationships xmlns="http://schemas.openxmlformats.org/package/2006/relationships"><Relationship Id="rId8" Type="http://schemas.openxmlformats.org/officeDocument/2006/relationships/image" Target="../media/image235.jpeg"/><Relationship Id="rId13" Type="http://schemas.openxmlformats.org/officeDocument/2006/relationships/image" Target="../media/image240.jpeg"/><Relationship Id="rId18" Type="http://schemas.openxmlformats.org/officeDocument/2006/relationships/image" Target="../media/image245.jpeg"/><Relationship Id="rId26" Type="http://schemas.openxmlformats.org/officeDocument/2006/relationships/image" Target="../media/image253.jpeg"/><Relationship Id="rId3" Type="http://schemas.openxmlformats.org/officeDocument/2006/relationships/image" Target="../media/image256.jpeg"/><Relationship Id="rId21" Type="http://schemas.openxmlformats.org/officeDocument/2006/relationships/image" Target="../media/image248.jpeg"/><Relationship Id="rId7" Type="http://schemas.openxmlformats.org/officeDocument/2006/relationships/image" Target="../media/image234.jpeg"/><Relationship Id="rId12" Type="http://schemas.openxmlformats.org/officeDocument/2006/relationships/image" Target="../media/image239.jpeg"/><Relationship Id="rId17" Type="http://schemas.openxmlformats.org/officeDocument/2006/relationships/image" Target="../media/image244.jpeg"/><Relationship Id="rId25" Type="http://schemas.openxmlformats.org/officeDocument/2006/relationships/image" Target="../media/image252.jpeg"/><Relationship Id="rId2" Type="http://schemas.openxmlformats.org/officeDocument/2006/relationships/notesSlide" Target="../notesSlides/notesSlide115.xml"/><Relationship Id="rId16" Type="http://schemas.openxmlformats.org/officeDocument/2006/relationships/image" Target="../media/image243.jpeg"/><Relationship Id="rId20" Type="http://schemas.openxmlformats.org/officeDocument/2006/relationships/image" Target="../media/image247.jpeg"/><Relationship Id="rId1" Type="http://schemas.openxmlformats.org/officeDocument/2006/relationships/slideLayout" Target="../slideLayouts/slideLayout13.xml"/><Relationship Id="rId6" Type="http://schemas.openxmlformats.org/officeDocument/2006/relationships/image" Target="../media/image233.jpeg"/><Relationship Id="rId11" Type="http://schemas.openxmlformats.org/officeDocument/2006/relationships/image" Target="../media/image238.jpeg"/><Relationship Id="rId24" Type="http://schemas.openxmlformats.org/officeDocument/2006/relationships/image" Target="../media/image251.jpeg"/><Relationship Id="rId5" Type="http://schemas.openxmlformats.org/officeDocument/2006/relationships/image" Target="../media/image258.jpeg"/><Relationship Id="rId15" Type="http://schemas.openxmlformats.org/officeDocument/2006/relationships/image" Target="../media/image242.jpeg"/><Relationship Id="rId23" Type="http://schemas.openxmlformats.org/officeDocument/2006/relationships/image" Target="../media/image259.jpeg"/><Relationship Id="rId10" Type="http://schemas.openxmlformats.org/officeDocument/2006/relationships/image" Target="../media/image237.jpeg"/><Relationship Id="rId19" Type="http://schemas.openxmlformats.org/officeDocument/2006/relationships/image" Target="../media/image246.jpeg"/><Relationship Id="rId4" Type="http://schemas.openxmlformats.org/officeDocument/2006/relationships/image" Target="../media/image257.jpeg"/><Relationship Id="rId9" Type="http://schemas.openxmlformats.org/officeDocument/2006/relationships/image" Target="../media/image236.jpeg"/><Relationship Id="rId14" Type="http://schemas.openxmlformats.org/officeDocument/2006/relationships/image" Target="../media/image241.jpeg"/><Relationship Id="rId22" Type="http://schemas.openxmlformats.org/officeDocument/2006/relationships/image" Target="../media/image249.jpeg"/></Relationships>
</file>

<file path=ppt/slides/_rels/slide118.xml.rels><?xml version="1.0" encoding="UTF-8" standalone="yes"?>
<Relationships xmlns="http://schemas.openxmlformats.org/package/2006/relationships"><Relationship Id="rId8" Type="http://schemas.openxmlformats.org/officeDocument/2006/relationships/image" Target="../media/image235.jpeg"/><Relationship Id="rId13" Type="http://schemas.openxmlformats.org/officeDocument/2006/relationships/image" Target="../media/image240.jpeg"/><Relationship Id="rId18" Type="http://schemas.openxmlformats.org/officeDocument/2006/relationships/image" Target="../media/image245.jpeg"/><Relationship Id="rId26" Type="http://schemas.openxmlformats.org/officeDocument/2006/relationships/image" Target="../media/image253.jpeg"/><Relationship Id="rId3" Type="http://schemas.openxmlformats.org/officeDocument/2006/relationships/image" Target="../media/image256.jpeg"/><Relationship Id="rId21" Type="http://schemas.openxmlformats.org/officeDocument/2006/relationships/image" Target="../media/image248.jpeg"/><Relationship Id="rId7" Type="http://schemas.openxmlformats.org/officeDocument/2006/relationships/image" Target="../media/image234.jpeg"/><Relationship Id="rId12" Type="http://schemas.openxmlformats.org/officeDocument/2006/relationships/image" Target="../media/image239.jpeg"/><Relationship Id="rId17" Type="http://schemas.openxmlformats.org/officeDocument/2006/relationships/image" Target="../media/image244.jpeg"/><Relationship Id="rId25" Type="http://schemas.openxmlformats.org/officeDocument/2006/relationships/image" Target="../media/image252.jpeg"/><Relationship Id="rId2" Type="http://schemas.openxmlformats.org/officeDocument/2006/relationships/notesSlide" Target="../notesSlides/notesSlide116.xml"/><Relationship Id="rId16" Type="http://schemas.openxmlformats.org/officeDocument/2006/relationships/image" Target="../media/image243.jpeg"/><Relationship Id="rId20" Type="http://schemas.openxmlformats.org/officeDocument/2006/relationships/image" Target="../media/image247.jpeg"/><Relationship Id="rId1" Type="http://schemas.openxmlformats.org/officeDocument/2006/relationships/slideLayout" Target="../slideLayouts/slideLayout13.xml"/><Relationship Id="rId6" Type="http://schemas.openxmlformats.org/officeDocument/2006/relationships/image" Target="../media/image233.jpeg"/><Relationship Id="rId11" Type="http://schemas.openxmlformats.org/officeDocument/2006/relationships/image" Target="../media/image238.jpeg"/><Relationship Id="rId24" Type="http://schemas.openxmlformats.org/officeDocument/2006/relationships/image" Target="../media/image251.jpeg"/><Relationship Id="rId5" Type="http://schemas.openxmlformats.org/officeDocument/2006/relationships/image" Target="../media/image258.jpeg"/><Relationship Id="rId15" Type="http://schemas.openxmlformats.org/officeDocument/2006/relationships/image" Target="../media/image242.jpeg"/><Relationship Id="rId23" Type="http://schemas.openxmlformats.org/officeDocument/2006/relationships/image" Target="../media/image259.jpeg"/><Relationship Id="rId10" Type="http://schemas.openxmlformats.org/officeDocument/2006/relationships/image" Target="../media/image237.jpeg"/><Relationship Id="rId19" Type="http://schemas.openxmlformats.org/officeDocument/2006/relationships/image" Target="../media/image246.jpeg"/><Relationship Id="rId4" Type="http://schemas.openxmlformats.org/officeDocument/2006/relationships/image" Target="../media/image257.jpeg"/><Relationship Id="rId9" Type="http://schemas.openxmlformats.org/officeDocument/2006/relationships/image" Target="../media/image236.jpeg"/><Relationship Id="rId14" Type="http://schemas.openxmlformats.org/officeDocument/2006/relationships/image" Target="../media/image241.jpeg"/><Relationship Id="rId22" Type="http://schemas.openxmlformats.org/officeDocument/2006/relationships/image" Target="../media/image249.jpeg"/></Relationships>
</file>

<file path=ppt/slides/_rels/slide119.xml.rels><?xml version="1.0" encoding="UTF-8" standalone="yes"?>
<Relationships xmlns="http://schemas.openxmlformats.org/package/2006/relationships"><Relationship Id="rId8" Type="http://schemas.openxmlformats.org/officeDocument/2006/relationships/image" Target="../media/image257.jpeg"/><Relationship Id="rId13" Type="http://schemas.openxmlformats.org/officeDocument/2006/relationships/image" Target="../media/image236.jpeg"/><Relationship Id="rId18" Type="http://schemas.openxmlformats.org/officeDocument/2006/relationships/image" Target="../media/image241.jpeg"/><Relationship Id="rId26" Type="http://schemas.openxmlformats.org/officeDocument/2006/relationships/image" Target="../media/image249.jpeg"/><Relationship Id="rId3" Type="http://schemas.openxmlformats.org/officeDocument/2006/relationships/image" Target="../media/image260.jpeg"/><Relationship Id="rId21" Type="http://schemas.openxmlformats.org/officeDocument/2006/relationships/image" Target="../media/image244.jpeg"/><Relationship Id="rId7" Type="http://schemas.openxmlformats.org/officeDocument/2006/relationships/image" Target="../media/image256.jpeg"/><Relationship Id="rId12" Type="http://schemas.openxmlformats.org/officeDocument/2006/relationships/image" Target="../media/image235.jpeg"/><Relationship Id="rId17" Type="http://schemas.openxmlformats.org/officeDocument/2006/relationships/image" Target="../media/image240.jpeg"/><Relationship Id="rId25" Type="http://schemas.openxmlformats.org/officeDocument/2006/relationships/image" Target="../media/image248.jpeg"/><Relationship Id="rId2" Type="http://schemas.openxmlformats.org/officeDocument/2006/relationships/notesSlide" Target="../notesSlides/notesSlide117.xml"/><Relationship Id="rId16" Type="http://schemas.openxmlformats.org/officeDocument/2006/relationships/image" Target="../media/image239.jpeg"/><Relationship Id="rId20" Type="http://schemas.openxmlformats.org/officeDocument/2006/relationships/image" Target="../media/image243.jpeg"/><Relationship Id="rId29" Type="http://schemas.openxmlformats.org/officeDocument/2006/relationships/image" Target="../media/image252.jpeg"/><Relationship Id="rId1" Type="http://schemas.openxmlformats.org/officeDocument/2006/relationships/slideLayout" Target="../slideLayouts/slideLayout13.xml"/><Relationship Id="rId6" Type="http://schemas.openxmlformats.org/officeDocument/2006/relationships/image" Target="../media/image263.jpeg"/><Relationship Id="rId11" Type="http://schemas.openxmlformats.org/officeDocument/2006/relationships/image" Target="../media/image234.jpeg"/><Relationship Id="rId24" Type="http://schemas.openxmlformats.org/officeDocument/2006/relationships/image" Target="../media/image247.jpeg"/><Relationship Id="rId5" Type="http://schemas.openxmlformats.org/officeDocument/2006/relationships/image" Target="../media/image262.jpeg"/><Relationship Id="rId15" Type="http://schemas.openxmlformats.org/officeDocument/2006/relationships/image" Target="../media/image238.jpeg"/><Relationship Id="rId23" Type="http://schemas.openxmlformats.org/officeDocument/2006/relationships/image" Target="../media/image246.jpeg"/><Relationship Id="rId28" Type="http://schemas.openxmlformats.org/officeDocument/2006/relationships/image" Target="../media/image251.jpeg"/><Relationship Id="rId10" Type="http://schemas.openxmlformats.org/officeDocument/2006/relationships/image" Target="../media/image233.jpeg"/><Relationship Id="rId19" Type="http://schemas.openxmlformats.org/officeDocument/2006/relationships/image" Target="../media/image242.jpeg"/><Relationship Id="rId4" Type="http://schemas.openxmlformats.org/officeDocument/2006/relationships/image" Target="../media/image261.jpeg"/><Relationship Id="rId9" Type="http://schemas.openxmlformats.org/officeDocument/2006/relationships/image" Target="../media/image258.jpeg"/><Relationship Id="rId14" Type="http://schemas.openxmlformats.org/officeDocument/2006/relationships/image" Target="../media/image237.jpeg"/><Relationship Id="rId22" Type="http://schemas.openxmlformats.org/officeDocument/2006/relationships/image" Target="../media/image245.jpeg"/><Relationship Id="rId27" Type="http://schemas.openxmlformats.org/officeDocument/2006/relationships/image" Target="../media/image259.jpeg"/><Relationship Id="rId30" Type="http://schemas.openxmlformats.org/officeDocument/2006/relationships/image" Target="../media/image253.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8" Type="http://schemas.openxmlformats.org/officeDocument/2006/relationships/image" Target="../media/image269.jpeg"/><Relationship Id="rId13" Type="http://schemas.openxmlformats.org/officeDocument/2006/relationships/image" Target="../media/image274.jpeg"/><Relationship Id="rId18" Type="http://schemas.openxmlformats.org/officeDocument/2006/relationships/image" Target="../media/image279.jpeg"/><Relationship Id="rId26" Type="http://schemas.openxmlformats.org/officeDocument/2006/relationships/image" Target="../media/image287.jpeg"/><Relationship Id="rId3" Type="http://schemas.openxmlformats.org/officeDocument/2006/relationships/image" Target="../media/image264.jpeg"/><Relationship Id="rId21" Type="http://schemas.openxmlformats.org/officeDocument/2006/relationships/image" Target="../media/image282.jpeg"/><Relationship Id="rId7" Type="http://schemas.openxmlformats.org/officeDocument/2006/relationships/image" Target="../media/image268.jpeg"/><Relationship Id="rId12" Type="http://schemas.openxmlformats.org/officeDocument/2006/relationships/image" Target="../media/image273.jpeg"/><Relationship Id="rId17" Type="http://schemas.openxmlformats.org/officeDocument/2006/relationships/image" Target="../media/image278.jpeg"/><Relationship Id="rId25" Type="http://schemas.openxmlformats.org/officeDocument/2006/relationships/image" Target="../media/image286.jpeg"/><Relationship Id="rId2" Type="http://schemas.openxmlformats.org/officeDocument/2006/relationships/notesSlide" Target="../notesSlides/notesSlide118.xml"/><Relationship Id="rId16" Type="http://schemas.openxmlformats.org/officeDocument/2006/relationships/image" Target="../media/image277.jpeg"/><Relationship Id="rId20" Type="http://schemas.openxmlformats.org/officeDocument/2006/relationships/image" Target="../media/image281.jpeg"/><Relationship Id="rId1" Type="http://schemas.openxmlformats.org/officeDocument/2006/relationships/slideLayout" Target="../slideLayouts/slideLayout13.xml"/><Relationship Id="rId6" Type="http://schemas.openxmlformats.org/officeDocument/2006/relationships/image" Target="../media/image267.jpeg"/><Relationship Id="rId11" Type="http://schemas.openxmlformats.org/officeDocument/2006/relationships/image" Target="../media/image272.jpeg"/><Relationship Id="rId24" Type="http://schemas.openxmlformats.org/officeDocument/2006/relationships/image" Target="../media/image285.jpeg"/><Relationship Id="rId5" Type="http://schemas.openxmlformats.org/officeDocument/2006/relationships/image" Target="../media/image266.jpeg"/><Relationship Id="rId15" Type="http://schemas.openxmlformats.org/officeDocument/2006/relationships/image" Target="../media/image276.jpeg"/><Relationship Id="rId23" Type="http://schemas.openxmlformats.org/officeDocument/2006/relationships/image" Target="../media/image284.jpeg"/><Relationship Id="rId28" Type="http://schemas.openxmlformats.org/officeDocument/2006/relationships/image" Target="../media/image289.jpeg"/><Relationship Id="rId10" Type="http://schemas.openxmlformats.org/officeDocument/2006/relationships/image" Target="../media/image271.jpeg"/><Relationship Id="rId19" Type="http://schemas.openxmlformats.org/officeDocument/2006/relationships/image" Target="../media/image280.jpeg"/><Relationship Id="rId4" Type="http://schemas.openxmlformats.org/officeDocument/2006/relationships/image" Target="../media/image265.jpeg"/><Relationship Id="rId9" Type="http://schemas.openxmlformats.org/officeDocument/2006/relationships/image" Target="../media/image270.jpeg"/><Relationship Id="rId14" Type="http://schemas.openxmlformats.org/officeDocument/2006/relationships/image" Target="../media/image275.jpeg"/><Relationship Id="rId22" Type="http://schemas.openxmlformats.org/officeDocument/2006/relationships/image" Target="../media/image283.jpeg"/><Relationship Id="rId27" Type="http://schemas.openxmlformats.org/officeDocument/2006/relationships/image" Target="../media/image288.jpe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ideo" Target="file:///C:\ilaptev\doc\presentations\courses\ENS-ObjectRec09\temple.m1v" TargetMode="Externa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ideo" Target="file:///C:\ilaptev\doc\presentations\willow\willow09sept-ens\casinoroyale_crop.avi" TargetMode="Externa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file:///C:\ilaptev\doc\presentations\willow\matlab\matrixdemo-cin.avi" TargetMode="Externa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28.xml"/><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video" Target="file:///C:\ilaptev\doc\presentations\courses\ENS-ObjectRec09\castle-tex-close-slow.avi" TargetMode="Externa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jpeg"/><Relationship Id="rId18" Type="http://schemas.openxmlformats.org/officeDocument/2006/relationships/image" Target="../media/image69.png"/><Relationship Id="rId3" Type="http://schemas.openxmlformats.org/officeDocument/2006/relationships/image" Target="../media/image54.png"/><Relationship Id="rId21" Type="http://schemas.openxmlformats.org/officeDocument/2006/relationships/image" Target="../media/image72.jpeg"/><Relationship Id="rId7" Type="http://schemas.openxmlformats.org/officeDocument/2006/relationships/image" Target="../media/image58.jpeg"/><Relationship Id="rId12" Type="http://schemas.openxmlformats.org/officeDocument/2006/relationships/image" Target="../media/image63.jpeg"/><Relationship Id="rId17" Type="http://schemas.openxmlformats.org/officeDocument/2006/relationships/image" Target="../media/image68.png"/><Relationship Id="rId2" Type="http://schemas.openxmlformats.org/officeDocument/2006/relationships/notesSlide" Target="../notesSlides/notesSlide33.xml"/><Relationship Id="rId16" Type="http://schemas.openxmlformats.org/officeDocument/2006/relationships/image" Target="../media/image67.jpeg"/><Relationship Id="rId20"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62.png"/><Relationship Id="rId5" Type="http://schemas.openxmlformats.org/officeDocument/2006/relationships/image" Target="../media/image56.jpeg"/><Relationship Id="rId15" Type="http://schemas.openxmlformats.org/officeDocument/2006/relationships/image" Target="../media/image66.jpeg"/><Relationship Id="rId10" Type="http://schemas.openxmlformats.org/officeDocument/2006/relationships/image" Target="../media/image61.jpeg"/><Relationship Id="rId19" Type="http://schemas.openxmlformats.org/officeDocument/2006/relationships/image" Target="../media/image70.jpeg"/><Relationship Id="rId4" Type="http://schemas.openxmlformats.org/officeDocument/2006/relationships/image" Target="../media/image55.jpeg"/><Relationship Id="rId9" Type="http://schemas.openxmlformats.org/officeDocument/2006/relationships/image" Target="../media/image60.png"/><Relationship Id="rId14" Type="http://schemas.openxmlformats.org/officeDocument/2006/relationships/image" Target="../media/image65.jpeg"/><Relationship Id="rId22"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36.xml"/><Relationship Id="rId7"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 Type="http://schemas.openxmlformats.org/officeDocument/2006/relationships/notesSlide" Target="../notesSlides/notesSlide41.xml"/><Relationship Id="rId16"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7.png"/><Relationship Id="rId19" Type="http://schemas.openxmlformats.org/officeDocument/2006/relationships/image" Target="../media/image96.jpe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42.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 Type="http://schemas.openxmlformats.org/officeDocument/2006/relationships/notesSlide" Target="../notesSlides/notesSlide42.xml"/><Relationship Id="rId16"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4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 Type="http://schemas.openxmlformats.org/officeDocument/2006/relationships/notesSlide" Target="../notesSlides/notesSlide45.xml"/><Relationship Id="rId16"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46.x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4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51.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12.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52.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 Type="http://schemas.openxmlformats.org/officeDocument/2006/relationships/notesSlide" Target="../notesSlides/notesSlide51.xml"/><Relationship Id="rId16"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ilaptev\doc\presentations\courses\ENS-ObjectRec09\100object-recog.mpg" TargetMode="External"/><Relationship Id="rId1" Type="http://schemas.openxmlformats.org/officeDocument/2006/relationships/video" Target="file:///C:\ilaptev\doc\presentations\courses\ENS-ObjectRec09\100object-vectors.mpg" TargetMode="Externa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5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png"/></Relationships>
</file>

<file path=ppt/slides/_rels/slide5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41.png"/><Relationship Id="rId4" Type="http://schemas.openxmlformats.org/officeDocument/2006/relationships/image" Target="../media/image140.jpeg"/></Relationships>
</file>

<file path=ppt/slides/_rels/slide6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6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oleObject" Target="../embeddings/oleObject9.bin"/><Relationship Id="rId18" Type="http://schemas.openxmlformats.org/officeDocument/2006/relationships/oleObject" Target="../embeddings/oleObject14.bin"/><Relationship Id="rId26" Type="http://schemas.openxmlformats.org/officeDocument/2006/relationships/oleObject" Target="../embeddings/oleObject22.bin"/><Relationship Id="rId3" Type="http://schemas.openxmlformats.org/officeDocument/2006/relationships/tags" Target="../tags/tag2.xml"/><Relationship Id="rId21" Type="http://schemas.openxmlformats.org/officeDocument/2006/relationships/oleObject" Target="../embeddings/oleObject17.bin"/><Relationship Id="rId7" Type="http://schemas.openxmlformats.org/officeDocument/2006/relationships/notesSlide" Target="../notesSlides/notesSlide61.xml"/><Relationship Id="rId12" Type="http://schemas.openxmlformats.org/officeDocument/2006/relationships/oleObject" Target="../embeddings/oleObject8.bin"/><Relationship Id="rId17" Type="http://schemas.openxmlformats.org/officeDocument/2006/relationships/oleObject" Target="../embeddings/oleObject13.bin"/><Relationship Id="rId25" Type="http://schemas.openxmlformats.org/officeDocument/2006/relationships/oleObject" Target="../embeddings/oleObject21.bin"/><Relationship Id="rId33" Type="http://schemas.openxmlformats.org/officeDocument/2006/relationships/image" Target="../media/image170.png"/><Relationship Id="rId2" Type="http://schemas.openxmlformats.org/officeDocument/2006/relationships/tags" Target="../tags/tag1.xml"/><Relationship Id="rId16" Type="http://schemas.openxmlformats.org/officeDocument/2006/relationships/oleObject" Target="../embeddings/oleObject12.bin"/><Relationship Id="rId20" Type="http://schemas.openxmlformats.org/officeDocument/2006/relationships/oleObject" Target="../embeddings/oleObject16.bin"/><Relationship Id="rId29" Type="http://schemas.openxmlformats.org/officeDocument/2006/relationships/oleObject" Target="../embeddings/oleObject25.bin"/><Relationship Id="rId1" Type="http://schemas.openxmlformats.org/officeDocument/2006/relationships/vmlDrawing" Target="../drawings/vmlDrawing2.vml"/><Relationship Id="rId6" Type="http://schemas.openxmlformats.org/officeDocument/2006/relationships/slideLayout" Target="../slideLayouts/slideLayout7.xml"/><Relationship Id="rId11" Type="http://schemas.openxmlformats.org/officeDocument/2006/relationships/oleObject" Target="../embeddings/oleObject7.bin"/><Relationship Id="rId24" Type="http://schemas.openxmlformats.org/officeDocument/2006/relationships/oleObject" Target="../embeddings/oleObject20.bin"/><Relationship Id="rId32" Type="http://schemas.openxmlformats.org/officeDocument/2006/relationships/image" Target="../media/image169.png"/><Relationship Id="rId5" Type="http://schemas.openxmlformats.org/officeDocument/2006/relationships/tags" Target="../tags/tag4.xml"/><Relationship Id="rId15" Type="http://schemas.openxmlformats.org/officeDocument/2006/relationships/oleObject" Target="../embeddings/oleObject11.bin"/><Relationship Id="rId23" Type="http://schemas.openxmlformats.org/officeDocument/2006/relationships/oleObject" Target="../embeddings/oleObject19.bin"/><Relationship Id="rId28" Type="http://schemas.openxmlformats.org/officeDocument/2006/relationships/oleObject" Target="../embeddings/oleObject24.bin"/><Relationship Id="rId10" Type="http://schemas.openxmlformats.org/officeDocument/2006/relationships/oleObject" Target="../embeddings/oleObject6.bin"/><Relationship Id="rId19" Type="http://schemas.openxmlformats.org/officeDocument/2006/relationships/oleObject" Target="../embeddings/oleObject15.bin"/><Relationship Id="rId31" Type="http://schemas.openxmlformats.org/officeDocument/2006/relationships/image" Target="../media/image168.png"/><Relationship Id="rId4" Type="http://schemas.openxmlformats.org/officeDocument/2006/relationships/tags" Target="../tags/tag3.xml"/><Relationship Id="rId9" Type="http://schemas.openxmlformats.org/officeDocument/2006/relationships/image" Target="../media/image166.png"/><Relationship Id="rId14" Type="http://schemas.openxmlformats.org/officeDocument/2006/relationships/oleObject" Target="../embeddings/oleObject10.bin"/><Relationship Id="rId22" Type="http://schemas.openxmlformats.org/officeDocument/2006/relationships/oleObject" Target="../embeddings/oleObject18.bin"/><Relationship Id="rId27" Type="http://schemas.openxmlformats.org/officeDocument/2006/relationships/oleObject" Target="../embeddings/oleObject23.bin"/><Relationship Id="rId30" Type="http://schemas.openxmlformats.org/officeDocument/2006/relationships/image" Target="../media/image167.png"/></Relationships>
</file>

<file path=ppt/slides/_rels/slide6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176.jpeg"/></Relationships>
</file>

<file path=ppt/slides/_rels/slide7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178.jpeg"/></Relationships>
</file>

<file path=ppt/slides/_rels/slide7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178.jpeg"/></Relationships>
</file>

<file path=ppt/slides/_rels/slide7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78.jpeg"/></Relationships>
</file>

<file path=ppt/slides/_rels/slide7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178.jpeg"/></Relationships>
</file>

<file path=ppt/slides/_rels/slide7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oleObject" Target="../embeddings/oleObject27.bin"/><Relationship Id="rId4" Type="http://schemas.openxmlformats.org/officeDocument/2006/relationships/oleObject" Target="../embeddings/oleObject26.bin"/></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6.xml"/><Relationship Id="rId7" Type="http://schemas.openxmlformats.org/officeDocument/2006/relationships/oleObject" Target="../embeddings/oleObject31.bin"/><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oleObject" Target="../embeddings/oleObject30.bin"/><Relationship Id="rId5" Type="http://schemas.openxmlformats.org/officeDocument/2006/relationships/oleObject" Target="../embeddings/oleObject29.bin"/><Relationship Id="rId4" Type="http://schemas.openxmlformats.org/officeDocument/2006/relationships/oleObject" Target="../embeddings/oleObject28.bin"/></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3.xml"/><Relationship Id="rId1" Type="http://schemas.openxmlformats.org/officeDocument/2006/relationships/vmlDrawing" Target="../drawings/vmlDrawing5.vml"/><Relationship Id="rId4" Type="http://schemas.openxmlformats.org/officeDocument/2006/relationships/oleObject" Target="../embeddings/oleObject32.bin"/></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187.png"/></Relationships>
</file>

<file path=ppt/slides/_rels/slide8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187.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88.xml"/><Relationship Id="rId1" Type="http://schemas.openxmlformats.org/officeDocument/2006/relationships/slideLayout" Target="../slideLayouts/slideLayout13.xml"/><Relationship Id="rId4" Type="http://schemas.openxmlformats.org/officeDocument/2006/relationships/image" Target="../media/image190.jpeg"/></Relationships>
</file>

<file path=ppt/slides/_rels/slide9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89.xml"/><Relationship Id="rId1" Type="http://schemas.openxmlformats.org/officeDocument/2006/relationships/slideLayout" Target="../slideLayouts/slideLayout13.xml"/><Relationship Id="rId4" Type="http://schemas.openxmlformats.org/officeDocument/2006/relationships/image" Target="../media/image192.jpeg"/></Relationships>
</file>

<file path=ppt/slides/_rels/slide9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90.xml"/><Relationship Id="rId1" Type="http://schemas.openxmlformats.org/officeDocument/2006/relationships/slideLayout" Target="../slideLayouts/slideLayout13.xml"/><Relationship Id="rId4" Type="http://schemas.openxmlformats.org/officeDocument/2006/relationships/image" Target="../media/image194.jpeg"/></Relationships>
</file>

<file path=ppt/slides/_rels/slide93.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91.xml"/><Relationship Id="rId1" Type="http://schemas.openxmlformats.org/officeDocument/2006/relationships/slideLayout" Target="../slideLayouts/slideLayout13.xml"/><Relationship Id="rId4" Type="http://schemas.openxmlformats.org/officeDocument/2006/relationships/image" Target="../media/image191.jpeg"/></Relationships>
</file>

<file path=ppt/slides/_rels/slide9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200.wmf"/><Relationship Id="rId2" Type="http://schemas.openxmlformats.org/officeDocument/2006/relationships/notesSlide" Target="../notesSlides/notesSlide97.xml"/><Relationship Id="rId1" Type="http://schemas.openxmlformats.org/officeDocument/2006/relationships/slideLayout" Target="../slideLayouts/slideLayout13.xml"/><Relationship Id="rId4" Type="http://schemas.openxmlformats.org/officeDocument/2006/relationships/image" Target="../media/image2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le1"/>
          <p:cNvPicPr>
            <a:picLocks noChangeAspect="1" noChangeArrowheads="1"/>
          </p:cNvPicPr>
          <p:nvPr/>
        </p:nvPicPr>
        <p:blipFill>
          <a:blip r:embed="rId3"/>
          <a:srcRect t="5774"/>
          <a:stretch>
            <a:fillRect/>
          </a:stretch>
        </p:blipFill>
        <p:spPr bwMode="auto">
          <a:xfrm>
            <a:off x="0" y="0"/>
            <a:ext cx="9144000" cy="6853238"/>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st1"/>
          <p:cNvPicPr>
            <a:picLocks noChangeAspect="1" noChangeArrowheads="1"/>
          </p:cNvPicPr>
          <p:nvPr/>
        </p:nvPicPr>
        <p:blipFill>
          <a:blip r:embed="rId3"/>
          <a:srcRect/>
          <a:stretch>
            <a:fillRect/>
          </a:stretch>
        </p:blipFill>
        <p:spPr bwMode="auto">
          <a:xfrm>
            <a:off x="304800" y="889000"/>
            <a:ext cx="8686800" cy="5154613"/>
          </a:xfrm>
          <a:prstGeom prst="rect">
            <a:avLst/>
          </a:prstGeom>
          <a:noFill/>
        </p:spPr>
      </p:pic>
      <p:sp>
        <p:nvSpPr>
          <p:cNvPr id="234501" name="Text Box 5"/>
          <p:cNvSpPr txBox="1">
            <a:spLocks noChangeArrowheads="1"/>
          </p:cNvSpPr>
          <p:nvPr/>
        </p:nvSpPr>
        <p:spPr bwMode="auto">
          <a:xfrm>
            <a:off x="1155700" y="177800"/>
            <a:ext cx="6729413" cy="579438"/>
          </a:xfrm>
          <a:prstGeom prst="rect">
            <a:avLst/>
          </a:prstGeom>
          <a:noFill/>
          <a:ln w="9525" algn="ctr">
            <a:noFill/>
            <a:miter lim="800000"/>
            <a:headEnd/>
            <a:tailEnd/>
          </a:ln>
          <a:effectLst/>
        </p:spPr>
        <p:txBody>
          <a:bodyPr wrap="none">
            <a:spAutoFit/>
          </a:bodyPr>
          <a:lstStyle/>
          <a:p>
            <a:r>
              <a:rPr lang="en-US" sz="3200" dirty="0"/>
              <a:t>Question : how do we see “in 3D” ?</a:t>
            </a:r>
          </a:p>
        </p:txBody>
      </p:sp>
      <p:sp>
        <p:nvSpPr>
          <p:cNvPr id="234502" name="Text Box 6"/>
          <p:cNvSpPr txBox="1">
            <a:spLocks noChangeArrowheads="1"/>
          </p:cNvSpPr>
          <p:nvPr/>
        </p:nvSpPr>
        <p:spPr bwMode="auto">
          <a:xfrm>
            <a:off x="647700" y="6126163"/>
            <a:ext cx="7791450" cy="579437"/>
          </a:xfrm>
          <a:prstGeom prst="rect">
            <a:avLst/>
          </a:prstGeom>
          <a:noFill/>
          <a:ln w="9525" algn="ctr">
            <a:noFill/>
            <a:miter lim="800000"/>
            <a:headEnd/>
            <a:tailEnd/>
          </a:ln>
          <a:effectLst/>
        </p:spPr>
        <p:txBody>
          <a:bodyPr wrap="none">
            <a:spAutoFit/>
          </a:bodyPr>
          <a:lstStyle/>
          <a:p>
            <a:r>
              <a:rPr lang="en-US" sz="3200" dirty="0"/>
              <a:t>(First-order) answer: with our two eyes.</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title"/>
          </p:nvPr>
        </p:nvSpPr>
        <p:spPr/>
        <p:txBody>
          <a:bodyPr/>
          <a:lstStyle/>
          <a:p>
            <a:r>
              <a:rPr lang="en-US">
                <a:solidFill>
                  <a:schemeClr val="bg1"/>
                </a:solidFill>
                <a:latin typeface="Comic Sans MS" pitchFamily="66" charset="0"/>
              </a:rPr>
              <a:t>Strategy 3: Hough transform</a:t>
            </a:r>
          </a:p>
        </p:txBody>
      </p:sp>
      <p:sp>
        <p:nvSpPr>
          <p:cNvPr id="569347" name="Rectangle 3"/>
          <p:cNvSpPr>
            <a:spLocks noGrp="1" noChangeArrowheads="1"/>
          </p:cNvSpPr>
          <p:nvPr>
            <p:ph type="body" idx="1"/>
          </p:nvPr>
        </p:nvSpPr>
        <p:spPr>
          <a:xfrm>
            <a:off x="685800" y="914400"/>
            <a:ext cx="7772400" cy="1981200"/>
          </a:xfrm>
        </p:spPr>
        <p:txBody>
          <a:bodyPr/>
          <a:lstStyle/>
          <a:p>
            <a:r>
              <a:rPr lang="en-US" sz="2000" dirty="0">
                <a:solidFill>
                  <a:schemeClr val="bg1"/>
                </a:solidFill>
              </a:rPr>
              <a:t>Suppose our features are scale- and </a:t>
            </a:r>
            <a:r>
              <a:rPr lang="en-US" sz="2000" dirty="0" smtClean="0">
                <a:solidFill>
                  <a:schemeClr val="bg1"/>
                </a:solidFill>
              </a:rPr>
              <a:t>rotation-covariant</a:t>
            </a:r>
            <a:endParaRPr lang="en-US" sz="2000" dirty="0">
              <a:solidFill>
                <a:schemeClr val="bg1"/>
              </a:solidFill>
            </a:endParaRPr>
          </a:p>
          <a:p>
            <a:pPr lvl="1"/>
            <a:r>
              <a:rPr lang="en-US" sz="1800" dirty="0">
                <a:solidFill>
                  <a:schemeClr val="bg1"/>
                </a:solidFill>
              </a:rPr>
              <a:t>Then a single feature match provides an alignment hypothesis (translation, scale, orientation)</a:t>
            </a:r>
          </a:p>
          <a:p>
            <a:pPr lvl="1"/>
            <a:r>
              <a:rPr lang="en-US" sz="1800" dirty="0">
                <a:solidFill>
                  <a:schemeClr val="bg1"/>
                </a:solidFill>
              </a:rPr>
              <a:t>Of course, a hypothesis obtained from a single match is unreliable</a:t>
            </a:r>
          </a:p>
          <a:p>
            <a:pPr lvl="1"/>
            <a:r>
              <a:rPr lang="en-US" sz="1800" dirty="0">
                <a:solidFill>
                  <a:schemeClr val="bg1"/>
                </a:solidFill>
              </a:rPr>
              <a:t>Solution: let each match vote for its hypothesis in a Hough space with very coarse bins</a:t>
            </a:r>
          </a:p>
        </p:txBody>
      </p:sp>
      <p:pic>
        <p:nvPicPr>
          <p:cNvPr id="569348" name="Picture 4"/>
          <p:cNvPicPr>
            <a:picLocks noChangeAspect="1" noChangeArrowheads="1"/>
          </p:cNvPicPr>
          <p:nvPr/>
        </p:nvPicPr>
        <p:blipFill>
          <a:blip r:embed="rId3"/>
          <a:srcRect/>
          <a:stretch>
            <a:fillRect/>
          </a:stretch>
        </p:blipFill>
        <p:spPr bwMode="auto">
          <a:xfrm>
            <a:off x="1090613" y="3478213"/>
            <a:ext cx="2643187" cy="2565400"/>
          </a:xfrm>
          <a:prstGeom prst="rect">
            <a:avLst/>
          </a:prstGeom>
          <a:noFill/>
          <a:ln w="38100">
            <a:solidFill>
              <a:srgbClr val="00FFFF"/>
            </a:solidFill>
            <a:miter lim="800000"/>
            <a:headEnd/>
            <a:tailEnd/>
          </a:ln>
          <a:effectLst/>
        </p:spPr>
      </p:pic>
      <p:sp>
        <p:nvSpPr>
          <p:cNvPr id="569349" name="Rectangle 5"/>
          <p:cNvSpPr>
            <a:spLocks noChangeArrowheads="1"/>
          </p:cNvSpPr>
          <p:nvPr/>
        </p:nvSpPr>
        <p:spPr bwMode="auto">
          <a:xfrm rot="-819211">
            <a:off x="2843213" y="4800600"/>
            <a:ext cx="814387" cy="814388"/>
          </a:xfrm>
          <a:prstGeom prst="rect">
            <a:avLst/>
          </a:prstGeom>
          <a:noFill/>
          <a:ln w="38100">
            <a:solidFill>
              <a:srgbClr val="FFFF00"/>
            </a:solidFill>
            <a:miter lim="800000"/>
            <a:headEnd/>
            <a:tailEnd/>
          </a:ln>
          <a:effectLst/>
        </p:spPr>
        <p:txBody>
          <a:bodyPr wrap="none" anchor="ctr"/>
          <a:lstStyle/>
          <a:p>
            <a:endParaRPr lang="fr-FR"/>
          </a:p>
        </p:txBody>
      </p:sp>
      <p:sp>
        <p:nvSpPr>
          <p:cNvPr id="569350" name="Rectangle 6"/>
          <p:cNvSpPr>
            <a:spLocks noChangeArrowheads="1"/>
          </p:cNvSpPr>
          <p:nvPr/>
        </p:nvSpPr>
        <p:spPr bwMode="auto">
          <a:xfrm rot="-1726290">
            <a:off x="1090613" y="4595813"/>
            <a:ext cx="814387" cy="814387"/>
          </a:xfrm>
          <a:prstGeom prst="rect">
            <a:avLst/>
          </a:prstGeom>
          <a:noFill/>
          <a:ln w="38100">
            <a:solidFill>
              <a:srgbClr val="FFFF00"/>
            </a:solidFill>
            <a:miter lim="800000"/>
            <a:headEnd/>
            <a:tailEnd/>
          </a:ln>
          <a:effectLst/>
        </p:spPr>
        <p:txBody>
          <a:bodyPr wrap="none" anchor="ctr"/>
          <a:lstStyle/>
          <a:p>
            <a:endParaRPr lang="fr-FR"/>
          </a:p>
        </p:txBody>
      </p:sp>
      <p:pic>
        <p:nvPicPr>
          <p:cNvPr id="569351" name="Picture 7"/>
          <p:cNvPicPr>
            <a:picLocks noChangeAspect="1" noChangeArrowheads="1"/>
          </p:cNvPicPr>
          <p:nvPr/>
        </p:nvPicPr>
        <p:blipFill>
          <a:blip r:embed="rId4"/>
          <a:srcRect/>
          <a:stretch>
            <a:fillRect/>
          </a:stretch>
        </p:blipFill>
        <p:spPr bwMode="auto">
          <a:xfrm>
            <a:off x="4343400" y="2895600"/>
            <a:ext cx="3879850" cy="3148013"/>
          </a:xfrm>
          <a:prstGeom prst="rect">
            <a:avLst/>
          </a:prstGeom>
          <a:noFill/>
          <a:ln w="9525">
            <a:noFill/>
            <a:miter lim="800000"/>
            <a:headEnd/>
            <a:tailEnd/>
          </a:ln>
          <a:effectLst/>
        </p:spPr>
      </p:pic>
      <p:sp>
        <p:nvSpPr>
          <p:cNvPr id="569353" name="Rectangle 9"/>
          <p:cNvSpPr>
            <a:spLocks noChangeArrowheads="1"/>
          </p:cNvSpPr>
          <p:nvPr/>
        </p:nvSpPr>
        <p:spPr bwMode="auto">
          <a:xfrm rot="-743689">
            <a:off x="3071813" y="4068763"/>
            <a:ext cx="503237" cy="503237"/>
          </a:xfrm>
          <a:prstGeom prst="rect">
            <a:avLst/>
          </a:prstGeom>
          <a:noFill/>
          <a:ln w="38100">
            <a:solidFill>
              <a:srgbClr val="FFFF00"/>
            </a:solidFill>
            <a:miter lim="800000"/>
            <a:headEnd/>
            <a:tailEnd/>
          </a:ln>
          <a:effectLst/>
        </p:spPr>
        <p:txBody>
          <a:bodyPr wrap="none" anchor="ctr"/>
          <a:lstStyle/>
          <a:p>
            <a:endParaRPr lang="fr-FR"/>
          </a:p>
        </p:txBody>
      </p:sp>
      <p:grpSp>
        <p:nvGrpSpPr>
          <p:cNvPr id="569354" name="Group 10"/>
          <p:cNvGrpSpPr>
            <a:grpSpLocks/>
          </p:cNvGrpSpPr>
          <p:nvPr/>
        </p:nvGrpSpPr>
        <p:grpSpPr bwMode="auto">
          <a:xfrm>
            <a:off x="4765675" y="3836988"/>
            <a:ext cx="1244600" cy="1182687"/>
            <a:chOff x="3002" y="2417"/>
            <a:chExt cx="784" cy="745"/>
          </a:xfrm>
        </p:grpSpPr>
        <p:sp>
          <p:nvSpPr>
            <p:cNvPr id="569355" name="Rectangle 11"/>
            <p:cNvSpPr>
              <a:spLocks noChangeArrowheads="1"/>
            </p:cNvSpPr>
            <p:nvPr/>
          </p:nvSpPr>
          <p:spPr bwMode="auto">
            <a:xfrm rot="-3540837">
              <a:off x="3057" y="2471"/>
              <a:ext cx="265" cy="236"/>
            </a:xfrm>
            <a:prstGeom prst="rect">
              <a:avLst/>
            </a:prstGeom>
            <a:noFill/>
            <a:ln w="38100">
              <a:solidFill>
                <a:srgbClr val="FFFF00"/>
              </a:solidFill>
              <a:miter lim="800000"/>
              <a:headEnd/>
              <a:tailEnd/>
            </a:ln>
            <a:effectLst/>
          </p:spPr>
          <p:txBody>
            <a:bodyPr wrap="none" anchor="ctr"/>
            <a:lstStyle/>
            <a:p>
              <a:endParaRPr lang="fr-FR"/>
            </a:p>
          </p:txBody>
        </p:sp>
        <p:sp>
          <p:nvSpPr>
            <p:cNvPr id="569356" name="Rectangle 12"/>
            <p:cNvSpPr>
              <a:spLocks noChangeArrowheads="1"/>
            </p:cNvSpPr>
            <p:nvPr/>
          </p:nvSpPr>
          <p:spPr bwMode="auto">
            <a:xfrm rot="3979693">
              <a:off x="3021" y="2398"/>
              <a:ext cx="745" cy="784"/>
            </a:xfrm>
            <a:prstGeom prst="rect">
              <a:avLst/>
            </a:prstGeom>
            <a:noFill/>
            <a:ln w="38100">
              <a:solidFill>
                <a:srgbClr val="00FFFF"/>
              </a:solidFill>
              <a:miter lim="800000"/>
              <a:headEnd/>
              <a:tailEnd/>
            </a:ln>
            <a:effectLst/>
          </p:spPr>
          <p:txBody>
            <a:bodyPr wrap="none" anchor="ctr"/>
            <a:lstStyle/>
            <a:p>
              <a:endParaRPr lang="fr-FR"/>
            </a:p>
          </p:txBody>
        </p:sp>
      </p:grpSp>
      <p:grpSp>
        <p:nvGrpSpPr>
          <p:cNvPr id="569357" name="Group 13"/>
          <p:cNvGrpSpPr>
            <a:grpSpLocks/>
          </p:cNvGrpSpPr>
          <p:nvPr/>
        </p:nvGrpSpPr>
        <p:grpSpPr bwMode="auto">
          <a:xfrm>
            <a:off x="4648200" y="3962400"/>
            <a:ext cx="1244600" cy="1182688"/>
            <a:chOff x="2928" y="2496"/>
            <a:chExt cx="784" cy="745"/>
          </a:xfrm>
        </p:grpSpPr>
        <p:sp>
          <p:nvSpPr>
            <p:cNvPr id="569358" name="Rectangle 14"/>
            <p:cNvSpPr>
              <a:spLocks noChangeArrowheads="1"/>
            </p:cNvSpPr>
            <p:nvPr/>
          </p:nvSpPr>
          <p:spPr bwMode="auto">
            <a:xfrm rot="-3703846">
              <a:off x="3120" y="2884"/>
              <a:ext cx="265" cy="236"/>
            </a:xfrm>
            <a:prstGeom prst="rect">
              <a:avLst/>
            </a:prstGeom>
            <a:noFill/>
            <a:ln w="38100">
              <a:solidFill>
                <a:srgbClr val="FFFF00"/>
              </a:solidFill>
              <a:miter lim="800000"/>
              <a:headEnd/>
              <a:tailEnd/>
            </a:ln>
            <a:effectLst/>
          </p:spPr>
          <p:txBody>
            <a:bodyPr wrap="none" anchor="ctr"/>
            <a:lstStyle/>
            <a:p>
              <a:endParaRPr lang="fr-FR"/>
            </a:p>
          </p:txBody>
        </p:sp>
        <p:sp>
          <p:nvSpPr>
            <p:cNvPr id="569359" name="Rectangle 15"/>
            <p:cNvSpPr>
              <a:spLocks noChangeArrowheads="1"/>
            </p:cNvSpPr>
            <p:nvPr/>
          </p:nvSpPr>
          <p:spPr bwMode="auto">
            <a:xfrm rot="4308702">
              <a:off x="2947" y="2477"/>
              <a:ext cx="745" cy="784"/>
            </a:xfrm>
            <a:prstGeom prst="rect">
              <a:avLst/>
            </a:prstGeom>
            <a:noFill/>
            <a:ln w="38100">
              <a:solidFill>
                <a:srgbClr val="00FFFF"/>
              </a:solidFill>
              <a:miter lim="800000"/>
              <a:headEnd/>
              <a:tailEnd/>
            </a:ln>
            <a:effectLst/>
          </p:spPr>
          <p:txBody>
            <a:bodyPr wrap="none" anchor="ctr"/>
            <a:lstStyle/>
            <a:p>
              <a:endParaRPr lang="fr-FR"/>
            </a:p>
          </p:txBody>
        </p:sp>
      </p:grpSp>
      <p:grpSp>
        <p:nvGrpSpPr>
          <p:cNvPr id="569360" name="Group 16"/>
          <p:cNvGrpSpPr>
            <a:grpSpLocks/>
          </p:cNvGrpSpPr>
          <p:nvPr/>
        </p:nvGrpSpPr>
        <p:grpSpPr bwMode="auto">
          <a:xfrm>
            <a:off x="6734175" y="4238625"/>
            <a:ext cx="1138238" cy="1182688"/>
            <a:chOff x="4242" y="2670"/>
            <a:chExt cx="717" cy="745"/>
          </a:xfrm>
        </p:grpSpPr>
        <p:sp>
          <p:nvSpPr>
            <p:cNvPr id="569361" name="Rectangle 17"/>
            <p:cNvSpPr>
              <a:spLocks noChangeArrowheads="1"/>
            </p:cNvSpPr>
            <p:nvPr/>
          </p:nvSpPr>
          <p:spPr bwMode="auto">
            <a:xfrm rot="6170336">
              <a:off x="4228" y="2684"/>
              <a:ext cx="745" cy="717"/>
            </a:xfrm>
            <a:prstGeom prst="rect">
              <a:avLst/>
            </a:prstGeom>
            <a:noFill/>
            <a:ln w="38100">
              <a:solidFill>
                <a:srgbClr val="00FFFF"/>
              </a:solidFill>
              <a:miter lim="800000"/>
              <a:headEnd/>
              <a:tailEnd/>
            </a:ln>
            <a:effectLst/>
          </p:spPr>
          <p:txBody>
            <a:bodyPr wrap="none" anchor="ctr"/>
            <a:lstStyle/>
            <a:p>
              <a:endParaRPr lang="fr-FR"/>
            </a:p>
          </p:txBody>
        </p:sp>
        <p:sp>
          <p:nvSpPr>
            <p:cNvPr id="569362" name="Rectangle 18"/>
            <p:cNvSpPr>
              <a:spLocks noChangeArrowheads="1"/>
            </p:cNvSpPr>
            <p:nvPr/>
          </p:nvSpPr>
          <p:spPr bwMode="auto">
            <a:xfrm rot="-6420934">
              <a:off x="4231" y="2969"/>
              <a:ext cx="205" cy="182"/>
            </a:xfrm>
            <a:prstGeom prst="rect">
              <a:avLst/>
            </a:prstGeom>
            <a:noFill/>
            <a:ln w="38100">
              <a:solidFill>
                <a:srgbClr val="FFFF00"/>
              </a:solidFill>
              <a:miter lim="800000"/>
              <a:headEnd/>
              <a:tailEnd/>
            </a:ln>
            <a:effectLst/>
          </p:spPr>
          <p:txBody>
            <a:bodyPr wrap="none" anchor="ctr"/>
            <a:lstStyle/>
            <a:p>
              <a:endParaRPr lang="fr-FR"/>
            </a:p>
          </p:txBody>
        </p:sp>
      </p:grpSp>
      <p:grpSp>
        <p:nvGrpSpPr>
          <p:cNvPr id="569363" name="Group 19"/>
          <p:cNvGrpSpPr>
            <a:grpSpLocks/>
          </p:cNvGrpSpPr>
          <p:nvPr/>
        </p:nvGrpSpPr>
        <p:grpSpPr bwMode="auto">
          <a:xfrm>
            <a:off x="6781800" y="4343400"/>
            <a:ext cx="1138238" cy="1182688"/>
            <a:chOff x="4272" y="2736"/>
            <a:chExt cx="717" cy="745"/>
          </a:xfrm>
        </p:grpSpPr>
        <p:sp>
          <p:nvSpPr>
            <p:cNvPr id="569364" name="Rectangle 20"/>
            <p:cNvSpPr>
              <a:spLocks noChangeArrowheads="1"/>
            </p:cNvSpPr>
            <p:nvPr/>
          </p:nvSpPr>
          <p:spPr bwMode="auto">
            <a:xfrm rot="-743689">
              <a:off x="4755" y="2908"/>
              <a:ext cx="184" cy="172"/>
            </a:xfrm>
            <a:prstGeom prst="rect">
              <a:avLst/>
            </a:prstGeom>
            <a:noFill/>
            <a:ln w="38100">
              <a:solidFill>
                <a:srgbClr val="FFFF00"/>
              </a:solidFill>
              <a:miter lim="800000"/>
              <a:headEnd/>
              <a:tailEnd/>
            </a:ln>
            <a:effectLst/>
          </p:spPr>
          <p:txBody>
            <a:bodyPr wrap="none" anchor="ctr"/>
            <a:lstStyle/>
            <a:p>
              <a:endParaRPr lang="fr-FR"/>
            </a:p>
          </p:txBody>
        </p:sp>
        <p:sp>
          <p:nvSpPr>
            <p:cNvPr id="569365" name="Rectangle 21"/>
            <p:cNvSpPr>
              <a:spLocks noChangeArrowheads="1"/>
            </p:cNvSpPr>
            <p:nvPr/>
          </p:nvSpPr>
          <p:spPr bwMode="auto">
            <a:xfrm rot="5645294">
              <a:off x="4258" y="2750"/>
              <a:ext cx="745" cy="717"/>
            </a:xfrm>
            <a:prstGeom prst="rect">
              <a:avLst/>
            </a:prstGeom>
            <a:noFill/>
            <a:ln w="38100">
              <a:solidFill>
                <a:srgbClr val="00FFFF"/>
              </a:solidFill>
              <a:miter lim="800000"/>
              <a:headEnd/>
              <a:tailEnd/>
            </a:ln>
            <a:effectLst/>
          </p:spPr>
          <p:txBody>
            <a:bodyPr wrap="none" anchor="ctr"/>
            <a:lstStyle/>
            <a:p>
              <a:endParaRPr lang="fr-FR"/>
            </a:p>
          </p:txBody>
        </p:sp>
      </p:grpSp>
      <p:sp>
        <p:nvSpPr>
          <p:cNvPr id="569366" name="Text Box 22"/>
          <p:cNvSpPr txBox="1">
            <a:spLocks noChangeArrowheads="1"/>
          </p:cNvSpPr>
          <p:nvPr/>
        </p:nvSpPr>
        <p:spPr bwMode="auto">
          <a:xfrm>
            <a:off x="2012950" y="3138488"/>
            <a:ext cx="806450" cy="366712"/>
          </a:xfrm>
          <a:prstGeom prst="rect">
            <a:avLst/>
          </a:prstGeom>
          <a:noFill/>
          <a:ln w="9525">
            <a:noFill/>
            <a:miter lim="800000"/>
            <a:headEnd/>
            <a:tailEnd/>
          </a:ln>
          <a:effectLst/>
        </p:spPr>
        <p:txBody>
          <a:bodyPr wrap="none">
            <a:spAutoFit/>
          </a:bodyPr>
          <a:lstStyle/>
          <a:p>
            <a:r>
              <a:rPr lang="en-US">
                <a:solidFill>
                  <a:schemeClr val="bg1"/>
                </a:solidFill>
                <a:latin typeface="Arial" pitchFamily="34" charset="0"/>
              </a:rPr>
              <a:t>model</a:t>
            </a:r>
          </a:p>
        </p:txBody>
      </p:sp>
      <p:sp>
        <p:nvSpPr>
          <p:cNvPr id="569367" name="Rectangle 23"/>
          <p:cNvSpPr>
            <a:spLocks noChangeArrowheads="1"/>
          </p:cNvSpPr>
          <p:nvPr/>
        </p:nvSpPr>
        <p:spPr bwMode="auto">
          <a:xfrm>
            <a:off x="422275" y="6140450"/>
            <a:ext cx="8686800" cy="641350"/>
          </a:xfrm>
          <a:prstGeom prst="rect">
            <a:avLst/>
          </a:prstGeom>
          <a:noFill/>
          <a:ln w="9525">
            <a:noFill/>
            <a:miter lim="800000"/>
            <a:headEnd/>
            <a:tailEnd/>
          </a:ln>
          <a:effectLst/>
        </p:spPr>
        <p:txBody>
          <a:bodyPr anchor="ctr">
            <a:spAutoFit/>
          </a:bodyPr>
          <a:lstStyle/>
          <a:p>
            <a:pPr eaLnBrk="1" hangingPunct="1"/>
            <a:r>
              <a:rPr lang="en-US">
                <a:solidFill>
                  <a:schemeClr val="bg1"/>
                </a:solidFill>
                <a:latin typeface="Arial" pitchFamily="34" charset="0"/>
                <a:cs typeface="Arial" pitchFamily="34" charset="0"/>
              </a:rPr>
              <a:t>David G. Lowe. </a:t>
            </a:r>
            <a:r>
              <a:rPr lang="en-US" b="1">
                <a:solidFill>
                  <a:schemeClr val="bg1"/>
                </a:solidFill>
                <a:latin typeface="Arial" pitchFamily="34" charset="0"/>
                <a:cs typeface="Arial" pitchFamily="34" charset="0"/>
              </a:rPr>
              <a:t>“Distinctive image features from scale-invariant keypoints”, </a:t>
            </a:r>
            <a:r>
              <a:rPr lang="en-US" i="1">
                <a:solidFill>
                  <a:schemeClr val="bg1"/>
                </a:solidFill>
                <a:latin typeface="Arial" pitchFamily="34" charset="0"/>
                <a:cs typeface="Arial" pitchFamily="34" charset="0"/>
              </a:rPr>
              <a:t>IJCV</a:t>
            </a:r>
            <a:r>
              <a:rPr lang="en-US">
                <a:solidFill>
                  <a:schemeClr val="bg1"/>
                </a:solidFill>
                <a:latin typeface="Arial" pitchFamily="34" charset="0"/>
                <a:cs typeface="Arial" pitchFamily="34" charset="0"/>
              </a:rPr>
              <a:t> 60 (2), pp. 91-110, 2004.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934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93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93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93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9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347" grpId="0" build="p"/>
      <p:bldP spid="569349" grpId="0" animBg="1"/>
      <p:bldP spid="56935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287338" y="76200"/>
            <a:ext cx="8532812" cy="838200"/>
          </a:xfrm>
        </p:spPr>
        <p:txBody>
          <a:bodyPr/>
          <a:lstStyle/>
          <a:p>
            <a:r>
              <a:rPr lang="en-US" sz="3000">
                <a:solidFill>
                  <a:schemeClr val="bg1"/>
                </a:solidFill>
                <a:latin typeface="Comic Sans MS" pitchFamily="66" charset="0"/>
              </a:rPr>
              <a:t>Hough transform details (D. Lowe’s system)</a:t>
            </a:r>
          </a:p>
        </p:txBody>
      </p:sp>
      <p:sp>
        <p:nvSpPr>
          <p:cNvPr id="573443" name="Rectangle 3"/>
          <p:cNvSpPr>
            <a:spLocks noGrp="1" noChangeArrowheads="1"/>
          </p:cNvSpPr>
          <p:nvPr>
            <p:ph type="body" idx="1"/>
          </p:nvPr>
        </p:nvSpPr>
        <p:spPr/>
        <p:txBody>
          <a:bodyPr/>
          <a:lstStyle/>
          <a:p>
            <a:r>
              <a:rPr lang="en-US" b="1">
                <a:solidFill>
                  <a:schemeClr val="bg1"/>
                </a:solidFill>
              </a:rPr>
              <a:t>Training phase:</a:t>
            </a:r>
            <a:r>
              <a:rPr lang="en-US">
                <a:solidFill>
                  <a:schemeClr val="bg1"/>
                </a:solidFill>
              </a:rPr>
              <a:t> For each model feature, record 2D location, scale, and orientation of model (relative to normalized feature frame)</a:t>
            </a:r>
          </a:p>
          <a:p>
            <a:r>
              <a:rPr lang="en-US" b="1">
                <a:solidFill>
                  <a:schemeClr val="bg1"/>
                </a:solidFill>
              </a:rPr>
              <a:t>Test phase: </a:t>
            </a:r>
            <a:r>
              <a:rPr lang="en-US">
                <a:solidFill>
                  <a:schemeClr val="bg1"/>
                </a:solidFill>
              </a:rPr>
              <a:t>Let each match between a test and a model feature vote in a 4D Hough space</a:t>
            </a:r>
          </a:p>
          <a:p>
            <a:pPr lvl="1"/>
            <a:r>
              <a:rPr lang="en-US">
                <a:solidFill>
                  <a:schemeClr val="bg1"/>
                </a:solidFill>
              </a:rPr>
              <a:t>Use broad bin sizes of 30 degrees for orientation, a factor of 2 for scale, and 0.25 times image size for location</a:t>
            </a:r>
          </a:p>
          <a:p>
            <a:pPr lvl="1"/>
            <a:r>
              <a:rPr lang="en-US">
                <a:solidFill>
                  <a:schemeClr val="bg1"/>
                </a:solidFill>
              </a:rPr>
              <a:t>Vote for two closest bins in each dimension</a:t>
            </a:r>
          </a:p>
          <a:p>
            <a:r>
              <a:rPr lang="en-US">
                <a:solidFill>
                  <a:schemeClr val="bg1"/>
                </a:solidFill>
              </a:rPr>
              <a:t>Find all bins with at least three votes and perform geometric verification </a:t>
            </a:r>
          </a:p>
          <a:p>
            <a:pPr lvl="1"/>
            <a:r>
              <a:rPr lang="en-US">
                <a:solidFill>
                  <a:schemeClr val="bg1"/>
                </a:solidFill>
              </a:rPr>
              <a:t>Estimate least squares </a:t>
            </a:r>
            <a:r>
              <a:rPr lang="en-US" i="1">
                <a:solidFill>
                  <a:schemeClr val="bg1"/>
                </a:solidFill>
              </a:rPr>
              <a:t>affine </a:t>
            </a:r>
            <a:r>
              <a:rPr lang="en-US">
                <a:solidFill>
                  <a:schemeClr val="bg1"/>
                </a:solidFill>
              </a:rPr>
              <a:t>transformation </a:t>
            </a:r>
          </a:p>
          <a:p>
            <a:pPr lvl="1"/>
            <a:r>
              <a:rPr lang="en-US">
                <a:solidFill>
                  <a:schemeClr val="bg1"/>
                </a:solidFill>
              </a:rPr>
              <a:t>Use stricter thresholds on transformation residual</a:t>
            </a:r>
          </a:p>
          <a:p>
            <a:pPr lvl="1"/>
            <a:r>
              <a:rPr lang="en-US">
                <a:solidFill>
                  <a:schemeClr val="bg1"/>
                </a:solidFill>
              </a:rPr>
              <a:t>Search for additional features that agree with the alignment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4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344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344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344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344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344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34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lstStyle/>
          <a:p>
            <a:r>
              <a:rPr lang="en-US" dirty="0">
                <a:solidFill>
                  <a:schemeClr val="bg1"/>
                </a:solidFill>
                <a:latin typeface="Comic Sans MS" pitchFamily="66" charset="0"/>
              </a:rPr>
              <a:t>Strategy</a:t>
            </a:r>
            <a:r>
              <a:rPr lang="en-US" dirty="0">
                <a:solidFill>
                  <a:schemeClr val="bg1"/>
                </a:solidFill>
              </a:rPr>
              <a:t> 4: Hashing</a:t>
            </a:r>
          </a:p>
        </p:txBody>
      </p:sp>
      <p:sp>
        <p:nvSpPr>
          <p:cNvPr id="577539" name="Rectangle 3"/>
          <p:cNvSpPr>
            <a:spLocks noGrp="1" noChangeArrowheads="1"/>
          </p:cNvSpPr>
          <p:nvPr>
            <p:ph type="body" idx="1"/>
          </p:nvPr>
        </p:nvSpPr>
        <p:spPr>
          <a:xfrm>
            <a:off x="685800" y="914400"/>
            <a:ext cx="7772400" cy="990600"/>
          </a:xfrm>
        </p:spPr>
        <p:txBody>
          <a:bodyPr/>
          <a:lstStyle/>
          <a:p>
            <a:r>
              <a:rPr lang="en-US" sz="2000">
                <a:solidFill>
                  <a:schemeClr val="bg1"/>
                </a:solidFill>
              </a:rPr>
              <a:t>Make each invariant image feature into a low-dimensional “key” that indexes into a table of  hypotheses</a:t>
            </a:r>
          </a:p>
        </p:txBody>
      </p:sp>
      <p:pic>
        <p:nvPicPr>
          <p:cNvPr id="577540" name="Picture 4"/>
          <p:cNvPicPr>
            <a:picLocks noChangeAspect="1" noChangeArrowheads="1"/>
          </p:cNvPicPr>
          <p:nvPr/>
        </p:nvPicPr>
        <p:blipFill>
          <a:blip r:embed="rId3"/>
          <a:srcRect/>
          <a:stretch>
            <a:fillRect/>
          </a:stretch>
        </p:blipFill>
        <p:spPr bwMode="auto">
          <a:xfrm>
            <a:off x="457200" y="4064000"/>
            <a:ext cx="2643188" cy="2565400"/>
          </a:xfrm>
          <a:prstGeom prst="rect">
            <a:avLst/>
          </a:prstGeom>
          <a:noFill/>
          <a:ln w="38100">
            <a:solidFill>
              <a:srgbClr val="00FFFF"/>
            </a:solidFill>
            <a:miter lim="800000"/>
            <a:headEnd/>
            <a:tailEnd/>
          </a:ln>
          <a:effectLst/>
        </p:spPr>
      </p:pic>
      <p:sp>
        <p:nvSpPr>
          <p:cNvPr id="577541" name="Text Box 5"/>
          <p:cNvSpPr txBox="1">
            <a:spLocks noChangeArrowheads="1"/>
          </p:cNvSpPr>
          <p:nvPr/>
        </p:nvSpPr>
        <p:spPr bwMode="auto">
          <a:xfrm>
            <a:off x="1379538" y="3724275"/>
            <a:ext cx="806450" cy="366713"/>
          </a:xfrm>
          <a:prstGeom prst="rect">
            <a:avLst/>
          </a:prstGeom>
          <a:noFill/>
          <a:ln w="9525">
            <a:noFill/>
            <a:miter lim="800000"/>
            <a:headEnd/>
            <a:tailEnd/>
          </a:ln>
          <a:effectLst/>
        </p:spPr>
        <p:txBody>
          <a:bodyPr wrap="none">
            <a:spAutoFit/>
          </a:bodyPr>
          <a:lstStyle/>
          <a:p>
            <a:r>
              <a:rPr lang="en-US">
                <a:solidFill>
                  <a:schemeClr val="bg1"/>
                </a:solidFill>
                <a:latin typeface="Arial" pitchFamily="34" charset="0"/>
              </a:rPr>
              <a:t>model</a:t>
            </a:r>
          </a:p>
        </p:txBody>
      </p:sp>
      <p:sp>
        <p:nvSpPr>
          <p:cNvPr id="577542" name="AutoShape 6"/>
          <p:cNvSpPr>
            <a:spLocks noChangeArrowheads="1"/>
          </p:cNvSpPr>
          <p:nvPr/>
        </p:nvSpPr>
        <p:spPr bwMode="auto">
          <a:xfrm>
            <a:off x="3886200" y="3048000"/>
            <a:ext cx="228600" cy="3581400"/>
          </a:xfrm>
          <a:prstGeom prst="bracketPair">
            <a:avLst>
              <a:gd name="adj" fmla="val 16667"/>
            </a:avLst>
          </a:prstGeom>
          <a:noFill/>
          <a:ln w="9525">
            <a:solidFill>
              <a:schemeClr val="bg1"/>
            </a:solidFill>
            <a:round/>
            <a:headEnd/>
            <a:tailEnd/>
          </a:ln>
          <a:effectLst/>
        </p:spPr>
        <p:txBody>
          <a:bodyPr wrap="none" anchor="ctr"/>
          <a:lstStyle/>
          <a:p>
            <a:endParaRPr lang="fr-FR"/>
          </a:p>
        </p:txBody>
      </p:sp>
      <p:grpSp>
        <p:nvGrpSpPr>
          <p:cNvPr id="577543" name="Group 7"/>
          <p:cNvGrpSpPr>
            <a:grpSpLocks/>
          </p:cNvGrpSpPr>
          <p:nvPr/>
        </p:nvGrpSpPr>
        <p:grpSpPr bwMode="auto">
          <a:xfrm>
            <a:off x="457200" y="3425825"/>
            <a:ext cx="3344863" cy="2570163"/>
            <a:chOff x="288" y="2158"/>
            <a:chExt cx="2107" cy="1619"/>
          </a:xfrm>
        </p:grpSpPr>
        <p:sp>
          <p:nvSpPr>
            <p:cNvPr id="577544" name="Rectangle 8"/>
            <p:cNvSpPr>
              <a:spLocks noChangeArrowheads="1"/>
            </p:cNvSpPr>
            <p:nvPr/>
          </p:nvSpPr>
          <p:spPr bwMode="auto">
            <a:xfrm rot="-1726290">
              <a:off x="288" y="3264"/>
              <a:ext cx="513" cy="513"/>
            </a:xfrm>
            <a:prstGeom prst="rect">
              <a:avLst/>
            </a:prstGeom>
            <a:noFill/>
            <a:ln w="38100">
              <a:solidFill>
                <a:srgbClr val="FFFF00"/>
              </a:solidFill>
              <a:miter lim="800000"/>
              <a:headEnd/>
              <a:tailEnd/>
            </a:ln>
            <a:effectLst/>
          </p:spPr>
          <p:txBody>
            <a:bodyPr wrap="none" anchor="ctr"/>
            <a:lstStyle/>
            <a:p>
              <a:endParaRPr lang="fr-FR"/>
            </a:p>
          </p:txBody>
        </p:sp>
        <p:sp>
          <p:nvSpPr>
            <p:cNvPr id="577545" name="Freeform 9"/>
            <p:cNvSpPr>
              <a:spLocks/>
            </p:cNvSpPr>
            <p:nvPr/>
          </p:nvSpPr>
          <p:spPr bwMode="auto">
            <a:xfrm>
              <a:off x="530" y="2158"/>
              <a:ext cx="1865" cy="1392"/>
            </a:xfrm>
            <a:custGeom>
              <a:avLst/>
              <a:gdLst/>
              <a:ahLst/>
              <a:cxnLst>
                <a:cxn ang="0">
                  <a:pos x="0" y="1392"/>
                </a:cxn>
                <a:cxn ang="0">
                  <a:pos x="1070" y="212"/>
                </a:cxn>
                <a:cxn ang="0">
                  <a:pos x="1865" y="121"/>
                </a:cxn>
              </a:cxnLst>
              <a:rect l="0" t="0" r="r" b="b"/>
              <a:pathLst>
                <a:path w="1865" h="1392">
                  <a:moveTo>
                    <a:pt x="0" y="1392"/>
                  </a:moveTo>
                  <a:cubicBezTo>
                    <a:pt x="178" y="1195"/>
                    <a:pt x="759" y="424"/>
                    <a:pt x="1070" y="212"/>
                  </a:cubicBezTo>
                  <a:cubicBezTo>
                    <a:pt x="1381" y="0"/>
                    <a:pt x="1700" y="140"/>
                    <a:pt x="1865" y="121"/>
                  </a:cubicBezTo>
                </a:path>
              </a:pathLst>
            </a:custGeom>
            <a:noFill/>
            <a:ln w="31750">
              <a:solidFill>
                <a:srgbClr val="FF0000"/>
              </a:solidFill>
              <a:round/>
              <a:headEnd/>
              <a:tailEnd type="stealth" w="lg" len="lg"/>
            </a:ln>
            <a:effectLst/>
          </p:spPr>
          <p:txBody>
            <a:bodyPr/>
            <a:lstStyle/>
            <a:p>
              <a:endParaRPr lang="fr-FR"/>
            </a:p>
          </p:txBody>
        </p:sp>
      </p:grpSp>
      <p:grpSp>
        <p:nvGrpSpPr>
          <p:cNvPr id="577546" name="Group 10"/>
          <p:cNvGrpSpPr>
            <a:grpSpLocks/>
          </p:cNvGrpSpPr>
          <p:nvPr/>
        </p:nvGrpSpPr>
        <p:grpSpPr bwMode="auto">
          <a:xfrm>
            <a:off x="2209800" y="5386388"/>
            <a:ext cx="1608138" cy="1065212"/>
            <a:chOff x="1392" y="3393"/>
            <a:chExt cx="1013" cy="671"/>
          </a:xfrm>
        </p:grpSpPr>
        <p:sp>
          <p:nvSpPr>
            <p:cNvPr id="577547" name="Rectangle 11"/>
            <p:cNvSpPr>
              <a:spLocks noChangeArrowheads="1"/>
            </p:cNvSpPr>
            <p:nvPr/>
          </p:nvSpPr>
          <p:spPr bwMode="auto">
            <a:xfrm rot="-819211">
              <a:off x="1392" y="3393"/>
              <a:ext cx="513" cy="513"/>
            </a:xfrm>
            <a:prstGeom prst="rect">
              <a:avLst/>
            </a:prstGeom>
            <a:noFill/>
            <a:ln w="38100">
              <a:solidFill>
                <a:srgbClr val="FFFF00"/>
              </a:solidFill>
              <a:miter lim="800000"/>
              <a:headEnd/>
              <a:tailEnd/>
            </a:ln>
            <a:effectLst/>
          </p:spPr>
          <p:txBody>
            <a:bodyPr wrap="none" anchor="ctr"/>
            <a:lstStyle/>
            <a:p>
              <a:endParaRPr lang="fr-FR"/>
            </a:p>
          </p:txBody>
        </p:sp>
        <p:sp>
          <p:nvSpPr>
            <p:cNvPr id="577548" name="Freeform 12"/>
            <p:cNvSpPr>
              <a:spLocks/>
            </p:cNvSpPr>
            <p:nvPr/>
          </p:nvSpPr>
          <p:spPr bwMode="auto">
            <a:xfrm>
              <a:off x="1666" y="3690"/>
              <a:ext cx="739" cy="374"/>
            </a:xfrm>
            <a:custGeom>
              <a:avLst/>
              <a:gdLst/>
              <a:ahLst/>
              <a:cxnLst>
                <a:cxn ang="0">
                  <a:pos x="0" y="0"/>
                </a:cxn>
                <a:cxn ang="0">
                  <a:pos x="446" y="317"/>
                </a:cxn>
                <a:cxn ang="0">
                  <a:pos x="739" y="344"/>
                </a:cxn>
              </a:cxnLst>
              <a:rect l="0" t="0" r="r" b="b"/>
              <a:pathLst>
                <a:path w="739" h="374">
                  <a:moveTo>
                    <a:pt x="0" y="0"/>
                  </a:moveTo>
                  <a:cubicBezTo>
                    <a:pt x="74" y="53"/>
                    <a:pt x="323" y="260"/>
                    <a:pt x="446" y="317"/>
                  </a:cubicBezTo>
                  <a:cubicBezTo>
                    <a:pt x="569" y="374"/>
                    <a:pt x="678" y="339"/>
                    <a:pt x="739" y="344"/>
                  </a:cubicBezTo>
                </a:path>
              </a:pathLst>
            </a:custGeom>
            <a:noFill/>
            <a:ln w="31750">
              <a:solidFill>
                <a:srgbClr val="FF0000"/>
              </a:solidFill>
              <a:round/>
              <a:headEnd/>
              <a:tailEnd type="stealth" w="lg" len="lg"/>
            </a:ln>
            <a:effectLst/>
          </p:spPr>
          <p:txBody>
            <a:bodyPr/>
            <a:lstStyle/>
            <a:p>
              <a:endParaRPr lang="fr-FR"/>
            </a:p>
          </p:txBody>
        </p:sp>
      </p:grpSp>
      <p:grpSp>
        <p:nvGrpSpPr>
          <p:cNvPr id="577549" name="Group 13"/>
          <p:cNvGrpSpPr>
            <a:grpSpLocks/>
          </p:cNvGrpSpPr>
          <p:nvPr/>
        </p:nvGrpSpPr>
        <p:grpSpPr bwMode="auto">
          <a:xfrm>
            <a:off x="2438400" y="4654550"/>
            <a:ext cx="1349375" cy="503238"/>
            <a:chOff x="1536" y="2932"/>
            <a:chExt cx="850" cy="317"/>
          </a:xfrm>
        </p:grpSpPr>
        <p:sp>
          <p:nvSpPr>
            <p:cNvPr id="577550" name="Rectangle 14"/>
            <p:cNvSpPr>
              <a:spLocks noChangeArrowheads="1"/>
            </p:cNvSpPr>
            <p:nvPr/>
          </p:nvSpPr>
          <p:spPr bwMode="auto">
            <a:xfrm rot="-743689">
              <a:off x="1536" y="2932"/>
              <a:ext cx="317" cy="317"/>
            </a:xfrm>
            <a:prstGeom prst="rect">
              <a:avLst/>
            </a:prstGeom>
            <a:noFill/>
            <a:ln w="38100">
              <a:solidFill>
                <a:srgbClr val="FFFF00"/>
              </a:solidFill>
              <a:miter lim="800000"/>
              <a:headEnd/>
              <a:tailEnd/>
            </a:ln>
            <a:effectLst/>
          </p:spPr>
          <p:txBody>
            <a:bodyPr wrap="none" anchor="ctr"/>
            <a:lstStyle/>
            <a:p>
              <a:endParaRPr lang="fr-FR"/>
            </a:p>
          </p:txBody>
        </p:sp>
        <p:sp>
          <p:nvSpPr>
            <p:cNvPr id="577551" name="Freeform 15"/>
            <p:cNvSpPr>
              <a:spLocks/>
            </p:cNvSpPr>
            <p:nvPr/>
          </p:nvSpPr>
          <p:spPr bwMode="auto">
            <a:xfrm>
              <a:off x="1714" y="3114"/>
              <a:ext cx="672" cy="33"/>
            </a:xfrm>
            <a:custGeom>
              <a:avLst/>
              <a:gdLst/>
              <a:ahLst/>
              <a:cxnLst>
                <a:cxn ang="0">
                  <a:pos x="0" y="0"/>
                </a:cxn>
                <a:cxn ang="0">
                  <a:pos x="425" y="15"/>
                </a:cxn>
                <a:cxn ang="0">
                  <a:pos x="672" y="33"/>
                </a:cxn>
              </a:cxnLst>
              <a:rect l="0" t="0" r="r" b="b"/>
              <a:pathLst>
                <a:path w="672" h="33">
                  <a:moveTo>
                    <a:pt x="0" y="0"/>
                  </a:moveTo>
                  <a:cubicBezTo>
                    <a:pt x="71" y="2"/>
                    <a:pt x="313" y="10"/>
                    <a:pt x="425" y="15"/>
                  </a:cubicBezTo>
                  <a:cubicBezTo>
                    <a:pt x="537" y="20"/>
                    <a:pt x="621" y="29"/>
                    <a:pt x="672" y="33"/>
                  </a:cubicBezTo>
                </a:path>
              </a:pathLst>
            </a:custGeom>
            <a:noFill/>
            <a:ln w="31750">
              <a:solidFill>
                <a:srgbClr val="FF0000"/>
              </a:solidFill>
              <a:round/>
              <a:headEnd/>
              <a:tailEnd type="stealth" w="lg" len="lg"/>
            </a:ln>
            <a:effectLst/>
          </p:spPr>
          <p:txBody>
            <a:bodyPr/>
            <a:lstStyle/>
            <a:p>
              <a:endParaRPr lang="fr-FR"/>
            </a:p>
          </p:txBody>
        </p:sp>
      </p:grpSp>
      <p:sp>
        <p:nvSpPr>
          <p:cNvPr id="577552" name="Text Box 16"/>
          <p:cNvSpPr txBox="1">
            <a:spLocks noChangeArrowheads="1"/>
          </p:cNvSpPr>
          <p:nvPr/>
        </p:nvSpPr>
        <p:spPr bwMode="auto">
          <a:xfrm>
            <a:off x="3352800" y="2667000"/>
            <a:ext cx="1238250" cy="366713"/>
          </a:xfrm>
          <a:prstGeom prst="rect">
            <a:avLst/>
          </a:prstGeom>
          <a:noFill/>
          <a:ln w="9525">
            <a:noFill/>
            <a:miter lim="800000"/>
            <a:headEnd/>
            <a:tailEnd/>
          </a:ln>
          <a:effectLst/>
        </p:spPr>
        <p:txBody>
          <a:bodyPr wrap="none">
            <a:spAutoFit/>
          </a:bodyPr>
          <a:lstStyle/>
          <a:p>
            <a:r>
              <a:rPr lang="en-US">
                <a:solidFill>
                  <a:schemeClr val="bg1"/>
                </a:solidFill>
                <a:latin typeface="Arial" pitchFamily="34" charset="0"/>
              </a:rPr>
              <a:t>hash table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75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75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7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p:txBody>
          <a:bodyPr/>
          <a:lstStyle/>
          <a:p>
            <a:r>
              <a:rPr lang="en-US">
                <a:solidFill>
                  <a:schemeClr val="bg1"/>
                </a:solidFill>
                <a:latin typeface="Comic Sans MS" pitchFamily="66" charset="0"/>
              </a:rPr>
              <a:t>Strategy 4: Hashing</a:t>
            </a:r>
          </a:p>
        </p:txBody>
      </p:sp>
      <p:sp>
        <p:nvSpPr>
          <p:cNvPr id="579587" name="Rectangle 3"/>
          <p:cNvSpPr>
            <a:spLocks noGrp="1" noChangeArrowheads="1"/>
          </p:cNvSpPr>
          <p:nvPr>
            <p:ph type="body" idx="1"/>
          </p:nvPr>
        </p:nvSpPr>
        <p:spPr>
          <a:xfrm>
            <a:off x="685800" y="914400"/>
            <a:ext cx="7772400" cy="1981200"/>
          </a:xfrm>
        </p:spPr>
        <p:txBody>
          <a:bodyPr/>
          <a:lstStyle/>
          <a:p>
            <a:r>
              <a:rPr lang="en-US" sz="2000">
                <a:solidFill>
                  <a:schemeClr val="bg1"/>
                </a:solidFill>
              </a:rPr>
              <a:t>Make each invariant image feature into a low-dimensional “key” that indexes into a table of  hypotheses</a:t>
            </a:r>
          </a:p>
          <a:p>
            <a:r>
              <a:rPr lang="en-US" sz="2000">
                <a:solidFill>
                  <a:schemeClr val="bg1"/>
                </a:solidFill>
              </a:rPr>
              <a:t>Given a new test image, compute the hash keys for all features found in that image, access the table, and look for consistent hypotheses</a:t>
            </a:r>
          </a:p>
        </p:txBody>
      </p:sp>
      <p:pic>
        <p:nvPicPr>
          <p:cNvPr id="579588" name="Picture 4"/>
          <p:cNvPicPr>
            <a:picLocks noChangeAspect="1" noChangeArrowheads="1"/>
          </p:cNvPicPr>
          <p:nvPr/>
        </p:nvPicPr>
        <p:blipFill>
          <a:blip r:embed="rId3"/>
          <a:srcRect/>
          <a:stretch>
            <a:fillRect/>
          </a:stretch>
        </p:blipFill>
        <p:spPr bwMode="auto">
          <a:xfrm>
            <a:off x="457200" y="4064000"/>
            <a:ext cx="2643188" cy="2565400"/>
          </a:xfrm>
          <a:prstGeom prst="rect">
            <a:avLst/>
          </a:prstGeom>
          <a:noFill/>
          <a:ln w="38100">
            <a:solidFill>
              <a:srgbClr val="00FFFF"/>
            </a:solidFill>
            <a:miter lim="800000"/>
            <a:headEnd/>
            <a:tailEnd/>
          </a:ln>
          <a:effectLst/>
        </p:spPr>
      </p:pic>
      <p:pic>
        <p:nvPicPr>
          <p:cNvPr id="579589" name="Picture 5"/>
          <p:cNvPicPr>
            <a:picLocks noChangeAspect="1" noChangeArrowheads="1"/>
          </p:cNvPicPr>
          <p:nvPr/>
        </p:nvPicPr>
        <p:blipFill>
          <a:blip r:embed="rId4"/>
          <a:srcRect/>
          <a:stretch>
            <a:fillRect/>
          </a:stretch>
        </p:blipFill>
        <p:spPr bwMode="auto">
          <a:xfrm>
            <a:off x="4876800" y="3481388"/>
            <a:ext cx="3879850" cy="3148012"/>
          </a:xfrm>
          <a:prstGeom prst="rect">
            <a:avLst/>
          </a:prstGeom>
          <a:noFill/>
          <a:ln w="9525">
            <a:noFill/>
            <a:miter lim="800000"/>
            <a:headEnd/>
            <a:tailEnd/>
          </a:ln>
          <a:effectLst/>
        </p:spPr>
      </p:pic>
      <p:sp>
        <p:nvSpPr>
          <p:cNvPr id="579590" name="Rectangle 6"/>
          <p:cNvSpPr>
            <a:spLocks noChangeArrowheads="1"/>
          </p:cNvSpPr>
          <p:nvPr/>
        </p:nvSpPr>
        <p:spPr bwMode="auto">
          <a:xfrm rot="3979693">
            <a:off x="5330031" y="4391819"/>
            <a:ext cx="1182688" cy="1244600"/>
          </a:xfrm>
          <a:prstGeom prst="rect">
            <a:avLst/>
          </a:prstGeom>
          <a:noFill/>
          <a:ln w="38100">
            <a:solidFill>
              <a:srgbClr val="00FFFF"/>
            </a:solidFill>
            <a:miter lim="800000"/>
            <a:headEnd/>
            <a:tailEnd/>
          </a:ln>
          <a:effectLst/>
        </p:spPr>
        <p:txBody>
          <a:bodyPr wrap="none" anchor="ctr"/>
          <a:lstStyle/>
          <a:p>
            <a:endParaRPr lang="fr-FR"/>
          </a:p>
        </p:txBody>
      </p:sp>
      <p:sp>
        <p:nvSpPr>
          <p:cNvPr id="579591" name="Rectangle 7"/>
          <p:cNvSpPr>
            <a:spLocks noChangeArrowheads="1"/>
          </p:cNvSpPr>
          <p:nvPr/>
        </p:nvSpPr>
        <p:spPr bwMode="auto">
          <a:xfrm rot="4308702">
            <a:off x="5212556" y="4517232"/>
            <a:ext cx="1182687" cy="1244600"/>
          </a:xfrm>
          <a:prstGeom prst="rect">
            <a:avLst/>
          </a:prstGeom>
          <a:noFill/>
          <a:ln w="38100">
            <a:solidFill>
              <a:srgbClr val="00FFFF"/>
            </a:solidFill>
            <a:miter lim="800000"/>
            <a:headEnd/>
            <a:tailEnd/>
          </a:ln>
          <a:effectLst/>
        </p:spPr>
        <p:txBody>
          <a:bodyPr wrap="none" anchor="ctr"/>
          <a:lstStyle/>
          <a:p>
            <a:endParaRPr lang="fr-FR"/>
          </a:p>
        </p:txBody>
      </p:sp>
      <p:sp>
        <p:nvSpPr>
          <p:cNvPr id="579592" name="Rectangle 8"/>
          <p:cNvSpPr>
            <a:spLocks noChangeArrowheads="1"/>
          </p:cNvSpPr>
          <p:nvPr/>
        </p:nvSpPr>
        <p:spPr bwMode="auto">
          <a:xfrm rot="6170336">
            <a:off x="7245350" y="4846638"/>
            <a:ext cx="1182687" cy="1138238"/>
          </a:xfrm>
          <a:prstGeom prst="rect">
            <a:avLst/>
          </a:prstGeom>
          <a:noFill/>
          <a:ln w="38100">
            <a:solidFill>
              <a:srgbClr val="00FFFF"/>
            </a:solidFill>
            <a:miter lim="800000"/>
            <a:headEnd/>
            <a:tailEnd/>
          </a:ln>
          <a:effectLst/>
        </p:spPr>
        <p:txBody>
          <a:bodyPr wrap="none" anchor="ctr"/>
          <a:lstStyle/>
          <a:p>
            <a:endParaRPr lang="fr-FR"/>
          </a:p>
        </p:txBody>
      </p:sp>
      <p:sp>
        <p:nvSpPr>
          <p:cNvPr id="579593" name="Rectangle 9"/>
          <p:cNvSpPr>
            <a:spLocks noChangeArrowheads="1"/>
          </p:cNvSpPr>
          <p:nvPr/>
        </p:nvSpPr>
        <p:spPr bwMode="auto">
          <a:xfrm rot="5645294">
            <a:off x="7292975" y="4951413"/>
            <a:ext cx="1182687" cy="1138238"/>
          </a:xfrm>
          <a:prstGeom prst="rect">
            <a:avLst/>
          </a:prstGeom>
          <a:noFill/>
          <a:ln w="38100">
            <a:solidFill>
              <a:srgbClr val="00FFFF"/>
            </a:solidFill>
            <a:miter lim="800000"/>
            <a:headEnd/>
            <a:tailEnd/>
          </a:ln>
          <a:effectLst/>
        </p:spPr>
        <p:txBody>
          <a:bodyPr wrap="none" anchor="ctr"/>
          <a:lstStyle/>
          <a:p>
            <a:endParaRPr lang="fr-FR"/>
          </a:p>
        </p:txBody>
      </p:sp>
      <p:sp>
        <p:nvSpPr>
          <p:cNvPr id="579594" name="Text Box 10"/>
          <p:cNvSpPr txBox="1">
            <a:spLocks noChangeArrowheads="1"/>
          </p:cNvSpPr>
          <p:nvPr/>
        </p:nvSpPr>
        <p:spPr bwMode="auto">
          <a:xfrm>
            <a:off x="1379538" y="3724275"/>
            <a:ext cx="806450" cy="366713"/>
          </a:xfrm>
          <a:prstGeom prst="rect">
            <a:avLst/>
          </a:prstGeom>
          <a:noFill/>
          <a:ln w="9525">
            <a:noFill/>
            <a:miter lim="800000"/>
            <a:headEnd/>
            <a:tailEnd/>
          </a:ln>
          <a:effectLst/>
        </p:spPr>
        <p:txBody>
          <a:bodyPr wrap="none">
            <a:spAutoFit/>
          </a:bodyPr>
          <a:lstStyle/>
          <a:p>
            <a:r>
              <a:rPr lang="en-US">
                <a:solidFill>
                  <a:schemeClr val="bg1"/>
                </a:solidFill>
                <a:latin typeface="Arial" pitchFamily="34" charset="0"/>
              </a:rPr>
              <a:t>model</a:t>
            </a:r>
          </a:p>
        </p:txBody>
      </p:sp>
      <p:sp>
        <p:nvSpPr>
          <p:cNvPr id="579595" name="AutoShape 11"/>
          <p:cNvSpPr>
            <a:spLocks noChangeArrowheads="1"/>
          </p:cNvSpPr>
          <p:nvPr/>
        </p:nvSpPr>
        <p:spPr bwMode="auto">
          <a:xfrm>
            <a:off x="3886200" y="3048000"/>
            <a:ext cx="228600" cy="3581400"/>
          </a:xfrm>
          <a:prstGeom prst="bracketPair">
            <a:avLst>
              <a:gd name="adj" fmla="val 16667"/>
            </a:avLst>
          </a:prstGeom>
          <a:noFill/>
          <a:ln w="9525">
            <a:solidFill>
              <a:schemeClr val="bg1"/>
            </a:solidFill>
            <a:round/>
            <a:headEnd/>
            <a:tailEnd/>
          </a:ln>
          <a:effectLst/>
        </p:spPr>
        <p:txBody>
          <a:bodyPr wrap="none" anchor="ctr"/>
          <a:lstStyle/>
          <a:p>
            <a:pPr algn="ctr"/>
            <a:endParaRPr lang="fr-FR">
              <a:solidFill>
                <a:schemeClr val="bg1"/>
              </a:solidFill>
            </a:endParaRPr>
          </a:p>
        </p:txBody>
      </p:sp>
      <p:grpSp>
        <p:nvGrpSpPr>
          <p:cNvPr id="579596" name="Group 12"/>
          <p:cNvGrpSpPr>
            <a:grpSpLocks/>
          </p:cNvGrpSpPr>
          <p:nvPr/>
        </p:nvGrpSpPr>
        <p:grpSpPr bwMode="auto">
          <a:xfrm>
            <a:off x="4208463" y="3586163"/>
            <a:ext cx="1576387" cy="1319212"/>
            <a:chOff x="2651" y="2019"/>
            <a:chExt cx="993" cy="831"/>
          </a:xfrm>
        </p:grpSpPr>
        <p:sp>
          <p:nvSpPr>
            <p:cNvPr id="579597" name="Rectangle 13"/>
            <p:cNvSpPr>
              <a:spLocks noChangeArrowheads="1"/>
            </p:cNvSpPr>
            <p:nvPr/>
          </p:nvSpPr>
          <p:spPr bwMode="auto">
            <a:xfrm rot="-3540837">
              <a:off x="3393" y="2600"/>
              <a:ext cx="265" cy="236"/>
            </a:xfrm>
            <a:prstGeom prst="rect">
              <a:avLst/>
            </a:prstGeom>
            <a:noFill/>
            <a:ln w="38100">
              <a:solidFill>
                <a:srgbClr val="FFFF00"/>
              </a:solidFill>
              <a:miter lim="800000"/>
              <a:headEnd/>
              <a:tailEnd/>
            </a:ln>
            <a:effectLst/>
          </p:spPr>
          <p:txBody>
            <a:bodyPr wrap="none" anchor="ctr"/>
            <a:lstStyle/>
            <a:p>
              <a:endParaRPr lang="fr-FR"/>
            </a:p>
          </p:txBody>
        </p:sp>
        <p:sp>
          <p:nvSpPr>
            <p:cNvPr id="579598" name="Freeform 14"/>
            <p:cNvSpPr>
              <a:spLocks/>
            </p:cNvSpPr>
            <p:nvPr/>
          </p:nvSpPr>
          <p:spPr bwMode="auto">
            <a:xfrm>
              <a:off x="2651" y="2019"/>
              <a:ext cx="869" cy="687"/>
            </a:xfrm>
            <a:custGeom>
              <a:avLst/>
              <a:gdLst/>
              <a:ahLst/>
              <a:cxnLst>
                <a:cxn ang="0">
                  <a:pos x="869" y="687"/>
                </a:cxn>
                <a:cxn ang="0">
                  <a:pos x="430" y="111"/>
                </a:cxn>
                <a:cxn ang="0">
                  <a:pos x="0" y="20"/>
                </a:cxn>
              </a:cxnLst>
              <a:rect l="0" t="0" r="r" b="b"/>
              <a:pathLst>
                <a:path w="869" h="687">
                  <a:moveTo>
                    <a:pt x="869" y="687"/>
                  </a:moveTo>
                  <a:cubicBezTo>
                    <a:pt x="796" y="591"/>
                    <a:pt x="575" y="222"/>
                    <a:pt x="430" y="111"/>
                  </a:cubicBezTo>
                  <a:cubicBezTo>
                    <a:pt x="285" y="0"/>
                    <a:pt x="90" y="39"/>
                    <a:pt x="0" y="20"/>
                  </a:cubicBezTo>
                </a:path>
              </a:pathLst>
            </a:custGeom>
            <a:noFill/>
            <a:ln w="31750">
              <a:solidFill>
                <a:srgbClr val="0000FF"/>
              </a:solidFill>
              <a:round/>
              <a:headEnd/>
              <a:tailEnd type="stealth" w="lg" len="lg"/>
            </a:ln>
            <a:effectLst/>
          </p:spPr>
          <p:txBody>
            <a:bodyPr/>
            <a:lstStyle/>
            <a:p>
              <a:endParaRPr lang="fr-FR"/>
            </a:p>
          </p:txBody>
        </p:sp>
      </p:grpSp>
      <p:grpSp>
        <p:nvGrpSpPr>
          <p:cNvPr id="579599" name="Group 15"/>
          <p:cNvGrpSpPr>
            <a:grpSpLocks/>
          </p:cNvGrpSpPr>
          <p:nvPr/>
        </p:nvGrpSpPr>
        <p:grpSpPr bwMode="auto">
          <a:xfrm>
            <a:off x="457200" y="3425825"/>
            <a:ext cx="3344863" cy="2570163"/>
            <a:chOff x="288" y="2158"/>
            <a:chExt cx="2107" cy="1619"/>
          </a:xfrm>
        </p:grpSpPr>
        <p:sp>
          <p:nvSpPr>
            <p:cNvPr id="579600" name="Rectangle 16"/>
            <p:cNvSpPr>
              <a:spLocks noChangeArrowheads="1"/>
            </p:cNvSpPr>
            <p:nvPr/>
          </p:nvSpPr>
          <p:spPr bwMode="auto">
            <a:xfrm rot="-1726290">
              <a:off x="288" y="3264"/>
              <a:ext cx="513" cy="513"/>
            </a:xfrm>
            <a:prstGeom prst="rect">
              <a:avLst/>
            </a:prstGeom>
            <a:noFill/>
            <a:ln w="38100">
              <a:solidFill>
                <a:srgbClr val="FFFF00"/>
              </a:solidFill>
              <a:miter lim="800000"/>
              <a:headEnd/>
              <a:tailEnd/>
            </a:ln>
            <a:effectLst/>
          </p:spPr>
          <p:txBody>
            <a:bodyPr wrap="none" anchor="ctr"/>
            <a:lstStyle/>
            <a:p>
              <a:endParaRPr lang="fr-FR"/>
            </a:p>
          </p:txBody>
        </p:sp>
        <p:sp>
          <p:nvSpPr>
            <p:cNvPr id="579601" name="Freeform 17"/>
            <p:cNvSpPr>
              <a:spLocks/>
            </p:cNvSpPr>
            <p:nvPr/>
          </p:nvSpPr>
          <p:spPr bwMode="auto">
            <a:xfrm>
              <a:off x="530" y="2158"/>
              <a:ext cx="1865" cy="1392"/>
            </a:xfrm>
            <a:custGeom>
              <a:avLst/>
              <a:gdLst/>
              <a:ahLst/>
              <a:cxnLst>
                <a:cxn ang="0">
                  <a:pos x="0" y="1392"/>
                </a:cxn>
                <a:cxn ang="0">
                  <a:pos x="1070" y="212"/>
                </a:cxn>
                <a:cxn ang="0">
                  <a:pos x="1865" y="121"/>
                </a:cxn>
              </a:cxnLst>
              <a:rect l="0" t="0" r="r" b="b"/>
              <a:pathLst>
                <a:path w="1865" h="1392">
                  <a:moveTo>
                    <a:pt x="0" y="1392"/>
                  </a:moveTo>
                  <a:cubicBezTo>
                    <a:pt x="178" y="1195"/>
                    <a:pt x="759" y="424"/>
                    <a:pt x="1070" y="212"/>
                  </a:cubicBezTo>
                  <a:cubicBezTo>
                    <a:pt x="1381" y="0"/>
                    <a:pt x="1700" y="140"/>
                    <a:pt x="1865" y="121"/>
                  </a:cubicBezTo>
                </a:path>
              </a:pathLst>
            </a:custGeom>
            <a:noFill/>
            <a:ln w="31750">
              <a:solidFill>
                <a:srgbClr val="FF0000"/>
              </a:solidFill>
              <a:round/>
              <a:headEnd/>
              <a:tailEnd type="stealth" w="lg" len="lg"/>
            </a:ln>
            <a:effectLst/>
          </p:spPr>
          <p:txBody>
            <a:bodyPr/>
            <a:lstStyle/>
            <a:p>
              <a:endParaRPr lang="fr-FR"/>
            </a:p>
          </p:txBody>
        </p:sp>
      </p:grpSp>
      <p:grpSp>
        <p:nvGrpSpPr>
          <p:cNvPr id="579602" name="Group 18"/>
          <p:cNvGrpSpPr>
            <a:grpSpLocks/>
          </p:cNvGrpSpPr>
          <p:nvPr/>
        </p:nvGrpSpPr>
        <p:grpSpPr bwMode="auto">
          <a:xfrm>
            <a:off x="2209800" y="5386388"/>
            <a:ext cx="1608138" cy="1065212"/>
            <a:chOff x="1392" y="3393"/>
            <a:chExt cx="1013" cy="671"/>
          </a:xfrm>
        </p:grpSpPr>
        <p:sp>
          <p:nvSpPr>
            <p:cNvPr id="579603" name="Rectangle 19"/>
            <p:cNvSpPr>
              <a:spLocks noChangeArrowheads="1"/>
            </p:cNvSpPr>
            <p:nvPr/>
          </p:nvSpPr>
          <p:spPr bwMode="auto">
            <a:xfrm rot="-819211">
              <a:off x="1392" y="3393"/>
              <a:ext cx="513" cy="513"/>
            </a:xfrm>
            <a:prstGeom prst="rect">
              <a:avLst/>
            </a:prstGeom>
            <a:noFill/>
            <a:ln w="38100">
              <a:solidFill>
                <a:srgbClr val="FFFF00"/>
              </a:solidFill>
              <a:miter lim="800000"/>
              <a:headEnd/>
              <a:tailEnd/>
            </a:ln>
            <a:effectLst/>
          </p:spPr>
          <p:txBody>
            <a:bodyPr wrap="none" anchor="ctr"/>
            <a:lstStyle/>
            <a:p>
              <a:endParaRPr lang="fr-FR"/>
            </a:p>
          </p:txBody>
        </p:sp>
        <p:sp>
          <p:nvSpPr>
            <p:cNvPr id="579604" name="Freeform 20"/>
            <p:cNvSpPr>
              <a:spLocks/>
            </p:cNvSpPr>
            <p:nvPr/>
          </p:nvSpPr>
          <p:spPr bwMode="auto">
            <a:xfrm>
              <a:off x="1666" y="3690"/>
              <a:ext cx="739" cy="374"/>
            </a:xfrm>
            <a:custGeom>
              <a:avLst/>
              <a:gdLst/>
              <a:ahLst/>
              <a:cxnLst>
                <a:cxn ang="0">
                  <a:pos x="0" y="0"/>
                </a:cxn>
                <a:cxn ang="0">
                  <a:pos x="446" y="317"/>
                </a:cxn>
                <a:cxn ang="0">
                  <a:pos x="739" y="344"/>
                </a:cxn>
              </a:cxnLst>
              <a:rect l="0" t="0" r="r" b="b"/>
              <a:pathLst>
                <a:path w="739" h="374">
                  <a:moveTo>
                    <a:pt x="0" y="0"/>
                  </a:moveTo>
                  <a:cubicBezTo>
                    <a:pt x="74" y="53"/>
                    <a:pt x="323" y="260"/>
                    <a:pt x="446" y="317"/>
                  </a:cubicBezTo>
                  <a:cubicBezTo>
                    <a:pt x="569" y="374"/>
                    <a:pt x="678" y="339"/>
                    <a:pt x="739" y="344"/>
                  </a:cubicBezTo>
                </a:path>
              </a:pathLst>
            </a:custGeom>
            <a:noFill/>
            <a:ln w="31750">
              <a:solidFill>
                <a:srgbClr val="FF0000"/>
              </a:solidFill>
              <a:round/>
              <a:headEnd/>
              <a:tailEnd type="stealth" w="lg" len="lg"/>
            </a:ln>
            <a:effectLst/>
          </p:spPr>
          <p:txBody>
            <a:bodyPr/>
            <a:lstStyle/>
            <a:p>
              <a:endParaRPr lang="fr-FR"/>
            </a:p>
          </p:txBody>
        </p:sp>
      </p:grpSp>
      <p:grpSp>
        <p:nvGrpSpPr>
          <p:cNvPr id="579605" name="Group 21"/>
          <p:cNvGrpSpPr>
            <a:grpSpLocks/>
          </p:cNvGrpSpPr>
          <p:nvPr/>
        </p:nvGrpSpPr>
        <p:grpSpPr bwMode="auto">
          <a:xfrm>
            <a:off x="2438400" y="4654550"/>
            <a:ext cx="1349375" cy="503238"/>
            <a:chOff x="1536" y="2932"/>
            <a:chExt cx="850" cy="317"/>
          </a:xfrm>
        </p:grpSpPr>
        <p:sp>
          <p:nvSpPr>
            <p:cNvPr id="579606" name="Rectangle 22"/>
            <p:cNvSpPr>
              <a:spLocks noChangeArrowheads="1"/>
            </p:cNvSpPr>
            <p:nvPr/>
          </p:nvSpPr>
          <p:spPr bwMode="auto">
            <a:xfrm rot="-743689">
              <a:off x="1536" y="2932"/>
              <a:ext cx="317" cy="317"/>
            </a:xfrm>
            <a:prstGeom prst="rect">
              <a:avLst/>
            </a:prstGeom>
            <a:noFill/>
            <a:ln w="38100">
              <a:solidFill>
                <a:srgbClr val="FFFF00"/>
              </a:solidFill>
              <a:miter lim="800000"/>
              <a:headEnd/>
              <a:tailEnd/>
            </a:ln>
            <a:effectLst/>
          </p:spPr>
          <p:txBody>
            <a:bodyPr wrap="none" anchor="ctr"/>
            <a:lstStyle/>
            <a:p>
              <a:endParaRPr lang="fr-FR"/>
            </a:p>
          </p:txBody>
        </p:sp>
        <p:sp>
          <p:nvSpPr>
            <p:cNvPr id="579607" name="Freeform 23"/>
            <p:cNvSpPr>
              <a:spLocks/>
            </p:cNvSpPr>
            <p:nvPr/>
          </p:nvSpPr>
          <p:spPr bwMode="auto">
            <a:xfrm>
              <a:off x="1714" y="3114"/>
              <a:ext cx="672" cy="33"/>
            </a:xfrm>
            <a:custGeom>
              <a:avLst/>
              <a:gdLst/>
              <a:ahLst/>
              <a:cxnLst>
                <a:cxn ang="0">
                  <a:pos x="0" y="0"/>
                </a:cxn>
                <a:cxn ang="0">
                  <a:pos x="425" y="15"/>
                </a:cxn>
                <a:cxn ang="0">
                  <a:pos x="672" y="33"/>
                </a:cxn>
              </a:cxnLst>
              <a:rect l="0" t="0" r="r" b="b"/>
              <a:pathLst>
                <a:path w="672" h="33">
                  <a:moveTo>
                    <a:pt x="0" y="0"/>
                  </a:moveTo>
                  <a:cubicBezTo>
                    <a:pt x="71" y="2"/>
                    <a:pt x="313" y="10"/>
                    <a:pt x="425" y="15"/>
                  </a:cubicBezTo>
                  <a:cubicBezTo>
                    <a:pt x="537" y="20"/>
                    <a:pt x="621" y="29"/>
                    <a:pt x="672" y="33"/>
                  </a:cubicBezTo>
                </a:path>
              </a:pathLst>
            </a:custGeom>
            <a:noFill/>
            <a:ln w="31750">
              <a:solidFill>
                <a:srgbClr val="FF0000"/>
              </a:solidFill>
              <a:round/>
              <a:headEnd/>
              <a:tailEnd type="stealth" w="lg" len="lg"/>
            </a:ln>
            <a:effectLst/>
          </p:spPr>
          <p:txBody>
            <a:bodyPr/>
            <a:lstStyle/>
            <a:p>
              <a:endParaRPr lang="fr-FR"/>
            </a:p>
          </p:txBody>
        </p:sp>
      </p:grpSp>
      <p:grpSp>
        <p:nvGrpSpPr>
          <p:cNvPr id="579608" name="Group 24"/>
          <p:cNvGrpSpPr>
            <a:grpSpLocks/>
          </p:cNvGrpSpPr>
          <p:nvPr/>
        </p:nvGrpSpPr>
        <p:grpSpPr bwMode="auto">
          <a:xfrm>
            <a:off x="4252913" y="2987675"/>
            <a:ext cx="3305175" cy="2617788"/>
            <a:chOff x="2679" y="1642"/>
            <a:chExt cx="2082" cy="1649"/>
          </a:xfrm>
        </p:grpSpPr>
        <p:sp>
          <p:nvSpPr>
            <p:cNvPr id="579609" name="Rectangle 25"/>
            <p:cNvSpPr>
              <a:spLocks noChangeArrowheads="1"/>
            </p:cNvSpPr>
            <p:nvPr/>
          </p:nvSpPr>
          <p:spPr bwMode="auto">
            <a:xfrm rot="-6420934">
              <a:off x="4567" y="3098"/>
              <a:ext cx="205" cy="182"/>
            </a:xfrm>
            <a:prstGeom prst="rect">
              <a:avLst/>
            </a:prstGeom>
            <a:noFill/>
            <a:ln w="38100">
              <a:solidFill>
                <a:srgbClr val="FFFF00"/>
              </a:solidFill>
              <a:miter lim="800000"/>
              <a:headEnd/>
              <a:tailEnd/>
            </a:ln>
            <a:effectLst/>
          </p:spPr>
          <p:txBody>
            <a:bodyPr wrap="none" anchor="ctr"/>
            <a:lstStyle/>
            <a:p>
              <a:endParaRPr lang="fr-FR"/>
            </a:p>
          </p:txBody>
        </p:sp>
        <p:sp>
          <p:nvSpPr>
            <p:cNvPr id="579610" name="Freeform 26"/>
            <p:cNvSpPr>
              <a:spLocks/>
            </p:cNvSpPr>
            <p:nvPr/>
          </p:nvSpPr>
          <p:spPr bwMode="auto">
            <a:xfrm>
              <a:off x="2679" y="1642"/>
              <a:ext cx="1982" cy="1526"/>
            </a:xfrm>
            <a:custGeom>
              <a:avLst/>
              <a:gdLst/>
              <a:ahLst/>
              <a:cxnLst>
                <a:cxn ang="0">
                  <a:pos x="1982" y="1526"/>
                </a:cxn>
                <a:cxn ang="0">
                  <a:pos x="932" y="187"/>
                </a:cxn>
                <a:cxn ang="0">
                  <a:pos x="0" y="406"/>
                </a:cxn>
              </a:cxnLst>
              <a:rect l="0" t="0" r="r" b="b"/>
              <a:pathLst>
                <a:path w="1982" h="1526">
                  <a:moveTo>
                    <a:pt x="1982" y="1526"/>
                  </a:moveTo>
                  <a:cubicBezTo>
                    <a:pt x="1807" y="1303"/>
                    <a:pt x="1262" y="374"/>
                    <a:pt x="932" y="187"/>
                  </a:cubicBezTo>
                  <a:cubicBezTo>
                    <a:pt x="602" y="0"/>
                    <a:pt x="194" y="361"/>
                    <a:pt x="0" y="406"/>
                  </a:cubicBezTo>
                </a:path>
              </a:pathLst>
            </a:custGeom>
            <a:noFill/>
            <a:ln w="31750">
              <a:solidFill>
                <a:srgbClr val="0000FF"/>
              </a:solidFill>
              <a:round/>
              <a:headEnd/>
              <a:tailEnd type="stealth" w="lg" len="lg"/>
            </a:ln>
            <a:effectLst/>
          </p:spPr>
          <p:txBody>
            <a:bodyPr/>
            <a:lstStyle/>
            <a:p>
              <a:endParaRPr lang="fr-FR"/>
            </a:p>
          </p:txBody>
        </p:sp>
      </p:grpSp>
      <p:grpSp>
        <p:nvGrpSpPr>
          <p:cNvPr id="579611" name="Group 27"/>
          <p:cNvGrpSpPr>
            <a:grpSpLocks/>
          </p:cNvGrpSpPr>
          <p:nvPr/>
        </p:nvGrpSpPr>
        <p:grpSpPr bwMode="auto">
          <a:xfrm>
            <a:off x="4208463" y="5140325"/>
            <a:ext cx="1676400" cy="1344613"/>
            <a:chOff x="2651" y="2998"/>
            <a:chExt cx="1056" cy="847"/>
          </a:xfrm>
        </p:grpSpPr>
        <p:sp>
          <p:nvSpPr>
            <p:cNvPr id="579612" name="Rectangle 28"/>
            <p:cNvSpPr>
              <a:spLocks noChangeArrowheads="1"/>
            </p:cNvSpPr>
            <p:nvPr/>
          </p:nvSpPr>
          <p:spPr bwMode="auto">
            <a:xfrm rot="-3703846">
              <a:off x="3456" y="3013"/>
              <a:ext cx="265" cy="236"/>
            </a:xfrm>
            <a:prstGeom prst="rect">
              <a:avLst/>
            </a:prstGeom>
            <a:noFill/>
            <a:ln w="38100">
              <a:solidFill>
                <a:srgbClr val="FFFF00"/>
              </a:solidFill>
              <a:miter lim="800000"/>
              <a:headEnd/>
              <a:tailEnd/>
            </a:ln>
            <a:effectLst/>
          </p:spPr>
          <p:txBody>
            <a:bodyPr wrap="none" anchor="ctr"/>
            <a:lstStyle/>
            <a:p>
              <a:endParaRPr lang="fr-FR"/>
            </a:p>
          </p:txBody>
        </p:sp>
        <p:sp>
          <p:nvSpPr>
            <p:cNvPr id="579613" name="Freeform 29"/>
            <p:cNvSpPr>
              <a:spLocks/>
            </p:cNvSpPr>
            <p:nvPr/>
          </p:nvSpPr>
          <p:spPr bwMode="auto">
            <a:xfrm>
              <a:off x="2651" y="3158"/>
              <a:ext cx="963" cy="687"/>
            </a:xfrm>
            <a:custGeom>
              <a:avLst/>
              <a:gdLst/>
              <a:ahLst/>
              <a:cxnLst>
                <a:cxn ang="0">
                  <a:pos x="963" y="0"/>
                </a:cxn>
                <a:cxn ang="0">
                  <a:pos x="366" y="581"/>
                </a:cxn>
                <a:cxn ang="0">
                  <a:pos x="0" y="636"/>
                </a:cxn>
              </a:cxnLst>
              <a:rect l="0" t="0" r="r" b="b"/>
              <a:pathLst>
                <a:path w="963" h="687">
                  <a:moveTo>
                    <a:pt x="963" y="0"/>
                  </a:moveTo>
                  <a:cubicBezTo>
                    <a:pt x="863" y="97"/>
                    <a:pt x="526" y="475"/>
                    <a:pt x="366" y="581"/>
                  </a:cubicBezTo>
                  <a:cubicBezTo>
                    <a:pt x="206" y="687"/>
                    <a:pt x="76" y="625"/>
                    <a:pt x="0" y="636"/>
                  </a:cubicBezTo>
                </a:path>
              </a:pathLst>
            </a:custGeom>
            <a:noFill/>
            <a:ln w="31750">
              <a:solidFill>
                <a:srgbClr val="0000FF"/>
              </a:solidFill>
              <a:round/>
              <a:headEnd/>
              <a:tailEnd type="stealth" w="lg" len="lg"/>
            </a:ln>
            <a:effectLst/>
          </p:spPr>
          <p:txBody>
            <a:bodyPr/>
            <a:lstStyle/>
            <a:p>
              <a:endParaRPr lang="fr-FR"/>
            </a:p>
          </p:txBody>
        </p:sp>
      </p:grpSp>
      <p:grpSp>
        <p:nvGrpSpPr>
          <p:cNvPr id="579614" name="Group 30"/>
          <p:cNvGrpSpPr>
            <a:grpSpLocks/>
          </p:cNvGrpSpPr>
          <p:nvPr/>
        </p:nvGrpSpPr>
        <p:grpSpPr bwMode="auto">
          <a:xfrm>
            <a:off x="4179888" y="4981575"/>
            <a:ext cx="4194175" cy="1582738"/>
            <a:chOff x="2633" y="2898"/>
            <a:chExt cx="2642" cy="997"/>
          </a:xfrm>
        </p:grpSpPr>
        <p:sp>
          <p:nvSpPr>
            <p:cNvPr id="579615" name="Rectangle 31"/>
            <p:cNvSpPr>
              <a:spLocks noChangeArrowheads="1"/>
            </p:cNvSpPr>
            <p:nvPr/>
          </p:nvSpPr>
          <p:spPr bwMode="auto">
            <a:xfrm rot="-743689">
              <a:off x="5091" y="3037"/>
              <a:ext cx="184" cy="172"/>
            </a:xfrm>
            <a:prstGeom prst="rect">
              <a:avLst/>
            </a:prstGeom>
            <a:noFill/>
            <a:ln w="38100">
              <a:solidFill>
                <a:srgbClr val="FFFF00"/>
              </a:solidFill>
              <a:miter lim="800000"/>
              <a:headEnd/>
              <a:tailEnd/>
            </a:ln>
            <a:effectLst/>
          </p:spPr>
          <p:txBody>
            <a:bodyPr wrap="none" anchor="ctr"/>
            <a:lstStyle/>
            <a:p>
              <a:endParaRPr lang="fr-FR"/>
            </a:p>
          </p:txBody>
        </p:sp>
        <p:sp>
          <p:nvSpPr>
            <p:cNvPr id="579616" name="Freeform 32"/>
            <p:cNvSpPr>
              <a:spLocks/>
            </p:cNvSpPr>
            <p:nvPr/>
          </p:nvSpPr>
          <p:spPr bwMode="auto">
            <a:xfrm>
              <a:off x="2633" y="2898"/>
              <a:ext cx="2551" cy="997"/>
            </a:xfrm>
            <a:custGeom>
              <a:avLst/>
              <a:gdLst/>
              <a:ahLst/>
              <a:cxnLst>
                <a:cxn ang="0">
                  <a:pos x="2551" y="222"/>
                </a:cxn>
                <a:cxn ang="0">
                  <a:pos x="1189" y="960"/>
                </a:cxn>
                <a:cxn ang="0">
                  <a:pos x="0" y="0"/>
                </a:cxn>
              </a:cxnLst>
              <a:rect l="0" t="0" r="r" b="b"/>
              <a:pathLst>
                <a:path w="2551" h="997">
                  <a:moveTo>
                    <a:pt x="2551" y="222"/>
                  </a:moveTo>
                  <a:cubicBezTo>
                    <a:pt x="2324" y="345"/>
                    <a:pt x="1614" y="997"/>
                    <a:pt x="1189" y="960"/>
                  </a:cubicBezTo>
                  <a:cubicBezTo>
                    <a:pt x="764" y="923"/>
                    <a:pt x="248" y="200"/>
                    <a:pt x="0" y="0"/>
                  </a:cubicBezTo>
                </a:path>
              </a:pathLst>
            </a:custGeom>
            <a:noFill/>
            <a:ln w="31750">
              <a:solidFill>
                <a:srgbClr val="0000FF"/>
              </a:solidFill>
              <a:round/>
              <a:headEnd/>
              <a:tailEnd type="stealth" w="lg" len="lg"/>
            </a:ln>
            <a:effectLst/>
          </p:spPr>
          <p:txBody>
            <a:bodyPr/>
            <a:lstStyle/>
            <a:p>
              <a:endParaRPr lang="fr-FR"/>
            </a:p>
          </p:txBody>
        </p:sp>
      </p:grpSp>
      <p:sp>
        <p:nvSpPr>
          <p:cNvPr id="579617" name="Text Box 33"/>
          <p:cNvSpPr txBox="1">
            <a:spLocks noChangeArrowheads="1"/>
          </p:cNvSpPr>
          <p:nvPr/>
        </p:nvSpPr>
        <p:spPr bwMode="auto">
          <a:xfrm>
            <a:off x="3352800" y="2667000"/>
            <a:ext cx="1238250" cy="366713"/>
          </a:xfrm>
          <a:prstGeom prst="rect">
            <a:avLst/>
          </a:prstGeom>
          <a:noFill/>
          <a:ln w="9525">
            <a:noFill/>
            <a:miter lim="800000"/>
            <a:headEnd/>
            <a:tailEnd/>
          </a:ln>
          <a:effectLst/>
        </p:spPr>
        <p:txBody>
          <a:bodyPr wrap="none">
            <a:spAutoFit/>
          </a:bodyPr>
          <a:lstStyle/>
          <a:p>
            <a:r>
              <a:rPr lang="en-US">
                <a:solidFill>
                  <a:schemeClr val="bg1"/>
                </a:solidFill>
                <a:latin typeface="Arial" pitchFamily="34" charset="0"/>
              </a:rPr>
              <a:t>hash table</a:t>
            </a:r>
          </a:p>
        </p:txBody>
      </p:sp>
      <p:sp>
        <p:nvSpPr>
          <p:cNvPr id="579618" name="Text Box 34"/>
          <p:cNvSpPr txBox="1">
            <a:spLocks noChangeArrowheads="1"/>
          </p:cNvSpPr>
          <p:nvPr/>
        </p:nvSpPr>
        <p:spPr bwMode="auto">
          <a:xfrm>
            <a:off x="6172200" y="3124200"/>
            <a:ext cx="1238250" cy="366713"/>
          </a:xfrm>
          <a:prstGeom prst="rect">
            <a:avLst/>
          </a:prstGeom>
          <a:noFill/>
          <a:ln w="9525">
            <a:noFill/>
            <a:miter lim="800000"/>
            <a:headEnd/>
            <a:tailEnd/>
          </a:ln>
          <a:effectLst/>
        </p:spPr>
        <p:txBody>
          <a:bodyPr wrap="none">
            <a:spAutoFit/>
          </a:bodyPr>
          <a:lstStyle/>
          <a:p>
            <a:r>
              <a:rPr lang="en-US">
                <a:solidFill>
                  <a:schemeClr val="bg1"/>
                </a:solidFill>
                <a:latin typeface="Arial" pitchFamily="34" charset="0"/>
              </a:rPr>
              <a:t>test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95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95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96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95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96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95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96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95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0" grpId="0" animBg="1"/>
      <p:bldP spid="579591" grpId="0" animBg="1"/>
      <p:bldP spid="579592" grpId="0" animBg="1"/>
      <p:bldP spid="57959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ChangeArrowheads="1"/>
          </p:cNvSpPr>
          <p:nvPr/>
        </p:nvSpPr>
        <p:spPr bwMode="auto">
          <a:xfrm>
            <a:off x="3200400" y="3886200"/>
            <a:ext cx="2819400" cy="2667000"/>
          </a:xfrm>
          <a:prstGeom prst="rect">
            <a:avLst/>
          </a:prstGeom>
          <a:solidFill>
            <a:schemeClr val="tx1"/>
          </a:solidFill>
          <a:ln w="9525">
            <a:solidFill>
              <a:schemeClr val="tx1"/>
            </a:solidFill>
            <a:miter lim="800000"/>
            <a:headEnd/>
            <a:tailEnd/>
          </a:ln>
          <a:effectLst/>
        </p:spPr>
        <p:txBody>
          <a:bodyPr wrap="none" anchor="ctr"/>
          <a:lstStyle/>
          <a:p>
            <a:endParaRPr lang="fr-FR"/>
          </a:p>
        </p:txBody>
      </p:sp>
      <p:sp>
        <p:nvSpPr>
          <p:cNvPr id="581635" name="Rectangle 3"/>
          <p:cNvSpPr>
            <a:spLocks noGrp="1" noChangeArrowheads="1"/>
          </p:cNvSpPr>
          <p:nvPr>
            <p:ph type="title"/>
          </p:nvPr>
        </p:nvSpPr>
        <p:spPr/>
        <p:txBody>
          <a:bodyPr/>
          <a:lstStyle/>
          <a:p>
            <a:r>
              <a:rPr lang="en-US" dirty="0">
                <a:solidFill>
                  <a:schemeClr val="bg1"/>
                </a:solidFill>
                <a:latin typeface="Comic Sans MS" pitchFamily="66" charset="0"/>
              </a:rPr>
              <a:t>Strategy 4: Hashing</a:t>
            </a:r>
          </a:p>
        </p:txBody>
      </p:sp>
      <p:sp>
        <p:nvSpPr>
          <p:cNvPr id="581636" name="Rectangle 4"/>
          <p:cNvSpPr>
            <a:spLocks noGrp="1" noChangeArrowheads="1"/>
          </p:cNvSpPr>
          <p:nvPr>
            <p:ph type="body" idx="1"/>
          </p:nvPr>
        </p:nvSpPr>
        <p:spPr>
          <a:xfrm>
            <a:off x="685800" y="914400"/>
            <a:ext cx="7772400" cy="3505200"/>
          </a:xfrm>
        </p:spPr>
        <p:txBody>
          <a:bodyPr/>
          <a:lstStyle/>
          <a:p>
            <a:r>
              <a:rPr lang="en-US" sz="2000">
                <a:solidFill>
                  <a:schemeClr val="bg1"/>
                </a:solidFill>
              </a:rPr>
              <a:t>Make each invariant image feature into a low-dimensional “key” that indexes into a table of  hypotheses</a:t>
            </a:r>
          </a:p>
          <a:p>
            <a:r>
              <a:rPr lang="en-US" sz="2000">
                <a:solidFill>
                  <a:schemeClr val="bg1"/>
                </a:solidFill>
              </a:rPr>
              <a:t>Given a new test image, compute the hash keys for all features found in that image, access the table, and look for consistent hypotheses</a:t>
            </a:r>
          </a:p>
          <a:p>
            <a:r>
              <a:rPr lang="en-US" sz="2000">
                <a:solidFill>
                  <a:schemeClr val="bg1"/>
                </a:solidFill>
              </a:rPr>
              <a:t>This can even work when we don’t have any feature descriptors: we can take n-tuples of neighboring features and compute invariant hash codes from their geometric configurations</a:t>
            </a:r>
          </a:p>
        </p:txBody>
      </p:sp>
      <p:sp>
        <p:nvSpPr>
          <p:cNvPr id="581637" name="Oval 5"/>
          <p:cNvSpPr>
            <a:spLocks noChangeArrowheads="1"/>
          </p:cNvSpPr>
          <p:nvPr/>
        </p:nvSpPr>
        <p:spPr bwMode="auto">
          <a:xfrm>
            <a:off x="5703903" y="5511831"/>
            <a:ext cx="217487" cy="217488"/>
          </a:xfrm>
          <a:prstGeom prst="ellipse">
            <a:avLst/>
          </a:prstGeom>
          <a:solidFill>
            <a:srgbClr val="FFFFFF"/>
          </a:solidFill>
          <a:ln w="9525">
            <a:noFill/>
            <a:round/>
            <a:headEnd/>
            <a:tailEnd/>
          </a:ln>
          <a:effectLst/>
        </p:spPr>
        <p:txBody>
          <a:bodyPr wrap="none" anchor="ctr"/>
          <a:lstStyle/>
          <a:p>
            <a:endParaRPr lang="fr-FR"/>
          </a:p>
        </p:txBody>
      </p:sp>
      <p:sp>
        <p:nvSpPr>
          <p:cNvPr id="581639" name="Oval 7"/>
          <p:cNvSpPr>
            <a:spLocks noChangeArrowheads="1"/>
          </p:cNvSpPr>
          <p:nvPr/>
        </p:nvSpPr>
        <p:spPr bwMode="auto">
          <a:xfrm>
            <a:off x="3965575" y="5870575"/>
            <a:ext cx="217488" cy="217488"/>
          </a:xfrm>
          <a:prstGeom prst="ellipse">
            <a:avLst/>
          </a:prstGeom>
          <a:solidFill>
            <a:srgbClr val="FFFFFF"/>
          </a:solidFill>
          <a:ln w="9525">
            <a:noFill/>
            <a:round/>
            <a:headEnd/>
            <a:tailEnd/>
          </a:ln>
          <a:effectLst/>
        </p:spPr>
        <p:txBody>
          <a:bodyPr wrap="none" anchor="ctr"/>
          <a:lstStyle/>
          <a:p>
            <a:endParaRPr lang="fr-FR"/>
          </a:p>
        </p:txBody>
      </p:sp>
      <p:sp>
        <p:nvSpPr>
          <p:cNvPr id="581642" name="Text Box 10"/>
          <p:cNvSpPr txBox="1">
            <a:spLocks noChangeArrowheads="1"/>
          </p:cNvSpPr>
          <p:nvPr/>
        </p:nvSpPr>
        <p:spPr bwMode="auto">
          <a:xfrm>
            <a:off x="3733800" y="5943600"/>
            <a:ext cx="404813" cy="457200"/>
          </a:xfrm>
          <a:prstGeom prst="rect">
            <a:avLst/>
          </a:prstGeom>
          <a:noFill/>
          <a:ln w="9525">
            <a:noFill/>
            <a:miter lim="800000"/>
            <a:headEnd/>
            <a:tailEnd/>
          </a:ln>
          <a:effectLst/>
        </p:spPr>
        <p:txBody>
          <a:bodyPr wrap="none">
            <a:spAutoFit/>
          </a:bodyPr>
          <a:lstStyle/>
          <a:p>
            <a:r>
              <a:rPr lang="en-US" sz="2400">
                <a:solidFill>
                  <a:schemeClr val="bg1"/>
                </a:solidFill>
                <a:latin typeface="Times New Roman" pitchFamily="18" charset="0"/>
              </a:rPr>
              <a:t>A</a:t>
            </a:r>
          </a:p>
        </p:txBody>
      </p:sp>
      <p:sp>
        <p:nvSpPr>
          <p:cNvPr id="581643" name="Text Box 11"/>
          <p:cNvSpPr txBox="1">
            <a:spLocks noChangeArrowheads="1"/>
          </p:cNvSpPr>
          <p:nvPr/>
        </p:nvSpPr>
        <p:spPr bwMode="auto">
          <a:xfrm>
            <a:off x="5557851" y="5656293"/>
            <a:ext cx="387350" cy="457200"/>
          </a:xfrm>
          <a:prstGeom prst="rect">
            <a:avLst/>
          </a:prstGeom>
          <a:noFill/>
          <a:ln w="9525">
            <a:noFill/>
            <a:miter lim="800000"/>
            <a:headEnd/>
            <a:tailEnd/>
          </a:ln>
          <a:effectLst/>
        </p:spPr>
        <p:txBody>
          <a:bodyPr wrap="none">
            <a:spAutoFit/>
          </a:bodyPr>
          <a:lstStyle/>
          <a:p>
            <a:r>
              <a:rPr lang="en-US" sz="2400" dirty="0">
                <a:solidFill>
                  <a:schemeClr val="bg1"/>
                </a:solidFill>
                <a:latin typeface="Times New Roman" pitchFamily="18" charset="0"/>
              </a:rPr>
              <a:t>B</a:t>
            </a:r>
          </a:p>
        </p:txBody>
      </p:sp>
      <p:sp>
        <p:nvSpPr>
          <p:cNvPr id="581644" name="Text Box 12"/>
          <p:cNvSpPr txBox="1">
            <a:spLocks noChangeArrowheads="1"/>
          </p:cNvSpPr>
          <p:nvPr/>
        </p:nvSpPr>
        <p:spPr bwMode="auto">
          <a:xfrm>
            <a:off x="3805238" y="4935538"/>
            <a:ext cx="387350" cy="457200"/>
          </a:xfrm>
          <a:prstGeom prst="rect">
            <a:avLst/>
          </a:prstGeom>
          <a:noFill/>
          <a:ln w="9525">
            <a:noFill/>
            <a:miter lim="800000"/>
            <a:headEnd/>
            <a:tailEnd/>
          </a:ln>
          <a:effectLst/>
        </p:spPr>
        <p:txBody>
          <a:bodyPr wrap="none">
            <a:spAutoFit/>
          </a:bodyPr>
          <a:lstStyle/>
          <a:p>
            <a:r>
              <a:rPr lang="en-US" sz="2400">
                <a:solidFill>
                  <a:schemeClr val="bg1"/>
                </a:solidFill>
                <a:latin typeface="Times New Roman" pitchFamily="18" charset="0"/>
              </a:rPr>
              <a:t>C</a:t>
            </a:r>
          </a:p>
        </p:txBody>
      </p:sp>
      <p:sp>
        <p:nvSpPr>
          <p:cNvPr id="581645" name="Text Box 13"/>
          <p:cNvSpPr txBox="1">
            <a:spLocks noChangeArrowheads="1"/>
          </p:cNvSpPr>
          <p:nvPr/>
        </p:nvSpPr>
        <p:spPr bwMode="auto">
          <a:xfrm>
            <a:off x="4840288" y="5295900"/>
            <a:ext cx="404812" cy="457200"/>
          </a:xfrm>
          <a:prstGeom prst="rect">
            <a:avLst/>
          </a:prstGeom>
          <a:noFill/>
          <a:ln w="9525">
            <a:noFill/>
            <a:miter lim="800000"/>
            <a:headEnd/>
            <a:tailEnd/>
          </a:ln>
          <a:effectLst/>
        </p:spPr>
        <p:txBody>
          <a:bodyPr wrap="none">
            <a:spAutoFit/>
          </a:bodyPr>
          <a:lstStyle/>
          <a:p>
            <a:r>
              <a:rPr lang="en-US" sz="2400">
                <a:solidFill>
                  <a:schemeClr val="bg1"/>
                </a:solidFill>
                <a:latin typeface="Times New Roman" pitchFamily="18" charset="0"/>
              </a:rPr>
              <a:t>D</a:t>
            </a:r>
          </a:p>
        </p:txBody>
      </p:sp>
      <p:sp>
        <p:nvSpPr>
          <p:cNvPr id="581646" name="Line 14"/>
          <p:cNvSpPr>
            <a:spLocks noChangeShapeType="1"/>
          </p:cNvSpPr>
          <p:nvPr/>
        </p:nvSpPr>
        <p:spPr bwMode="auto">
          <a:xfrm flipV="1">
            <a:off x="4068763" y="5632450"/>
            <a:ext cx="1646237" cy="334963"/>
          </a:xfrm>
          <a:prstGeom prst="line">
            <a:avLst/>
          </a:prstGeom>
          <a:noFill/>
          <a:ln w="28575">
            <a:solidFill>
              <a:srgbClr val="FFFF00"/>
            </a:solidFill>
            <a:round/>
            <a:headEnd/>
            <a:tailEnd type="triangle" w="med" len="med"/>
          </a:ln>
          <a:effectLst/>
        </p:spPr>
        <p:txBody>
          <a:bodyPr/>
          <a:lstStyle/>
          <a:p>
            <a:endParaRPr lang="fr-FR"/>
          </a:p>
        </p:txBody>
      </p:sp>
      <p:sp>
        <p:nvSpPr>
          <p:cNvPr id="581647" name="Line 15"/>
          <p:cNvSpPr>
            <a:spLocks noChangeShapeType="1"/>
          </p:cNvSpPr>
          <p:nvPr/>
        </p:nvSpPr>
        <p:spPr bwMode="auto">
          <a:xfrm rot="16200000" flipV="1">
            <a:off x="3008313" y="4951413"/>
            <a:ext cx="1692275" cy="358775"/>
          </a:xfrm>
          <a:prstGeom prst="line">
            <a:avLst/>
          </a:prstGeom>
          <a:noFill/>
          <a:ln w="28575">
            <a:solidFill>
              <a:srgbClr val="FFFF00"/>
            </a:solidFill>
            <a:round/>
            <a:headEnd/>
            <a:tailEnd type="triangle" w="med" len="med"/>
          </a:ln>
          <a:effectLst/>
        </p:spPr>
        <p:txBody>
          <a:bodyPr/>
          <a:lstStyle/>
          <a:p>
            <a:endParaRPr lang="fr-FR"/>
          </a:p>
        </p:txBody>
      </p:sp>
      <p:grpSp>
        <p:nvGrpSpPr>
          <p:cNvPr id="581648" name="Group 16"/>
          <p:cNvGrpSpPr>
            <a:grpSpLocks/>
          </p:cNvGrpSpPr>
          <p:nvPr/>
        </p:nvGrpSpPr>
        <p:grpSpPr bwMode="auto">
          <a:xfrm>
            <a:off x="3911600" y="5399088"/>
            <a:ext cx="912813" cy="544512"/>
            <a:chOff x="4217" y="2089"/>
            <a:chExt cx="575" cy="343"/>
          </a:xfrm>
        </p:grpSpPr>
        <p:sp>
          <p:nvSpPr>
            <p:cNvPr id="581649" name="Line 17"/>
            <p:cNvSpPr>
              <a:spLocks noChangeShapeType="1"/>
            </p:cNvSpPr>
            <p:nvPr/>
          </p:nvSpPr>
          <p:spPr bwMode="auto">
            <a:xfrm flipV="1">
              <a:off x="4217" y="2094"/>
              <a:ext cx="147" cy="33"/>
            </a:xfrm>
            <a:prstGeom prst="line">
              <a:avLst/>
            </a:prstGeom>
            <a:noFill/>
            <a:ln w="19050">
              <a:solidFill>
                <a:srgbClr val="FF3300"/>
              </a:solidFill>
              <a:round/>
              <a:headEnd/>
              <a:tailEnd/>
            </a:ln>
            <a:effectLst/>
          </p:spPr>
          <p:txBody>
            <a:bodyPr/>
            <a:lstStyle/>
            <a:p>
              <a:endParaRPr lang="fr-FR"/>
            </a:p>
          </p:txBody>
        </p:sp>
        <p:sp>
          <p:nvSpPr>
            <p:cNvPr id="581650" name="Line 18"/>
            <p:cNvSpPr>
              <a:spLocks noChangeShapeType="1"/>
            </p:cNvSpPr>
            <p:nvPr/>
          </p:nvSpPr>
          <p:spPr bwMode="auto">
            <a:xfrm flipV="1">
              <a:off x="4257" y="2230"/>
              <a:ext cx="514" cy="107"/>
            </a:xfrm>
            <a:prstGeom prst="line">
              <a:avLst/>
            </a:prstGeom>
            <a:noFill/>
            <a:ln w="19050">
              <a:solidFill>
                <a:srgbClr val="FF3300"/>
              </a:solidFill>
              <a:round/>
              <a:headEnd/>
              <a:tailEnd/>
            </a:ln>
            <a:effectLst/>
          </p:spPr>
          <p:txBody>
            <a:bodyPr/>
            <a:lstStyle/>
            <a:p>
              <a:endParaRPr lang="fr-FR"/>
            </a:p>
          </p:txBody>
        </p:sp>
        <p:sp>
          <p:nvSpPr>
            <p:cNvPr id="581651" name="Line 19"/>
            <p:cNvSpPr>
              <a:spLocks noChangeShapeType="1"/>
            </p:cNvSpPr>
            <p:nvPr/>
          </p:nvSpPr>
          <p:spPr bwMode="auto">
            <a:xfrm flipH="1" flipV="1">
              <a:off x="4354" y="2089"/>
              <a:ext cx="72" cy="343"/>
            </a:xfrm>
            <a:prstGeom prst="line">
              <a:avLst/>
            </a:prstGeom>
            <a:noFill/>
            <a:ln w="19050">
              <a:solidFill>
                <a:srgbClr val="FF3300"/>
              </a:solidFill>
              <a:round/>
              <a:headEnd/>
              <a:tailEnd/>
            </a:ln>
            <a:effectLst/>
          </p:spPr>
          <p:txBody>
            <a:bodyPr/>
            <a:lstStyle/>
            <a:p>
              <a:endParaRPr lang="fr-FR"/>
            </a:p>
          </p:txBody>
        </p:sp>
        <p:sp>
          <p:nvSpPr>
            <p:cNvPr id="581652" name="Line 20"/>
            <p:cNvSpPr>
              <a:spLocks noChangeShapeType="1"/>
            </p:cNvSpPr>
            <p:nvPr/>
          </p:nvSpPr>
          <p:spPr bwMode="auto">
            <a:xfrm rot="16200000" flipV="1">
              <a:off x="4717" y="2278"/>
              <a:ext cx="130" cy="21"/>
            </a:xfrm>
            <a:prstGeom prst="line">
              <a:avLst/>
            </a:prstGeom>
            <a:noFill/>
            <a:ln w="19050">
              <a:solidFill>
                <a:srgbClr val="FF3300"/>
              </a:solidFill>
              <a:round/>
              <a:headEnd/>
              <a:tailEnd/>
            </a:ln>
            <a:effectLst/>
          </p:spPr>
          <p:txBody>
            <a:bodyPr/>
            <a:lstStyle/>
            <a:p>
              <a:endParaRPr lang="fr-FR"/>
            </a:p>
          </p:txBody>
        </p:sp>
      </p:grpSp>
      <p:sp>
        <p:nvSpPr>
          <p:cNvPr id="581638" name="Oval 6"/>
          <p:cNvSpPr>
            <a:spLocks noChangeArrowheads="1"/>
          </p:cNvSpPr>
          <p:nvPr/>
        </p:nvSpPr>
        <p:spPr bwMode="auto">
          <a:xfrm>
            <a:off x="4038600" y="5294313"/>
            <a:ext cx="217488" cy="217487"/>
          </a:xfrm>
          <a:prstGeom prst="ellipse">
            <a:avLst/>
          </a:prstGeom>
          <a:solidFill>
            <a:srgbClr val="FFFFFF"/>
          </a:solidFill>
          <a:ln w="9525">
            <a:noFill/>
            <a:round/>
            <a:headEnd/>
            <a:tailEnd/>
          </a:ln>
          <a:effectLst/>
        </p:spPr>
        <p:txBody>
          <a:bodyPr wrap="none" anchor="ctr"/>
          <a:lstStyle/>
          <a:p>
            <a:endParaRPr lang="fr-FR"/>
          </a:p>
        </p:txBody>
      </p:sp>
      <p:sp>
        <p:nvSpPr>
          <p:cNvPr id="581640" name="Oval 8"/>
          <p:cNvSpPr>
            <a:spLocks noChangeArrowheads="1"/>
          </p:cNvSpPr>
          <p:nvPr/>
        </p:nvSpPr>
        <p:spPr bwMode="auto">
          <a:xfrm>
            <a:off x="4686300" y="5510213"/>
            <a:ext cx="217488" cy="217487"/>
          </a:xfrm>
          <a:prstGeom prst="ellipse">
            <a:avLst/>
          </a:prstGeom>
          <a:solidFill>
            <a:srgbClr val="FFFFFF"/>
          </a:solidFill>
          <a:ln w="9525">
            <a:noFill/>
            <a:round/>
            <a:headEnd/>
            <a:tailEnd/>
          </a:ln>
          <a:effectLst/>
        </p:spPr>
        <p:txBody>
          <a:bodyPr wrap="none" anchor="ctr"/>
          <a:lstStyle/>
          <a:p>
            <a:endParaRPr lang="fr-F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Grp="1" noChangeArrowheads="1"/>
          </p:cNvSpPr>
          <p:nvPr>
            <p:ph type="title"/>
          </p:nvPr>
        </p:nvSpPr>
        <p:spPr/>
        <p:txBody>
          <a:bodyPr/>
          <a:lstStyle/>
          <a:p>
            <a:r>
              <a:rPr lang="en-US">
                <a:solidFill>
                  <a:schemeClr val="bg1"/>
                </a:solidFill>
                <a:latin typeface="Comic Sans MS" pitchFamily="66" charset="0"/>
              </a:rPr>
              <a:t>Beyond affine transformations</a:t>
            </a:r>
          </a:p>
        </p:txBody>
      </p:sp>
      <p:sp>
        <p:nvSpPr>
          <p:cNvPr id="585731" name="Rectangle 3"/>
          <p:cNvSpPr>
            <a:spLocks noGrp="1" noChangeArrowheads="1"/>
          </p:cNvSpPr>
          <p:nvPr>
            <p:ph type="body" idx="1"/>
          </p:nvPr>
        </p:nvSpPr>
        <p:spPr/>
        <p:txBody>
          <a:bodyPr/>
          <a:lstStyle/>
          <a:p>
            <a:r>
              <a:rPr lang="en-US">
                <a:solidFill>
                  <a:schemeClr val="bg1"/>
                </a:solidFill>
              </a:rPr>
              <a:t>What is the transformation between two views of a planar surface?</a:t>
            </a:r>
            <a:br>
              <a:rPr lang="en-US">
                <a:solidFill>
                  <a:schemeClr val="bg1"/>
                </a:solidFill>
              </a:rPr>
            </a:br>
            <a:r>
              <a:rPr lang="en-US">
                <a:solidFill>
                  <a:schemeClr val="bg1"/>
                </a:solidFill>
              </a:rPr>
              <a:t/>
            </a:r>
            <a:br>
              <a:rPr lang="en-US">
                <a:solidFill>
                  <a:schemeClr val="bg1"/>
                </a:solidFill>
              </a:rPr>
            </a:br>
            <a:r>
              <a:rPr lang="en-US">
                <a:solidFill>
                  <a:schemeClr val="bg1"/>
                </a:solidFill>
              </a:rPr>
              <a:t/>
            </a:r>
            <a:br>
              <a:rPr lang="en-US">
                <a:solidFill>
                  <a:schemeClr val="bg1"/>
                </a:solidFill>
              </a:rPr>
            </a:br>
            <a:r>
              <a:rPr lang="en-US">
                <a:solidFill>
                  <a:schemeClr val="bg1"/>
                </a:solidFill>
              </a:rPr>
              <a:t/>
            </a:r>
            <a:br>
              <a:rPr lang="en-US">
                <a:solidFill>
                  <a:schemeClr val="bg1"/>
                </a:solidFill>
              </a:rPr>
            </a:br>
            <a:r>
              <a:rPr lang="en-US">
                <a:solidFill>
                  <a:schemeClr val="bg1"/>
                </a:solidFill>
              </a:rPr>
              <a:t/>
            </a:r>
            <a:br>
              <a:rPr lang="en-US">
                <a:solidFill>
                  <a:schemeClr val="bg1"/>
                </a:solidFill>
              </a:rPr>
            </a:br>
            <a:r>
              <a:rPr lang="en-US">
                <a:solidFill>
                  <a:schemeClr val="bg1"/>
                </a:solidFill>
              </a:rPr>
              <a:t/>
            </a:r>
            <a:br>
              <a:rPr lang="en-US">
                <a:solidFill>
                  <a:schemeClr val="bg1"/>
                </a:solidFill>
              </a:rPr>
            </a:br>
            <a:endParaRPr lang="en-US">
              <a:solidFill>
                <a:schemeClr val="bg1"/>
              </a:solidFill>
            </a:endParaRPr>
          </a:p>
          <a:p>
            <a:r>
              <a:rPr lang="en-US">
                <a:solidFill>
                  <a:schemeClr val="bg1"/>
                </a:solidFill>
              </a:rPr>
              <a:t>What is the transformation between images from two cameras that share the same center?</a:t>
            </a:r>
          </a:p>
        </p:txBody>
      </p:sp>
      <p:grpSp>
        <p:nvGrpSpPr>
          <p:cNvPr id="585732" name="Group 4"/>
          <p:cNvGrpSpPr>
            <a:grpSpLocks/>
          </p:cNvGrpSpPr>
          <p:nvPr/>
        </p:nvGrpSpPr>
        <p:grpSpPr bwMode="auto">
          <a:xfrm>
            <a:off x="1828800" y="4724400"/>
            <a:ext cx="5486400" cy="1981200"/>
            <a:chOff x="288" y="2160"/>
            <a:chExt cx="5192" cy="1901"/>
          </a:xfrm>
        </p:grpSpPr>
        <p:pic>
          <p:nvPicPr>
            <p:cNvPr id="585733" name="Picture 5" descr="fig7"/>
            <p:cNvPicPr>
              <a:picLocks noChangeAspect="1" noChangeArrowheads="1"/>
            </p:cNvPicPr>
            <p:nvPr/>
          </p:nvPicPr>
          <p:blipFill>
            <a:blip r:embed="rId3"/>
            <a:srcRect/>
            <a:stretch>
              <a:fillRect/>
            </a:stretch>
          </p:blipFill>
          <p:spPr bwMode="auto">
            <a:xfrm>
              <a:off x="288" y="2160"/>
              <a:ext cx="2508" cy="1901"/>
            </a:xfrm>
            <a:prstGeom prst="rect">
              <a:avLst/>
            </a:prstGeom>
            <a:noFill/>
          </p:spPr>
        </p:pic>
        <p:pic>
          <p:nvPicPr>
            <p:cNvPr id="585734" name="Picture 6" descr="fig7"/>
            <p:cNvPicPr>
              <a:picLocks noChangeAspect="1" noChangeArrowheads="1"/>
            </p:cNvPicPr>
            <p:nvPr/>
          </p:nvPicPr>
          <p:blipFill>
            <a:blip r:embed="rId4"/>
            <a:srcRect/>
            <a:stretch>
              <a:fillRect/>
            </a:stretch>
          </p:blipFill>
          <p:spPr bwMode="auto">
            <a:xfrm>
              <a:off x="2972" y="2160"/>
              <a:ext cx="2508" cy="1901"/>
            </a:xfrm>
            <a:prstGeom prst="rect">
              <a:avLst/>
            </a:prstGeom>
            <a:noFill/>
          </p:spPr>
        </p:pic>
      </p:grpSp>
      <p:pic>
        <p:nvPicPr>
          <p:cNvPr id="585735" name="Picture 7" descr="graffiti2"/>
          <p:cNvPicPr>
            <a:picLocks noChangeAspect="1" noChangeArrowheads="1"/>
          </p:cNvPicPr>
          <p:nvPr/>
        </p:nvPicPr>
        <p:blipFill>
          <a:blip r:embed="rId5" cstate="print"/>
          <a:srcRect/>
          <a:stretch>
            <a:fillRect/>
          </a:stretch>
        </p:blipFill>
        <p:spPr bwMode="auto">
          <a:xfrm>
            <a:off x="1981200" y="1739900"/>
            <a:ext cx="2492375" cy="1993900"/>
          </a:xfrm>
          <a:prstGeom prst="rect">
            <a:avLst/>
          </a:prstGeom>
          <a:noFill/>
        </p:spPr>
      </p:pic>
      <p:pic>
        <p:nvPicPr>
          <p:cNvPr id="585736" name="Picture 8" descr="graffiti1"/>
          <p:cNvPicPr>
            <a:picLocks noChangeAspect="1" noChangeArrowheads="1"/>
          </p:cNvPicPr>
          <p:nvPr/>
        </p:nvPicPr>
        <p:blipFill>
          <a:blip r:embed="rId6" cstate="print"/>
          <a:srcRect/>
          <a:stretch>
            <a:fillRect/>
          </a:stretch>
        </p:blipFill>
        <p:spPr bwMode="auto">
          <a:xfrm>
            <a:off x="4679950" y="1739900"/>
            <a:ext cx="2492375" cy="1993900"/>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p:txBody>
          <a:bodyPr/>
          <a:lstStyle/>
          <a:p>
            <a:r>
              <a:rPr lang="en-US">
                <a:solidFill>
                  <a:schemeClr val="bg1"/>
                </a:solidFill>
                <a:latin typeface="Comic Sans MS" pitchFamily="66" charset="0"/>
              </a:rPr>
              <a:t>Beyond affine transformations</a:t>
            </a:r>
          </a:p>
        </p:txBody>
      </p:sp>
      <p:sp>
        <p:nvSpPr>
          <p:cNvPr id="587779" name="Rectangle 3"/>
          <p:cNvSpPr>
            <a:spLocks noGrp="1" noChangeArrowheads="1"/>
          </p:cNvSpPr>
          <p:nvPr>
            <p:ph type="body" idx="1"/>
          </p:nvPr>
        </p:nvSpPr>
        <p:spPr/>
        <p:txBody>
          <a:bodyPr/>
          <a:lstStyle/>
          <a:p>
            <a:r>
              <a:rPr lang="en-US" b="1">
                <a:solidFill>
                  <a:schemeClr val="bg1"/>
                </a:solidFill>
              </a:rPr>
              <a:t>Homography:</a:t>
            </a:r>
            <a:r>
              <a:rPr lang="en-US">
                <a:solidFill>
                  <a:schemeClr val="bg1"/>
                </a:solidFill>
              </a:rPr>
              <a:t> plane projective transformation (transformation taking a quad to another arbitrary quad)</a:t>
            </a:r>
          </a:p>
        </p:txBody>
      </p:sp>
      <p:grpSp>
        <p:nvGrpSpPr>
          <p:cNvPr id="587780" name="Group 4"/>
          <p:cNvGrpSpPr>
            <a:grpSpLocks/>
          </p:cNvGrpSpPr>
          <p:nvPr/>
        </p:nvGrpSpPr>
        <p:grpSpPr bwMode="auto">
          <a:xfrm>
            <a:off x="2057400" y="2870200"/>
            <a:ext cx="5257800" cy="1778000"/>
            <a:chOff x="2160" y="2208"/>
            <a:chExt cx="1296" cy="432"/>
          </a:xfrm>
        </p:grpSpPr>
        <p:sp>
          <p:nvSpPr>
            <p:cNvPr id="587781" name="Rectangle 5"/>
            <p:cNvSpPr>
              <a:spLocks noChangeArrowheads="1"/>
            </p:cNvSpPr>
            <p:nvPr/>
          </p:nvSpPr>
          <p:spPr bwMode="auto">
            <a:xfrm>
              <a:off x="2160" y="2304"/>
              <a:ext cx="288" cy="240"/>
            </a:xfrm>
            <a:prstGeom prst="rect">
              <a:avLst/>
            </a:prstGeom>
            <a:solidFill>
              <a:srgbClr val="FFC000"/>
            </a:solidFill>
            <a:ln w="9525">
              <a:solidFill>
                <a:schemeClr val="tx1"/>
              </a:solidFill>
              <a:miter lim="800000"/>
              <a:headEnd/>
              <a:tailEnd/>
            </a:ln>
            <a:effectLst/>
          </p:spPr>
          <p:txBody>
            <a:bodyPr wrap="none" anchor="ctr"/>
            <a:lstStyle/>
            <a:p>
              <a:endParaRPr lang="fr-FR"/>
            </a:p>
          </p:txBody>
        </p:sp>
        <p:sp>
          <p:nvSpPr>
            <p:cNvPr id="587782" name="AutoShape 6"/>
            <p:cNvSpPr>
              <a:spLocks noChangeArrowheads="1"/>
            </p:cNvSpPr>
            <p:nvPr/>
          </p:nvSpPr>
          <p:spPr bwMode="auto">
            <a:xfrm>
              <a:off x="2544" y="2352"/>
              <a:ext cx="192" cy="14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endParaRPr lang="fr-FR"/>
            </a:p>
          </p:txBody>
        </p:sp>
        <p:sp>
          <p:nvSpPr>
            <p:cNvPr id="587783" name="Freeform 7"/>
            <p:cNvSpPr>
              <a:spLocks/>
            </p:cNvSpPr>
            <p:nvPr/>
          </p:nvSpPr>
          <p:spPr bwMode="auto">
            <a:xfrm>
              <a:off x="2880" y="2208"/>
              <a:ext cx="576" cy="432"/>
            </a:xfrm>
            <a:custGeom>
              <a:avLst/>
              <a:gdLst/>
              <a:ahLst/>
              <a:cxnLst>
                <a:cxn ang="0">
                  <a:pos x="0" y="384"/>
                </a:cxn>
                <a:cxn ang="0">
                  <a:pos x="96" y="96"/>
                </a:cxn>
                <a:cxn ang="0">
                  <a:pos x="528" y="0"/>
                </a:cxn>
                <a:cxn ang="0">
                  <a:pos x="576" y="432"/>
                </a:cxn>
                <a:cxn ang="0">
                  <a:pos x="0" y="384"/>
                </a:cxn>
              </a:cxnLst>
              <a:rect l="0" t="0" r="r" b="b"/>
              <a:pathLst>
                <a:path w="576" h="432">
                  <a:moveTo>
                    <a:pt x="0" y="384"/>
                  </a:moveTo>
                  <a:lnTo>
                    <a:pt x="96" y="96"/>
                  </a:lnTo>
                  <a:lnTo>
                    <a:pt x="528" y="0"/>
                  </a:lnTo>
                  <a:lnTo>
                    <a:pt x="576" y="432"/>
                  </a:lnTo>
                  <a:lnTo>
                    <a:pt x="0" y="384"/>
                  </a:lnTo>
                  <a:close/>
                </a:path>
              </a:pathLst>
            </a:custGeom>
            <a:solidFill>
              <a:srgbClr val="FFC000"/>
            </a:solidFill>
            <a:ln w="9525">
              <a:solidFill>
                <a:schemeClr val="tx1"/>
              </a:solidFill>
              <a:round/>
              <a:headEnd/>
              <a:tailEnd/>
            </a:ln>
            <a:effectLst/>
          </p:spPr>
          <p:txBody>
            <a:bodyPr/>
            <a:lstStyle/>
            <a:p>
              <a:endParaRPr lang="fr-FR"/>
            </a:p>
          </p:txBody>
        </p:sp>
      </p:gr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p:txBody>
          <a:bodyPr/>
          <a:lstStyle/>
          <a:p>
            <a:r>
              <a:rPr lang="en-US">
                <a:solidFill>
                  <a:schemeClr val="bg1"/>
                </a:solidFill>
                <a:latin typeface="Comic Sans MS" pitchFamily="66" charset="0"/>
              </a:rPr>
              <a:t>Fitting a homography</a:t>
            </a:r>
          </a:p>
        </p:txBody>
      </p:sp>
      <p:sp>
        <p:nvSpPr>
          <p:cNvPr id="589827" name="Rectangle 3"/>
          <p:cNvSpPr>
            <a:spLocks noGrp="1" noChangeArrowheads="1"/>
          </p:cNvSpPr>
          <p:nvPr>
            <p:ph type="body" idx="1"/>
          </p:nvPr>
        </p:nvSpPr>
        <p:spPr/>
        <p:txBody>
          <a:bodyPr/>
          <a:lstStyle/>
          <a:p>
            <a:r>
              <a:rPr lang="en-US">
                <a:solidFill>
                  <a:schemeClr val="bg1"/>
                </a:solidFill>
              </a:rPr>
              <a:t>Recall: homogenenous coordinates</a:t>
            </a:r>
          </a:p>
        </p:txBody>
      </p:sp>
      <p:sp>
        <p:nvSpPr>
          <p:cNvPr id="589828" name="Text Box 4"/>
          <p:cNvSpPr txBox="1">
            <a:spLocks noChangeArrowheads="1"/>
          </p:cNvSpPr>
          <p:nvPr/>
        </p:nvSpPr>
        <p:spPr bwMode="auto">
          <a:xfrm>
            <a:off x="993775" y="2727325"/>
            <a:ext cx="3514725" cy="701675"/>
          </a:xfrm>
          <a:prstGeom prst="rect">
            <a:avLst/>
          </a:prstGeom>
          <a:noFill/>
          <a:ln w="9525">
            <a:noFill/>
            <a:miter lim="800000"/>
            <a:headEnd/>
            <a:tailEnd/>
          </a:ln>
          <a:effectLst/>
        </p:spPr>
        <p:txBody>
          <a:bodyPr wrap="none">
            <a:spAutoFit/>
          </a:bodyPr>
          <a:lstStyle/>
          <a:p>
            <a:pPr algn="ctr"/>
            <a:r>
              <a:rPr lang="en-US" sz="2000">
                <a:solidFill>
                  <a:schemeClr val="bg1"/>
                </a:solidFill>
                <a:latin typeface="Arial" pitchFamily="34" charset="0"/>
                <a:cs typeface="Arial" pitchFamily="34" charset="0"/>
              </a:rPr>
              <a:t>Converting </a:t>
            </a:r>
            <a:r>
              <a:rPr lang="en-US" sz="2000" i="1">
                <a:solidFill>
                  <a:schemeClr val="bg1"/>
                </a:solidFill>
                <a:latin typeface="Arial" pitchFamily="34" charset="0"/>
                <a:cs typeface="Arial" pitchFamily="34" charset="0"/>
              </a:rPr>
              <a:t>to</a:t>
            </a:r>
            <a:r>
              <a:rPr lang="en-US" sz="2000">
                <a:solidFill>
                  <a:schemeClr val="bg1"/>
                </a:solidFill>
                <a:latin typeface="Arial" pitchFamily="34" charset="0"/>
                <a:cs typeface="Arial" pitchFamily="34" charset="0"/>
              </a:rPr>
              <a:t> homogenenous</a:t>
            </a:r>
            <a:br>
              <a:rPr lang="en-US" sz="2000">
                <a:solidFill>
                  <a:schemeClr val="bg1"/>
                </a:solidFill>
                <a:latin typeface="Arial" pitchFamily="34" charset="0"/>
                <a:cs typeface="Arial" pitchFamily="34" charset="0"/>
              </a:rPr>
            </a:br>
            <a:r>
              <a:rPr lang="en-US" sz="2000">
                <a:solidFill>
                  <a:schemeClr val="bg1"/>
                </a:solidFill>
                <a:latin typeface="Arial" pitchFamily="34" charset="0"/>
                <a:cs typeface="Arial" pitchFamily="34" charset="0"/>
              </a:rPr>
              <a:t>image coordinates</a:t>
            </a:r>
          </a:p>
        </p:txBody>
      </p:sp>
      <p:pic>
        <p:nvPicPr>
          <p:cNvPr id="589829" name="Picture 5" descr="Edittex"/>
          <p:cNvPicPr>
            <a:picLocks noChangeAspect="1" noChangeArrowheads="1"/>
          </p:cNvPicPr>
          <p:nvPr>
            <p:custDataLst>
              <p:tags r:id="rId1"/>
            </p:custDataLst>
          </p:nvPr>
        </p:nvPicPr>
        <p:blipFill>
          <a:blip r:embed="rId5"/>
          <a:srcRect/>
          <a:stretch>
            <a:fillRect/>
          </a:stretch>
        </p:blipFill>
        <p:spPr bwMode="auto">
          <a:xfrm>
            <a:off x="1219200" y="1576388"/>
            <a:ext cx="1843088" cy="1035050"/>
          </a:xfrm>
          <a:prstGeom prst="rect">
            <a:avLst/>
          </a:prstGeom>
          <a:noFill/>
          <a:ln w="9525">
            <a:noFill/>
            <a:miter lim="800000"/>
            <a:headEnd/>
            <a:tailEnd/>
          </a:ln>
          <a:effectLst/>
        </p:spPr>
      </p:pic>
      <p:pic>
        <p:nvPicPr>
          <p:cNvPr id="589830" name="Picture 6" descr="Edittex"/>
          <p:cNvPicPr>
            <a:picLocks noChangeAspect="1" noChangeArrowheads="1"/>
          </p:cNvPicPr>
          <p:nvPr>
            <p:custDataLst>
              <p:tags r:id="rId2"/>
            </p:custDataLst>
          </p:nvPr>
        </p:nvPicPr>
        <p:blipFill>
          <a:blip r:embed="rId6"/>
          <a:srcRect/>
          <a:stretch>
            <a:fillRect/>
          </a:stretch>
        </p:blipFill>
        <p:spPr bwMode="auto">
          <a:xfrm>
            <a:off x="5607050" y="1500188"/>
            <a:ext cx="2622550" cy="1035050"/>
          </a:xfrm>
          <a:prstGeom prst="rect">
            <a:avLst/>
          </a:prstGeom>
          <a:noFill/>
          <a:ln w="9525">
            <a:noFill/>
            <a:miter lim="800000"/>
            <a:headEnd/>
            <a:tailEnd/>
          </a:ln>
          <a:effectLst/>
        </p:spPr>
      </p:pic>
      <p:sp>
        <p:nvSpPr>
          <p:cNvPr id="589831" name="Text Box 7"/>
          <p:cNvSpPr txBox="1">
            <a:spLocks noChangeArrowheads="1"/>
          </p:cNvSpPr>
          <p:nvPr/>
        </p:nvSpPr>
        <p:spPr bwMode="auto">
          <a:xfrm>
            <a:off x="4949825" y="2719388"/>
            <a:ext cx="3810000" cy="701675"/>
          </a:xfrm>
          <a:prstGeom prst="rect">
            <a:avLst/>
          </a:prstGeom>
          <a:noFill/>
          <a:ln w="9525">
            <a:noFill/>
            <a:miter lim="800000"/>
            <a:headEnd/>
            <a:tailEnd/>
          </a:ln>
          <a:effectLst/>
        </p:spPr>
        <p:txBody>
          <a:bodyPr wrap="none">
            <a:spAutoFit/>
          </a:bodyPr>
          <a:lstStyle/>
          <a:p>
            <a:pPr algn="ctr"/>
            <a:r>
              <a:rPr lang="en-US" sz="2000">
                <a:solidFill>
                  <a:schemeClr val="bg1"/>
                </a:solidFill>
                <a:latin typeface="Arial" pitchFamily="34" charset="0"/>
                <a:cs typeface="Arial" pitchFamily="34" charset="0"/>
              </a:rPr>
              <a:t>Converting </a:t>
            </a:r>
            <a:r>
              <a:rPr lang="en-US" sz="2000" i="1">
                <a:solidFill>
                  <a:schemeClr val="bg1"/>
                </a:solidFill>
                <a:latin typeface="Arial" pitchFamily="34" charset="0"/>
                <a:cs typeface="Arial" pitchFamily="34" charset="0"/>
              </a:rPr>
              <a:t>from</a:t>
            </a:r>
            <a:r>
              <a:rPr lang="en-US" sz="2000">
                <a:solidFill>
                  <a:schemeClr val="bg1"/>
                </a:solidFill>
                <a:latin typeface="Arial" pitchFamily="34" charset="0"/>
                <a:cs typeface="Arial" pitchFamily="34" charset="0"/>
              </a:rPr>
              <a:t> homogenenous</a:t>
            </a:r>
            <a:br>
              <a:rPr lang="en-US" sz="2000">
                <a:solidFill>
                  <a:schemeClr val="bg1"/>
                </a:solidFill>
                <a:latin typeface="Arial" pitchFamily="34" charset="0"/>
                <a:cs typeface="Arial" pitchFamily="34" charset="0"/>
              </a:rPr>
            </a:br>
            <a:r>
              <a:rPr lang="en-US" sz="2000">
                <a:solidFill>
                  <a:schemeClr val="bg1"/>
                </a:solidFill>
                <a:latin typeface="Arial" pitchFamily="34" charset="0"/>
                <a:cs typeface="Arial" pitchFamily="34" charset="0"/>
              </a:rPr>
              <a:t>image coordinates</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p:txBody>
          <a:bodyPr/>
          <a:lstStyle/>
          <a:p>
            <a:r>
              <a:rPr lang="en-US">
                <a:solidFill>
                  <a:schemeClr val="bg1"/>
                </a:solidFill>
                <a:latin typeface="Comic Sans MS" pitchFamily="66" charset="0"/>
              </a:rPr>
              <a:t>Fitting a homography</a:t>
            </a:r>
          </a:p>
        </p:txBody>
      </p:sp>
      <p:sp>
        <p:nvSpPr>
          <p:cNvPr id="591875" name="Rectangle 3"/>
          <p:cNvSpPr>
            <a:spLocks noGrp="1" noChangeArrowheads="1"/>
          </p:cNvSpPr>
          <p:nvPr>
            <p:ph type="body" idx="1"/>
          </p:nvPr>
        </p:nvSpPr>
        <p:spPr/>
        <p:txBody>
          <a:bodyPr/>
          <a:lstStyle/>
          <a:p>
            <a:r>
              <a:rPr lang="en-US">
                <a:solidFill>
                  <a:schemeClr val="bg1"/>
                </a:solidFill>
              </a:rPr>
              <a:t>Recall: homogenenous coordinates</a:t>
            </a:r>
            <a:br>
              <a:rPr lang="en-US">
                <a:solidFill>
                  <a:schemeClr val="bg1"/>
                </a:solidFill>
              </a:rPr>
            </a:br>
            <a:r>
              <a:rPr lang="en-US">
                <a:solidFill>
                  <a:schemeClr val="bg1"/>
                </a:solidFill>
              </a:rPr>
              <a:t/>
            </a:r>
            <a:br>
              <a:rPr lang="en-US">
                <a:solidFill>
                  <a:schemeClr val="bg1"/>
                </a:solidFill>
              </a:rPr>
            </a:br>
            <a:r>
              <a:rPr lang="en-US">
                <a:solidFill>
                  <a:schemeClr val="bg1"/>
                </a:solidFill>
              </a:rPr>
              <a:t/>
            </a:r>
            <a:br>
              <a:rPr lang="en-US">
                <a:solidFill>
                  <a:schemeClr val="bg1"/>
                </a:solidFill>
              </a:rPr>
            </a:br>
            <a:r>
              <a:rPr lang="en-US">
                <a:solidFill>
                  <a:schemeClr val="bg1"/>
                </a:solidFill>
              </a:rPr>
              <a:t/>
            </a:r>
            <a:br>
              <a:rPr lang="en-US">
                <a:solidFill>
                  <a:schemeClr val="bg1"/>
                </a:solidFill>
              </a:rPr>
            </a:br>
            <a:r>
              <a:rPr lang="en-US">
                <a:solidFill>
                  <a:schemeClr val="bg1"/>
                </a:solidFill>
              </a:rPr>
              <a:t/>
            </a:r>
            <a:br>
              <a:rPr lang="en-US">
                <a:solidFill>
                  <a:schemeClr val="bg1"/>
                </a:solidFill>
              </a:rPr>
            </a:br>
            <a:r>
              <a:rPr lang="en-US">
                <a:solidFill>
                  <a:schemeClr val="bg1"/>
                </a:solidFill>
              </a:rPr>
              <a:t/>
            </a:r>
            <a:br>
              <a:rPr lang="en-US">
                <a:solidFill>
                  <a:schemeClr val="bg1"/>
                </a:solidFill>
              </a:rPr>
            </a:br>
            <a:r>
              <a:rPr lang="en-US">
                <a:solidFill>
                  <a:schemeClr val="bg1"/>
                </a:solidFill>
              </a:rPr>
              <a:t/>
            </a:r>
            <a:br>
              <a:rPr lang="en-US">
                <a:solidFill>
                  <a:schemeClr val="bg1"/>
                </a:solidFill>
              </a:rPr>
            </a:br>
            <a:endParaRPr lang="en-US">
              <a:solidFill>
                <a:schemeClr val="bg1"/>
              </a:solidFill>
            </a:endParaRPr>
          </a:p>
          <a:p>
            <a:r>
              <a:rPr lang="en-US">
                <a:solidFill>
                  <a:schemeClr val="bg1"/>
                </a:solidFill>
              </a:rPr>
              <a:t>Equation for homography:</a:t>
            </a:r>
          </a:p>
        </p:txBody>
      </p:sp>
      <p:sp>
        <p:nvSpPr>
          <p:cNvPr id="591876" name="Text Box 4"/>
          <p:cNvSpPr txBox="1">
            <a:spLocks noChangeArrowheads="1"/>
          </p:cNvSpPr>
          <p:nvPr/>
        </p:nvSpPr>
        <p:spPr bwMode="auto">
          <a:xfrm>
            <a:off x="993775" y="2727325"/>
            <a:ext cx="3514725" cy="701675"/>
          </a:xfrm>
          <a:prstGeom prst="rect">
            <a:avLst/>
          </a:prstGeom>
          <a:noFill/>
          <a:ln w="9525">
            <a:noFill/>
            <a:miter lim="800000"/>
            <a:headEnd/>
            <a:tailEnd/>
          </a:ln>
          <a:effectLst/>
        </p:spPr>
        <p:txBody>
          <a:bodyPr wrap="none">
            <a:spAutoFit/>
          </a:bodyPr>
          <a:lstStyle/>
          <a:p>
            <a:pPr algn="ctr"/>
            <a:r>
              <a:rPr lang="en-US" sz="2000">
                <a:solidFill>
                  <a:schemeClr val="bg1"/>
                </a:solidFill>
                <a:latin typeface="Arial" pitchFamily="34" charset="0"/>
                <a:cs typeface="Arial" pitchFamily="34" charset="0"/>
              </a:rPr>
              <a:t>Converting </a:t>
            </a:r>
            <a:r>
              <a:rPr lang="en-US" sz="2000" i="1">
                <a:solidFill>
                  <a:schemeClr val="bg1"/>
                </a:solidFill>
                <a:latin typeface="Arial" pitchFamily="34" charset="0"/>
                <a:cs typeface="Arial" pitchFamily="34" charset="0"/>
              </a:rPr>
              <a:t>to</a:t>
            </a:r>
            <a:r>
              <a:rPr lang="en-US" sz="2000">
                <a:solidFill>
                  <a:schemeClr val="bg1"/>
                </a:solidFill>
                <a:latin typeface="Arial" pitchFamily="34" charset="0"/>
                <a:cs typeface="Arial" pitchFamily="34" charset="0"/>
              </a:rPr>
              <a:t> homogenenous</a:t>
            </a:r>
            <a:br>
              <a:rPr lang="en-US" sz="2000">
                <a:solidFill>
                  <a:schemeClr val="bg1"/>
                </a:solidFill>
                <a:latin typeface="Arial" pitchFamily="34" charset="0"/>
                <a:cs typeface="Arial" pitchFamily="34" charset="0"/>
              </a:rPr>
            </a:br>
            <a:r>
              <a:rPr lang="en-US" sz="2000">
                <a:solidFill>
                  <a:schemeClr val="bg1"/>
                </a:solidFill>
                <a:latin typeface="Arial" pitchFamily="34" charset="0"/>
                <a:cs typeface="Arial" pitchFamily="34" charset="0"/>
              </a:rPr>
              <a:t>image coordinates</a:t>
            </a:r>
          </a:p>
        </p:txBody>
      </p:sp>
      <p:pic>
        <p:nvPicPr>
          <p:cNvPr id="591877" name="Picture 5" descr="Edittex"/>
          <p:cNvPicPr>
            <a:picLocks noChangeAspect="1" noChangeArrowheads="1"/>
          </p:cNvPicPr>
          <p:nvPr>
            <p:custDataLst>
              <p:tags r:id="rId2"/>
            </p:custDataLst>
          </p:nvPr>
        </p:nvPicPr>
        <p:blipFill>
          <a:blip r:embed="rId6"/>
          <a:srcRect/>
          <a:stretch>
            <a:fillRect/>
          </a:stretch>
        </p:blipFill>
        <p:spPr bwMode="auto">
          <a:xfrm>
            <a:off x="1219200" y="1576388"/>
            <a:ext cx="1843088" cy="1035050"/>
          </a:xfrm>
          <a:prstGeom prst="rect">
            <a:avLst/>
          </a:prstGeom>
          <a:noFill/>
          <a:ln w="9525">
            <a:noFill/>
            <a:miter lim="800000"/>
            <a:headEnd/>
            <a:tailEnd/>
          </a:ln>
          <a:effectLst/>
        </p:spPr>
      </p:pic>
      <p:pic>
        <p:nvPicPr>
          <p:cNvPr id="591878" name="Picture 6" descr="Edittex"/>
          <p:cNvPicPr>
            <a:picLocks noChangeAspect="1" noChangeArrowheads="1"/>
          </p:cNvPicPr>
          <p:nvPr>
            <p:custDataLst>
              <p:tags r:id="rId3"/>
            </p:custDataLst>
          </p:nvPr>
        </p:nvPicPr>
        <p:blipFill>
          <a:blip r:embed="rId7"/>
          <a:srcRect/>
          <a:stretch>
            <a:fillRect/>
          </a:stretch>
        </p:blipFill>
        <p:spPr bwMode="auto">
          <a:xfrm>
            <a:off x="5607050" y="1500188"/>
            <a:ext cx="2622550" cy="1035050"/>
          </a:xfrm>
          <a:prstGeom prst="rect">
            <a:avLst/>
          </a:prstGeom>
          <a:noFill/>
          <a:ln w="9525">
            <a:noFill/>
            <a:miter lim="800000"/>
            <a:headEnd/>
            <a:tailEnd/>
          </a:ln>
          <a:effectLst/>
        </p:spPr>
      </p:pic>
      <p:sp>
        <p:nvSpPr>
          <p:cNvPr id="591879" name="Text Box 7"/>
          <p:cNvSpPr txBox="1">
            <a:spLocks noChangeArrowheads="1"/>
          </p:cNvSpPr>
          <p:nvPr/>
        </p:nvSpPr>
        <p:spPr bwMode="auto">
          <a:xfrm>
            <a:off x="4949825" y="2719388"/>
            <a:ext cx="3810000" cy="701675"/>
          </a:xfrm>
          <a:prstGeom prst="rect">
            <a:avLst/>
          </a:prstGeom>
          <a:noFill/>
          <a:ln w="9525">
            <a:noFill/>
            <a:miter lim="800000"/>
            <a:headEnd/>
            <a:tailEnd/>
          </a:ln>
          <a:effectLst/>
        </p:spPr>
        <p:txBody>
          <a:bodyPr wrap="none">
            <a:spAutoFit/>
          </a:bodyPr>
          <a:lstStyle/>
          <a:p>
            <a:pPr algn="ctr"/>
            <a:r>
              <a:rPr lang="en-US" sz="2000">
                <a:solidFill>
                  <a:schemeClr val="bg1"/>
                </a:solidFill>
                <a:latin typeface="Arial" pitchFamily="34" charset="0"/>
                <a:cs typeface="Arial" pitchFamily="34" charset="0"/>
              </a:rPr>
              <a:t>Converting </a:t>
            </a:r>
            <a:r>
              <a:rPr lang="en-US" sz="2000" i="1">
                <a:solidFill>
                  <a:schemeClr val="bg1"/>
                </a:solidFill>
                <a:latin typeface="Arial" pitchFamily="34" charset="0"/>
                <a:cs typeface="Arial" pitchFamily="34" charset="0"/>
              </a:rPr>
              <a:t>from</a:t>
            </a:r>
            <a:r>
              <a:rPr lang="en-US" sz="2000">
                <a:solidFill>
                  <a:schemeClr val="bg1"/>
                </a:solidFill>
                <a:latin typeface="Arial" pitchFamily="34" charset="0"/>
                <a:cs typeface="Arial" pitchFamily="34" charset="0"/>
              </a:rPr>
              <a:t> homogenenous</a:t>
            </a:r>
            <a:br>
              <a:rPr lang="en-US" sz="2000">
                <a:solidFill>
                  <a:schemeClr val="bg1"/>
                </a:solidFill>
                <a:latin typeface="Arial" pitchFamily="34" charset="0"/>
                <a:cs typeface="Arial" pitchFamily="34" charset="0"/>
              </a:rPr>
            </a:br>
            <a:r>
              <a:rPr lang="en-US" sz="2000">
                <a:solidFill>
                  <a:schemeClr val="bg1"/>
                </a:solidFill>
                <a:latin typeface="Arial" pitchFamily="34" charset="0"/>
                <a:cs typeface="Arial" pitchFamily="34" charset="0"/>
              </a:rPr>
              <a:t>image coordinates</a:t>
            </a:r>
          </a:p>
        </p:txBody>
      </p:sp>
      <p:graphicFrame>
        <p:nvGraphicFramePr>
          <p:cNvPr id="591880" name="Object 8"/>
          <p:cNvGraphicFramePr>
            <a:graphicFrameLocks noChangeAspect="1"/>
          </p:cNvGraphicFramePr>
          <p:nvPr>
            <p:ph sz="half" idx="4294967295"/>
          </p:nvPr>
        </p:nvGraphicFramePr>
        <p:xfrm>
          <a:off x="2362200" y="4597400"/>
          <a:ext cx="4329113" cy="1782763"/>
        </p:xfrm>
        <a:graphic>
          <a:graphicData uri="http://schemas.openxmlformats.org/presentationml/2006/ole">
            <p:oleObj spid="_x0000_s591880" name="Equation" r:id="rId8" imgW="1726920" imgH="711000" progId="Equation.3">
              <p:embed/>
            </p:oleObj>
          </a:graphicData>
        </a:graphic>
      </p:graphicFrame>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title"/>
          </p:nvPr>
        </p:nvSpPr>
        <p:spPr/>
        <p:txBody>
          <a:bodyPr/>
          <a:lstStyle/>
          <a:p>
            <a:r>
              <a:rPr lang="en-US">
                <a:solidFill>
                  <a:schemeClr val="bg1"/>
                </a:solidFill>
                <a:latin typeface="Comic Sans MS" pitchFamily="66" charset="0"/>
              </a:rPr>
              <a:t>Fitting a homography</a:t>
            </a:r>
          </a:p>
        </p:txBody>
      </p:sp>
      <p:sp>
        <p:nvSpPr>
          <p:cNvPr id="593923" name="Rectangle 3"/>
          <p:cNvSpPr>
            <a:spLocks noGrp="1" noChangeArrowheads="1"/>
          </p:cNvSpPr>
          <p:nvPr>
            <p:ph type="body" idx="1"/>
          </p:nvPr>
        </p:nvSpPr>
        <p:spPr/>
        <p:txBody>
          <a:bodyPr/>
          <a:lstStyle/>
          <a:p>
            <a:r>
              <a:rPr lang="en-US">
                <a:solidFill>
                  <a:schemeClr val="bg1"/>
                </a:solidFill>
              </a:rPr>
              <a:t>Equation for homography:</a:t>
            </a:r>
          </a:p>
        </p:txBody>
      </p:sp>
      <p:graphicFrame>
        <p:nvGraphicFramePr>
          <p:cNvPr id="593924" name="Object 4"/>
          <p:cNvGraphicFramePr>
            <a:graphicFrameLocks noChangeAspect="1"/>
          </p:cNvGraphicFramePr>
          <p:nvPr>
            <p:ph sz="quarter" idx="4294967295"/>
          </p:nvPr>
        </p:nvGraphicFramePr>
        <p:xfrm>
          <a:off x="5599113" y="1371600"/>
          <a:ext cx="2859087" cy="1641475"/>
        </p:xfrm>
        <a:graphic>
          <a:graphicData uri="http://schemas.openxmlformats.org/presentationml/2006/ole">
            <p:oleObj spid="_x0000_s593924" name="Equation" r:id="rId4" imgW="1282680" imgH="736560" progId="Equation.3">
              <p:embed/>
            </p:oleObj>
          </a:graphicData>
        </a:graphic>
      </p:graphicFrame>
      <p:graphicFrame>
        <p:nvGraphicFramePr>
          <p:cNvPr id="593925" name="Object 5"/>
          <p:cNvGraphicFramePr>
            <a:graphicFrameLocks noChangeAspect="1"/>
          </p:cNvGraphicFramePr>
          <p:nvPr>
            <p:ph idx="4294967295"/>
          </p:nvPr>
        </p:nvGraphicFramePr>
        <p:xfrm>
          <a:off x="955675" y="1446213"/>
          <a:ext cx="3905250" cy="1573212"/>
        </p:xfrm>
        <a:graphic>
          <a:graphicData uri="http://schemas.openxmlformats.org/presentationml/2006/ole">
            <p:oleObj spid="_x0000_s593925" name="Equation" r:id="rId5" imgW="1765080" imgH="711000" progId="Equation.3">
              <p:embed/>
            </p:oleObj>
          </a:graphicData>
        </a:graphic>
      </p:graphicFrame>
      <p:graphicFrame>
        <p:nvGraphicFramePr>
          <p:cNvPr id="593926" name="Object 6"/>
          <p:cNvGraphicFramePr>
            <a:graphicFrameLocks noChangeAspect="1"/>
          </p:cNvGraphicFramePr>
          <p:nvPr>
            <p:ph sz="quarter" idx="4294967295"/>
          </p:nvPr>
        </p:nvGraphicFramePr>
        <p:xfrm>
          <a:off x="990600" y="3962400"/>
          <a:ext cx="1828800" cy="530225"/>
        </p:xfrm>
        <a:graphic>
          <a:graphicData uri="http://schemas.openxmlformats.org/presentationml/2006/ole">
            <p:oleObj spid="_x0000_s593926" name="Equation" r:id="rId6" imgW="787320" imgH="228600" progId="Equation.3">
              <p:embed/>
            </p:oleObj>
          </a:graphicData>
        </a:graphic>
      </p:graphicFrame>
      <p:graphicFrame>
        <p:nvGraphicFramePr>
          <p:cNvPr id="593927" name="Object 7"/>
          <p:cNvGraphicFramePr>
            <a:graphicFrameLocks noChangeAspect="1"/>
          </p:cNvGraphicFramePr>
          <p:nvPr/>
        </p:nvGraphicFramePr>
        <p:xfrm>
          <a:off x="4397375" y="3322638"/>
          <a:ext cx="4183063" cy="1706562"/>
        </p:xfrm>
        <a:graphic>
          <a:graphicData uri="http://schemas.openxmlformats.org/presentationml/2006/ole">
            <p:oleObj spid="_x0000_s593927" name="Equation" r:id="rId7" imgW="1815840" imgH="736560" progId="Equation.3">
              <p:embed/>
            </p:oleObj>
          </a:graphicData>
        </a:graphic>
      </p:graphicFrame>
      <p:graphicFrame>
        <p:nvGraphicFramePr>
          <p:cNvPr id="593928" name="Object 8"/>
          <p:cNvGraphicFramePr>
            <a:graphicFrameLocks noChangeAspect="1"/>
          </p:cNvGraphicFramePr>
          <p:nvPr/>
        </p:nvGraphicFramePr>
        <p:xfrm>
          <a:off x="596900" y="5010150"/>
          <a:ext cx="4583113" cy="1619250"/>
        </p:xfrm>
        <a:graphic>
          <a:graphicData uri="http://schemas.openxmlformats.org/presentationml/2006/ole">
            <p:oleObj spid="_x0000_s593928" name="Equation" r:id="rId8" imgW="2095200" imgH="736560" progId="Equation.3">
              <p:embed/>
            </p:oleObj>
          </a:graphicData>
        </a:graphic>
      </p:graphicFrame>
      <p:sp>
        <p:nvSpPr>
          <p:cNvPr id="593929" name="Text Box 9"/>
          <p:cNvSpPr txBox="1">
            <a:spLocks noChangeArrowheads="1"/>
          </p:cNvSpPr>
          <p:nvPr/>
        </p:nvSpPr>
        <p:spPr bwMode="auto">
          <a:xfrm>
            <a:off x="5715000" y="5683250"/>
            <a:ext cx="2952750" cy="641350"/>
          </a:xfrm>
          <a:prstGeom prst="rect">
            <a:avLst/>
          </a:prstGeom>
          <a:noFill/>
          <a:ln w="9525">
            <a:noFill/>
            <a:miter lim="800000"/>
            <a:headEnd/>
            <a:tailEnd/>
          </a:ln>
          <a:effectLst/>
        </p:spPr>
        <p:txBody>
          <a:bodyPr wrap="none">
            <a:spAutoFit/>
          </a:bodyPr>
          <a:lstStyle/>
          <a:p>
            <a:pPr algn="ctr"/>
            <a:r>
              <a:rPr lang="en-US">
                <a:solidFill>
                  <a:schemeClr val="bg1"/>
                </a:solidFill>
                <a:latin typeface="Arial" pitchFamily="34" charset="0"/>
              </a:rPr>
              <a:t>3 equations, only 2 linearly </a:t>
            </a:r>
            <a:br>
              <a:rPr lang="en-US">
                <a:solidFill>
                  <a:schemeClr val="bg1"/>
                </a:solidFill>
                <a:latin typeface="Arial" pitchFamily="34" charset="0"/>
              </a:rPr>
            </a:br>
            <a:r>
              <a:rPr lang="en-US">
                <a:solidFill>
                  <a:schemeClr val="bg1"/>
                </a:solidFill>
                <a:latin typeface="Arial" pitchFamily="34" charset="0"/>
              </a:rPr>
              <a:t>independent</a:t>
            </a:r>
          </a:p>
        </p:txBody>
      </p:sp>
      <p:sp>
        <p:nvSpPr>
          <p:cNvPr id="593930" name="Text Box 10"/>
          <p:cNvSpPr txBox="1">
            <a:spLocks noChangeArrowheads="1"/>
          </p:cNvSpPr>
          <p:nvPr/>
        </p:nvSpPr>
        <p:spPr bwMode="auto">
          <a:xfrm>
            <a:off x="1517650" y="3124200"/>
            <a:ext cx="3359150" cy="641350"/>
          </a:xfrm>
          <a:prstGeom prst="rect">
            <a:avLst/>
          </a:prstGeom>
          <a:noFill/>
          <a:ln w="9525">
            <a:noFill/>
            <a:miter lim="800000"/>
            <a:headEnd/>
            <a:tailEnd/>
          </a:ln>
          <a:effectLst/>
        </p:spPr>
        <p:txBody>
          <a:bodyPr wrap="none">
            <a:spAutoFit/>
          </a:bodyPr>
          <a:lstStyle/>
          <a:p>
            <a:pPr algn="ctr"/>
            <a:r>
              <a:rPr lang="en-US">
                <a:solidFill>
                  <a:schemeClr val="bg1"/>
                </a:solidFill>
                <a:latin typeface="Arial" pitchFamily="34" charset="0"/>
              </a:rPr>
              <a:t>9 entries, 8 degrees of freedom</a:t>
            </a:r>
            <a:br>
              <a:rPr lang="en-US">
                <a:solidFill>
                  <a:schemeClr val="bg1"/>
                </a:solidFill>
                <a:latin typeface="Arial" pitchFamily="34" charset="0"/>
              </a:rPr>
            </a:br>
            <a:r>
              <a:rPr lang="en-US">
                <a:solidFill>
                  <a:schemeClr val="bg1"/>
                </a:solidFill>
                <a:latin typeface="Arial" pitchFamily="34" charset="0"/>
              </a:rPr>
              <a:t>(scale is arbitrary)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9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39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39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1" name="Text Box 5"/>
          <p:cNvSpPr txBox="1">
            <a:spLocks noChangeArrowheads="1"/>
          </p:cNvSpPr>
          <p:nvPr/>
        </p:nvSpPr>
        <p:spPr bwMode="auto">
          <a:xfrm>
            <a:off x="2928915" y="179343"/>
            <a:ext cx="3722494" cy="584775"/>
          </a:xfrm>
          <a:prstGeom prst="rect">
            <a:avLst/>
          </a:prstGeom>
          <a:noFill/>
          <a:ln w="9525" algn="ctr">
            <a:noFill/>
            <a:miter lim="800000"/>
            <a:headEnd/>
            <a:tailEnd/>
          </a:ln>
          <a:effectLst/>
        </p:spPr>
        <p:txBody>
          <a:bodyPr wrap="none">
            <a:spAutoFit/>
          </a:bodyPr>
          <a:lstStyle/>
          <a:p>
            <a:r>
              <a:rPr lang="en-US" sz="3200" dirty="0" err="1" smtClean="0"/>
              <a:t>Epipolar</a:t>
            </a:r>
            <a:r>
              <a:rPr lang="en-US" sz="3200" dirty="0" smtClean="0"/>
              <a:t> Geometry</a:t>
            </a:r>
            <a:endParaRPr lang="en-US" sz="3200" dirty="0"/>
          </a:p>
        </p:txBody>
      </p:sp>
      <p:pic>
        <p:nvPicPr>
          <p:cNvPr id="873476" name="Picture 4"/>
          <p:cNvPicPr>
            <a:picLocks noChangeAspect="1" noChangeArrowheads="1"/>
          </p:cNvPicPr>
          <p:nvPr/>
        </p:nvPicPr>
        <p:blipFill>
          <a:blip r:embed="rId3"/>
          <a:srcRect/>
          <a:stretch>
            <a:fillRect/>
          </a:stretch>
        </p:blipFill>
        <p:spPr bwMode="auto">
          <a:xfrm>
            <a:off x="1139778" y="1092168"/>
            <a:ext cx="7120035" cy="542108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2"/>
          <p:cNvSpPr>
            <a:spLocks noGrp="1" noChangeArrowheads="1"/>
          </p:cNvSpPr>
          <p:nvPr>
            <p:ph type="title"/>
          </p:nvPr>
        </p:nvSpPr>
        <p:spPr/>
        <p:txBody>
          <a:bodyPr/>
          <a:lstStyle/>
          <a:p>
            <a:r>
              <a:rPr lang="en-US">
                <a:solidFill>
                  <a:schemeClr val="bg1"/>
                </a:solidFill>
              </a:rPr>
              <a:t>Direct linear transform</a:t>
            </a:r>
          </a:p>
        </p:txBody>
      </p:sp>
      <p:sp>
        <p:nvSpPr>
          <p:cNvPr id="595971" name="Rectangle 3"/>
          <p:cNvSpPr>
            <a:spLocks noGrp="1" noChangeArrowheads="1"/>
          </p:cNvSpPr>
          <p:nvPr>
            <p:ph type="body" idx="1"/>
          </p:nvPr>
        </p:nvSpPr>
        <p:spPr>
          <a:xfrm>
            <a:off x="685800" y="4038600"/>
            <a:ext cx="7772400" cy="2706688"/>
          </a:xfrm>
        </p:spPr>
        <p:txBody>
          <a:bodyPr/>
          <a:lstStyle/>
          <a:p>
            <a:pPr>
              <a:lnSpc>
                <a:spcPct val="90000"/>
              </a:lnSpc>
            </a:pPr>
            <a:r>
              <a:rPr lang="en-US">
                <a:solidFill>
                  <a:schemeClr val="bg1"/>
                </a:solidFill>
              </a:rPr>
              <a:t>H has 8 degrees of freedom (9 parameters, but scale is arbitrary)</a:t>
            </a:r>
          </a:p>
          <a:p>
            <a:pPr>
              <a:lnSpc>
                <a:spcPct val="90000"/>
              </a:lnSpc>
            </a:pPr>
            <a:r>
              <a:rPr lang="en-US">
                <a:solidFill>
                  <a:schemeClr val="bg1"/>
                </a:solidFill>
              </a:rPr>
              <a:t>One match gives us two linearly independent equations</a:t>
            </a:r>
          </a:p>
          <a:p>
            <a:pPr>
              <a:lnSpc>
                <a:spcPct val="90000"/>
              </a:lnSpc>
            </a:pPr>
            <a:r>
              <a:rPr lang="en-US">
                <a:solidFill>
                  <a:schemeClr val="bg1"/>
                </a:solidFill>
              </a:rPr>
              <a:t>Four matches needed for a minimal solution (null space of 8x9 matrix)</a:t>
            </a:r>
          </a:p>
          <a:p>
            <a:pPr>
              <a:lnSpc>
                <a:spcPct val="90000"/>
              </a:lnSpc>
            </a:pPr>
            <a:r>
              <a:rPr lang="en-US">
                <a:solidFill>
                  <a:schemeClr val="bg1"/>
                </a:solidFill>
              </a:rPr>
              <a:t>More than four: homogeneous least squares</a:t>
            </a:r>
          </a:p>
        </p:txBody>
      </p:sp>
      <p:graphicFrame>
        <p:nvGraphicFramePr>
          <p:cNvPr id="595972" name="Object 4"/>
          <p:cNvGraphicFramePr>
            <a:graphicFrameLocks noChangeAspect="1"/>
          </p:cNvGraphicFramePr>
          <p:nvPr/>
        </p:nvGraphicFramePr>
        <p:xfrm>
          <a:off x="914400" y="914400"/>
          <a:ext cx="4343400" cy="2932113"/>
        </p:xfrm>
        <a:graphic>
          <a:graphicData uri="http://schemas.openxmlformats.org/presentationml/2006/ole">
            <p:oleObj spid="_x0000_s595972" name="Equation" r:id="rId4" imgW="1739880" imgH="1168200" progId="Equation.3">
              <p:embed/>
            </p:oleObj>
          </a:graphicData>
        </a:graphic>
      </p:graphicFrame>
      <p:graphicFrame>
        <p:nvGraphicFramePr>
          <p:cNvPr id="595973" name="Object 5"/>
          <p:cNvGraphicFramePr>
            <a:graphicFrameLocks noChangeAspect="1"/>
          </p:cNvGraphicFramePr>
          <p:nvPr/>
        </p:nvGraphicFramePr>
        <p:xfrm>
          <a:off x="6389688" y="2105025"/>
          <a:ext cx="1223962" cy="503238"/>
        </p:xfrm>
        <a:graphic>
          <a:graphicData uri="http://schemas.openxmlformats.org/presentationml/2006/ole">
            <p:oleObj spid="_x0000_s595973" name="Equation" r:id="rId5" imgW="495000" imgH="203040" progId="Equation.3">
              <p:embed/>
            </p:oleObj>
          </a:graphicData>
        </a:graphic>
      </p:graphicFrame>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8" name="Picture 2" descr="fig7"/>
          <p:cNvPicPr>
            <a:picLocks noChangeAspect="1" noChangeArrowheads="1"/>
          </p:cNvPicPr>
          <p:nvPr/>
        </p:nvPicPr>
        <p:blipFill>
          <a:blip r:embed="rId3"/>
          <a:srcRect/>
          <a:stretch>
            <a:fillRect/>
          </a:stretch>
        </p:blipFill>
        <p:spPr bwMode="auto">
          <a:xfrm>
            <a:off x="2025650" y="4965700"/>
            <a:ext cx="4972050" cy="1628775"/>
          </a:xfrm>
          <a:prstGeom prst="rect">
            <a:avLst/>
          </a:prstGeom>
          <a:noFill/>
        </p:spPr>
      </p:pic>
      <p:pic>
        <p:nvPicPr>
          <p:cNvPr id="598019" name="Picture 3" descr="fig7"/>
          <p:cNvPicPr>
            <a:picLocks noChangeAspect="1" noChangeArrowheads="1"/>
          </p:cNvPicPr>
          <p:nvPr/>
        </p:nvPicPr>
        <p:blipFill>
          <a:blip r:embed="rId4"/>
          <a:srcRect/>
          <a:stretch>
            <a:fillRect/>
          </a:stretch>
        </p:blipFill>
        <p:spPr bwMode="auto">
          <a:xfrm>
            <a:off x="3406775" y="1027113"/>
            <a:ext cx="2552700" cy="1276350"/>
          </a:xfrm>
          <a:prstGeom prst="rect">
            <a:avLst/>
          </a:prstGeom>
          <a:noFill/>
        </p:spPr>
      </p:pic>
      <p:pic>
        <p:nvPicPr>
          <p:cNvPr id="598020" name="Picture 4" descr="fig7"/>
          <p:cNvPicPr>
            <a:picLocks noChangeAspect="1" noChangeArrowheads="1"/>
          </p:cNvPicPr>
          <p:nvPr/>
        </p:nvPicPr>
        <p:blipFill>
          <a:blip r:embed="rId5"/>
          <a:srcRect/>
          <a:stretch>
            <a:fillRect/>
          </a:stretch>
        </p:blipFill>
        <p:spPr bwMode="auto">
          <a:xfrm>
            <a:off x="2552700" y="3405188"/>
            <a:ext cx="1744663" cy="1395412"/>
          </a:xfrm>
          <a:prstGeom prst="rect">
            <a:avLst/>
          </a:prstGeom>
          <a:noFill/>
        </p:spPr>
      </p:pic>
      <p:pic>
        <p:nvPicPr>
          <p:cNvPr id="598021" name="Picture 5" descr="fig7"/>
          <p:cNvPicPr>
            <a:picLocks noChangeAspect="1" noChangeArrowheads="1"/>
          </p:cNvPicPr>
          <p:nvPr/>
        </p:nvPicPr>
        <p:blipFill>
          <a:blip r:embed="rId6"/>
          <a:srcRect/>
          <a:stretch>
            <a:fillRect/>
          </a:stretch>
        </p:blipFill>
        <p:spPr bwMode="auto">
          <a:xfrm>
            <a:off x="3495675" y="2809875"/>
            <a:ext cx="1543050" cy="1238250"/>
          </a:xfrm>
          <a:prstGeom prst="rect">
            <a:avLst/>
          </a:prstGeom>
          <a:noFill/>
        </p:spPr>
      </p:pic>
      <p:pic>
        <p:nvPicPr>
          <p:cNvPr id="598022" name="Picture 6" descr="fig7"/>
          <p:cNvPicPr>
            <a:picLocks noChangeAspect="1" noChangeArrowheads="1"/>
          </p:cNvPicPr>
          <p:nvPr/>
        </p:nvPicPr>
        <p:blipFill>
          <a:blip r:embed="rId7"/>
          <a:srcRect/>
          <a:stretch>
            <a:fillRect/>
          </a:stretch>
        </p:blipFill>
        <p:spPr bwMode="auto">
          <a:xfrm>
            <a:off x="1685925" y="2171700"/>
            <a:ext cx="1571625" cy="1257300"/>
          </a:xfrm>
          <a:prstGeom prst="rect">
            <a:avLst/>
          </a:prstGeom>
          <a:noFill/>
        </p:spPr>
      </p:pic>
      <p:pic>
        <p:nvPicPr>
          <p:cNvPr id="598023" name="Picture 7" descr="fig7"/>
          <p:cNvPicPr>
            <a:picLocks noChangeAspect="1" noChangeArrowheads="1"/>
          </p:cNvPicPr>
          <p:nvPr/>
        </p:nvPicPr>
        <p:blipFill>
          <a:blip r:embed="rId8"/>
          <a:srcRect/>
          <a:stretch>
            <a:fillRect/>
          </a:stretch>
        </p:blipFill>
        <p:spPr bwMode="auto">
          <a:xfrm>
            <a:off x="388938" y="2652713"/>
            <a:ext cx="1633537" cy="1306512"/>
          </a:xfrm>
          <a:prstGeom prst="rect">
            <a:avLst/>
          </a:prstGeom>
          <a:noFill/>
        </p:spPr>
      </p:pic>
      <p:pic>
        <p:nvPicPr>
          <p:cNvPr id="598024" name="Picture 8" descr="fig7"/>
          <p:cNvPicPr>
            <a:picLocks noChangeAspect="1" noChangeArrowheads="1"/>
          </p:cNvPicPr>
          <p:nvPr/>
        </p:nvPicPr>
        <p:blipFill>
          <a:blip r:embed="rId9"/>
          <a:srcRect/>
          <a:stretch>
            <a:fillRect/>
          </a:stretch>
        </p:blipFill>
        <p:spPr bwMode="auto">
          <a:xfrm>
            <a:off x="4313238" y="2540000"/>
            <a:ext cx="1543050" cy="1238250"/>
          </a:xfrm>
          <a:prstGeom prst="rect">
            <a:avLst/>
          </a:prstGeom>
          <a:noFill/>
        </p:spPr>
      </p:pic>
      <p:pic>
        <p:nvPicPr>
          <p:cNvPr id="598025" name="Picture 9" descr="fig7"/>
          <p:cNvPicPr>
            <a:picLocks noChangeAspect="1" noChangeArrowheads="1"/>
          </p:cNvPicPr>
          <p:nvPr/>
        </p:nvPicPr>
        <p:blipFill>
          <a:blip r:embed="rId10"/>
          <a:srcRect/>
          <a:stretch>
            <a:fillRect/>
          </a:stretch>
        </p:blipFill>
        <p:spPr bwMode="auto">
          <a:xfrm>
            <a:off x="5622925" y="3241675"/>
            <a:ext cx="1509713" cy="1208088"/>
          </a:xfrm>
          <a:prstGeom prst="rect">
            <a:avLst/>
          </a:prstGeom>
          <a:noFill/>
        </p:spPr>
      </p:pic>
      <p:pic>
        <p:nvPicPr>
          <p:cNvPr id="598026" name="Picture 10" descr="fig7"/>
          <p:cNvPicPr>
            <a:picLocks noChangeAspect="1" noChangeArrowheads="1"/>
          </p:cNvPicPr>
          <p:nvPr/>
        </p:nvPicPr>
        <p:blipFill>
          <a:blip r:embed="rId11"/>
          <a:srcRect/>
          <a:stretch>
            <a:fillRect/>
          </a:stretch>
        </p:blipFill>
        <p:spPr bwMode="auto">
          <a:xfrm>
            <a:off x="6948488" y="2244725"/>
            <a:ext cx="1543050" cy="1238250"/>
          </a:xfrm>
          <a:prstGeom prst="rect">
            <a:avLst/>
          </a:prstGeom>
          <a:noFill/>
        </p:spPr>
      </p:pic>
      <p:pic>
        <p:nvPicPr>
          <p:cNvPr id="598027" name="Picture 11" descr="fig7"/>
          <p:cNvPicPr>
            <a:picLocks noChangeAspect="1" noChangeArrowheads="1"/>
          </p:cNvPicPr>
          <p:nvPr/>
        </p:nvPicPr>
        <p:blipFill>
          <a:blip r:embed="rId12"/>
          <a:srcRect/>
          <a:stretch>
            <a:fillRect/>
          </a:stretch>
        </p:blipFill>
        <p:spPr bwMode="auto">
          <a:xfrm>
            <a:off x="7296150" y="1304925"/>
            <a:ext cx="1543050" cy="1238250"/>
          </a:xfrm>
          <a:prstGeom prst="rect">
            <a:avLst/>
          </a:prstGeom>
          <a:noFill/>
        </p:spPr>
      </p:pic>
      <p:sp>
        <p:nvSpPr>
          <p:cNvPr id="598028" name="Rectangle 12"/>
          <p:cNvSpPr>
            <a:spLocks noGrp="1" noChangeArrowheads="1"/>
          </p:cNvSpPr>
          <p:nvPr>
            <p:ph type="title"/>
          </p:nvPr>
        </p:nvSpPr>
        <p:spPr/>
        <p:txBody>
          <a:bodyPr/>
          <a:lstStyle/>
          <a:p>
            <a:r>
              <a:rPr lang="en-US" dirty="0">
                <a:solidFill>
                  <a:schemeClr val="bg1"/>
                </a:solidFill>
              </a:rPr>
              <a:t>Application: Panorama stitching</a:t>
            </a:r>
          </a:p>
        </p:txBody>
      </p:sp>
      <p:sp>
        <p:nvSpPr>
          <p:cNvPr id="13" name="Text Box 35"/>
          <p:cNvSpPr txBox="1">
            <a:spLocks noChangeArrowheads="1"/>
          </p:cNvSpPr>
          <p:nvPr/>
        </p:nvSpPr>
        <p:spPr bwMode="auto">
          <a:xfrm>
            <a:off x="2688272" y="6488668"/>
            <a:ext cx="3672865" cy="369332"/>
          </a:xfrm>
          <a:prstGeom prst="rect">
            <a:avLst/>
          </a:prstGeom>
          <a:noFill/>
          <a:ln w="9525">
            <a:noFill/>
            <a:miter lim="800000"/>
            <a:headEnd/>
            <a:tailEnd/>
          </a:ln>
          <a:effectLst/>
        </p:spPr>
        <p:txBody>
          <a:bodyPr wrap="none">
            <a:spAutoFit/>
          </a:bodyPr>
          <a:lstStyle/>
          <a:p>
            <a:r>
              <a:rPr lang="en-US" dirty="0" smtClean="0">
                <a:solidFill>
                  <a:schemeClr val="bg1"/>
                </a:solidFill>
                <a:latin typeface="Arial" pitchFamily="34" charset="0"/>
              </a:rPr>
              <a:t>Images courtesy of A. </a:t>
            </a:r>
            <a:r>
              <a:rPr lang="en-US" dirty="0" err="1" smtClean="0">
                <a:solidFill>
                  <a:schemeClr val="bg1"/>
                </a:solidFill>
                <a:latin typeface="Arial" pitchFamily="34" charset="0"/>
              </a:rPr>
              <a:t>Zisserman</a:t>
            </a:r>
            <a:r>
              <a:rPr lang="en-US" dirty="0" smtClean="0">
                <a:solidFill>
                  <a:schemeClr val="bg1"/>
                </a:solidFill>
                <a:latin typeface="Arial" pitchFamily="34" charset="0"/>
              </a:rPr>
              <a:t>. </a:t>
            </a:r>
            <a:endParaRPr lang="en-US" dirty="0">
              <a:solidFill>
                <a:schemeClr val="bg1"/>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80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80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80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80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80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80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80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80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8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Grp="1" noChangeArrowheads="1"/>
          </p:cNvSpPr>
          <p:nvPr>
            <p:ph type="title"/>
          </p:nvPr>
        </p:nvSpPr>
        <p:spPr/>
        <p:txBody>
          <a:bodyPr/>
          <a:lstStyle/>
          <a:p>
            <a:r>
              <a:rPr lang="en-US">
                <a:solidFill>
                  <a:schemeClr val="bg1"/>
                </a:solidFill>
                <a:latin typeface="Comic Sans MS" pitchFamily="66" charset="0"/>
              </a:rPr>
              <a:t>Recognizing panoramas</a:t>
            </a:r>
          </a:p>
        </p:txBody>
      </p:sp>
      <p:grpSp>
        <p:nvGrpSpPr>
          <p:cNvPr id="600067" name="Group 3"/>
          <p:cNvGrpSpPr>
            <a:grpSpLocks/>
          </p:cNvGrpSpPr>
          <p:nvPr/>
        </p:nvGrpSpPr>
        <p:grpSpPr bwMode="auto">
          <a:xfrm>
            <a:off x="1752600" y="2228850"/>
            <a:ext cx="5222875" cy="3714750"/>
            <a:chOff x="45" y="0"/>
            <a:chExt cx="8064" cy="6166"/>
          </a:xfrm>
        </p:grpSpPr>
        <p:grpSp>
          <p:nvGrpSpPr>
            <p:cNvPr id="600068" name="Group 4"/>
            <p:cNvGrpSpPr>
              <a:grpSpLocks noChangeAspect="1"/>
            </p:cNvGrpSpPr>
            <p:nvPr/>
          </p:nvGrpSpPr>
          <p:grpSpPr bwMode="auto">
            <a:xfrm>
              <a:off x="762" y="2689"/>
              <a:ext cx="6855" cy="3477"/>
              <a:chOff x="9504" y="5904"/>
              <a:chExt cx="8160" cy="4137"/>
            </a:xfrm>
          </p:grpSpPr>
          <p:pic>
            <p:nvPicPr>
              <p:cNvPr id="600069" name="Picture 5" descr="rohr2Large"/>
              <p:cNvPicPr preferRelativeResize="0">
                <a:picLocks noChangeAspect="1" noChangeArrowheads="1"/>
              </p:cNvPicPr>
              <p:nvPr/>
            </p:nvPicPr>
            <p:blipFill>
              <a:blip r:embed="rId3" cstate="print"/>
              <a:srcRect/>
              <a:stretch>
                <a:fillRect/>
              </a:stretch>
            </p:blipFill>
            <p:spPr bwMode="auto">
              <a:xfrm>
                <a:off x="12816" y="5904"/>
                <a:ext cx="3840" cy="2286"/>
              </a:xfrm>
              <a:prstGeom prst="rect">
                <a:avLst/>
              </a:prstGeom>
              <a:noFill/>
            </p:spPr>
          </p:pic>
          <p:pic>
            <p:nvPicPr>
              <p:cNvPr id="600070" name="Picture 6" descr="rohr1Large"/>
              <p:cNvPicPr preferRelativeResize="0">
                <a:picLocks noChangeAspect="1" noChangeArrowheads="1"/>
              </p:cNvPicPr>
              <p:nvPr/>
            </p:nvPicPr>
            <p:blipFill>
              <a:blip r:embed="rId4" cstate="print"/>
              <a:srcRect/>
              <a:stretch>
                <a:fillRect/>
              </a:stretch>
            </p:blipFill>
            <p:spPr bwMode="auto">
              <a:xfrm>
                <a:off x="9504" y="5904"/>
                <a:ext cx="3241" cy="4128"/>
              </a:xfrm>
              <a:prstGeom prst="rect">
                <a:avLst/>
              </a:prstGeom>
              <a:noFill/>
            </p:spPr>
          </p:pic>
          <p:pic>
            <p:nvPicPr>
              <p:cNvPr id="600071" name="Picture 7" descr="rohr3Large"/>
              <p:cNvPicPr preferRelativeResize="0">
                <a:picLocks noChangeAspect="1" noChangeArrowheads="1"/>
              </p:cNvPicPr>
              <p:nvPr/>
            </p:nvPicPr>
            <p:blipFill>
              <a:blip r:embed="rId5" cstate="print"/>
              <a:srcRect/>
              <a:stretch>
                <a:fillRect/>
              </a:stretch>
            </p:blipFill>
            <p:spPr bwMode="auto">
              <a:xfrm>
                <a:off x="12816" y="8256"/>
                <a:ext cx="2496" cy="1785"/>
              </a:xfrm>
              <a:prstGeom prst="rect">
                <a:avLst/>
              </a:prstGeom>
              <a:noFill/>
            </p:spPr>
          </p:pic>
          <p:pic>
            <p:nvPicPr>
              <p:cNvPr id="600072" name="Picture 8" descr="rohr4Large"/>
              <p:cNvPicPr preferRelativeResize="0">
                <a:picLocks noChangeAspect="1" noChangeArrowheads="1"/>
              </p:cNvPicPr>
              <p:nvPr/>
            </p:nvPicPr>
            <p:blipFill>
              <a:blip r:embed="rId6" cstate="print"/>
              <a:srcRect/>
              <a:stretch>
                <a:fillRect/>
              </a:stretch>
            </p:blipFill>
            <p:spPr bwMode="auto">
              <a:xfrm>
                <a:off x="15408" y="8256"/>
                <a:ext cx="2256" cy="1475"/>
              </a:xfrm>
              <a:prstGeom prst="rect">
                <a:avLst/>
              </a:prstGeom>
              <a:noFill/>
            </p:spPr>
          </p:pic>
        </p:grpSp>
        <p:grpSp>
          <p:nvGrpSpPr>
            <p:cNvPr id="600073" name="Group 9"/>
            <p:cNvGrpSpPr>
              <a:grpSpLocks noChangeAspect="1"/>
            </p:cNvGrpSpPr>
            <p:nvPr/>
          </p:nvGrpSpPr>
          <p:grpSpPr bwMode="auto">
            <a:xfrm>
              <a:off x="45" y="0"/>
              <a:ext cx="8064" cy="2268"/>
              <a:chOff x="9216" y="4176"/>
              <a:chExt cx="9216" cy="2592"/>
            </a:xfrm>
          </p:grpSpPr>
          <p:pic>
            <p:nvPicPr>
              <p:cNvPr id="600074" name="Picture 10" descr="0"/>
              <p:cNvPicPr>
                <a:picLocks noChangeAspect="1" noChangeArrowheads="1"/>
              </p:cNvPicPr>
              <p:nvPr/>
            </p:nvPicPr>
            <p:blipFill>
              <a:blip r:embed="rId7" cstate="print"/>
              <a:srcRect/>
              <a:stretch>
                <a:fillRect/>
              </a:stretch>
            </p:blipFill>
            <p:spPr bwMode="auto">
              <a:xfrm>
                <a:off x="10368" y="4176"/>
                <a:ext cx="1152" cy="863"/>
              </a:xfrm>
              <a:prstGeom prst="rect">
                <a:avLst/>
              </a:prstGeom>
              <a:noFill/>
            </p:spPr>
          </p:pic>
          <p:pic>
            <p:nvPicPr>
              <p:cNvPr id="600075" name="Picture 11" descr="1"/>
              <p:cNvPicPr>
                <a:picLocks noChangeAspect="1" noChangeArrowheads="1"/>
              </p:cNvPicPr>
              <p:nvPr/>
            </p:nvPicPr>
            <p:blipFill>
              <a:blip r:embed="rId8" cstate="print"/>
              <a:srcRect/>
              <a:stretch>
                <a:fillRect/>
              </a:stretch>
            </p:blipFill>
            <p:spPr bwMode="auto">
              <a:xfrm>
                <a:off x="9216" y="4176"/>
                <a:ext cx="1152" cy="863"/>
              </a:xfrm>
              <a:prstGeom prst="rect">
                <a:avLst/>
              </a:prstGeom>
              <a:noFill/>
            </p:spPr>
          </p:pic>
          <p:pic>
            <p:nvPicPr>
              <p:cNvPr id="600076" name="Picture 12" descr="2"/>
              <p:cNvPicPr>
                <a:picLocks noChangeAspect="1" noChangeArrowheads="1"/>
              </p:cNvPicPr>
              <p:nvPr/>
            </p:nvPicPr>
            <p:blipFill>
              <a:blip r:embed="rId9" cstate="print"/>
              <a:srcRect/>
              <a:stretch>
                <a:fillRect/>
              </a:stretch>
            </p:blipFill>
            <p:spPr bwMode="auto">
              <a:xfrm>
                <a:off x="11520" y="4176"/>
                <a:ext cx="1152" cy="863"/>
              </a:xfrm>
              <a:prstGeom prst="rect">
                <a:avLst/>
              </a:prstGeom>
              <a:noFill/>
            </p:spPr>
          </p:pic>
          <p:pic>
            <p:nvPicPr>
              <p:cNvPr id="600077" name="Picture 13" descr="4"/>
              <p:cNvPicPr>
                <a:picLocks noChangeAspect="1" noChangeArrowheads="1"/>
              </p:cNvPicPr>
              <p:nvPr/>
            </p:nvPicPr>
            <p:blipFill>
              <a:blip r:embed="rId10"/>
              <a:srcRect/>
              <a:stretch>
                <a:fillRect/>
              </a:stretch>
            </p:blipFill>
            <p:spPr bwMode="auto">
              <a:xfrm>
                <a:off x="13824" y="4176"/>
                <a:ext cx="1152" cy="864"/>
              </a:xfrm>
              <a:prstGeom prst="rect">
                <a:avLst/>
              </a:prstGeom>
              <a:noFill/>
            </p:spPr>
          </p:pic>
          <p:pic>
            <p:nvPicPr>
              <p:cNvPr id="600078" name="Picture 14" descr="5"/>
              <p:cNvPicPr>
                <a:picLocks noChangeAspect="1" noChangeArrowheads="1"/>
              </p:cNvPicPr>
              <p:nvPr/>
            </p:nvPicPr>
            <p:blipFill>
              <a:blip r:embed="rId11"/>
              <a:srcRect/>
              <a:stretch>
                <a:fillRect/>
              </a:stretch>
            </p:blipFill>
            <p:spPr bwMode="auto">
              <a:xfrm>
                <a:off x="14976" y="4176"/>
                <a:ext cx="1152" cy="864"/>
              </a:xfrm>
              <a:prstGeom prst="rect">
                <a:avLst/>
              </a:prstGeom>
              <a:noFill/>
            </p:spPr>
          </p:pic>
          <p:pic>
            <p:nvPicPr>
              <p:cNvPr id="600079" name="Picture 15" descr="6"/>
              <p:cNvPicPr>
                <a:picLocks noChangeAspect="1" noChangeArrowheads="1"/>
              </p:cNvPicPr>
              <p:nvPr/>
            </p:nvPicPr>
            <p:blipFill>
              <a:blip r:embed="rId12"/>
              <a:srcRect/>
              <a:stretch>
                <a:fillRect/>
              </a:stretch>
            </p:blipFill>
            <p:spPr bwMode="auto">
              <a:xfrm>
                <a:off x="16128" y="4176"/>
                <a:ext cx="1152" cy="864"/>
              </a:xfrm>
              <a:prstGeom prst="rect">
                <a:avLst/>
              </a:prstGeom>
              <a:noFill/>
            </p:spPr>
          </p:pic>
          <p:pic>
            <p:nvPicPr>
              <p:cNvPr id="600080" name="Picture 16" descr="7"/>
              <p:cNvPicPr>
                <a:picLocks noChangeAspect="1" noChangeArrowheads="1"/>
              </p:cNvPicPr>
              <p:nvPr/>
            </p:nvPicPr>
            <p:blipFill>
              <a:blip r:embed="rId13"/>
              <a:srcRect/>
              <a:stretch>
                <a:fillRect/>
              </a:stretch>
            </p:blipFill>
            <p:spPr bwMode="auto">
              <a:xfrm>
                <a:off x="17280" y="4176"/>
                <a:ext cx="1152" cy="864"/>
              </a:xfrm>
              <a:prstGeom prst="rect">
                <a:avLst/>
              </a:prstGeom>
              <a:noFill/>
            </p:spPr>
          </p:pic>
          <p:pic>
            <p:nvPicPr>
              <p:cNvPr id="600081" name="Picture 17" descr="8"/>
              <p:cNvPicPr>
                <a:picLocks noChangeAspect="1" noChangeArrowheads="1"/>
              </p:cNvPicPr>
              <p:nvPr/>
            </p:nvPicPr>
            <p:blipFill>
              <a:blip r:embed="rId14"/>
              <a:srcRect/>
              <a:stretch>
                <a:fillRect/>
              </a:stretch>
            </p:blipFill>
            <p:spPr bwMode="auto">
              <a:xfrm>
                <a:off x="9216" y="5040"/>
                <a:ext cx="1152" cy="864"/>
              </a:xfrm>
              <a:prstGeom prst="rect">
                <a:avLst/>
              </a:prstGeom>
              <a:noFill/>
            </p:spPr>
          </p:pic>
          <p:pic>
            <p:nvPicPr>
              <p:cNvPr id="600082" name="Picture 18" descr="9"/>
              <p:cNvPicPr>
                <a:picLocks noChangeAspect="1" noChangeArrowheads="1"/>
              </p:cNvPicPr>
              <p:nvPr/>
            </p:nvPicPr>
            <p:blipFill>
              <a:blip r:embed="rId15"/>
              <a:srcRect/>
              <a:stretch>
                <a:fillRect/>
              </a:stretch>
            </p:blipFill>
            <p:spPr bwMode="auto">
              <a:xfrm>
                <a:off x="10368" y="5040"/>
                <a:ext cx="1152" cy="864"/>
              </a:xfrm>
              <a:prstGeom prst="rect">
                <a:avLst/>
              </a:prstGeom>
              <a:noFill/>
            </p:spPr>
          </p:pic>
          <p:pic>
            <p:nvPicPr>
              <p:cNvPr id="600083" name="Picture 19" descr="10"/>
              <p:cNvPicPr>
                <a:picLocks noChangeAspect="1" noChangeArrowheads="1"/>
              </p:cNvPicPr>
              <p:nvPr/>
            </p:nvPicPr>
            <p:blipFill>
              <a:blip r:embed="rId16"/>
              <a:srcRect/>
              <a:stretch>
                <a:fillRect/>
              </a:stretch>
            </p:blipFill>
            <p:spPr bwMode="auto">
              <a:xfrm>
                <a:off x="11520" y="5040"/>
                <a:ext cx="1152" cy="864"/>
              </a:xfrm>
              <a:prstGeom prst="rect">
                <a:avLst/>
              </a:prstGeom>
              <a:noFill/>
            </p:spPr>
          </p:pic>
          <p:pic>
            <p:nvPicPr>
              <p:cNvPr id="600084" name="Picture 20" descr="11"/>
              <p:cNvPicPr>
                <a:picLocks noChangeAspect="1" noChangeArrowheads="1"/>
              </p:cNvPicPr>
              <p:nvPr/>
            </p:nvPicPr>
            <p:blipFill>
              <a:blip r:embed="rId17"/>
              <a:srcRect/>
              <a:stretch>
                <a:fillRect/>
              </a:stretch>
            </p:blipFill>
            <p:spPr bwMode="auto">
              <a:xfrm>
                <a:off x="12672" y="5040"/>
                <a:ext cx="1152" cy="864"/>
              </a:xfrm>
              <a:prstGeom prst="rect">
                <a:avLst/>
              </a:prstGeom>
              <a:noFill/>
            </p:spPr>
          </p:pic>
          <p:pic>
            <p:nvPicPr>
              <p:cNvPr id="600085" name="Picture 21" descr="12"/>
              <p:cNvPicPr>
                <a:picLocks noChangeAspect="1" noChangeArrowheads="1"/>
              </p:cNvPicPr>
              <p:nvPr/>
            </p:nvPicPr>
            <p:blipFill>
              <a:blip r:embed="rId18"/>
              <a:srcRect/>
              <a:stretch>
                <a:fillRect/>
              </a:stretch>
            </p:blipFill>
            <p:spPr bwMode="auto">
              <a:xfrm>
                <a:off x="13824" y="5040"/>
                <a:ext cx="1152" cy="864"/>
              </a:xfrm>
              <a:prstGeom prst="rect">
                <a:avLst/>
              </a:prstGeom>
              <a:noFill/>
            </p:spPr>
          </p:pic>
          <p:pic>
            <p:nvPicPr>
              <p:cNvPr id="600086" name="Picture 22" descr="13"/>
              <p:cNvPicPr>
                <a:picLocks noChangeAspect="1" noChangeArrowheads="1"/>
              </p:cNvPicPr>
              <p:nvPr/>
            </p:nvPicPr>
            <p:blipFill>
              <a:blip r:embed="rId19"/>
              <a:srcRect/>
              <a:stretch>
                <a:fillRect/>
              </a:stretch>
            </p:blipFill>
            <p:spPr bwMode="auto">
              <a:xfrm>
                <a:off x="14976" y="5040"/>
                <a:ext cx="1152" cy="864"/>
              </a:xfrm>
              <a:prstGeom prst="rect">
                <a:avLst/>
              </a:prstGeom>
              <a:noFill/>
            </p:spPr>
          </p:pic>
          <p:pic>
            <p:nvPicPr>
              <p:cNvPr id="600087" name="Picture 23" descr="14"/>
              <p:cNvPicPr>
                <a:picLocks noChangeAspect="1" noChangeArrowheads="1"/>
              </p:cNvPicPr>
              <p:nvPr/>
            </p:nvPicPr>
            <p:blipFill>
              <a:blip r:embed="rId20"/>
              <a:srcRect/>
              <a:stretch>
                <a:fillRect/>
              </a:stretch>
            </p:blipFill>
            <p:spPr bwMode="auto">
              <a:xfrm>
                <a:off x="16128" y="5040"/>
                <a:ext cx="1152" cy="864"/>
              </a:xfrm>
              <a:prstGeom prst="rect">
                <a:avLst/>
              </a:prstGeom>
              <a:noFill/>
            </p:spPr>
          </p:pic>
          <p:pic>
            <p:nvPicPr>
              <p:cNvPr id="600088" name="Picture 24" descr="15"/>
              <p:cNvPicPr>
                <a:picLocks noChangeAspect="1" noChangeArrowheads="1"/>
              </p:cNvPicPr>
              <p:nvPr/>
            </p:nvPicPr>
            <p:blipFill>
              <a:blip r:embed="rId21"/>
              <a:srcRect/>
              <a:stretch>
                <a:fillRect/>
              </a:stretch>
            </p:blipFill>
            <p:spPr bwMode="auto">
              <a:xfrm>
                <a:off x="17280" y="5040"/>
                <a:ext cx="1152" cy="864"/>
              </a:xfrm>
              <a:prstGeom prst="rect">
                <a:avLst/>
              </a:prstGeom>
              <a:noFill/>
            </p:spPr>
          </p:pic>
          <p:pic>
            <p:nvPicPr>
              <p:cNvPr id="600089" name="Picture 25" descr="19"/>
              <p:cNvPicPr>
                <a:picLocks noChangeAspect="1" noChangeArrowheads="1"/>
              </p:cNvPicPr>
              <p:nvPr/>
            </p:nvPicPr>
            <p:blipFill>
              <a:blip r:embed="rId22"/>
              <a:srcRect/>
              <a:stretch>
                <a:fillRect/>
              </a:stretch>
            </p:blipFill>
            <p:spPr bwMode="auto">
              <a:xfrm>
                <a:off x="12672" y="5904"/>
                <a:ext cx="1152" cy="864"/>
              </a:xfrm>
              <a:prstGeom prst="rect">
                <a:avLst/>
              </a:prstGeom>
              <a:noFill/>
            </p:spPr>
          </p:pic>
          <p:pic>
            <p:nvPicPr>
              <p:cNvPr id="600090" name="Picture 26" descr="20"/>
              <p:cNvPicPr>
                <a:picLocks noChangeAspect="1" noChangeArrowheads="1"/>
              </p:cNvPicPr>
              <p:nvPr/>
            </p:nvPicPr>
            <p:blipFill>
              <a:blip r:embed="rId23"/>
              <a:srcRect/>
              <a:stretch>
                <a:fillRect/>
              </a:stretch>
            </p:blipFill>
            <p:spPr bwMode="auto">
              <a:xfrm>
                <a:off x="13824" y="5904"/>
                <a:ext cx="1152" cy="864"/>
              </a:xfrm>
              <a:prstGeom prst="rect">
                <a:avLst/>
              </a:prstGeom>
              <a:noFill/>
            </p:spPr>
          </p:pic>
          <p:pic>
            <p:nvPicPr>
              <p:cNvPr id="600091" name="Picture 27" descr="21"/>
              <p:cNvPicPr>
                <a:picLocks noChangeAspect="1" noChangeArrowheads="1"/>
              </p:cNvPicPr>
              <p:nvPr/>
            </p:nvPicPr>
            <p:blipFill>
              <a:blip r:embed="rId24"/>
              <a:srcRect/>
              <a:stretch>
                <a:fillRect/>
              </a:stretch>
            </p:blipFill>
            <p:spPr bwMode="auto">
              <a:xfrm>
                <a:off x="14976" y="5904"/>
                <a:ext cx="1152" cy="864"/>
              </a:xfrm>
              <a:prstGeom prst="rect">
                <a:avLst/>
              </a:prstGeom>
              <a:noFill/>
            </p:spPr>
          </p:pic>
          <p:pic>
            <p:nvPicPr>
              <p:cNvPr id="600092" name="Picture 28" descr="22"/>
              <p:cNvPicPr>
                <a:picLocks noChangeAspect="1" noChangeArrowheads="1"/>
              </p:cNvPicPr>
              <p:nvPr/>
            </p:nvPicPr>
            <p:blipFill>
              <a:blip r:embed="rId25"/>
              <a:srcRect/>
              <a:stretch>
                <a:fillRect/>
              </a:stretch>
            </p:blipFill>
            <p:spPr bwMode="auto">
              <a:xfrm>
                <a:off x="16128" y="5904"/>
                <a:ext cx="1152" cy="864"/>
              </a:xfrm>
              <a:prstGeom prst="rect">
                <a:avLst/>
              </a:prstGeom>
              <a:noFill/>
            </p:spPr>
          </p:pic>
          <p:pic>
            <p:nvPicPr>
              <p:cNvPr id="600093" name="Picture 29" descr="23"/>
              <p:cNvPicPr>
                <a:picLocks noChangeAspect="1" noChangeArrowheads="1"/>
              </p:cNvPicPr>
              <p:nvPr/>
            </p:nvPicPr>
            <p:blipFill>
              <a:blip r:embed="rId26"/>
              <a:srcRect/>
              <a:stretch>
                <a:fillRect/>
              </a:stretch>
            </p:blipFill>
            <p:spPr bwMode="auto">
              <a:xfrm>
                <a:off x="17280" y="5904"/>
                <a:ext cx="1152" cy="864"/>
              </a:xfrm>
              <a:prstGeom prst="rect">
                <a:avLst/>
              </a:prstGeom>
              <a:noFill/>
            </p:spPr>
          </p:pic>
          <p:pic>
            <p:nvPicPr>
              <p:cNvPr id="600094" name="Picture 30" descr="3"/>
              <p:cNvPicPr>
                <a:picLocks noChangeAspect="1" noChangeArrowheads="1"/>
              </p:cNvPicPr>
              <p:nvPr/>
            </p:nvPicPr>
            <p:blipFill>
              <a:blip r:embed="rId27" cstate="print"/>
              <a:srcRect/>
              <a:stretch>
                <a:fillRect/>
              </a:stretch>
            </p:blipFill>
            <p:spPr bwMode="auto">
              <a:xfrm>
                <a:off x="12672" y="4176"/>
                <a:ext cx="1152" cy="864"/>
              </a:xfrm>
              <a:prstGeom prst="rect">
                <a:avLst/>
              </a:prstGeom>
              <a:noFill/>
            </p:spPr>
          </p:pic>
          <p:pic>
            <p:nvPicPr>
              <p:cNvPr id="600095" name="Picture 31" descr="16"/>
              <p:cNvPicPr>
                <a:picLocks noChangeAspect="1" noChangeArrowheads="1"/>
              </p:cNvPicPr>
              <p:nvPr/>
            </p:nvPicPr>
            <p:blipFill>
              <a:blip r:embed="rId28"/>
              <a:srcRect/>
              <a:stretch>
                <a:fillRect/>
              </a:stretch>
            </p:blipFill>
            <p:spPr bwMode="auto">
              <a:xfrm>
                <a:off x="9216" y="5904"/>
                <a:ext cx="1152" cy="864"/>
              </a:xfrm>
              <a:prstGeom prst="rect">
                <a:avLst/>
              </a:prstGeom>
              <a:noFill/>
            </p:spPr>
          </p:pic>
          <p:pic>
            <p:nvPicPr>
              <p:cNvPr id="600096" name="Picture 32" descr="17"/>
              <p:cNvPicPr>
                <a:picLocks noChangeAspect="1" noChangeArrowheads="1"/>
              </p:cNvPicPr>
              <p:nvPr/>
            </p:nvPicPr>
            <p:blipFill>
              <a:blip r:embed="rId29"/>
              <a:srcRect/>
              <a:stretch>
                <a:fillRect/>
              </a:stretch>
            </p:blipFill>
            <p:spPr bwMode="auto">
              <a:xfrm>
                <a:off x="10368" y="5904"/>
                <a:ext cx="1152" cy="864"/>
              </a:xfrm>
              <a:prstGeom prst="rect">
                <a:avLst/>
              </a:prstGeom>
              <a:noFill/>
            </p:spPr>
          </p:pic>
          <p:pic>
            <p:nvPicPr>
              <p:cNvPr id="600097" name="Picture 33" descr="18"/>
              <p:cNvPicPr>
                <a:picLocks noChangeAspect="1" noChangeArrowheads="1"/>
              </p:cNvPicPr>
              <p:nvPr/>
            </p:nvPicPr>
            <p:blipFill>
              <a:blip r:embed="rId30"/>
              <a:srcRect/>
              <a:stretch>
                <a:fillRect/>
              </a:stretch>
            </p:blipFill>
            <p:spPr bwMode="auto">
              <a:xfrm>
                <a:off x="11520" y="5904"/>
                <a:ext cx="1152" cy="864"/>
              </a:xfrm>
              <a:prstGeom prst="rect">
                <a:avLst/>
              </a:prstGeom>
              <a:noFill/>
            </p:spPr>
          </p:pic>
        </p:grpSp>
        <p:sp>
          <p:nvSpPr>
            <p:cNvPr id="600098" name="AutoShape 34"/>
            <p:cNvSpPr>
              <a:spLocks noChangeArrowheads="1"/>
            </p:cNvSpPr>
            <p:nvPr/>
          </p:nvSpPr>
          <p:spPr bwMode="auto">
            <a:xfrm>
              <a:off x="3675" y="2017"/>
              <a:ext cx="852" cy="1255"/>
            </a:xfrm>
            <a:prstGeom prst="downArrow">
              <a:avLst>
                <a:gd name="adj1" fmla="val 50000"/>
                <a:gd name="adj2" fmla="val 36825"/>
              </a:avLst>
            </a:prstGeom>
            <a:solidFill>
              <a:schemeClr val="accent1"/>
            </a:solidFill>
            <a:ln w="9525">
              <a:solidFill>
                <a:schemeClr val="bg1"/>
              </a:solidFill>
              <a:miter lim="800000"/>
              <a:headEnd/>
              <a:tailEnd/>
            </a:ln>
            <a:effectLst/>
          </p:spPr>
          <p:txBody>
            <a:bodyPr anchor="ctr">
              <a:spAutoFit/>
            </a:bodyPr>
            <a:lstStyle/>
            <a:p>
              <a:endParaRPr lang="fr-FR"/>
            </a:p>
          </p:txBody>
        </p:sp>
      </p:grpSp>
      <p:sp>
        <p:nvSpPr>
          <p:cNvPr id="600099" name="Text Box 35"/>
          <p:cNvSpPr txBox="1">
            <a:spLocks noChangeArrowheads="1"/>
          </p:cNvSpPr>
          <p:nvPr/>
        </p:nvSpPr>
        <p:spPr bwMode="auto">
          <a:xfrm>
            <a:off x="1066800" y="6096000"/>
            <a:ext cx="6673850" cy="366713"/>
          </a:xfrm>
          <a:prstGeom prst="rect">
            <a:avLst/>
          </a:prstGeom>
          <a:noFill/>
          <a:ln w="9525">
            <a:noFill/>
            <a:miter lim="800000"/>
            <a:headEnd/>
            <a:tailEnd/>
          </a:ln>
          <a:effectLst/>
        </p:spPr>
        <p:txBody>
          <a:bodyPr wrap="none">
            <a:spAutoFit/>
          </a:bodyPr>
          <a:lstStyle/>
          <a:p>
            <a:r>
              <a:rPr lang="en-US" dirty="0">
                <a:solidFill>
                  <a:schemeClr val="bg1"/>
                </a:solidFill>
                <a:latin typeface="Arial" pitchFamily="34" charset="0"/>
              </a:rPr>
              <a:t>M. Brown and D. Lowe,  “Recognizing panoramas”,</a:t>
            </a:r>
            <a:r>
              <a:rPr lang="en-US" b="1" i="1" dirty="0">
                <a:solidFill>
                  <a:schemeClr val="bg1"/>
                </a:solidFill>
                <a:latin typeface="Arial" pitchFamily="34" charset="0"/>
              </a:rPr>
              <a:t> </a:t>
            </a:r>
            <a:r>
              <a:rPr lang="en-US" dirty="0">
                <a:solidFill>
                  <a:schemeClr val="bg1"/>
                </a:solidFill>
                <a:latin typeface="Arial" pitchFamily="34" charset="0"/>
              </a:rPr>
              <a:t>ICCV 2003. </a:t>
            </a:r>
          </a:p>
        </p:txBody>
      </p:sp>
      <p:sp>
        <p:nvSpPr>
          <p:cNvPr id="600100" name="Rectangle 36"/>
          <p:cNvSpPr>
            <a:spLocks noGrp="1" noChangeArrowheads="1"/>
          </p:cNvSpPr>
          <p:nvPr>
            <p:ph type="body" idx="1"/>
          </p:nvPr>
        </p:nvSpPr>
        <p:spPr/>
        <p:txBody>
          <a:bodyPr/>
          <a:lstStyle/>
          <a:p>
            <a:r>
              <a:rPr lang="en-US">
                <a:solidFill>
                  <a:schemeClr val="bg1"/>
                </a:solidFill>
              </a:rPr>
              <a:t>Given contents of a camera memory card, automatically figure out which pictures go together and stitch them together into panoramas</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4" name="Picture 2" descr="SIFT2"/>
          <p:cNvPicPr>
            <a:picLocks noChangeArrowheads="1"/>
          </p:cNvPicPr>
          <p:nvPr/>
        </p:nvPicPr>
        <p:blipFill>
          <a:blip r:embed="rId3"/>
          <a:srcRect/>
          <a:stretch>
            <a:fillRect/>
          </a:stretch>
        </p:blipFill>
        <p:spPr bwMode="auto">
          <a:xfrm>
            <a:off x="4648200" y="3924300"/>
            <a:ext cx="3675063" cy="2660650"/>
          </a:xfrm>
          <a:prstGeom prst="rect">
            <a:avLst/>
          </a:prstGeom>
          <a:noFill/>
        </p:spPr>
      </p:pic>
      <p:pic>
        <p:nvPicPr>
          <p:cNvPr id="602115" name="Picture 3" descr="SIFT1"/>
          <p:cNvPicPr>
            <a:picLocks noChangeAspect="1" noChangeArrowheads="1"/>
          </p:cNvPicPr>
          <p:nvPr/>
        </p:nvPicPr>
        <p:blipFill>
          <a:blip r:embed="rId4"/>
          <a:srcRect/>
          <a:stretch>
            <a:fillRect/>
          </a:stretch>
        </p:blipFill>
        <p:spPr bwMode="auto">
          <a:xfrm>
            <a:off x="838200" y="3924300"/>
            <a:ext cx="3675063" cy="2663825"/>
          </a:xfrm>
          <a:prstGeom prst="rect">
            <a:avLst/>
          </a:prstGeom>
          <a:noFill/>
        </p:spPr>
      </p:pic>
      <p:pic>
        <p:nvPicPr>
          <p:cNvPr id="602116" name="Picture 4" descr="image1"/>
          <p:cNvPicPr>
            <a:picLocks noChangeAspect="1" noChangeArrowheads="1"/>
          </p:cNvPicPr>
          <p:nvPr/>
        </p:nvPicPr>
        <p:blipFill>
          <a:blip r:embed="rId5"/>
          <a:srcRect/>
          <a:stretch>
            <a:fillRect/>
          </a:stretch>
        </p:blipFill>
        <p:spPr bwMode="auto">
          <a:xfrm>
            <a:off x="838200" y="1143000"/>
            <a:ext cx="3676650" cy="2660650"/>
          </a:xfrm>
          <a:prstGeom prst="rect">
            <a:avLst/>
          </a:prstGeom>
          <a:noFill/>
        </p:spPr>
      </p:pic>
      <p:pic>
        <p:nvPicPr>
          <p:cNvPr id="602117" name="Picture 5" descr="image2"/>
          <p:cNvPicPr>
            <a:picLocks noChangeAspect="1" noChangeArrowheads="1"/>
          </p:cNvPicPr>
          <p:nvPr/>
        </p:nvPicPr>
        <p:blipFill>
          <a:blip r:embed="rId6"/>
          <a:srcRect/>
          <a:stretch>
            <a:fillRect/>
          </a:stretch>
        </p:blipFill>
        <p:spPr bwMode="auto">
          <a:xfrm>
            <a:off x="4648200" y="1143000"/>
            <a:ext cx="3676650" cy="2660650"/>
          </a:xfrm>
          <a:prstGeom prst="rect">
            <a:avLst/>
          </a:prstGeom>
          <a:noFill/>
        </p:spPr>
      </p:pic>
      <p:sp>
        <p:nvSpPr>
          <p:cNvPr id="602118" name="Rectangle 6"/>
          <p:cNvSpPr>
            <a:spLocks noGrp="1" noChangeArrowheads="1"/>
          </p:cNvSpPr>
          <p:nvPr>
            <p:ph type="title"/>
          </p:nvPr>
        </p:nvSpPr>
        <p:spPr/>
        <p:txBody>
          <a:bodyPr/>
          <a:lstStyle/>
          <a:p>
            <a:r>
              <a:rPr lang="en-US">
                <a:solidFill>
                  <a:schemeClr val="bg1"/>
                </a:solidFill>
                <a:latin typeface="Comic Sans MS" pitchFamily="66" charset="0"/>
              </a:rPr>
              <a:t>1. Estimate homography (RANSAC)</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2" name="Picture 2" descr="image1"/>
          <p:cNvPicPr>
            <a:picLocks noChangeAspect="1" noChangeArrowheads="1"/>
          </p:cNvPicPr>
          <p:nvPr/>
        </p:nvPicPr>
        <p:blipFill>
          <a:blip r:embed="rId3"/>
          <a:srcRect/>
          <a:stretch>
            <a:fillRect/>
          </a:stretch>
        </p:blipFill>
        <p:spPr bwMode="auto">
          <a:xfrm>
            <a:off x="838200" y="1143000"/>
            <a:ext cx="3676650" cy="2660650"/>
          </a:xfrm>
          <a:prstGeom prst="rect">
            <a:avLst/>
          </a:prstGeom>
          <a:noFill/>
        </p:spPr>
      </p:pic>
      <p:pic>
        <p:nvPicPr>
          <p:cNvPr id="604163" name="Picture 3" descr="image2"/>
          <p:cNvPicPr>
            <a:picLocks noChangeAspect="1" noChangeArrowheads="1"/>
          </p:cNvPicPr>
          <p:nvPr/>
        </p:nvPicPr>
        <p:blipFill>
          <a:blip r:embed="rId4"/>
          <a:srcRect/>
          <a:stretch>
            <a:fillRect/>
          </a:stretch>
        </p:blipFill>
        <p:spPr bwMode="auto">
          <a:xfrm>
            <a:off x="4648200" y="1143000"/>
            <a:ext cx="3676650" cy="2660650"/>
          </a:xfrm>
          <a:prstGeom prst="rect">
            <a:avLst/>
          </a:prstGeom>
          <a:noFill/>
        </p:spPr>
      </p:pic>
      <p:sp>
        <p:nvSpPr>
          <p:cNvPr id="604164" name="Rectangle 4"/>
          <p:cNvSpPr>
            <a:spLocks noGrp="1" noChangeArrowheads="1"/>
          </p:cNvSpPr>
          <p:nvPr>
            <p:ph type="title"/>
          </p:nvPr>
        </p:nvSpPr>
        <p:spPr/>
        <p:txBody>
          <a:bodyPr/>
          <a:lstStyle/>
          <a:p>
            <a:r>
              <a:rPr lang="en-US">
                <a:solidFill>
                  <a:schemeClr val="bg1"/>
                </a:solidFill>
                <a:latin typeface="Comic Sans MS" pitchFamily="66" charset="0"/>
              </a:rPr>
              <a:t>1. Estimate homography (RANSAC)</a:t>
            </a:r>
          </a:p>
        </p:txBody>
      </p:sp>
      <p:pic>
        <p:nvPicPr>
          <p:cNvPr id="604165" name="Picture 5" descr="matches1"/>
          <p:cNvPicPr>
            <a:picLocks noChangeArrowheads="1"/>
          </p:cNvPicPr>
          <p:nvPr/>
        </p:nvPicPr>
        <p:blipFill>
          <a:blip r:embed="rId5"/>
          <a:srcRect/>
          <a:stretch>
            <a:fillRect/>
          </a:stretch>
        </p:blipFill>
        <p:spPr bwMode="auto">
          <a:xfrm>
            <a:off x="838200" y="3921125"/>
            <a:ext cx="3675063" cy="2660650"/>
          </a:xfrm>
          <a:prstGeom prst="rect">
            <a:avLst/>
          </a:prstGeom>
          <a:noFill/>
        </p:spPr>
      </p:pic>
      <p:pic>
        <p:nvPicPr>
          <p:cNvPr id="604166" name="Picture 6" descr="matches2"/>
          <p:cNvPicPr>
            <a:picLocks noChangeArrowheads="1"/>
          </p:cNvPicPr>
          <p:nvPr/>
        </p:nvPicPr>
        <p:blipFill>
          <a:blip r:embed="rId6"/>
          <a:srcRect/>
          <a:stretch>
            <a:fillRect/>
          </a:stretch>
        </p:blipFill>
        <p:spPr bwMode="auto">
          <a:xfrm>
            <a:off x="4643438" y="3921125"/>
            <a:ext cx="3675062" cy="2660650"/>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210" name="Picture 2" descr="image1"/>
          <p:cNvPicPr>
            <a:picLocks noChangeAspect="1" noChangeArrowheads="1"/>
          </p:cNvPicPr>
          <p:nvPr/>
        </p:nvPicPr>
        <p:blipFill>
          <a:blip r:embed="rId3"/>
          <a:srcRect/>
          <a:stretch>
            <a:fillRect/>
          </a:stretch>
        </p:blipFill>
        <p:spPr bwMode="auto">
          <a:xfrm>
            <a:off x="838200" y="1143000"/>
            <a:ext cx="3676650" cy="2660650"/>
          </a:xfrm>
          <a:prstGeom prst="rect">
            <a:avLst/>
          </a:prstGeom>
          <a:noFill/>
        </p:spPr>
      </p:pic>
      <p:pic>
        <p:nvPicPr>
          <p:cNvPr id="606211" name="Picture 3" descr="image2"/>
          <p:cNvPicPr>
            <a:picLocks noChangeAspect="1" noChangeArrowheads="1"/>
          </p:cNvPicPr>
          <p:nvPr/>
        </p:nvPicPr>
        <p:blipFill>
          <a:blip r:embed="rId4"/>
          <a:srcRect/>
          <a:stretch>
            <a:fillRect/>
          </a:stretch>
        </p:blipFill>
        <p:spPr bwMode="auto">
          <a:xfrm>
            <a:off x="4648200" y="1143000"/>
            <a:ext cx="3676650" cy="2660650"/>
          </a:xfrm>
          <a:prstGeom prst="rect">
            <a:avLst/>
          </a:prstGeom>
          <a:noFill/>
        </p:spPr>
      </p:pic>
      <p:sp>
        <p:nvSpPr>
          <p:cNvPr id="606212" name="Rectangle 4"/>
          <p:cNvSpPr>
            <a:spLocks noGrp="1" noChangeArrowheads="1"/>
          </p:cNvSpPr>
          <p:nvPr>
            <p:ph type="title"/>
          </p:nvPr>
        </p:nvSpPr>
        <p:spPr/>
        <p:txBody>
          <a:bodyPr/>
          <a:lstStyle/>
          <a:p>
            <a:r>
              <a:rPr lang="en-US">
                <a:solidFill>
                  <a:schemeClr val="bg1"/>
                </a:solidFill>
                <a:latin typeface="Comic Sans MS" pitchFamily="66" charset="0"/>
              </a:rPr>
              <a:t>1. Estimate homography (RANSAC)</a:t>
            </a:r>
          </a:p>
        </p:txBody>
      </p:sp>
      <p:pic>
        <p:nvPicPr>
          <p:cNvPr id="606213" name="Picture 5" descr="homography"/>
          <p:cNvPicPr>
            <a:picLocks noChangeAspect="1" noChangeArrowheads="1"/>
          </p:cNvPicPr>
          <p:nvPr/>
        </p:nvPicPr>
        <p:blipFill>
          <a:blip r:embed="rId5"/>
          <a:srcRect/>
          <a:stretch>
            <a:fillRect/>
          </a:stretch>
        </p:blipFill>
        <p:spPr bwMode="auto">
          <a:xfrm>
            <a:off x="1738313" y="3922713"/>
            <a:ext cx="5691187" cy="2846387"/>
          </a:xfrm>
          <a:prstGeom prst="rect">
            <a:avLst/>
          </a:prstGeom>
          <a:noFill/>
        </p:spPr>
      </p:pic>
      <p:sp>
        <p:nvSpPr>
          <p:cNvPr id="606214" name="AutoShape 6"/>
          <p:cNvSpPr>
            <a:spLocks noChangeArrowheads="1"/>
          </p:cNvSpPr>
          <p:nvPr/>
        </p:nvSpPr>
        <p:spPr bwMode="auto">
          <a:xfrm>
            <a:off x="4191000" y="3200400"/>
            <a:ext cx="739775" cy="1090613"/>
          </a:xfrm>
          <a:prstGeom prst="downArrow">
            <a:avLst>
              <a:gd name="adj1" fmla="val 50000"/>
              <a:gd name="adj2" fmla="val 36856"/>
            </a:avLst>
          </a:prstGeom>
          <a:solidFill>
            <a:schemeClr val="accent1"/>
          </a:solidFill>
          <a:ln w="9525">
            <a:solidFill>
              <a:schemeClr val="bg1"/>
            </a:solidFill>
            <a:miter lim="800000"/>
            <a:headEnd/>
            <a:tailEnd/>
          </a:ln>
          <a:effectLst/>
        </p:spPr>
        <p:txBody>
          <a:bodyPr anchor="ctr">
            <a:spAutoFit/>
          </a:bodyPr>
          <a:lstStyle/>
          <a:p>
            <a:endParaRPr lang="fr-FR"/>
          </a:p>
        </p:txBody>
      </p:sp>
    </p:spTree>
  </p:cSld>
  <p:clrMapOvr>
    <a:masterClrMapping/>
  </p:clrMapOvr>
  <p:transition>
    <p:dissolv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p:txBody>
          <a:bodyPr/>
          <a:lstStyle/>
          <a:p>
            <a:r>
              <a:rPr lang="en-US">
                <a:solidFill>
                  <a:schemeClr val="bg1"/>
                </a:solidFill>
                <a:latin typeface="Comic Sans MS" pitchFamily="66" charset="0"/>
              </a:rPr>
              <a:t>2. Find connected sets of images</a:t>
            </a:r>
          </a:p>
        </p:txBody>
      </p:sp>
      <p:grpSp>
        <p:nvGrpSpPr>
          <p:cNvPr id="608259" name="Group 3"/>
          <p:cNvGrpSpPr>
            <a:grpSpLocks noChangeAspect="1"/>
          </p:cNvGrpSpPr>
          <p:nvPr/>
        </p:nvGrpSpPr>
        <p:grpSpPr bwMode="auto">
          <a:xfrm>
            <a:off x="990600" y="1371600"/>
            <a:ext cx="7010400" cy="1971675"/>
            <a:chOff x="9216" y="4176"/>
            <a:chExt cx="9216" cy="2592"/>
          </a:xfrm>
        </p:grpSpPr>
        <p:pic>
          <p:nvPicPr>
            <p:cNvPr id="608260" name="Picture 4" descr="0"/>
            <p:cNvPicPr>
              <a:picLocks noChangeAspect="1" noChangeArrowheads="1"/>
            </p:cNvPicPr>
            <p:nvPr/>
          </p:nvPicPr>
          <p:blipFill>
            <a:blip r:embed="rId3"/>
            <a:srcRect/>
            <a:stretch>
              <a:fillRect/>
            </a:stretch>
          </p:blipFill>
          <p:spPr bwMode="auto">
            <a:xfrm>
              <a:off x="10368" y="4176"/>
              <a:ext cx="1152" cy="863"/>
            </a:xfrm>
            <a:prstGeom prst="rect">
              <a:avLst/>
            </a:prstGeom>
            <a:noFill/>
          </p:spPr>
        </p:pic>
        <p:pic>
          <p:nvPicPr>
            <p:cNvPr id="608261" name="Picture 5" descr="1"/>
            <p:cNvPicPr>
              <a:picLocks noChangeAspect="1" noChangeArrowheads="1"/>
            </p:cNvPicPr>
            <p:nvPr/>
          </p:nvPicPr>
          <p:blipFill>
            <a:blip r:embed="rId4"/>
            <a:srcRect/>
            <a:stretch>
              <a:fillRect/>
            </a:stretch>
          </p:blipFill>
          <p:spPr bwMode="auto">
            <a:xfrm>
              <a:off x="9216" y="4176"/>
              <a:ext cx="1152" cy="863"/>
            </a:xfrm>
            <a:prstGeom prst="rect">
              <a:avLst/>
            </a:prstGeom>
            <a:noFill/>
          </p:spPr>
        </p:pic>
        <p:pic>
          <p:nvPicPr>
            <p:cNvPr id="608262" name="Picture 6" descr="2"/>
            <p:cNvPicPr>
              <a:picLocks noChangeAspect="1" noChangeArrowheads="1"/>
            </p:cNvPicPr>
            <p:nvPr/>
          </p:nvPicPr>
          <p:blipFill>
            <a:blip r:embed="rId5"/>
            <a:srcRect/>
            <a:stretch>
              <a:fillRect/>
            </a:stretch>
          </p:blipFill>
          <p:spPr bwMode="auto">
            <a:xfrm>
              <a:off x="11520" y="4176"/>
              <a:ext cx="1152" cy="863"/>
            </a:xfrm>
            <a:prstGeom prst="rect">
              <a:avLst/>
            </a:prstGeom>
            <a:noFill/>
          </p:spPr>
        </p:pic>
        <p:pic>
          <p:nvPicPr>
            <p:cNvPr id="608263" name="Picture 7" descr="4"/>
            <p:cNvPicPr>
              <a:picLocks noChangeAspect="1" noChangeArrowheads="1"/>
            </p:cNvPicPr>
            <p:nvPr/>
          </p:nvPicPr>
          <p:blipFill>
            <a:blip r:embed="rId6"/>
            <a:srcRect/>
            <a:stretch>
              <a:fillRect/>
            </a:stretch>
          </p:blipFill>
          <p:spPr bwMode="auto">
            <a:xfrm>
              <a:off x="13824" y="4176"/>
              <a:ext cx="1152" cy="864"/>
            </a:xfrm>
            <a:prstGeom prst="rect">
              <a:avLst/>
            </a:prstGeom>
            <a:noFill/>
          </p:spPr>
        </p:pic>
        <p:pic>
          <p:nvPicPr>
            <p:cNvPr id="608264" name="Picture 8" descr="5"/>
            <p:cNvPicPr>
              <a:picLocks noChangeAspect="1" noChangeArrowheads="1"/>
            </p:cNvPicPr>
            <p:nvPr/>
          </p:nvPicPr>
          <p:blipFill>
            <a:blip r:embed="rId7"/>
            <a:srcRect/>
            <a:stretch>
              <a:fillRect/>
            </a:stretch>
          </p:blipFill>
          <p:spPr bwMode="auto">
            <a:xfrm>
              <a:off x="14976" y="4176"/>
              <a:ext cx="1152" cy="864"/>
            </a:xfrm>
            <a:prstGeom prst="rect">
              <a:avLst/>
            </a:prstGeom>
            <a:noFill/>
          </p:spPr>
        </p:pic>
        <p:pic>
          <p:nvPicPr>
            <p:cNvPr id="608265" name="Picture 9" descr="6"/>
            <p:cNvPicPr>
              <a:picLocks noChangeAspect="1" noChangeArrowheads="1"/>
            </p:cNvPicPr>
            <p:nvPr/>
          </p:nvPicPr>
          <p:blipFill>
            <a:blip r:embed="rId8"/>
            <a:srcRect/>
            <a:stretch>
              <a:fillRect/>
            </a:stretch>
          </p:blipFill>
          <p:spPr bwMode="auto">
            <a:xfrm>
              <a:off x="16128" y="4176"/>
              <a:ext cx="1152" cy="864"/>
            </a:xfrm>
            <a:prstGeom prst="rect">
              <a:avLst/>
            </a:prstGeom>
            <a:noFill/>
          </p:spPr>
        </p:pic>
        <p:pic>
          <p:nvPicPr>
            <p:cNvPr id="608266" name="Picture 10" descr="7"/>
            <p:cNvPicPr>
              <a:picLocks noChangeAspect="1" noChangeArrowheads="1"/>
            </p:cNvPicPr>
            <p:nvPr/>
          </p:nvPicPr>
          <p:blipFill>
            <a:blip r:embed="rId9"/>
            <a:srcRect/>
            <a:stretch>
              <a:fillRect/>
            </a:stretch>
          </p:blipFill>
          <p:spPr bwMode="auto">
            <a:xfrm>
              <a:off x="17280" y="4176"/>
              <a:ext cx="1152" cy="864"/>
            </a:xfrm>
            <a:prstGeom prst="rect">
              <a:avLst/>
            </a:prstGeom>
            <a:noFill/>
          </p:spPr>
        </p:pic>
        <p:pic>
          <p:nvPicPr>
            <p:cNvPr id="608267" name="Picture 11" descr="8"/>
            <p:cNvPicPr>
              <a:picLocks noChangeAspect="1" noChangeArrowheads="1"/>
            </p:cNvPicPr>
            <p:nvPr/>
          </p:nvPicPr>
          <p:blipFill>
            <a:blip r:embed="rId10"/>
            <a:srcRect/>
            <a:stretch>
              <a:fillRect/>
            </a:stretch>
          </p:blipFill>
          <p:spPr bwMode="auto">
            <a:xfrm>
              <a:off x="9216" y="5040"/>
              <a:ext cx="1152" cy="864"/>
            </a:xfrm>
            <a:prstGeom prst="rect">
              <a:avLst/>
            </a:prstGeom>
            <a:noFill/>
          </p:spPr>
        </p:pic>
        <p:pic>
          <p:nvPicPr>
            <p:cNvPr id="608268" name="Picture 12" descr="9"/>
            <p:cNvPicPr>
              <a:picLocks noChangeAspect="1" noChangeArrowheads="1"/>
            </p:cNvPicPr>
            <p:nvPr/>
          </p:nvPicPr>
          <p:blipFill>
            <a:blip r:embed="rId11"/>
            <a:srcRect/>
            <a:stretch>
              <a:fillRect/>
            </a:stretch>
          </p:blipFill>
          <p:spPr bwMode="auto">
            <a:xfrm>
              <a:off x="10368" y="5040"/>
              <a:ext cx="1152" cy="864"/>
            </a:xfrm>
            <a:prstGeom prst="rect">
              <a:avLst/>
            </a:prstGeom>
            <a:noFill/>
          </p:spPr>
        </p:pic>
        <p:pic>
          <p:nvPicPr>
            <p:cNvPr id="608269" name="Picture 13" descr="10"/>
            <p:cNvPicPr>
              <a:picLocks noChangeAspect="1" noChangeArrowheads="1"/>
            </p:cNvPicPr>
            <p:nvPr/>
          </p:nvPicPr>
          <p:blipFill>
            <a:blip r:embed="rId12"/>
            <a:srcRect/>
            <a:stretch>
              <a:fillRect/>
            </a:stretch>
          </p:blipFill>
          <p:spPr bwMode="auto">
            <a:xfrm>
              <a:off x="11520" y="5040"/>
              <a:ext cx="1152" cy="864"/>
            </a:xfrm>
            <a:prstGeom prst="rect">
              <a:avLst/>
            </a:prstGeom>
            <a:noFill/>
          </p:spPr>
        </p:pic>
        <p:pic>
          <p:nvPicPr>
            <p:cNvPr id="608270" name="Picture 14" descr="11"/>
            <p:cNvPicPr>
              <a:picLocks noChangeAspect="1" noChangeArrowheads="1"/>
            </p:cNvPicPr>
            <p:nvPr/>
          </p:nvPicPr>
          <p:blipFill>
            <a:blip r:embed="rId13"/>
            <a:srcRect/>
            <a:stretch>
              <a:fillRect/>
            </a:stretch>
          </p:blipFill>
          <p:spPr bwMode="auto">
            <a:xfrm>
              <a:off x="12672" y="5040"/>
              <a:ext cx="1152" cy="864"/>
            </a:xfrm>
            <a:prstGeom prst="rect">
              <a:avLst/>
            </a:prstGeom>
            <a:noFill/>
          </p:spPr>
        </p:pic>
        <p:pic>
          <p:nvPicPr>
            <p:cNvPr id="608271" name="Picture 15" descr="12"/>
            <p:cNvPicPr>
              <a:picLocks noChangeAspect="1" noChangeArrowheads="1"/>
            </p:cNvPicPr>
            <p:nvPr/>
          </p:nvPicPr>
          <p:blipFill>
            <a:blip r:embed="rId14"/>
            <a:srcRect/>
            <a:stretch>
              <a:fillRect/>
            </a:stretch>
          </p:blipFill>
          <p:spPr bwMode="auto">
            <a:xfrm>
              <a:off x="13824" y="5040"/>
              <a:ext cx="1152" cy="864"/>
            </a:xfrm>
            <a:prstGeom prst="rect">
              <a:avLst/>
            </a:prstGeom>
            <a:noFill/>
          </p:spPr>
        </p:pic>
        <p:pic>
          <p:nvPicPr>
            <p:cNvPr id="608272" name="Picture 16" descr="13"/>
            <p:cNvPicPr>
              <a:picLocks noChangeAspect="1" noChangeArrowheads="1"/>
            </p:cNvPicPr>
            <p:nvPr/>
          </p:nvPicPr>
          <p:blipFill>
            <a:blip r:embed="rId15"/>
            <a:srcRect/>
            <a:stretch>
              <a:fillRect/>
            </a:stretch>
          </p:blipFill>
          <p:spPr bwMode="auto">
            <a:xfrm>
              <a:off x="14976" y="5040"/>
              <a:ext cx="1152" cy="864"/>
            </a:xfrm>
            <a:prstGeom prst="rect">
              <a:avLst/>
            </a:prstGeom>
            <a:noFill/>
          </p:spPr>
        </p:pic>
        <p:pic>
          <p:nvPicPr>
            <p:cNvPr id="608273" name="Picture 17" descr="14"/>
            <p:cNvPicPr>
              <a:picLocks noChangeAspect="1" noChangeArrowheads="1"/>
            </p:cNvPicPr>
            <p:nvPr/>
          </p:nvPicPr>
          <p:blipFill>
            <a:blip r:embed="rId16"/>
            <a:srcRect/>
            <a:stretch>
              <a:fillRect/>
            </a:stretch>
          </p:blipFill>
          <p:spPr bwMode="auto">
            <a:xfrm>
              <a:off x="16128" y="5040"/>
              <a:ext cx="1152" cy="864"/>
            </a:xfrm>
            <a:prstGeom prst="rect">
              <a:avLst/>
            </a:prstGeom>
            <a:noFill/>
          </p:spPr>
        </p:pic>
        <p:pic>
          <p:nvPicPr>
            <p:cNvPr id="608274" name="Picture 18" descr="15"/>
            <p:cNvPicPr>
              <a:picLocks noChangeAspect="1" noChangeArrowheads="1"/>
            </p:cNvPicPr>
            <p:nvPr/>
          </p:nvPicPr>
          <p:blipFill>
            <a:blip r:embed="rId17"/>
            <a:srcRect/>
            <a:stretch>
              <a:fillRect/>
            </a:stretch>
          </p:blipFill>
          <p:spPr bwMode="auto">
            <a:xfrm>
              <a:off x="17280" y="5040"/>
              <a:ext cx="1152" cy="864"/>
            </a:xfrm>
            <a:prstGeom prst="rect">
              <a:avLst/>
            </a:prstGeom>
            <a:noFill/>
          </p:spPr>
        </p:pic>
        <p:pic>
          <p:nvPicPr>
            <p:cNvPr id="608275" name="Picture 19" descr="19"/>
            <p:cNvPicPr>
              <a:picLocks noChangeAspect="1" noChangeArrowheads="1"/>
            </p:cNvPicPr>
            <p:nvPr/>
          </p:nvPicPr>
          <p:blipFill>
            <a:blip r:embed="rId18"/>
            <a:srcRect/>
            <a:stretch>
              <a:fillRect/>
            </a:stretch>
          </p:blipFill>
          <p:spPr bwMode="auto">
            <a:xfrm>
              <a:off x="12672" y="5904"/>
              <a:ext cx="1152" cy="864"/>
            </a:xfrm>
            <a:prstGeom prst="rect">
              <a:avLst/>
            </a:prstGeom>
            <a:noFill/>
          </p:spPr>
        </p:pic>
        <p:pic>
          <p:nvPicPr>
            <p:cNvPr id="608276" name="Picture 20" descr="20"/>
            <p:cNvPicPr>
              <a:picLocks noChangeAspect="1" noChangeArrowheads="1"/>
            </p:cNvPicPr>
            <p:nvPr/>
          </p:nvPicPr>
          <p:blipFill>
            <a:blip r:embed="rId19"/>
            <a:srcRect/>
            <a:stretch>
              <a:fillRect/>
            </a:stretch>
          </p:blipFill>
          <p:spPr bwMode="auto">
            <a:xfrm>
              <a:off x="13824" y="5904"/>
              <a:ext cx="1152" cy="864"/>
            </a:xfrm>
            <a:prstGeom prst="rect">
              <a:avLst/>
            </a:prstGeom>
            <a:noFill/>
          </p:spPr>
        </p:pic>
        <p:pic>
          <p:nvPicPr>
            <p:cNvPr id="608277" name="Picture 21" descr="21"/>
            <p:cNvPicPr>
              <a:picLocks noChangeAspect="1" noChangeArrowheads="1"/>
            </p:cNvPicPr>
            <p:nvPr/>
          </p:nvPicPr>
          <p:blipFill>
            <a:blip r:embed="rId20"/>
            <a:srcRect/>
            <a:stretch>
              <a:fillRect/>
            </a:stretch>
          </p:blipFill>
          <p:spPr bwMode="auto">
            <a:xfrm>
              <a:off x="14976" y="5904"/>
              <a:ext cx="1152" cy="864"/>
            </a:xfrm>
            <a:prstGeom prst="rect">
              <a:avLst/>
            </a:prstGeom>
            <a:noFill/>
          </p:spPr>
        </p:pic>
        <p:pic>
          <p:nvPicPr>
            <p:cNvPr id="608278" name="Picture 22" descr="22"/>
            <p:cNvPicPr>
              <a:picLocks noChangeAspect="1" noChangeArrowheads="1"/>
            </p:cNvPicPr>
            <p:nvPr/>
          </p:nvPicPr>
          <p:blipFill>
            <a:blip r:embed="rId21"/>
            <a:srcRect/>
            <a:stretch>
              <a:fillRect/>
            </a:stretch>
          </p:blipFill>
          <p:spPr bwMode="auto">
            <a:xfrm>
              <a:off x="16128" y="5904"/>
              <a:ext cx="1152" cy="864"/>
            </a:xfrm>
            <a:prstGeom prst="rect">
              <a:avLst/>
            </a:prstGeom>
            <a:noFill/>
          </p:spPr>
        </p:pic>
        <p:pic>
          <p:nvPicPr>
            <p:cNvPr id="608279" name="Picture 23" descr="23"/>
            <p:cNvPicPr>
              <a:picLocks noChangeAspect="1" noChangeArrowheads="1"/>
            </p:cNvPicPr>
            <p:nvPr/>
          </p:nvPicPr>
          <p:blipFill>
            <a:blip r:embed="rId22"/>
            <a:srcRect/>
            <a:stretch>
              <a:fillRect/>
            </a:stretch>
          </p:blipFill>
          <p:spPr bwMode="auto">
            <a:xfrm>
              <a:off x="17280" y="5904"/>
              <a:ext cx="1152" cy="864"/>
            </a:xfrm>
            <a:prstGeom prst="rect">
              <a:avLst/>
            </a:prstGeom>
            <a:noFill/>
          </p:spPr>
        </p:pic>
        <p:pic>
          <p:nvPicPr>
            <p:cNvPr id="608280" name="Picture 24" descr="3"/>
            <p:cNvPicPr>
              <a:picLocks noChangeAspect="1" noChangeArrowheads="1"/>
            </p:cNvPicPr>
            <p:nvPr/>
          </p:nvPicPr>
          <p:blipFill>
            <a:blip r:embed="rId23"/>
            <a:srcRect/>
            <a:stretch>
              <a:fillRect/>
            </a:stretch>
          </p:blipFill>
          <p:spPr bwMode="auto">
            <a:xfrm>
              <a:off x="12672" y="4176"/>
              <a:ext cx="1152" cy="864"/>
            </a:xfrm>
            <a:prstGeom prst="rect">
              <a:avLst/>
            </a:prstGeom>
            <a:noFill/>
          </p:spPr>
        </p:pic>
        <p:pic>
          <p:nvPicPr>
            <p:cNvPr id="608281" name="Picture 25" descr="16"/>
            <p:cNvPicPr>
              <a:picLocks noChangeAspect="1" noChangeArrowheads="1"/>
            </p:cNvPicPr>
            <p:nvPr/>
          </p:nvPicPr>
          <p:blipFill>
            <a:blip r:embed="rId24"/>
            <a:srcRect/>
            <a:stretch>
              <a:fillRect/>
            </a:stretch>
          </p:blipFill>
          <p:spPr bwMode="auto">
            <a:xfrm>
              <a:off x="9216" y="5904"/>
              <a:ext cx="1152" cy="864"/>
            </a:xfrm>
            <a:prstGeom prst="rect">
              <a:avLst/>
            </a:prstGeom>
            <a:noFill/>
          </p:spPr>
        </p:pic>
        <p:pic>
          <p:nvPicPr>
            <p:cNvPr id="608282" name="Picture 26" descr="17"/>
            <p:cNvPicPr>
              <a:picLocks noChangeAspect="1" noChangeArrowheads="1"/>
            </p:cNvPicPr>
            <p:nvPr/>
          </p:nvPicPr>
          <p:blipFill>
            <a:blip r:embed="rId25"/>
            <a:srcRect/>
            <a:stretch>
              <a:fillRect/>
            </a:stretch>
          </p:blipFill>
          <p:spPr bwMode="auto">
            <a:xfrm>
              <a:off x="10368" y="5904"/>
              <a:ext cx="1152" cy="864"/>
            </a:xfrm>
            <a:prstGeom prst="rect">
              <a:avLst/>
            </a:prstGeom>
            <a:noFill/>
          </p:spPr>
        </p:pic>
        <p:pic>
          <p:nvPicPr>
            <p:cNvPr id="608283" name="Picture 27" descr="18"/>
            <p:cNvPicPr>
              <a:picLocks noChangeAspect="1" noChangeArrowheads="1"/>
            </p:cNvPicPr>
            <p:nvPr/>
          </p:nvPicPr>
          <p:blipFill>
            <a:blip r:embed="rId26"/>
            <a:srcRect/>
            <a:stretch>
              <a:fillRect/>
            </a:stretch>
          </p:blipFill>
          <p:spPr bwMode="auto">
            <a:xfrm>
              <a:off x="11520" y="5904"/>
              <a:ext cx="1152" cy="864"/>
            </a:xfrm>
            <a:prstGeom prst="rect">
              <a:avLst/>
            </a:prstGeom>
            <a:noFill/>
          </p:spPr>
        </p:pic>
      </p:grpSp>
      <p:sp>
        <p:nvSpPr>
          <p:cNvPr id="608284" name="Line 28"/>
          <p:cNvSpPr>
            <a:spLocks noChangeShapeType="1"/>
          </p:cNvSpPr>
          <p:nvPr/>
        </p:nvSpPr>
        <p:spPr bwMode="auto">
          <a:xfrm>
            <a:off x="1524000" y="1524000"/>
            <a:ext cx="758825" cy="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285" name="Line 29"/>
          <p:cNvSpPr>
            <a:spLocks noChangeShapeType="1"/>
          </p:cNvSpPr>
          <p:nvPr/>
        </p:nvSpPr>
        <p:spPr bwMode="auto">
          <a:xfrm flipV="1">
            <a:off x="5943600" y="1676400"/>
            <a:ext cx="758825" cy="7620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286" name="Line 30"/>
          <p:cNvSpPr>
            <a:spLocks noChangeShapeType="1"/>
          </p:cNvSpPr>
          <p:nvPr/>
        </p:nvSpPr>
        <p:spPr bwMode="auto">
          <a:xfrm>
            <a:off x="6934200" y="1676400"/>
            <a:ext cx="758825" cy="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287" name="Line 31"/>
          <p:cNvSpPr>
            <a:spLocks noChangeShapeType="1"/>
          </p:cNvSpPr>
          <p:nvPr/>
        </p:nvSpPr>
        <p:spPr bwMode="auto">
          <a:xfrm>
            <a:off x="2514600" y="1524000"/>
            <a:ext cx="758825" cy="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288" name="Line 32"/>
          <p:cNvSpPr>
            <a:spLocks noChangeShapeType="1"/>
          </p:cNvSpPr>
          <p:nvPr/>
        </p:nvSpPr>
        <p:spPr bwMode="auto">
          <a:xfrm>
            <a:off x="1447800" y="2362200"/>
            <a:ext cx="758825" cy="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289" name="Line 33"/>
          <p:cNvSpPr>
            <a:spLocks noChangeShapeType="1"/>
          </p:cNvSpPr>
          <p:nvPr/>
        </p:nvSpPr>
        <p:spPr bwMode="auto">
          <a:xfrm>
            <a:off x="2514600" y="2362200"/>
            <a:ext cx="758825" cy="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290" name="Line 34"/>
          <p:cNvSpPr>
            <a:spLocks noChangeShapeType="1"/>
          </p:cNvSpPr>
          <p:nvPr/>
        </p:nvSpPr>
        <p:spPr bwMode="auto">
          <a:xfrm>
            <a:off x="3429000" y="2362200"/>
            <a:ext cx="758825" cy="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291" name="Line 35"/>
          <p:cNvSpPr>
            <a:spLocks noChangeShapeType="1"/>
          </p:cNvSpPr>
          <p:nvPr/>
        </p:nvSpPr>
        <p:spPr bwMode="auto">
          <a:xfrm>
            <a:off x="4343400" y="2362200"/>
            <a:ext cx="758825" cy="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292" name="Line 36"/>
          <p:cNvSpPr>
            <a:spLocks noChangeShapeType="1"/>
          </p:cNvSpPr>
          <p:nvPr/>
        </p:nvSpPr>
        <p:spPr bwMode="auto">
          <a:xfrm>
            <a:off x="5257800" y="2362200"/>
            <a:ext cx="758825" cy="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293" name="Line 37"/>
          <p:cNvSpPr>
            <a:spLocks noChangeShapeType="1"/>
          </p:cNvSpPr>
          <p:nvPr/>
        </p:nvSpPr>
        <p:spPr bwMode="auto">
          <a:xfrm>
            <a:off x="5638800" y="1600200"/>
            <a:ext cx="152400" cy="60960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294" name="Line 38"/>
          <p:cNvSpPr>
            <a:spLocks noChangeShapeType="1"/>
          </p:cNvSpPr>
          <p:nvPr/>
        </p:nvSpPr>
        <p:spPr bwMode="auto">
          <a:xfrm flipH="1">
            <a:off x="6096000" y="1905000"/>
            <a:ext cx="304800" cy="45720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295" name="Line 39"/>
          <p:cNvSpPr>
            <a:spLocks noChangeShapeType="1"/>
          </p:cNvSpPr>
          <p:nvPr/>
        </p:nvSpPr>
        <p:spPr bwMode="auto">
          <a:xfrm flipH="1">
            <a:off x="1676400" y="1752600"/>
            <a:ext cx="1295400" cy="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296" name="Line 40"/>
          <p:cNvSpPr>
            <a:spLocks noChangeShapeType="1"/>
          </p:cNvSpPr>
          <p:nvPr/>
        </p:nvSpPr>
        <p:spPr bwMode="auto">
          <a:xfrm flipH="1">
            <a:off x="5715000" y="1447800"/>
            <a:ext cx="1828800" cy="7620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297" name="Line 41"/>
          <p:cNvSpPr>
            <a:spLocks noChangeShapeType="1"/>
          </p:cNvSpPr>
          <p:nvPr/>
        </p:nvSpPr>
        <p:spPr bwMode="auto">
          <a:xfrm flipV="1">
            <a:off x="1600200" y="2590800"/>
            <a:ext cx="1295400" cy="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298" name="Line 42"/>
          <p:cNvSpPr>
            <a:spLocks noChangeShapeType="1"/>
          </p:cNvSpPr>
          <p:nvPr/>
        </p:nvSpPr>
        <p:spPr bwMode="auto">
          <a:xfrm flipV="1">
            <a:off x="3048000" y="2590800"/>
            <a:ext cx="1295400" cy="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299" name="Line 43"/>
          <p:cNvSpPr>
            <a:spLocks noChangeShapeType="1"/>
          </p:cNvSpPr>
          <p:nvPr/>
        </p:nvSpPr>
        <p:spPr bwMode="auto">
          <a:xfrm flipV="1">
            <a:off x="4724400" y="2590800"/>
            <a:ext cx="1295400" cy="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300" name="Line 44"/>
          <p:cNvSpPr>
            <a:spLocks noChangeShapeType="1"/>
          </p:cNvSpPr>
          <p:nvPr/>
        </p:nvSpPr>
        <p:spPr bwMode="auto">
          <a:xfrm flipV="1">
            <a:off x="4038600" y="1905000"/>
            <a:ext cx="2667000" cy="30480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301" name="Line 45"/>
          <p:cNvSpPr>
            <a:spLocks noChangeShapeType="1"/>
          </p:cNvSpPr>
          <p:nvPr/>
        </p:nvSpPr>
        <p:spPr bwMode="auto">
          <a:xfrm flipV="1">
            <a:off x="5257800" y="1828800"/>
            <a:ext cx="609600" cy="60960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302" name="Line 46"/>
          <p:cNvSpPr>
            <a:spLocks noChangeShapeType="1"/>
          </p:cNvSpPr>
          <p:nvPr/>
        </p:nvSpPr>
        <p:spPr bwMode="auto">
          <a:xfrm>
            <a:off x="1371600" y="2971800"/>
            <a:ext cx="914400" cy="30480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303" name="Line 47"/>
          <p:cNvSpPr>
            <a:spLocks noChangeShapeType="1"/>
          </p:cNvSpPr>
          <p:nvPr/>
        </p:nvSpPr>
        <p:spPr bwMode="auto">
          <a:xfrm flipV="1">
            <a:off x="2286000" y="2895600"/>
            <a:ext cx="685800" cy="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304" name="Line 48"/>
          <p:cNvSpPr>
            <a:spLocks noChangeShapeType="1"/>
          </p:cNvSpPr>
          <p:nvPr/>
        </p:nvSpPr>
        <p:spPr bwMode="auto">
          <a:xfrm>
            <a:off x="4038600" y="3048000"/>
            <a:ext cx="1143000" cy="7620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305" name="Line 49"/>
          <p:cNvSpPr>
            <a:spLocks noChangeShapeType="1"/>
          </p:cNvSpPr>
          <p:nvPr/>
        </p:nvSpPr>
        <p:spPr bwMode="auto">
          <a:xfrm>
            <a:off x="4724400" y="2895600"/>
            <a:ext cx="1143000" cy="7620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08306" name="Line 50"/>
          <p:cNvSpPr>
            <a:spLocks noChangeShapeType="1"/>
          </p:cNvSpPr>
          <p:nvPr/>
        </p:nvSpPr>
        <p:spPr bwMode="auto">
          <a:xfrm flipV="1">
            <a:off x="5638800" y="3124200"/>
            <a:ext cx="914400" cy="76200"/>
          </a:xfrm>
          <a:prstGeom prst="line">
            <a:avLst/>
          </a:prstGeom>
          <a:noFill/>
          <a:ln w="38100">
            <a:solidFill>
              <a:srgbClr val="0000FF"/>
            </a:solidFill>
            <a:round/>
            <a:headEnd type="triangle" w="lg" len="med"/>
            <a:tailEnd type="triangle" w="lg" len="med"/>
          </a:ln>
          <a:effectLst/>
        </p:spPr>
        <p:txBody>
          <a:bodyPr/>
          <a:lstStyle/>
          <a:p>
            <a:endParaRPr lang="fr-F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p:txBody>
          <a:bodyPr/>
          <a:lstStyle/>
          <a:p>
            <a:r>
              <a:rPr lang="en-US">
                <a:solidFill>
                  <a:schemeClr val="bg1"/>
                </a:solidFill>
                <a:latin typeface="Comic Sans MS" pitchFamily="66" charset="0"/>
              </a:rPr>
              <a:t>2. Find connected sets of images</a:t>
            </a:r>
          </a:p>
        </p:txBody>
      </p:sp>
      <p:grpSp>
        <p:nvGrpSpPr>
          <p:cNvPr id="610307" name="Group 3"/>
          <p:cNvGrpSpPr>
            <a:grpSpLocks noChangeAspect="1"/>
          </p:cNvGrpSpPr>
          <p:nvPr/>
        </p:nvGrpSpPr>
        <p:grpSpPr bwMode="auto">
          <a:xfrm>
            <a:off x="990600" y="1371600"/>
            <a:ext cx="7010400" cy="1971675"/>
            <a:chOff x="9216" y="4176"/>
            <a:chExt cx="9216" cy="2592"/>
          </a:xfrm>
        </p:grpSpPr>
        <p:pic>
          <p:nvPicPr>
            <p:cNvPr id="610308" name="Picture 4" descr="0"/>
            <p:cNvPicPr>
              <a:picLocks noChangeAspect="1" noChangeArrowheads="1"/>
            </p:cNvPicPr>
            <p:nvPr/>
          </p:nvPicPr>
          <p:blipFill>
            <a:blip r:embed="rId3"/>
            <a:srcRect/>
            <a:stretch>
              <a:fillRect/>
            </a:stretch>
          </p:blipFill>
          <p:spPr bwMode="auto">
            <a:xfrm>
              <a:off x="10368" y="4176"/>
              <a:ext cx="1152" cy="863"/>
            </a:xfrm>
            <a:prstGeom prst="rect">
              <a:avLst/>
            </a:prstGeom>
            <a:noFill/>
          </p:spPr>
        </p:pic>
        <p:pic>
          <p:nvPicPr>
            <p:cNvPr id="610309" name="Picture 5" descr="1"/>
            <p:cNvPicPr>
              <a:picLocks noChangeAspect="1" noChangeArrowheads="1"/>
            </p:cNvPicPr>
            <p:nvPr/>
          </p:nvPicPr>
          <p:blipFill>
            <a:blip r:embed="rId4"/>
            <a:srcRect/>
            <a:stretch>
              <a:fillRect/>
            </a:stretch>
          </p:blipFill>
          <p:spPr bwMode="auto">
            <a:xfrm>
              <a:off x="9216" y="4176"/>
              <a:ext cx="1152" cy="863"/>
            </a:xfrm>
            <a:prstGeom prst="rect">
              <a:avLst/>
            </a:prstGeom>
            <a:noFill/>
          </p:spPr>
        </p:pic>
        <p:pic>
          <p:nvPicPr>
            <p:cNvPr id="610310" name="Picture 6" descr="2"/>
            <p:cNvPicPr>
              <a:picLocks noChangeAspect="1" noChangeArrowheads="1"/>
            </p:cNvPicPr>
            <p:nvPr/>
          </p:nvPicPr>
          <p:blipFill>
            <a:blip r:embed="rId5"/>
            <a:srcRect/>
            <a:stretch>
              <a:fillRect/>
            </a:stretch>
          </p:blipFill>
          <p:spPr bwMode="auto">
            <a:xfrm>
              <a:off x="11520" y="4176"/>
              <a:ext cx="1152" cy="863"/>
            </a:xfrm>
            <a:prstGeom prst="rect">
              <a:avLst/>
            </a:prstGeom>
            <a:noFill/>
          </p:spPr>
        </p:pic>
        <p:pic>
          <p:nvPicPr>
            <p:cNvPr id="610311" name="Picture 7" descr="4"/>
            <p:cNvPicPr>
              <a:picLocks noChangeAspect="1" noChangeArrowheads="1"/>
            </p:cNvPicPr>
            <p:nvPr/>
          </p:nvPicPr>
          <p:blipFill>
            <a:blip r:embed="rId6"/>
            <a:srcRect/>
            <a:stretch>
              <a:fillRect/>
            </a:stretch>
          </p:blipFill>
          <p:spPr bwMode="auto">
            <a:xfrm>
              <a:off x="13824" y="4176"/>
              <a:ext cx="1152" cy="864"/>
            </a:xfrm>
            <a:prstGeom prst="rect">
              <a:avLst/>
            </a:prstGeom>
            <a:noFill/>
          </p:spPr>
        </p:pic>
        <p:pic>
          <p:nvPicPr>
            <p:cNvPr id="610312" name="Picture 8" descr="5"/>
            <p:cNvPicPr>
              <a:picLocks noChangeAspect="1" noChangeArrowheads="1"/>
            </p:cNvPicPr>
            <p:nvPr/>
          </p:nvPicPr>
          <p:blipFill>
            <a:blip r:embed="rId7"/>
            <a:srcRect/>
            <a:stretch>
              <a:fillRect/>
            </a:stretch>
          </p:blipFill>
          <p:spPr bwMode="auto">
            <a:xfrm>
              <a:off x="14976" y="4176"/>
              <a:ext cx="1152" cy="864"/>
            </a:xfrm>
            <a:prstGeom prst="rect">
              <a:avLst/>
            </a:prstGeom>
            <a:noFill/>
          </p:spPr>
        </p:pic>
        <p:pic>
          <p:nvPicPr>
            <p:cNvPr id="610313" name="Picture 9" descr="6"/>
            <p:cNvPicPr>
              <a:picLocks noChangeAspect="1" noChangeArrowheads="1"/>
            </p:cNvPicPr>
            <p:nvPr/>
          </p:nvPicPr>
          <p:blipFill>
            <a:blip r:embed="rId8"/>
            <a:srcRect/>
            <a:stretch>
              <a:fillRect/>
            </a:stretch>
          </p:blipFill>
          <p:spPr bwMode="auto">
            <a:xfrm>
              <a:off x="16128" y="4176"/>
              <a:ext cx="1152" cy="864"/>
            </a:xfrm>
            <a:prstGeom prst="rect">
              <a:avLst/>
            </a:prstGeom>
            <a:noFill/>
          </p:spPr>
        </p:pic>
        <p:pic>
          <p:nvPicPr>
            <p:cNvPr id="610314" name="Picture 10" descr="7"/>
            <p:cNvPicPr>
              <a:picLocks noChangeAspect="1" noChangeArrowheads="1"/>
            </p:cNvPicPr>
            <p:nvPr/>
          </p:nvPicPr>
          <p:blipFill>
            <a:blip r:embed="rId9"/>
            <a:srcRect/>
            <a:stretch>
              <a:fillRect/>
            </a:stretch>
          </p:blipFill>
          <p:spPr bwMode="auto">
            <a:xfrm>
              <a:off x="17280" y="4176"/>
              <a:ext cx="1152" cy="864"/>
            </a:xfrm>
            <a:prstGeom prst="rect">
              <a:avLst/>
            </a:prstGeom>
            <a:noFill/>
          </p:spPr>
        </p:pic>
        <p:pic>
          <p:nvPicPr>
            <p:cNvPr id="610315" name="Picture 11" descr="8"/>
            <p:cNvPicPr>
              <a:picLocks noChangeAspect="1" noChangeArrowheads="1"/>
            </p:cNvPicPr>
            <p:nvPr/>
          </p:nvPicPr>
          <p:blipFill>
            <a:blip r:embed="rId10"/>
            <a:srcRect/>
            <a:stretch>
              <a:fillRect/>
            </a:stretch>
          </p:blipFill>
          <p:spPr bwMode="auto">
            <a:xfrm>
              <a:off x="9216" y="5040"/>
              <a:ext cx="1152" cy="864"/>
            </a:xfrm>
            <a:prstGeom prst="rect">
              <a:avLst/>
            </a:prstGeom>
            <a:noFill/>
          </p:spPr>
        </p:pic>
        <p:pic>
          <p:nvPicPr>
            <p:cNvPr id="610316" name="Picture 12" descr="9"/>
            <p:cNvPicPr>
              <a:picLocks noChangeAspect="1" noChangeArrowheads="1"/>
            </p:cNvPicPr>
            <p:nvPr/>
          </p:nvPicPr>
          <p:blipFill>
            <a:blip r:embed="rId11"/>
            <a:srcRect/>
            <a:stretch>
              <a:fillRect/>
            </a:stretch>
          </p:blipFill>
          <p:spPr bwMode="auto">
            <a:xfrm>
              <a:off x="10368" y="5040"/>
              <a:ext cx="1152" cy="864"/>
            </a:xfrm>
            <a:prstGeom prst="rect">
              <a:avLst/>
            </a:prstGeom>
            <a:noFill/>
          </p:spPr>
        </p:pic>
        <p:pic>
          <p:nvPicPr>
            <p:cNvPr id="610317" name="Picture 13" descr="10"/>
            <p:cNvPicPr>
              <a:picLocks noChangeAspect="1" noChangeArrowheads="1"/>
            </p:cNvPicPr>
            <p:nvPr/>
          </p:nvPicPr>
          <p:blipFill>
            <a:blip r:embed="rId12"/>
            <a:srcRect/>
            <a:stretch>
              <a:fillRect/>
            </a:stretch>
          </p:blipFill>
          <p:spPr bwMode="auto">
            <a:xfrm>
              <a:off x="11520" y="5040"/>
              <a:ext cx="1152" cy="864"/>
            </a:xfrm>
            <a:prstGeom prst="rect">
              <a:avLst/>
            </a:prstGeom>
            <a:noFill/>
          </p:spPr>
        </p:pic>
        <p:pic>
          <p:nvPicPr>
            <p:cNvPr id="610318" name="Picture 14" descr="11"/>
            <p:cNvPicPr>
              <a:picLocks noChangeAspect="1" noChangeArrowheads="1"/>
            </p:cNvPicPr>
            <p:nvPr/>
          </p:nvPicPr>
          <p:blipFill>
            <a:blip r:embed="rId13"/>
            <a:srcRect/>
            <a:stretch>
              <a:fillRect/>
            </a:stretch>
          </p:blipFill>
          <p:spPr bwMode="auto">
            <a:xfrm>
              <a:off x="12672" y="5040"/>
              <a:ext cx="1152" cy="864"/>
            </a:xfrm>
            <a:prstGeom prst="rect">
              <a:avLst/>
            </a:prstGeom>
            <a:noFill/>
          </p:spPr>
        </p:pic>
        <p:pic>
          <p:nvPicPr>
            <p:cNvPr id="610319" name="Picture 15" descr="12"/>
            <p:cNvPicPr>
              <a:picLocks noChangeAspect="1" noChangeArrowheads="1"/>
            </p:cNvPicPr>
            <p:nvPr/>
          </p:nvPicPr>
          <p:blipFill>
            <a:blip r:embed="rId14"/>
            <a:srcRect/>
            <a:stretch>
              <a:fillRect/>
            </a:stretch>
          </p:blipFill>
          <p:spPr bwMode="auto">
            <a:xfrm>
              <a:off x="13824" y="5040"/>
              <a:ext cx="1152" cy="864"/>
            </a:xfrm>
            <a:prstGeom prst="rect">
              <a:avLst/>
            </a:prstGeom>
            <a:noFill/>
          </p:spPr>
        </p:pic>
        <p:pic>
          <p:nvPicPr>
            <p:cNvPr id="610320" name="Picture 16" descr="13"/>
            <p:cNvPicPr>
              <a:picLocks noChangeAspect="1" noChangeArrowheads="1"/>
            </p:cNvPicPr>
            <p:nvPr/>
          </p:nvPicPr>
          <p:blipFill>
            <a:blip r:embed="rId15"/>
            <a:srcRect/>
            <a:stretch>
              <a:fillRect/>
            </a:stretch>
          </p:blipFill>
          <p:spPr bwMode="auto">
            <a:xfrm>
              <a:off x="14976" y="5040"/>
              <a:ext cx="1152" cy="864"/>
            </a:xfrm>
            <a:prstGeom prst="rect">
              <a:avLst/>
            </a:prstGeom>
            <a:noFill/>
          </p:spPr>
        </p:pic>
        <p:pic>
          <p:nvPicPr>
            <p:cNvPr id="610321" name="Picture 17" descr="14"/>
            <p:cNvPicPr>
              <a:picLocks noChangeAspect="1" noChangeArrowheads="1"/>
            </p:cNvPicPr>
            <p:nvPr/>
          </p:nvPicPr>
          <p:blipFill>
            <a:blip r:embed="rId16"/>
            <a:srcRect/>
            <a:stretch>
              <a:fillRect/>
            </a:stretch>
          </p:blipFill>
          <p:spPr bwMode="auto">
            <a:xfrm>
              <a:off x="16128" y="5040"/>
              <a:ext cx="1152" cy="864"/>
            </a:xfrm>
            <a:prstGeom prst="rect">
              <a:avLst/>
            </a:prstGeom>
            <a:noFill/>
          </p:spPr>
        </p:pic>
        <p:pic>
          <p:nvPicPr>
            <p:cNvPr id="610322" name="Picture 18" descr="15"/>
            <p:cNvPicPr>
              <a:picLocks noChangeAspect="1" noChangeArrowheads="1"/>
            </p:cNvPicPr>
            <p:nvPr/>
          </p:nvPicPr>
          <p:blipFill>
            <a:blip r:embed="rId17"/>
            <a:srcRect/>
            <a:stretch>
              <a:fillRect/>
            </a:stretch>
          </p:blipFill>
          <p:spPr bwMode="auto">
            <a:xfrm>
              <a:off x="17280" y="5040"/>
              <a:ext cx="1152" cy="864"/>
            </a:xfrm>
            <a:prstGeom prst="rect">
              <a:avLst/>
            </a:prstGeom>
            <a:noFill/>
          </p:spPr>
        </p:pic>
        <p:pic>
          <p:nvPicPr>
            <p:cNvPr id="610323" name="Picture 19" descr="19"/>
            <p:cNvPicPr>
              <a:picLocks noChangeAspect="1" noChangeArrowheads="1"/>
            </p:cNvPicPr>
            <p:nvPr/>
          </p:nvPicPr>
          <p:blipFill>
            <a:blip r:embed="rId18"/>
            <a:srcRect/>
            <a:stretch>
              <a:fillRect/>
            </a:stretch>
          </p:blipFill>
          <p:spPr bwMode="auto">
            <a:xfrm>
              <a:off x="12672" y="5904"/>
              <a:ext cx="1152" cy="864"/>
            </a:xfrm>
            <a:prstGeom prst="rect">
              <a:avLst/>
            </a:prstGeom>
            <a:noFill/>
          </p:spPr>
        </p:pic>
        <p:pic>
          <p:nvPicPr>
            <p:cNvPr id="610324" name="Picture 20" descr="20"/>
            <p:cNvPicPr>
              <a:picLocks noChangeAspect="1" noChangeArrowheads="1"/>
            </p:cNvPicPr>
            <p:nvPr/>
          </p:nvPicPr>
          <p:blipFill>
            <a:blip r:embed="rId19"/>
            <a:srcRect/>
            <a:stretch>
              <a:fillRect/>
            </a:stretch>
          </p:blipFill>
          <p:spPr bwMode="auto">
            <a:xfrm>
              <a:off x="13824" y="5904"/>
              <a:ext cx="1152" cy="864"/>
            </a:xfrm>
            <a:prstGeom prst="rect">
              <a:avLst/>
            </a:prstGeom>
            <a:noFill/>
          </p:spPr>
        </p:pic>
        <p:pic>
          <p:nvPicPr>
            <p:cNvPr id="610325" name="Picture 21" descr="21"/>
            <p:cNvPicPr>
              <a:picLocks noChangeAspect="1" noChangeArrowheads="1"/>
            </p:cNvPicPr>
            <p:nvPr/>
          </p:nvPicPr>
          <p:blipFill>
            <a:blip r:embed="rId20"/>
            <a:srcRect/>
            <a:stretch>
              <a:fillRect/>
            </a:stretch>
          </p:blipFill>
          <p:spPr bwMode="auto">
            <a:xfrm>
              <a:off x="14976" y="5904"/>
              <a:ext cx="1152" cy="864"/>
            </a:xfrm>
            <a:prstGeom prst="rect">
              <a:avLst/>
            </a:prstGeom>
            <a:noFill/>
          </p:spPr>
        </p:pic>
        <p:pic>
          <p:nvPicPr>
            <p:cNvPr id="610326" name="Picture 22" descr="22"/>
            <p:cNvPicPr>
              <a:picLocks noChangeAspect="1" noChangeArrowheads="1"/>
            </p:cNvPicPr>
            <p:nvPr/>
          </p:nvPicPr>
          <p:blipFill>
            <a:blip r:embed="rId21"/>
            <a:srcRect/>
            <a:stretch>
              <a:fillRect/>
            </a:stretch>
          </p:blipFill>
          <p:spPr bwMode="auto">
            <a:xfrm>
              <a:off x="16128" y="5904"/>
              <a:ext cx="1152" cy="864"/>
            </a:xfrm>
            <a:prstGeom prst="rect">
              <a:avLst/>
            </a:prstGeom>
            <a:noFill/>
          </p:spPr>
        </p:pic>
        <p:pic>
          <p:nvPicPr>
            <p:cNvPr id="610327" name="Picture 23" descr="23"/>
            <p:cNvPicPr>
              <a:picLocks noChangeAspect="1" noChangeArrowheads="1"/>
            </p:cNvPicPr>
            <p:nvPr/>
          </p:nvPicPr>
          <p:blipFill>
            <a:blip r:embed="rId22"/>
            <a:srcRect/>
            <a:stretch>
              <a:fillRect/>
            </a:stretch>
          </p:blipFill>
          <p:spPr bwMode="auto">
            <a:xfrm>
              <a:off x="17280" y="5904"/>
              <a:ext cx="1152" cy="864"/>
            </a:xfrm>
            <a:prstGeom prst="rect">
              <a:avLst/>
            </a:prstGeom>
            <a:noFill/>
          </p:spPr>
        </p:pic>
        <p:pic>
          <p:nvPicPr>
            <p:cNvPr id="610328" name="Picture 24" descr="3"/>
            <p:cNvPicPr>
              <a:picLocks noChangeAspect="1" noChangeArrowheads="1"/>
            </p:cNvPicPr>
            <p:nvPr/>
          </p:nvPicPr>
          <p:blipFill>
            <a:blip r:embed="rId23"/>
            <a:srcRect/>
            <a:stretch>
              <a:fillRect/>
            </a:stretch>
          </p:blipFill>
          <p:spPr bwMode="auto">
            <a:xfrm>
              <a:off x="12672" y="4176"/>
              <a:ext cx="1152" cy="864"/>
            </a:xfrm>
            <a:prstGeom prst="rect">
              <a:avLst/>
            </a:prstGeom>
            <a:noFill/>
          </p:spPr>
        </p:pic>
        <p:pic>
          <p:nvPicPr>
            <p:cNvPr id="610329" name="Picture 25" descr="16"/>
            <p:cNvPicPr>
              <a:picLocks noChangeAspect="1" noChangeArrowheads="1"/>
            </p:cNvPicPr>
            <p:nvPr/>
          </p:nvPicPr>
          <p:blipFill>
            <a:blip r:embed="rId24"/>
            <a:srcRect/>
            <a:stretch>
              <a:fillRect/>
            </a:stretch>
          </p:blipFill>
          <p:spPr bwMode="auto">
            <a:xfrm>
              <a:off x="9216" y="5904"/>
              <a:ext cx="1152" cy="864"/>
            </a:xfrm>
            <a:prstGeom prst="rect">
              <a:avLst/>
            </a:prstGeom>
            <a:noFill/>
          </p:spPr>
        </p:pic>
        <p:pic>
          <p:nvPicPr>
            <p:cNvPr id="610330" name="Picture 26" descr="17"/>
            <p:cNvPicPr>
              <a:picLocks noChangeAspect="1" noChangeArrowheads="1"/>
            </p:cNvPicPr>
            <p:nvPr/>
          </p:nvPicPr>
          <p:blipFill>
            <a:blip r:embed="rId25"/>
            <a:srcRect/>
            <a:stretch>
              <a:fillRect/>
            </a:stretch>
          </p:blipFill>
          <p:spPr bwMode="auto">
            <a:xfrm>
              <a:off x="10368" y="5904"/>
              <a:ext cx="1152" cy="864"/>
            </a:xfrm>
            <a:prstGeom prst="rect">
              <a:avLst/>
            </a:prstGeom>
            <a:noFill/>
          </p:spPr>
        </p:pic>
        <p:pic>
          <p:nvPicPr>
            <p:cNvPr id="610331" name="Picture 27" descr="18"/>
            <p:cNvPicPr>
              <a:picLocks noChangeAspect="1" noChangeArrowheads="1"/>
            </p:cNvPicPr>
            <p:nvPr/>
          </p:nvPicPr>
          <p:blipFill>
            <a:blip r:embed="rId26"/>
            <a:srcRect/>
            <a:stretch>
              <a:fillRect/>
            </a:stretch>
          </p:blipFill>
          <p:spPr bwMode="auto">
            <a:xfrm>
              <a:off x="11520" y="5904"/>
              <a:ext cx="1152" cy="864"/>
            </a:xfrm>
            <a:prstGeom prst="rect">
              <a:avLst/>
            </a:prstGeom>
            <a:noFill/>
          </p:spPr>
        </p:pic>
      </p:grpSp>
      <p:sp>
        <p:nvSpPr>
          <p:cNvPr id="610332" name="AutoShape 28"/>
          <p:cNvSpPr>
            <a:spLocks noChangeArrowheads="1"/>
          </p:cNvSpPr>
          <p:nvPr/>
        </p:nvSpPr>
        <p:spPr bwMode="auto">
          <a:xfrm>
            <a:off x="4146550" y="3125788"/>
            <a:ext cx="739775" cy="1090612"/>
          </a:xfrm>
          <a:prstGeom prst="downArrow">
            <a:avLst>
              <a:gd name="adj1" fmla="val 50000"/>
              <a:gd name="adj2" fmla="val 36856"/>
            </a:avLst>
          </a:prstGeom>
          <a:solidFill>
            <a:schemeClr val="accent1"/>
          </a:solidFill>
          <a:ln w="9525">
            <a:solidFill>
              <a:schemeClr val="bg1"/>
            </a:solidFill>
            <a:miter lim="800000"/>
            <a:headEnd/>
            <a:tailEnd/>
          </a:ln>
          <a:effectLst/>
        </p:spPr>
        <p:txBody>
          <a:bodyPr anchor="ctr">
            <a:spAutoFit/>
          </a:bodyPr>
          <a:lstStyle/>
          <a:p>
            <a:endParaRPr lang="fr-FR"/>
          </a:p>
        </p:txBody>
      </p:sp>
      <p:pic>
        <p:nvPicPr>
          <p:cNvPr id="610333" name="Picture 29" descr="0"/>
          <p:cNvPicPr>
            <a:picLocks noChangeAspect="1" noChangeArrowheads="1"/>
          </p:cNvPicPr>
          <p:nvPr/>
        </p:nvPicPr>
        <p:blipFill>
          <a:blip r:embed="rId3"/>
          <a:srcRect/>
          <a:stretch>
            <a:fillRect/>
          </a:stretch>
        </p:blipFill>
        <p:spPr bwMode="auto">
          <a:xfrm>
            <a:off x="4876800" y="6019800"/>
            <a:ext cx="876300" cy="657225"/>
          </a:xfrm>
          <a:prstGeom prst="rect">
            <a:avLst/>
          </a:prstGeom>
          <a:noFill/>
        </p:spPr>
      </p:pic>
      <p:pic>
        <p:nvPicPr>
          <p:cNvPr id="610334" name="Picture 30" descr="1"/>
          <p:cNvPicPr>
            <a:picLocks noChangeAspect="1" noChangeArrowheads="1"/>
          </p:cNvPicPr>
          <p:nvPr/>
        </p:nvPicPr>
        <p:blipFill>
          <a:blip r:embed="rId4"/>
          <a:srcRect/>
          <a:stretch>
            <a:fillRect/>
          </a:stretch>
        </p:blipFill>
        <p:spPr bwMode="auto">
          <a:xfrm>
            <a:off x="4114800" y="5943600"/>
            <a:ext cx="876300" cy="657225"/>
          </a:xfrm>
          <a:prstGeom prst="rect">
            <a:avLst/>
          </a:prstGeom>
          <a:noFill/>
        </p:spPr>
      </p:pic>
      <p:pic>
        <p:nvPicPr>
          <p:cNvPr id="610335" name="Picture 31" descr="2"/>
          <p:cNvPicPr>
            <a:picLocks noChangeAspect="1" noChangeArrowheads="1"/>
          </p:cNvPicPr>
          <p:nvPr/>
        </p:nvPicPr>
        <p:blipFill>
          <a:blip r:embed="rId5"/>
          <a:srcRect/>
          <a:stretch>
            <a:fillRect/>
          </a:stretch>
        </p:blipFill>
        <p:spPr bwMode="auto">
          <a:xfrm>
            <a:off x="4572000" y="5486400"/>
            <a:ext cx="876300" cy="657225"/>
          </a:xfrm>
          <a:prstGeom prst="rect">
            <a:avLst/>
          </a:prstGeom>
          <a:noFill/>
        </p:spPr>
      </p:pic>
      <p:pic>
        <p:nvPicPr>
          <p:cNvPr id="610336" name="Picture 32" descr="7"/>
          <p:cNvPicPr>
            <a:picLocks noChangeAspect="1" noChangeArrowheads="1"/>
          </p:cNvPicPr>
          <p:nvPr/>
        </p:nvPicPr>
        <p:blipFill>
          <a:blip r:embed="rId9"/>
          <a:srcRect/>
          <a:stretch>
            <a:fillRect/>
          </a:stretch>
        </p:blipFill>
        <p:spPr bwMode="auto">
          <a:xfrm>
            <a:off x="2590800" y="5715000"/>
            <a:ext cx="876300" cy="657225"/>
          </a:xfrm>
          <a:prstGeom prst="rect">
            <a:avLst/>
          </a:prstGeom>
          <a:noFill/>
        </p:spPr>
      </p:pic>
      <p:pic>
        <p:nvPicPr>
          <p:cNvPr id="610337" name="Picture 33" descr="8"/>
          <p:cNvPicPr>
            <a:picLocks noChangeAspect="1" noChangeArrowheads="1"/>
          </p:cNvPicPr>
          <p:nvPr/>
        </p:nvPicPr>
        <p:blipFill>
          <a:blip r:embed="rId10"/>
          <a:srcRect/>
          <a:stretch>
            <a:fillRect/>
          </a:stretch>
        </p:blipFill>
        <p:spPr bwMode="auto">
          <a:xfrm>
            <a:off x="1524000" y="3810000"/>
            <a:ext cx="876300" cy="657225"/>
          </a:xfrm>
          <a:prstGeom prst="rect">
            <a:avLst/>
          </a:prstGeom>
          <a:noFill/>
        </p:spPr>
      </p:pic>
      <p:pic>
        <p:nvPicPr>
          <p:cNvPr id="610338" name="Picture 34" descr="9"/>
          <p:cNvPicPr>
            <a:picLocks noChangeAspect="1" noChangeArrowheads="1"/>
          </p:cNvPicPr>
          <p:nvPr/>
        </p:nvPicPr>
        <p:blipFill>
          <a:blip r:embed="rId11"/>
          <a:srcRect/>
          <a:stretch>
            <a:fillRect/>
          </a:stretch>
        </p:blipFill>
        <p:spPr bwMode="auto">
          <a:xfrm>
            <a:off x="2133600" y="4038600"/>
            <a:ext cx="876300" cy="657225"/>
          </a:xfrm>
          <a:prstGeom prst="rect">
            <a:avLst/>
          </a:prstGeom>
          <a:noFill/>
        </p:spPr>
      </p:pic>
      <p:pic>
        <p:nvPicPr>
          <p:cNvPr id="610339" name="Picture 35" descr="10"/>
          <p:cNvPicPr>
            <a:picLocks noChangeAspect="1" noChangeArrowheads="1"/>
          </p:cNvPicPr>
          <p:nvPr/>
        </p:nvPicPr>
        <p:blipFill>
          <a:blip r:embed="rId12"/>
          <a:srcRect/>
          <a:stretch>
            <a:fillRect/>
          </a:stretch>
        </p:blipFill>
        <p:spPr bwMode="auto">
          <a:xfrm>
            <a:off x="1905000" y="4648200"/>
            <a:ext cx="876300" cy="657225"/>
          </a:xfrm>
          <a:prstGeom prst="rect">
            <a:avLst/>
          </a:prstGeom>
          <a:noFill/>
        </p:spPr>
      </p:pic>
      <p:pic>
        <p:nvPicPr>
          <p:cNvPr id="610340" name="Picture 36" descr="11"/>
          <p:cNvPicPr>
            <a:picLocks noChangeAspect="1" noChangeArrowheads="1"/>
          </p:cNvPicPr>
          <p:nvPr/>
        </p:nvPicPr>
        <p:blipFill>
          <a:blip r:embed="rId13"/>
          <a:srcRect/>
          <a:stretch>
            <a:fillRect/>
          </a:stretch>
        </p:blipFill>
        <p:spPr bwMode="auto">
          <a:xfrm>
            <a:off x="2971800" y="3810000"/>
            <a:ext cx="876300" cy="657225"/>
          </a:xfrm>
          <a:prstGeom prst="rect">
            <a:avLst/>
          </a:prstGeom>
          <a:noFill/>
        </p:spPr>
      </p:pic>
      <p:pic>
        <p:nvPicPr>
          <p:cNvPr id="610341" name="Picture 37" descr="12"/>
          <p:cNvPicPr>
            <a:picLocks noChangeAspect="1" noChangeArrowheads="1"/>
          </p:cNvPicPr>
          <p:nvPr/>
        </p:nvPicPr>
        <p:blipFill>
          <a:blip r:embed="rId14"/>
          <a:srcRect/>
          <a:stretch>
            <a:fillRect/>
          </a:stretch>
        </p:blipFill>
        <p:spPr bwMode="auto">
          <a:xfrm>
            <a:off x="2971800" y="4572000"/>
            <a:ext cx="876300" cy="657225"/>
          </a:xfrm>
          <a:prstGeom prst="rect">
            <a:avLst/>
          </a:prstGeom>
          <a:noFill/>
        </p:spPr>
      </p:pic>
      <p:pic>
        <p:nvPicPr>
          <p:cNvPr id="610342" name="Picture 38" descr="13"/>
          <p:cNvPicPr>
            <a:picLocks noChangeAspect="1" noChangeArrowheads="1"/>
          </p:cNvPicPr>
          <p:nvPr/>
        </p:nvPicPr>
        <p:blipFill>
          <a:blip r:embed="rId15"/>
          <a:srcRect/>
          <a:stretch>
            <a:fillRect/>
          </a:stretch>
        </p:blipFill>
        <p:spPr bwMode="auto">
          <a:xfrm>
            <a:off x="1828800" y="5562600"/>
            <a:ext cx="876300" cy="657225"/>
          </a:xfrm>
          <a:prstGeom prst="rect">
            <a:avLst/>
          </a:prstGeom>
          <a:noFill/>
        </p:spPr>
      </p:pic>
      <p:pic>
        <p:nvPicPr>
          <p:cNvPr id="610343" name="Picture 39" descr="19"/>
          <p:cNvPicPr>
            <a:picLocks noChangeAspect="1" noChangeArrowheads="1"/>
          </p:cNvPicPr>
          <p:nvPr/>
        </p:nvPicPr>
        <p:blipFill>
          <a:blip r:embed="rId18"/>
          <a:srcRect/>
          <a:stretch>
            <a:fillRect/>
          </a:stretch>
        </p:blipFill>
        <p:spPr bwMode="auto">
          <a:xfrm>
            <a:off x="6324600" y="6019800"/>
            <a:ext cx="876300" cy="657225"/>
          </a:xfrm>
          <a:prstGeom prst="rect">
            <a:avLst/>
          </a:prstGeom>
          <a:noFill/>
        </p:spPr>
      </p:pic>
      <p:pic>
        <p:nvPicPr>
          <p:cNvPr id="610344" name="Picture 40" descr="20"/>
          <p:cNvPicPr>
            <a:picLocks noChangeAspect="1" noChangeArrowheads="1"/>
          </p:cNvPicPr>
          <p:nvPr/>
        </p:nvPicPr>
        <p:blipFill>
          <a:blip r:embed="rId19"/>
          <a:srcRect/>
          <a:stretch>
            <a:fillRect/>
          </a:stretch>
        </p:blipFill>
        <p:spPr bwMode="auto">
          <a:xfrm>
            <a:off x="6858000" y="5562600"/>
            <a:ext cx="876300" cy="657225"/>
          </a:xfrm>
          <a:prstGeom prst="rect">
            <a:avLst/>
          </a:prstGeom>
          <a:noFill/>
        </p:spPr>
      </p:pic>
      <p:pic>
        <p:nvPicPr>
          <p:cNvPr id="610345" name="Picture 41" descr="21"/>
          <p:cNvPicPr>
            <a:picLocks noChangeAspect="1" noChangeArrowheads="1"/>
          </p:cNvPicPr>
          <p:nvPr/>
        </p:nvPicPr>
        <p:blipFill>
          <a:blip r:embed="rId20"/>
          <a:srcRect/>
          <a:stretch>
            <a:fillRect/>
          </a:stretch>
        </p:blipFill>
        <p:spPr bwMode="auto">
          <a:xfrm>
            <a:off x="6096000" y="5562600"/>
            <a:ext cx="876300" cy="657225"/>
          </a:xfrm>
          <a:prstGeom prst="rect">
            <a:avLst/>
          </a:prstGeom>
          <a:noFill/>
        </p:spPr>
      </p:pic>
      <p:pic>
        <p:nvPicPr>
          <p:cNvPr id="610346" name="Picture 42" descr="22"/>
          <p:cNvPicPr>
            <a:picLocks noChangeAspect="1" noChangeArrowheads="1"/>
          </p:cNvPicPr>
          <p:nvPr/>
        </p:nvPicPr>
        <p:blipFill>
          <a:blip r:embed="rId21"/>
          <a:srcRect/>
          <a:stretch>
            <a:fillRect/>
          </a:stretch>
        </p:blipFill>
        <p:spPr bwMode="auto">
          <a:xfrm>
            <a:off x="7086600" y="6019800"/>
            <a:ext cx="876300" cy="657225"/>
          </a:xfrm>
          <a:prstGeom prst="rect">
            <a:avLst/>
          </a:prstGeom>
          <a:noFill/>
        </p:spPr>
      </p:pic>
      <p:pic>
        <p:nvPicPr>
          <p:cNvPr id="610347" name="Picture 43" descr="16"/>
          <p:cNvPicPr>
            <a:picLocks noChangeAspect="1" noChangeArrowheads="1"/>
          </p:cNvPicPr>
          <p:nvPr/>
        </p:nvPicPr>
        <p:blipFill>
          <a:blip r:embed="rId24"/>
          <a:srcRect/>
          <a:stretch>
            <a:fillRect/>
          </a:stretch>
        </p:blipFill>
        <p:spPr bwMode="auto">
          <a:xfrm>
            <a:off x="5486400" y="4495800"/>
            <a:ext cx="876300" cy="657225"/>
          </a:xfrm>
          <a:prstGeom prst="rect">
            <a:avLst/>
          </a:prstGeom>
          <a:noFill/>
        </p:spPr>
      </p:pic>
      <p:pic>
        <p:nvPicPr>
          <p:cNvPr id="610348" name="Picture 44" descr="17"/>
          <p:cNvPicPr>
            <a:picLocks noChangeAspect="1" noChangeArrowheads="1"/>
          </p:cNvPicPr>
          <p:nvPr/>
        </p:nvPicPr>
        <p:blipFill>
          <a:blip r:embed="rId25"/>
          <a:srcRect/>
          <a:stretch>
            <a:fillRect/>
          </a:stretch>
        </p:blipFill>
        <p:spPr bwMode="auto">
          <a:xfrm>
            <a:off x="5257800" y="3810000"/>
            <a:ext cx="876300" cy="657225"/>
          </a:xfrm>
          <a:prstGeom prst="rect">
            <a:avLst/>
          </a:prstGeom>
          <a:noFill/>
        </p:spPr>
      </p:pic>
      <p:pic>
        <p:nvPicPr>
          <p:cNvPr id="610349" name="Picture 45" descr="18"/>
          <p:cNvPicPr>
            <a:picLocks noChangeAspect="1" noChangeArrowheads="1"/>
          </p:cNvPicPr>
          <p:nvPr/>
        </p:nvPicPr>
        <p:blipFill>
          <a:blip r:embed="rId26"/>
          <a:srcRect/>
          <a:stretch>
            <a:fillRect/>
          </a:stretch>
        </p:blipFill>
        <p:spPr bwMode="auto">
          <a:xfrm>
            <a:off x="4724400" y="4267200"/>
            <a:ext cx="876300" cy="657225"/>
          </a:xfrm>
          <a:prstGeom prst="rect">
            <a:avLst/>
          </a:prstGeom>
          <a:noFill/>
        </p:spPr>
      </p:pic>
      <p:pic>
        <p:nvPicPr>
          <p:cNvPr id="610350" name="Picture 46" descr="6"/>
          <p:cNvPicPr>
            <a:picLocks noChangeAspect="1" noChangeArrowheads="1"/>
          </p:cNvPicPr>
          <p:nvPr/>
        </p:nvPicPr>
        <p:blipFill>
          <a:blip r:embed="rId8"/>
          <a:srcRect/>
          <a:stretch>
            <a:fillRect/>
          </a:stretch>
        </p:blipFill>
        <p:spPr bwMode="auto">
          <a:xfrm>
            <a:off x="1524000" y="5029200"/>
            <a:ext cx="876300" cy="657225"/>
          </a:xfrm>
          <a:prstGeom prst="rect">
            <a:avLst/>
          </a:prstGeom>
          <a:noFill/>
        </p:spPr>
      </p:pic>
      <p:pic>
        <p:nvPicPr>
          <p:cNvPr id="610351" name="Picture 47" descr="5"/>
          <p:cNvPicPr>
            <a:picLocks noChangeAspect="1" noChangeArrowheads="1"/>
          </p:cNvPicPr>
          <p:nvPr/>
        </p:nvPicPr>
        <p:blipFill>
          <a:blip r:embed="rId7"/>
          <a:srcRect/>
          <a:stretch>
            <a:fillRect/>
          </a:stretch>
        </p:blipFill>
        <p:spPr bwMode="auto">
          <a:xfrm>
            <a:off x="2667000" y="4953000"/>
            <a:ext cx="876300" cy="657225"/>
          </a:xfrm>
          <a:prstGeom prst="rect">
            <a:avLst/>
          </a:prstGeom>
          <a:noFill/>
        </p:spPr>
      </p:pic>
      <p:sp>
        <p:nvSpPr>
          <p:cNvPr id="610352" name="Line 48"/>
          <p:cNvSpPr>
            <a:spLocks noChangeShapeType="1"/>
          </p:cNvSpPr>
          <p:nvPr/>
        </p:nvSpPr>
        <p:spPr bwMode="auto">
          <a:xfrm flipH="1" flipV="1">
            <a:off x="2895600" y="5334000"/>
            <a:ext cx="152400" cy="612775"/>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10353" name="Line 49"/>
          <p:cNvSpPr>
            <a:spLocks noChangeShapeType="1"/>
          </p:cNvSpPr>
          <p:nvPr/>
        </p:nvSpPr>
        <p:spPr bwMode="auto">
          <a:xfrm flipH="1" flipV="1">
            <a:off x="3429000" y="4114800"/>
            <a:ext cx="0" cy="765175"/>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10354" name="Line 50"/>
          <p:cNvSpPr>
            <a:spLocks noChangeShapeType="1"/>
          </p:cNvSpPr>
          <p:nvPr/>
        </p:nvSpPr>
        <p:spPr bwMode="auto">
          <a:xfrm flipH="1" flipV="1">
            <a:off x="1981200" y="4038600"/>
            <a:ext cx="609600" cy="45720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10355" name="Line 51"/>
          <p:cNvSpPr>
            <a:spLocks noChangeShapeType="1"/>
          </p:cNvSpPr>
          <p:nvPr/>
        </p:nvSpPr>
        <p:spPr bwMode="auto">
          <a:xfrm flipH="1" flipV="1">
            <a:off x="1828800" y="5486400"/>
            <a:ext cx="381000" cy="30480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10356" name="Line 52"/>
          <p:cNvSpPr>
            <a:spLocks noChangeShapeType="1"/>
          </p:cNvSpPr>
          <p:nvPr/>
        </p:nvSpPr>
        <p:spPr bwMode="auto">
          <a:xfrm flipH="1" flipV="1">
            <a:off x="4724400" y="5867400"/>
            <a:ext cx="0" cy="45720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10357" name="Line 53"/>
          <p:cNvSpPr>
            <a:spLocks noChangeShapeType="1"/>
          </p:cNvSpPr>
          <p:nvPr/>
        </p:nvSpPr>
        <p:spPr bwMode="auto">
          <a:xfrm flipH="1" flipV="1">
            <a:off x="2514600" y="4800600"/>
            <a:ext cx="381000" cy="30480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10358" name="Line 54"/>
          <p:cNvSpPr>
            <a:spLocks noChangeShapeType="1"/>
          </p:cNvSpPr>
          <p:nvPr/>
        </p:nvSpPr>
        <p:spPr bwMode="auto">
          <a:xfrm flipH="1" flipV="1">
            <a:off x="2057400" y="4800600"/>
            <a:ext cx="0" cy="45720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10359" name="Line 55"/>
          <p:cNvSpPr>
            <a:spLocks noChangeShapeType="1"/>
          </p:cNvSpPr>
          <p:nvPr/>
        </p:nvSpPr>
        <p:spPr bwMode="auto">
          <a:xfrm flipH="1">
            <a:off x="2743200" y="4191000"/>
            <a:ext cx="457200" cy="7620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10360" name="Line 56"/>
          <p:cNvSpPr>
            <a:spLocks noChangeShapeType="1"/>
          </p:cNvSpPr>
          <p:nvPr/>
        </p:nvSpPr>
        <p:spPr bwMode="auto">
          <a:xfrm flipH="1" flipV="1">
            <a:off x="2514600" y="4953000"/>
            <a:ext cx="0" cy="91440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10361" name="Line 57"/>
          <p:cNvSpPr>
            <a:spLocks noChangeShapeType="1"/>
          </p:cNvSpPr>
          <p:nvPr/>
        </p:nvSpPr>
        <p:spPr bwMode="auto">
          <a:xfrm flipH="1" flipV="1">
            <a:off x="7391400" y="5791200"/>
            <a:ext cx="0" cy="45720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10362" name="Line 58"/>
          <p:cNvSpPr>
            <a:spLocks noChangeShapeType="1"/>
          </p:cNvSpPr>
          <p:nvPr/>
        </p:nvSpPr>
        <p:spPr bwMode="auto">
          <a:xfrm flipH="1" flipV="1">
            <a:off x="5105400" y="4800600"/>
            <a:ext cx="838200" cy="30480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10363" name="Line 59"/>
          <p:cNvSpPr>
            <a:spLocks noChangeShapeType="1"/>
          </p:cNvSpPr>
          <p:nvPr/>
        </p:nvSpPr>
        <p:spPr bwMode="auto">
          <a:xfrm flipV="1">
            <a:off x="5257800" y="4038600"/>
            <a:ext cx="381000" cy="45720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10364" name="Line 60"/>
          <p:cNvSpPr>
            <a:spLocks noChangeShapeType="1"/>
          </p:cNvSpPr>
          <p:nvPr/>
        </p:nvSpPr>
        <p:spPr bwMode="auto">
          <a:xfrm flipH="1" flipV="1">
            <a:off x="5943600" y="4191000"/>
            <a:ext cx="0" cy="45720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10365" name="Line 61"/>
          <p:cNvSpPr>
            <a:spLocks noChangeShapeType="1"/>
          </p:cNvSpPr>
          <p:nvPr/>
        </p:nvSpPr>
        <p:spPr bwMode="auto">
          <a:xfrm flipH="1" flipV="1">
            <a:off x="4800600" y="6477000"/>
            <a:ext cx="457200" cy="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10366" name="Line 62"/>
          <p:cNvSpPr>
            <a:spLocks noChangeShapeType="1"/>
          </p:cNvSpPr>
          <p:nvPr/>
        </p:nvSpPr>
        <p:spPr bwMode="auto">
          <a:xfrm flipH="1" flipV="1">
            <a:off x="5257800" y="5867400"/>
            <a:ext cx="76200" cy="45720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10367" name="Line 63"/>
          <p:cNvSpPr>
            <a:spLocks noChangeShapeType="1"/>
          </p:cNvSpPr>
          <p:nvPr/>
        </p:nvSpPr>
        <p:spPr bwMode="auto">
          <a:xfrm flipV="1">
            <a:off x="6629400" y="5791200"/>
            <a:ext cx="533400" cy="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10368" name="Line 64"/>
          <p:cNvSpPr>
            <a:spLocks noChangeShapeType="1"/>
          </p:cNvSpPr>
          <p:nvPr/>
        </p:nvSpPr>
        <p:spPr bwMode="auto">
          <a:xfrm flipV="1">
            <a:off x="6858000" y="6477000"/>
            <a:ext cx="533400" cy="0"/>
          </a:xfrm>
          <a:prstGeom prst="line">
            <a:avLst/>
          </a:prstGeom>
          <a:noFill/>
          <a:ln w="38100">
            <a:solidFill>
              <a:srgbClr val="0000FF"/>
            </a:solidFill>
            <a:round/>
            <a:headEnd type="triangle" w="lg" len="med"/>
            <a:tailEnd type="triangle" w="lg" len="med"/>
          </a:ln>
          <a:effectLst/>
        </p:spPr>
        <p:txBody>
          <a:bodyPr/>
          <a:lstStyle/>
          <a:p>
            <a:endParaRPr lang="fr-FR"/>
          </a:p>
        </p:txBody>
      </p:sp>
      <p:sp>
        <p:nvSpPr>
          <p:cNvPr id="610369" name="Line 65"/>
          <p:cNvSpPr>
            <a:spLocks noChangeShapeType="1"/>
          </p:cNvSpPr>
          <p:nvPr/>
        </p:nvSpPr>
        <p:spPr bwMode="auto">
          <a:xfrm flipH="1" flipV="1">
            <a:off x="6629400" y="5943600"/>
            <a:ext cx="0" cy="457200"/>
          </a:xfrm>
          <a:prstGeom prst="line">
            <a:avLst/>
          </a:prstGeom>
          <a:noFill/>
          <a:ln w="38100">
            <a:solidFill>
              <a:srgbClr val="0000FF"/>
            </a:solidFill>
            <a:round/>
            <a:headEnd type="triangle" w="lg" len="med"/>
            <a:tailEnd type="triangle" w="lg" len="med"/>
          </a:ln>
          <a:effectLst/>
        </p:spPr>
        <p:txBody>
          <a:bodyPr/>
          <a:lstStyle/>
          <a:p>
            <a:endParaRPr lang="fr-F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p:txBody>
          <a:bodyPr/>
          <a:lstStyle/>
          <a:p>
            <a:r>
              <a:rPr lang="en-US">
                <a:solidFill>
                  <a:schemeClr val="bg1"/>
                </a:solidFill>
                <a:latin typeface="Comic Sans MS" pitchFamily="66" charset="0"/>
              </a:rPr>
              <a:t>2. Find connected sets of images</a:t>
            </a:r>
          </a:p>
        </p:txBody>
      </p:sp>
      <p:grpSp>
        <p:nvGrpSpPr>
          <p:cNvPr id="612355" name="Group 3"/>
          <p:cNvGrpSpPr>
            <a:grpSpLocks noChangeAspect="1"/>
          </p:cNvGrpSpPr>
          <p:nvPr/>
        </p:nvGrpSpPr>
        <p:grpSpPr bwMode="auto">
          <a:xfrm>
            <a:off x="990600" y="1371600"/>
            <a:ext cx="7010400" cy="1971675"/>
            <a:chOff x="9216" y="4176"/>
            <a:chExt cx="9216" cy="2592"/>
          </a:xfrm>
        </p:grpSpPr>
        <p:pic>
          <p:nvPicPr>
            <p:cNvPr id="612356" name="Picture 4" descr="0"/>
            <p:cNvPicPr>
              <a:picLocks noChangeAspect="1" noChangeArrowheads="1"/>
            </p:cNvPicPr>
            <p:nvPr/>
          </p:nvPicPr>
          <p:blipFill>
            <a:blip r:embed="rId3"/>
            <a:srcRect/>
            <a:stretch>
              <a:fillRect/>
            </a:stretch>
          </p:blipFill>
          <p:spPr bwMode="auto">
            <a:xfrm>
              <a:off x="10368" y="4176"/>
              <a:ext cx="1152" cy="863"/>
            </a:xfrm>
            <a:prstGeom prst="rect">
              <a:avLst/>
            </a:prstGeom>
            <a:noFill/>
          </p:spPr>
        </p:pic>
        <p:pic>
          <p:nvPicPr>
            <p:cNvPr id="612357" name="Picture 5" descr="1"/>
            <p:cNvPicPr>
              <a:picLocks noChangeAspect="1" noChangeArrowheads="1"/>
            </p:cNvPicPr>
            <p:nvPr/>
          </p:nvPicPr>
          <p:blipFill>
            <a:blip r:embed="rId4"/>
            <a:srcRect/>
            <a:stretch>
              <a:fillRect/>
            </a:stretch>
          </p:blipFill>
          <p:spPr bwMode="auto">
            <a:xfrm>
              <a:off x="9216" y="4176"/>
              <a:ext cx="1152" cy="863"/>
            </a:xfrm>
            <a:prstGeom prst="rect">
              <a:avLst/>
            </a:prstGeom>
            <a:noFill/>
          </p:spPr>
        </p:pic>
        <p:pic>
          <p:nvPicPr>
            <p:cNvPr id="612358" name="Picture 6" descr="2"/>
            <p:cNvPicPr>
              <a:picLocks noChangeAspect="1" noChangeArrowheads="1"/>
            </p:cNvPicPr>
            <p:nvPr/>
          </p:nvPicPr>
          <p:blipFill>
            <a:blip r:embed="rId5"/>
            <a:srcRect/>
            <a:stretch>
              <a:fillRect/>
            </a:stretch>
          </p:blipFill>
          <p:spPr bwMode="auto">
            <a:xfrm>
              <a:off x="11520" y="4176"/>
              <a:ext cx="1152" cy="863"/>
            </a:xfrm>
            <a:prstGeom prst="rect">
              <a:avLst/>
            </a:prstGeom>
            <a:noFill/>
          </p:spPr>
        </p:pic>
        <p:pic>
          <p:nvPicPr>
            <p:cNvPr id="612359" name="Picture 7" descr="4"/>
            <p:cNvPicPr>
              <a:picLocks noChangeAspect="1" noChangeArrowheads="1"/>
            </p:cNvPicPr>
            <p:nvPr/>
          </p:nvPicPr>
          <p:blipFill>
            <a:blip r:embed="rId6"/>
            <a:srcRect/>
            <a:stretch>
              <a:fillRect/>
            </a:stretch>
          </p:blipFill>
          <p:spPr bwMode="auto">
            <a:xfrm>
              <a:off x="13824" y="4176"/>
              <a:ext cx="1152" cy="864"/>
            </a:xfrm>
            <a:prstGeom prst="rect">
              <a:avLst/>
            </a:prstGeom>
            <a:noFill/>
          </p:spPr>
        </p:pic>
        <p:pic>
          <p:nvPicPr>
            <p:cNvPr id="612360" name="Picture 8" descr="5"/>
            <p:cNvPicPr>
              <a:picLocks noChangeAspect="1" noChangeArrowheads="1"/>
            </p:cNvPicPr>
            <p:nvPr/>
          </p:nvPicPr>
          <p:blipFill>
            <a:blip r:embed="rId7"/>
            <a:srcRect/>
            <a:stretch>
              <a:fillRect/>
            </a:stretch>
          </p:blipFill>
          <p:spPr bwMode="auto">
            <a:xfrm>
              <a:off x="14976" y="4176"/>
              <a:ext cx="1152" cy="864"/>
            </a:xfrm>
            <a:prstGeom prst="rect">
              <a:avLst/>
            </a:prstGeom>
            <a:noFill/>
          </p:spPr>
        </p:pic>
        <p:pic>
          <p:nvPicPr>
            <p:cNvPr id="612361" name="Picture 9" descr="6"/>
            <p:cNvPicPr>
              <a:picLocks noChangeAspect="1" noChangeArrowheads="1"/>
            </p:cNvPicPr>
            <p:nvPr/>
          </p:nvPicPr>
          <p:blipFill>
            <a:blip r:embed="rId8"/>
            <a:srcRect/>
            <a:stretch>
              <a:fillRect/>
            </a:stretch>
          </p:blipFill>
          <p:spPr bwMode="auto">
            <a:xfrm>
              <a:off x="16128" y="4176"/>
              <a:ext cx="1152" cy="864"/>
            </a:xfrm>
            <a:prstGeom prst="rect">
              <a:avLst/>
            </a:prstGeom>
            <a:noFill/>
          </p:spPr>
        </p:pic>
        <p:pic>
          <p:nvPicPr>
            <p:cNvPr id="612362" name="Picture 10" descr="7"/>
            <p:cNvPicPr>
              <a:picLocks noChangeAspect="1" noChangeArrowheads="1"/>
            </p:cNvPicPr>
            <p:nvPr/>
          </p:nvPicPr>
          <p:blipFill>
            <a:blip r:embed="rId9"/>
            <a:srcRect/>
            <a:stretch>
              <a:fillRect/>
            </a:stretch>
          </p:blipFill>
          <p:spPr bwMode="auto">
            <a:xfrm>
              <a:off x="17280" y="4176"/>
              <a:ext cx="1152" cy="864"/>
            </a:xfrm>
            <a:prstGeom prst="rect">
              <a:avLst/>
            </a:prstGeom>
            <a:noFill/>
          </p:spPr>
        </p:pic>
        <p:pic>
          <p:nvPicPr>
            <p:cNvPr id="612363" name="Picture 11" descr="8"/>
            <p:cNvPicPr>
              <a:picLocks noChangeAspect="1" noChangeArrowheads="1"/>
            </p:cNvPicPr>
            <p:nvPr/>
          </p:nvPicPr>
          <p:blipFill>
            <a:blip r:embed="rId10"/>
            <a:srcRect/>
            <a:stretch>
              <a:fillRect/>
            </a:stretch>
          </p:blipFill>
          <p:spPr bwMode="auto">
            <a:xfrm>
              <a:off x="9216" y="5040"/>
              <a:ext cx="1152" cy="864"/>
            </a:xfrm>
            <a:prstGeom prst="rect">
              <a:avLst/>
            </a:prstGeom>
            <a:noFill/>
          </p:spPr>
        </p:pic>
        <p:pic>
          <p:nvPicPr>
            <p:cNvPr id="612364" name="Picture 12" descr="9"/>
            <p:cNvPicPr>
              <a:picLocks noChangeAspect="1" noChangeArrowheads="1"/>
            </p:cNvPicPr>
            <p:nvPr/>
          </p:nvPicPr>
          <p:blipFill>
            <a:blip r:embed="rId11"/>
            <a:srcRect/>
            <a:stretch>
              <a:fillRect/>
            </a:stretch>
          </p:blipFill>
          <p:spPr bwMode="auto">
            <a:xfrm>
              <a:off x="10368" y="5040"/>
              <a:ext cx="1152" cy="864"/>
            </a:xfrm>
            <a:prstGeom prst="rect">
              <a:avLst/>
            </a:prstGeom>
            <a:noFill/>
          </p:spPr>
        </p:pic>
        <p:pic>
          <p:nvPicPr>
            <p:cNvPr id="612365" name="Picture 13" descr="10"/>
            <p:cNvPicPr>
              <a:picLocks noChangeAspect="1" noChangeArrowheads="1"/>
            </p:cNvPicPr>
            <p:nvPr/>
          </p:nvPicPr>
          <p:blipFill>
            <a:blip r:embed="rId12"/>
            <a:srcRect/>
            <a:stretch>
              <a:fillRect/>
            </a:stretch>
          </p:blipFill>
          <p:spPr bwMode="auto">
            <a:xfrm>
              <a:off x="11520" y="5040"/>
              <a:ext cx="1152" cy="864"/>
            </a:xfrm>
            <a:prstGeom prst="rect">
              <a:avLst/>
            </a:prstGeom>
            <a:noFill/>
          </p:spPr>
        </p:pic>
        <p:pic>
          <p:nvPicPr>
            <p:cNvPr id="612366" name="Picture 14" descr="11"/>
            <p:cNvPicPr>
              <a:picLocks noChangeAspect="1" noChangeArrowheads="1"/>
            </p:cNvPicPr>
            <p:nvPr/>
          </p:nvPicPr>
          <p:blipFill>
            <a:blip r:embed="rId13"/>
            <a:srcRect/>
            <a:stretch>
              <a:fillRect/>
            </a:stretch>
          </p:blipFill>
          <p:spPr bwMode="auto">
            <a:xfrm>
              <a:off x="12672" y="5040"/>
              <a:ext cx="1152" cy="864"/>
            </a:xfrm>
            <a:prstGeom prst="rect">
              <a:avLst/>
            </a:prstGeom>
            <a:noFill/>
          </p:spPr>
        </p:pic>
        <p:pic>
          <p:nvPicPr>
            <p:cNvPr id="612367" name="Picture 15" descr="12"/>
            <p:cNvPicPr>
              <a:picLocks noChangeAspect="1" noChangeArrowheads="1"/>
            </p:cNvPicPr>
            <p:nvPr/>
          </p:nvPicPr>
          <p:blipFill>
            <a:blip r:embed="rId14"/>
            <a:srcRect/>
            <a:stretch>
              <a:fillRect/>
            </a:stretch>
          </p:blipFill>
          <p:spPr bwMode="auto">
            <a:xfrm>
              <a:off x="13824" y="5040"/>
              <a:ext cx="1152" cy="864"/>
            </a:xfrm>
            <a:prstGeom prst="rect">
              <a:avLst/>
            </a:prstGeom>
            <a:noFill/>
          </p:spPr>
        </p:pic>
        <p:pic>
          <p:nvPicPr>
            <p:cNvPr id="612368" name="Picture 16" descr="13"/>
            <p:cNvPicPr>
              <a:picLocks noChangeAspect="1" noChangeArrowheads="1"/>
            </p:cNvPicPr>
            <p:nvPr/>
          </p:nvPicPr>
          <p:blipFill>
            <a:blip r:embed="rId15"/>
            <a:srcRect/>
            <a:stretch>
              <a:fillRect/>
            </a:stretch>
          </p:blipFill>
          <p:spPr bwMode="auto">
            <a:xfrm>
              <a:off x="14976" y="5040"/>
              <a:ext cx="1152" cy="864"/>
            </a:xfrm>
            <a:prstGeom prst="rect">
              <a:avLst/>
            </a:prstGeom>
            <a:noFill/>
          </p:spPr>
        </p:pic>
        <p:pic>
          <p:nvPicPr>
            <p:cNvPr id="612369" name="Picture 17" descr="14"/>
            <p:cNvPicPr>
              <a:picLocks noChangeAspect="1" noChangeArrowheads="1"/>
            </p:cNvPicPr>
            <p:nvPr/>
          </p:nvPicPr>
          <p:blipFill>
            <a:blip r:embed="rId16"/>
            <a:srcRect/>
            <a:stretch>
              <a:fillRect/>
            </a:stretch>
          </p:blipFill>
          <p:spPr bwMode="auto">
            <a:xfrm>
              <a:off x="16128" y="5040"/>
              <a:ext cx="1152" cy="864"/>
            </a:xfrm>
            <a:prstGeom prst="rect">
              <a:avLst/>
            </a:prstGeom>
            <a:noFill/>
          </p:spPr>
        </p:pic>
        <p:pic>
          <p:nvPicPr>
            <p:cNvPr id="612370" name="Picture 18" descr="15"/>
            <p:cNvPicPr>
              <a:picLocks noChangeAspect="1" noChangeArrowheads="1"/>
            </p:cNvPicPr>
            <p:nvPr/>
          </p:nvPicPr>
          <p:blipFill>
            <a:blip r:embed="rId17"/>
            <a:srcRect/>
            <a:stretch>
              <a:fillRect/>
            </a:stretch>
          </p:blipFill>
          <p:spPr bwMode="auto">
            <a:xfrm>
              <a:off x="17280" y="5040"/>
              <a:ext cx="1152" cy="864"/>
            </a:xfrm>
            <a:prstGeom prst="rect">
              <a:avLst/>
            </a:prstGeom>
            <a:noFill/>
          </p:spPr>
        </p:pic>
        <p:pic>
          <p:nvPicPr>
            <p:cNvPr id="612371" name="Picture 19" descr="19"/>
            <p:cNvPicPr>
              <a:picLocks noChangeAspect="1" noChangeArrowheads="1"/>
            </p:cNvPicPr>
            <p:nvPr/>
          </p:nvPicPr>
          <p:blipFill>
            <a:blip r:embed="rId18"/>
            <a:srcRect/>
            <a:stretch>
              <a:fillRect/>
            </a:stretch>
          </p:blipFill>
          <p:spPr bwMode="auto">
            <a:xfrm>
              <a:off x="12672" y="5904"/>
              <a:ext cx="1152" cy="864"/>
            </a:xfrm>
            <a:prstGeom prst="rect">
              <a:avLst/>
            </a:prstGeom>
            <a:noFill/>
          </p:spPr>
        </p:pic>
        <p:pic>
          <p:nvPicPr>
            <p:cNvPr id="612372" name="Picture 20" descr="20"/>
            <p:cNvPicPr>
              <a:picLocks noChangeAspect="1" noChangeArrowheads="1"/>
            </p:cNvPicPr>
            <p:nvPr/>
          </p:nvPicPr>
          <p:blipFill>
            <a:blip r:embed="rId19"/>
            <a:srcRect/>
            <a:stretch>
              <a:fillRect/>
            </a:stretch>
          </p:blipFill>
          <p:spPr bwMode="auto">
            <a:xfrm>
              <a:off x="13824" y="5904"/>
              <a:ext cx="1152" cy="864"/>
            </a:xfrm>
            <a:prstGeom prst="rect">
              <a:avLst/>
            </a:prstGeom>
            <a:noFill/>
          </p:spPr>
        </p:pic>
        <p:pic>
          <p:nvPicPr>
            <p:cNvPr id="612373" name="Picture 21" descr="21"/>
            <p:cNvPicPr>
              <a:picLocks noChangeAspect="1" noChangeArrowheads="1"/>
            </p:cNvPicPr>
            <p:nvPr/>
          </p:nvPicPr>
          <p:blipFill>
            <a:blip r:embed="rId20"/>
            <a:srcRect/>
            <a:stretch>
              <a:fillRect/>
            </a:stretch>
          </p:blipFill>
          <p:spPr bwMode="auto">
            <a:xfrm>
              <a:off x="14976" y="5904"/>
              <a:ext cx="1152" cy="864"/>
            </a:xfrm>
            <a:prstGeom prst="rect">
              <a:avLst/>
            </a:prstGeom>
            <a:noFill/>
          </p:spPr>
        </p:pic>
        <p:pic>
          <p:nvPicPr>
            <p:cNvPr id="612374" name="Picture 22" descr="22"/>
            <p:cNvPicPr>
              <a:picLocks noChangeAspect="1" noChangeArrowheads="1"/>
            </p:cNvPicPr>
            <p:nvPr/>
          </p:nvPicPr>
          <p:blipFill>
            <a:blip r:embed="rId21"/>
            <a:srcRect/>
            <a:stretch>
              <a:fillRect/>
            </a:stretch>
          </p:blipFill>
          <p:spPr bwMode="auto">
            <a:xfrm>
              <a:off x="16128" y="5904"/>
              <a:ext cx="1152" cy="864"/>
            </a:xfrm>
            <a:prstGeom prst="rect">
              <a:avLst/>
            </a:prstGeom>
            <a:noFill/>
          </p:spPr>
        </p:pic>
        <p:pic>
          <p:nvPicPr>
            <p:cNvPr id="612375" name="Picture 23" descr="23"/>
            <p:cNvPicPr>
              <a:picLocks noChangeAspect="1" noChangeArrowheads="1"/>
            </p:cNvPicPr>
            <p:nvPr/>
          </p:nvPicPr>
          <p:blipFill>
            <a:blip r:embed="rId22"/>
            <a:srcRect/>
            <a:stretch>
              <a:fillRect/>
            </a:stretch>
          </p:blipFill>
          <p:spPr bwMode="auto">
            <a:xfrm>
              <a:off x="17280" y="5904"/>
              <a:ext cx="1152" cy="864"/>
            </a:xfrm>
            <a:prstGeom prst="rect">
              <a:avLst/>
            </a:prstGeom>
            <a:noFill/>
          </p:spPr>
        </p:pic>
        <p:pic>
          <p:nvPicPr>
            <p:cNvPr id="612376" name="Picture 24" descr="3"/>
            <p:cNvPicPr>
              <a:picLocks noChangeAspect="1" noChangeArrowheads="1"/>
            </p:cNvPicPr>
            <p:nvPr/>
          </p:nvPicPr>
          <p:blipFill>
            <a:blip r:embed="rId23"/>
            <a:srcRect/>
            <a:stretch>
              <a:fillRect/>
            </a:stretch>
          </p:blipFill>
          <p:spPr bwMode="auto">
            <a:xfrm>
              <a:off x="12672" y="4176"/>
              <a:ext cx="1152" cy="864"/>
            </a:xfrm>
            <a:prstGeom prst="rect">
              <a:avLst/>
            </a:prstGeom>
            <a:noFill/>
          </p:spPr>
        </p:pic>
        <p:pic>
          <p:nvPicPr>
            <p:cNvPr id="612377" name="Picture 25" descr="16"/>
            <p:cNvPicPr>
              <a:picLocks noChangeAspect="1" noChangeArrowheads="1"/>
            </p:cNvPicPr>
            <p:nvPr/>
          </p:nvPicPr>
          <p:blipFill>
            <a:blip r:embed="rId24"/>
            <a:srcRect/>
            <a:stretch>
              <a:fillRect/>
            </a:stretch>
          </p:blipFill>
          <p:spPr bwMode="auto">
            <a:xfrm>
              <a:off x="9216" y="5904"/>
              <a:ext cx="1152" cy="864"/>
            </a:xfrm>
            <a:prstGeom prst="rect">
              <a:avLst/>
            </a:prstGeom>
            <a:noFill/>
          </p:spPr>
        </p:pic>
        <p:pic>
          <p:nvPicPr>
            <p:cNvPr id="612378" name="Picture 26" descr="17"/>
            <p:cNvPicPr>
              <a:picLocks noChangeAspect="1" noChangeArrowheads="1"/>
            </p:cNvPicPr>
            <p:nvPr/>
          </p:nvPicPr>
          <p:blipFill>
            <a:blip r:embed="rId25"/>
            <a:srcRect/>
            <a:stretch>
              <a:fillRect/>
            </a:stretch>
          </p:blipFill>
          <p:spPr bwMode="auto">
            <a:xfrm>
              <a:off x="10368" y="5904"/>
              <a:ext cx="1152" cy="864"/>
            </a:xfrm>
            <a:prstGeom prst="rect">
              <a:avLst/>
            </a:prstGeom>
            <a:noFill/>
          </p:spPr>
        </p:pic>
        <p:pic>
          <p:nvPicPr>
            <p:cNvPr id="612379" name="Picture 27" descr="18"/>
            <p:cNvPicPr>
              <a:picLocks noChangeAspect="1" noChangeArrowheads="1"/>
            </p:cNvPicPr>
            <p:nvPr/>
          </p:nvPicPr>
          <p:blipFill>
            <a:blip r:embed="rId26"/>
            <a:srcRect/>
            <a:stretch>
              <a:fillRect/>
            </a:stretch>
          </p:blipFill>
          <p:spPr bwMode="auto">
            <a:xfrm>
              <a:off x="11520" y="5904"/>
              <a:ext cx="1152" cy="864"/>
            </a:xfrm>
            <a:prstGeom prst="rect">
              <a:avLst/>
            </a:prstGeom>
            <a:noFill/>
          </p:spPr>
        </p:pic>
      </p:grpSp>
      <p:sp>
        <p:nvSpPr>
          <p:cNvPr id="612380" name="AutoShape 28"/>
          <p:cNvSpPr>
            <a:spLocks noChangeArrowheads="1"/>
          </p:cNvSpPr>
          <p:nvPr/>
        </p:nvSpPr>
        <p:spPr bwMode="auto">
          <a:xfrm>
            <a:off x="4146550" y="3125788"/>
            <a:ext cx="739775" cy="1090612"/>
          </a:xfrm>
          <a:prstGeom prst="downArrow">
            <a:avLst>
              <a:gd name="adj1" fmla="val 50000"/>
              <a:gd name="adj2" fmla="val 36856"/>
            </a:avLst>
          </a:prstGeom>
          <a:solidFill>
            <a:schemeClr val="accent1"/>
          </a:solidFill>
          <a:ln w="9525">
            <a:solidFill>
              <a:schemeClr val="bg1"/>
            </a:solidFill>
            <a:miter lim="800000"/>
            <a:headEnd/>
            <a:tailEnd/>
          </a:ln>
          <a:effectLst/>
        </p:spPr>
        <p:txBody>
          <a:bodyPr anchor="ctr">
            <a:spAutoFit/>
          </a:bodyPr>
          <a:lstStyle/>
          <a:p>
            <a:endParaRPr lang="fr-FR"/>
          </a:p>
        </p:txBody>
      </p:sp>
      <p:pic>
        <p:nvPicPr>
          <p:cNvPr id="612381" name="Picture 29" descr="0"/>
          <p:cNvPicPr>
            <a:picLocks noChangeAspect="1" noChangeArrowheads="1"/>
          </p:cNvPicPr>
          <p:nvPr/>
        </p:nvPicPr>
        <p:blipFill>
          <a:blip r:embed="rId3"/>
          <a:srcRect/>
          <a:stretch>
            <a:fillRect/>
          </a:stretch>
        </p:blipFill>
        <p:spPr bwMode="auto">
          <a:xfrm>
            <a:off x="4876800" y="6019800"/>
            <a:ext cx="876300" cy="657225"/>
          </a:xfrm>
          <a:prstGeom prst="rect">
            <a:avLst/>
          </a:prstGeom>
          <a:noFill/>
        </p:spPr>
      </p:pic>
      <p:pic>
        <p:nvPicPr>
          <p:cNvPr id="612382" name="Picture 30" descr="1"/>
          <p:cNvPicPr>
            <a:picLocks noChangeAspect="1" noChangeArrowheads="1"/>
          </p:cNvPicPr>
          <p:nvPr/>
        </p:nvPicPr>
        <p:blipFill>
          <a:blip r:embed="rId4"/>
          <a:srcRect/>
          <a:stretch>
            <a:fillRect/>
          </a:stretch>
        </p:blipFill>
        <p:spPr bwMode="auto">
          <a:xfrm>
            <a:off x="4114800" y="5943600"/>
            <a:ext cx="876300" cy="657225"/>
          </a:xfrm>
          <a:prstGeom prst="rect">
            <a:avLst/>
          </a:prstGeom>
          <a:noFill/>
        </p:spPr>
      </p:pic>
      <p:pic>
        <p:nvPicPr>
          <p:cNvPr id="612383" name="Picture 31" descr="2"/>
          <p:cNvPicPr>
            <a:picLocks noChangeAspect="1" noChangeArrowheads="1"/>
          </p:cNvPicPr>
          <p:nvPr/>
        </p:nvPicPr>
        <p:blipFill>
          <a:blip r:embed="rId5"/>
          <a:srcRect/>
          <a:stretch>
            <a:fillRect/>
          </a:stretch>
        </p:blipFill>
        <p:spPr bwMode="auto">
          <a:xfrm>
            <a:off x="4572000" y="5486400"/>
            <a:ext cx="876300" cy="657225"/>
          </a:xfrm>
          <a:prstGeom prst="rect">
            <a:avLst/>
          </a:prstGeom>
          <a:noFill/>
        </p:spPr>
      </p:pic>
      <p:pic>
        <p:nvPicPr>
          <p:cNvPr id="612384" name="Picture 32" descr="7"/>
          <p:cNvPicPr>
            <a:picLocks noChangeAspect="1" noChangeArrowheads="1"/>
          </p:cNvPicPr>
          <p:nvPr/>
        </p:nvPicPr>
        <p:blipFill>
          <a:blip r:embed="rId9"/>
          <a:srcRect/>
          <a:stretch>
            <a:fillRect/>
          </a:stretch>
        </p:blipFill>
        <p:spPr bwMode="auto">
          <a:xfrm>
            <a:off x="2590800" y="5715000"/>
            <a:ext cx="876300" cy="657225"/>
          </a:xfrm>
          <a:prstGeom prst="rect">
            <a:avLst/>
          </a:prstGeom>
          <a:noFill/>
        </p:spPr>
      </p:pic>
      <p:pic>
        <p:nvPicPr>
          <p:cNvPr id="612385" name="Picture 33" descr="8"/>
          <p:cNvPicPr>
            <a:picLocks noChangeAspect="1" noChangeArrowheads="1"/>
          </p:cNvPicPr>
          <p:nvPr/>
        </p:nvPicPr>
        <p:blipFill>
          <a:blip r:embed="rId10"/>
          <a:srcRect/>
          <a:stretch>
            <a:fillRect/>
          </a:stretch>
        </p:blipFill>
        <p:spPr bwMode="auto">
          <a:xfrm>
            <a:off x="1524000" y="3810000"/>
            <a:ext cx="876300" cy="657225"/>
          </a:xfrm>
          <a:prstGeom prst="rect">
            <a:avLst/>
          </a:prstGeom>
          <a:noFill/>
        </p:spPr>
      </p:pic>
      <p:pic>
        <p:nvPicPr>
          <p:cNvPr id="612386" name="Picture 34" descr="9"/>
          <p:cNvPicPr>
            <a:picLocks noChangeAspect="1" noChangeArrowheads="1"/>
          </p:cNvPicPr>
          <p:nvPr/>
        </p:nvPicPr>
        <p:blipFill>
          <a:blip r:embed="rId11"/>
          <a:srcRect/>
          <a:stretch>
            <a:fillRect/>
          </a:stretch>
        </p:blipFill>
        <p:spPr bwMode="auto">
          <a:xfrm>
            <a:off x="2133600" y="4038600"/>
            <a:ext cx="876300" cy="657225"/>
          </a:xfrm>
          <a:prstGeom prst="rect">
            <a:avLst/>
          </a:prstGeom>
          <a:noFill/>
        </p:spPr>
      </p:pic>
      <p:pic>
        <p:nvPicPr>
          <p:cNvPr id="612387" name="Picture 35" descr="10"/>
          <p:cNvPicPr>
            <a:picLocks noChangeAspect="1" noChangeArrowheads="1"/>
          </p:cNvPicPr>
          <p:nvPr/>
        </p:nvPicPr>
        <p:blipFill>
          <a:blip r:embed="rId12"/>
          <a:srcRect/>
          <a:stretch>
            <a:fillRect/>
          </a:stretch>
        </p:blipFill>
        <p:spPr bwMode="auto">
          <a:xfrm>
            <a:off x="1905000" y="4648200"/>
            <a:ext cx="876300" cy="657225"/>
          </a:xfrm>
          <a:prstGeom prst="rect">
            <a:avLst/>
          </a:prstGeom>
          <a:noFill/>
        </p:spPr>
      </p:pic>
      <p:pic>
        <p:nvPicPr>
          <p:cNvPr id="612388" name="Picture 36" descr="11"/>
          <p:cNvPicPr>
            <a:picLocks noChangeAspect="1" noChangeArrowheads="1"/>
          </p:cNvPicPr>
          <p:nvPr/>
        </p:nvPicPr>
        <p:blipFill>
          <a:blip r:embed="rId13"/>
          <a:srcRect/>
          <a:stretch>
            <a:fillRect/>
          </a:stretch>
        </p:blipFill>
        <p:spPr bwMode="auto">
          <a:xfrm>
            <a:off x="2971800" y="3810000"/>
            <a:ext cx="876300" cy="657225"/>
          </a:xfrm>
          <a:prstGeom prst="rect">
            <a:avLst/>
          </a:prstGeom>
          <a:noFill/>
        </p:spPr>
      </p:pic>
      <p:pic>
        <p:nvPicPr>
          <p:cNvPr id="612389" name="Picture 37" descr="12"/>
          <p:cNvPicPr>
            <a:picLocks noChangeAspect="1" noChangeArrowheads="1"/>
          </p:cNvPicPr>
          <p:nvPr/>
        </p:nvPicPr>
        <p:blipFill>
          <a:blip r:embed="rId14"/>
          <a:srcRect/>
          <a:stretch>
            <a:fillRect/>
          </a:stretch>
        </p:blipFill>
        <p:spPr bwMode="auto">
          <a:xfrm>
            <a:off x="2971800" y="4572000"/>
            <a:ext cx="876300" cy="657225"/>
          </a:xfrm>
          <a:prstGeom prst="rect">
            <a:avLst/>
          </a:prstGeom>
          <a:noFill/>
        </p:spPr>
      </p:pic>
      <p:pic>
        <p:nvPicPr>
          <p:cNvPr id="612390" name="Picture 38" descr="13"/>
          <p:cNvPicPr>
            <a:picLocks noChangeAspect="1" noChangeArrowheads="1"/>
          </p:cNvPicPr>
          <p:nvPr/>
        </p:nvPicPr>
        <p:blipFill>
          <a:blip r:embed="rId15"/>
          <a:srcRect/>
          <a:stretch>
            <a:fillRect/>
          </a:stretch>
        </p:blipFill>
        <p:spPr bwMode="auto">
          <a:xfrm>
            <a:off x="1828800" y="5562600"/>
            <a:ext cx="876300" cy="657225"/>
          </a:xfrm>
          <a:prstGeom prst="rect">
            <a:avLst/>
          </a:prstGeom>
          <a:noFill/>
        </p:spPr>
      </p:pic>
      <p:pic>
        <p:nvPicPr>
          <p:cNvPr id="612391" name="Picture 39" descr="19"/>
          <p:cNvPicPr>
            <a:picLocks noChangeAspect="1" noChangeArrowheads="1"/>
          </p:cNvPicPr>
          <p:nvPr/>
        </p:nvPicPr>
        <p:blipFill>
          <a:blip r:embed="rId18"/>
          <a:srcRect/>
          <a:stretch>
            <a:fillRect/>
          </a:stretch>
        </p:blipFill>
        <p:spPr bwMode="auto">
          <a:xfrm>
            <a:off x="6324600" y="6019800"/>
            <a:ext cx="876300" cy="657225"/>
          </a:xfrm>
          <a:prstGeom prst="rect">
            <a:avLst/>
          </a:prstGeom>
          <a:noFill/>
        </p:spPr>
      </p:pic>
      <p:pic>
        <p:nvPicPr>
          <p:cNvPr id="612392" name="Picture 40" descr="20"/>
          <p:cNvPicPr>
            <a:picLocks noChangeAspect="1" noChangeArrowheads="1"/>
          </p:cNvPicPr>
          <p:nvPr/>
        </p:nvPicPr>
        <p:blipFill>
          <a:blip r:embed="rId19"/>
          <a:srcRect/>
          <a:stretch>
            <a:fillRect/>
          </a:stretch>
        </p:blipFill>
        <p:spPr bwMode="auto">
          <a:xfrm>
            <a:off x="6858000" y="5562600"/>
            <a:ext cx="876300" cy="657225"/>
          </a:xfrm>
          <a:prstGeom prst="rect">
            <a:avLst/>
          </a:prstGeom>
          <a:noFill/>
        </p:spPr>
      </p:pic>
      <p:pic>
        <p:nvPicPr>
          <p:cNvPr id="612393" name="Picture 41" descr="21"/>
          <p:cNvPicPr>
            <a:picLocks noChangeAspect="1" noChangeArrowheads="1"/>
          </p:cNvPicPr>
          <p:nvPr/>
        </p:nvPicPr>
        <p:blipFill>
          <a:blip r:embed="rId20"/>
          <a:srcRect/>
          <a:stretch>
            <a:fillRect/>
          </a:stretch>
        </p:blipFill>
        <p:spPr bwMode="auto">
          <a:xfrm>
            <a:off x="6096000" y="5562600"/>
            <a:ext cx="876300" cy="657225"/>
          </a:xfrm>
          <a:prstGeom prst="rect">
            <a:avLst/>
          </a:prstGeom>
          <a:noFill/>
        </p:spPr>
      </p:pic>
      <p:pic>
        <p:nvPicPr>
          <p:cNvPr id="612394" name="Picture 42" descr="22"/>
          <p:cNvPicPr>
            <a:picLocks noChangeAspect="1" noChangeArrowheads="1"/>
          </p:cNvPicPr>
          <p:nvPr/>
        </p:nvPicPr>
        <p:blipFill>
          <a:blip r:embed="rId21"/>
          <a:srcRect/>
          <a:stretch>
            <a:fillRect/>
          </a:stretch>
        </p:blipFill>
        <p:spPr bwMode="auto">
          <a:xfrm>
            <a:off x="7086600" y="6019800"/>
            <a:ext cx="876300" cy="657225"/>
          </a:xfrm>
          <a:prstGeom prst="rect">
            <a:avLst/>
          </a:prstGeom>
          <a:noFill/>
        </p:spPr>
      </p:pic>
      <p:pic>
        <p:nvPicPr>
          <p:cNvPr id="612395" name="Picture 43" descr="16"/>
          <p:cNvPicPr>
            <a:picLocks noChangeAspect="1" noChangeArrowheads="1"/>
          </p:cNvPicPr>
          <p:nvPr/>
        </p:nvPicPr>
        <p:blipFill>
          <a:blip r:embed="rId24"/>
          <a:srcRect/>
          <a:stretch>
            <a:fillRect/>
          </a:stretch>
        </p:blipFill>
        <p:spPr bwMode="auto">
          <a:xfrm>
            <a:off x="5486400" y="4495800"/>
            <a:ext cx="876300" cy="657225"/>
          </a:xfrm>
          <a:prstGeom prst="rect">
            <a:avLst/>
          </a:prstGeom>
          <a:noFill/>
        </p:spPr>
      </p:pic>
      <p:pic>
        <p:nvPicPr>
          <p:cNvPr id="612396" name="Picture 44" descr="17"/>
          <p:cNvPicPr>
            <a:picLocks noChangeAspect="1" noChangeArrowheads="1"/>
          </p:cNvPicPr>
          <p:nvPr/>
        </p:nvPicPr>
        <p:blipFill>
          <a:blip r:embed="rId25"/>
          <a:srcRect/>
          <a:stretch>
            <a:fillRect/>
          </a:stretch>
        </p:blipFill>
        <p:spPr bwMode="auto">
          <a:xfrm>
            <a:off x="5257800" y="3810000"/>
            <a:ext cx="876300" cy="657225"/>
          </a:xfrm>
          <a:prstGeom prst="rect">
            <a:avLst/>
          </a:prstGeom>
          <a:noFill/>
        </p:spPr>
      </p:pic>
      <p:pic>
        <p:nvPicPr>
          <p:cNvPr id="612397" name="Picture 45" descr="18"/>
          <p:cNvPicPr>
            <a:picLocks noChangeAspect="1" noChangeArrowheads="1"/>
          </p:cNvPicPr>
          <p:nvPr/>
        </p:nvPicPr>
        <p:blipFill>
          <a:blip r:embed="rId26"/>
          <a:srcRect/>
          <a:stretch>
            <a:fillRect/>
          </a:stretch>
        </p:blipFill>
        <p:spPr bwMode="auto">
          <a:xfrm>
            <a:off x="4724400" y="4267200"/>
            <a:ext cx="876300" cy="657225"/>
          </a:xfrm>
          <a:prstGeom prst="rect">
            <a:avLst/>
          </a:prstGeom>
          <a:noFill/>
        </p:spPr>
      </p:pic>
      <p:pic>
        <p:nvPicPr>
          <p:cNvPr id="612398" name="Picture 46" descr="6"/>
          <p:cNvPicPr>
            <a:picLocks noChangeAspect="1" noChangeArrowheads="1"/>
          </p:cNvPicPr>
          <p:nvPr/>
        </p:nvPicPr>
        <p:blipFill>
          <a:blip r:embed="rId8"/>
          <a:srcRect/>
          <a:stretch>
            <a:fillRect/>
          </a:stretch>
        </p:blipFill>
        <p:spPr bwMode="auto">
          <a:xfrm>
            <a:off x="1524000" y="5029200"/>
            <a:ext cx="876300" cy="657225"/>
          </a:xfrm>
          <a:prstGeom prst="rect">
            <a:avLst/>
          </a:prstGeom>
          <a:noFill/>
        </p:spPr>
      </p:pic>
      <p:pic>
        <p:nvPicPr>
          <p:cNvPr id="612399" name="Picture 47" descr="5"/>
          <p:cNvPicPr>
            <a:picLocks noChangeAspect="1" noChangeArrowheads="1"/>
          </p:cNvPicPr>
          <p:nvPr/>
        </p:nvPicPr>
        <p:blipFill>
          <a:blip r:embed="rId7"/>
          <a:srcRect/>
          <a:stretch>
            <a:fillRect/>
          </a:stretch>
        </p:blipFill>
        <p:spPr bwMode="auto">
          <a:xfrm>
            <a:off x="2667000" y="4953000"/>
            <a:ext cx="876300" cy="657225"/>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Grp="1" noChangeArrowheads="1"/>
          </p:cNvSpPr>
          <p:nvPr>
            <p:ph type="title"/>
          </p:nvPr>
        </p:nvSpPr>
        <p:spPr/>
        <p:txBody>
          <a:bodyPr/>
          <a:lstStyle/>
          <a:p>
            <a:r>
              <a:rPr lang="en-US">
                <a:solidFill>
                  <a:schemeClr val="bg1"/>
                </a:solidFill>
                <a:latin typeface="Comic Sans MS" pitchFamily="66" charset="0"/>
              </a:rPr>
              <a:t>3. Stitch and blend the panoramas</a:t>
            </a:r>
          </a:p>
        </p:txBody>
      </p:sp>
      <p:grpSp>
        <p:nvGrpSpPr>
          <p:cNvPr id="614403" name="Group 3"/>
          <p:cNvGrpSpPr>
            <a:grpSpLocks noChangeAspect="1"/>
          </p:cNvGrpSpPr>
          <p:nvPr/>
        </p:nvGrpSpPr>
        <p:grpSpPr bwMode="auto">
          <a:xfrm>
            <a:off x="1614488" y="3709988"/>
            <a:ext cx="5959475" cy="3022600"/>
            <a:chOff x="9504" y="5904"/>
            <a:chExt cx="8160" cy="4137"/>
          </a:xfrm>
        </p:grpSpPr>
        <p:pic>
          <p:nvPicPr>
            <p:cNvPr id="614404" name="Picture 4" descr="rohr2Large"/>
            <p:cNvPicPr preferRelativeResize="0">
              <a:picLocks noChangeAspect="1" noChangeArrowheads="1"/>
            </p:cNvPicPr>
            <p:nvPr/>
          </p:nvPicPr>
          <p:blipFill>
            <a:blip r:embed="rId3" cstate="print"/>
            <a:srcRect/>
            <a:stretch>
              <a:fillRect/>
            </a:stretch>
          </p:blipFill>
          <p:spPr bwMode="auto">
            <a:xfrm>
              <a:off x="12816" y="5904"/>
              <a:ext cx="3840" cy="2286"/>
            </a:xfrm>
            <a:prstGeom prst="rect">
              <a:avLst/>
            </a:prstGeom>
            <a:noFill/>
          </p:spPr>
        </p:pic>
        <p:pic>
          <p:nvPicPr>
            <p:cNvPr id="614405" name="Picture 5" descr="rohr1Large"/>
            <p:cNvPicPr preferRelativeResize="0">
              <a:picLocks noChangeAspect="1" noChangeArrowheads="1"/>
            </p:cNvPicPr>
            <p:nvPr/>
          </p:nvPicPr>
          <p:blipFill>
            <a:blip r:embed="rId4" cstate="print"/>
            <a:srcRect/>
            <a:stretch>
              <a:fillRect/>
            </a:stretch>
          </p:blipFill>
          <p:spPr bwMode="auto">
            <a:xfrm>
              <a:off x="9504" y="5904"/>
              <a:ext cx="3241" cy="4128"/>
            </a:xfrm>
            <a:prstGeom prst="rect">
              <a:avLst/>
            </a:prstGeom>
            <a:noFill/>
          </p:spPr>
        </p:pic>
        <p:pic>
          <p:nvPicPr>
            <p:cNvPr id="614406" name="Picture 6" descr="rohr3Large"/>
            <p:cNvPicPr preferRelativeResize="0">
              <a:picLocks noChangeAspect="1" noChangeArrowheads="1"/>
            </p:cNvPicPr>
            <p:nvPr/>
          </p:nvPicPr>
          <p:blipFill>
            <a:blip r:embed="rId5" cstate="print"/>
            <a:srcRect/>
            <a:stretch>
              <a:fillRect/>
            </a:stretch>
          </p:blipFill>
          <p:spPr bwMode="auto">
            <a:xfrm>
              <a:off x="12816" y="8256"/>
              <a:ext cx="2496" cy="1785"/>
            </a:xfrm>
            <a:prstGeom prst="rect">
              <a:avLst/>
            </a:prstGeom>
            <a:noFill/>
          </p:spPr>
        </p:pic>
        <p:pic>
          <p:nvPicPr>
            <p:cNvPr id="614407" name="Picture 7" descr="rohr4Large"/>
            <p:cNvPicPr preferRelativeResize="0">
              <a:picLocks noChangeAspect="1" noChangeArrowheads="1"/>
            </p:cNvPicPr>
            <p:nvPr/>
          </p:nvPicPr>
          <p:blipFill>
            <a:blip r:embed="rId6" cstate="print"/>
            <a:srcRect/>
            <a:stretch>
              <a:fillRect/>
            </a:stretch>
          </p:blipFill>
          <p:spPr bwMode="auto">
            <a:xfrm>
              <a:off x="15408" y="8256"/>
              <a:ext cx="2256" cy="1475"/>
            </a:xfrm>
            <a:prstGeom prst="rect">
              <a:avLst/>
            </a:prstGeom>
            <a:noFill/>
          </p:spPr>
        </p:pic>
      </p:grpSp>
      <p:grpSp>
        <p:nvGrpSpPr>
          <p:cNvPr id="614408" name="Group 8"/>
          <p:cNvGrpSpPr>
            <a:grpSpLocks noChangeAspect="1"/>
          </p:cNvGrpSpPr>
          <p:nvPr/>
        </p:nvGrpSpPr>
        <p:grpSpPr bwMode="auto">
          <a:xfrm>
            <a:off x="990600" y="1371600"/>
            <a:ext cx="7010400" cy="1971675"/>
            <a:chOff x="9216" y="4176"/>
            <a:chExt cx="9216" cy="2592"/>
          </a:xfrm>
        </p:grpSpPr>
        <p:pic>
          <p:nvPicPr>
            <p:cNvPr id="614409" name="Picture 9" descr="0"/>
            <p:cNvPicPr>
              <a:picLocks noChangeAspect="1" noChangeArrowheads="1"/>
            </p:cNvPicPr>
            <p:nvPr/>
          </p:nvPicPr>
          <p:blipFill>
            <a:blip r:embed="rId7"/>
            <a:srcRect/>
            <a:stretch>
              <a:fillRect/>
            </a:stretch>
          </p:blipFill>
          <p:spPr bwMode="auto">
            <a:xfrm>
              <a:off x="10368" y="4176"/>
              <a:ext cx="1152" cy="863"/>
            </a:xfrm>
            <a:prstGeom prst="rect">
              <a:avLst/>
            </a:prstGeom>
            <a:noFill/>
          </p:spPr>
        </p:pic>
        <p:pic>
          <p:nvPicPr>
            <p:cNvPr id="614410" name="Picture 10" descr="1"/>
            <p:cNvPicPr>
              <a:picLocks noChangeAspect="1" noChangeArrowheads="1"/>
            </p:cNvPicPr>
            <p:nvPr/>
          </p:nvPicPr>
          <p:blipFill>
            <a:blip r:embed="rId8"/>
            <a:srcRect/>
            <a:stretch>
              <a:fillRect/>
            </a:stretch>
          </p:blipFill>
          <p:spPr bwMode="auto">
            <a:xfrm>
              <a:off x="9216" y="4176"/>
              <a:ext cx="1152" cy="863"/>
            </a:xfrm>
            <a:prstGeom prst="rect">
              <a:avLst/>
            </a:prstGeom>
            <a:noFill/>
          </p:spPr>
        </p:pic>
        <p:pic>
          <p:nvPicPr>
            <p:cNvPr id="614411" name="Picture 11" descr="2"/>
            <p:cNvPicPr>
              <a:picLocks noChangeAspect="1" noChangeArrowheads="1"/>
            </p:cNvPicPr>
            <p:nvPr/>
          </p:nvPicPr>
          <p:blipFill>
            <a:blip r:embed="rId9"/>
            <a:srcRect/>
            <a:stretch>
              <a:fillRect/>
            </a:stretch>
          </p:blipFill>
          <p:spPr bwMode="auto">
            <a:xfrm>
              <a:off x="11520" y="4176"/>
              <a:ext cx="1152" cy="863"/>
            </a:xfrm>
            <a:prstGeom prst="rect">
              <a:avLst/>
            </a:prstGeom>
            <a:noFill/>
          </p:spPr>
        </p:pic>
        <p:pic>
          <p:nvPicPr>
            <p:cNvPr id="614412" name="Picture 12" descr="4"/>
            <p:cNvPicPr>
              <a:picLocks noChangeAspect="1" noChangeArrowheads="1"/>
            </p:cNvPicPr>
            <p:nvPr/>
          </p:nvPicPr>
          <p:blipFill>
            <a:blip r:embed="rId10"/>
            <a:srcRect/>
            <a:stretch>
              <a:fillRect/>
            </a:stretch>
          </p:blipFill>
          <p:spPr bwMode="auto">
            <a:xfrm>
              <a:off x="13824" y="4176"/>
              <a:ext cx="1152" cy="864"/>
            </a:xfrm>
            <a:prstGeom prst="rect">
              <a:avLst/>
            </a:prstGeom>
            <a:noFill/>
          </p:spPr>
        </p:pic>
        <p:pic>
          <p:nvPicPr>
            <p:cNvPr id="614413" name="Picture 13" descr="5"/>
            <p:cNvPicPr>
              <a:picLocks noChangeAspect="1" noChangeArrowheads="1"/>
            </p:cNvPicPr>
            <p:nvPr/>
          </p:nvPicPr>
          <p:blipFill>
            <a:blip r:embed="rId11"/>
            <a:srcRect/>
            <a:stretch>
              <a:fillRect/>
            </a:stretch>
          </p:blipFill>
          <p:spPr bwMode="auto">
            <a:xfrm>
              <a:off x="14976" y="4176"/>
              <a:ext cx="1152" cy="864"/>
            </a:xfrm>
            <a:prstGeom prst="rect">
              <a:avLst/>
            </a:prstGeom>
            <a:noFill/>
          </p:spPr>
        </p:pic>
        <p:pic>
          <p:nvPicPr>
            <p:cNvPr id="614414" name="Picture 14" descr="6"/>
            <p:cNvPicPr>
              <a:picLocks noChangeAspect="1" noChangeArrowheads="1"/>
            </p:cNvPicPr>
            <p:nvPr/>
          </p:nvPicPr>
          <p:blipFill>
            <a:blip r:embed="rId12"/>
            <a:srcRect/>
            <a:stretch>
              <a:fillRect/>
            </a:stretch>
          </p:blipFill>
          <p:spPr bwMode="auto">
            <a:xfrm>
              <a:off x="16128" y="4176"/>
              <a:ext cx="1152" cy="864"/>
            </a:xfrm>
            <a:prstGeom prst="rect">
              <a:avLst/>
            </a:prstGeom>
            <a:noFill/>
          </p:spPr>
        </p:pic>
        <p:pic>
          <p:nvPicPr>
            <p:cNvPr id="614415" name="Picture 15" descr="7"/>
            <p:cNvPicPr>
              <a:picLocks noChangeAspect="1" noChangeArrowheads="1"/>
            </p:cNvPicPr>
            <p:nvPr/>
          </p:nvPicPr>
          <p:blipFill>
            <a:blip r:embed="rId13"/>
            <a:srcRect/>
            <a:stretch>
              <a:fillRect/>
            </a:stretch>
          </p:blipFill>
          <p:spPr bwMode="auto">
            <a:xfrm>
              <a:off x="17280" y="4176"/>
              <a:ext cx="1152" cy="864"/>
            </a:xfrm>
            <a:prstGeom prst="rect">
              <a:avLst/>
            </a:prstGeom>
            <a:noFill/>
          </p:spPr>
        </p:pic>
        <p:pic>
          <p:nvPicPr>
            <p:cNvPr id="614416" name="Picture 16" descr="8"/>
            <p:cNvPicPr>
              <a:picLocks noChangeAspect="1" noChangeArrowheads="1"/>
            </p:cNvPicPr>
            <p:nvPr/>
          </p:nvPicPr>
          <p:blipFill>
            <a:blip r:embed="rId14"/>
            <a:srcRect/>
            <a:stretch>
              <a:fillRect/>
            </a:stretch>
          </p:blipFill>
          <p:spPr bwMode="auto">
            <a:xfrm>
              <a:off x="9216" y="5040"/>
              <a:ext cx="1152" cy="864"/>
            </a:xfrm>
            <a:prstGeom prst="rect">
              <a:avLst/>
            </a:prstGeom>
            <a:noFill/>
          </p:spPr>
        </p:pic>
        <p:pic>
          <p:nvPicPr>
            <p:cNvPr id="614417" name="Picture 17" descr="9"/>
            <p:cNvPicPr>
              <a:picLocks noChangeAspect="1" noChangeArrowheads="1"/>
            </p:cNvPicPr>
            <p:nvPr/>
          </p:nvPicPr>
          <p:blipFill>
            <a:blip r:embed="rId15"/>
            <a:srcRect/>
            <a:stretch>
              <a:fillRect/>
            </a:stretch>
          </p:blipFill>
          <p:spPr bwMode="auto">
            <a:xfrm>
              <a:off x="10368" y="5040"/>
              <a:ext cx="1152" cy="864"/>
            </a:xfrm>
            <a:prstGeom prst="rect">
              <a:avLst/>
            </a:prstGeom>
            <a:noFill/>
          </p:spPr>
        </p:pic>
        <p:pic>
          <p:nvPicPr>
            <p:cNvPr id="614418" name="Picture 18" descr="10"/>
            <p:cNvPicPr>
              <a:picLocks noChangeAspect="1" noChangeArrowheads="1"/>
            </p:cNvPicPr>
            <p:nvPr/>
          </p:nvPicPr>
          <p:blipFill>
            <a:blip r:embed="rId16"/>
            <a:srcRect/>
            <a:stretch>
              <a:fillRect/>
            </a:stretch>
          </p:blipFill>
          <p:spPr bwMode="auto">
            <a:xfrm>
              <a:off x="11520" y="5040"/>
              <a:ext cx="1152" cy="864"/>
            </a:xfrm>
            <a:prstGeom prst="rect">
              <a:avLst/>
            </a:prstGeom>
            <a:noFill/>
          </p:spPr>
        </p:pic>
        <p:pic>
          <p:nvPicPr>
            <p:cNvPr id="614419" name="Picture 19" descr="11"/>
            <p:cNvPicPr>
              <a:picLocks noChangeAspect="1" noChangeArrowheads="1"/>
            </p:cNvPicPr>
            <p:nvPr/>
          </p:nvPicPr>
          <p:blipFill>
            <a:blip r:embed="rId17"/>
            <a:srcRect/>
            <a:stretch>
              <a:fillRect/>
            </a:stretch>
          </p:blipFill>
          <p:spPr bwMode="auto">
            <a:xfrm>
              <a:off x="12672" y="5040"/>
              <a:ext cx="1152" cy="864"/>
            </a:xfrm>
            <a:prstGeom prst="rect">
              <a:avLst/>
            </a:prstGeom>
            <a:noFill/>
          </p:spPr>
        </p:pic>
        <p:pic>
          <p:nvPicPr>
            <p:cNvPr id="614420" name="Picture 20" descr="12"/>
            <p:cNvPicPr>
              <a:picLocks noChangeAspect="1" noChangeArrowheads="1"/>
            </p:cNvPicPr>
            <p:nvPr/>
          </p:nvPicPr>
          <p:blipFill>
            <a:blip r:embed="rId18"/>
            <a:srcRect/>
            <a:stretch>
              <a:fillRect/>
            </a:stretch>
          </p:blipFill>
          <p:spPr bwMode="auto">
            <a:xfrm>
              <a:off x="13824" y="5040"/>
              <a:ext cx="1152" cy="864"/>
            </a:xfrm>
            <a:prstGeom prst="rect">
              <a:avLst/>
            </a:prstGeom>
            <a:noFill/>
          </p:spPr>
        </p:pic>
        <p:pic>
          <p:nvPicPr>
            <p:cNvPr id="614421" name="Picture 21" descr="13"/>
            <p:cNvPicPr>
              <a:picLocks noChangeAspect="1" noChangeArrowheads="1"/>
            </p:cNvPicPr>
            <p:nvPr/>
          </p:nvPicPr>
          <p:blipFill>
            <a:blip r:embed="rId19"/>
            <a:srcRect/>
            <a:stretch>
              <a:fillRect/>
            </a:stretch>
          </p:blipFill>
          <p:spPr bwMode="auto">
            <a:xfrm>
              <a:off x="14976" y="5040"/>
              <a:ext cx="1152" cy="864"/>
            </a:xfrm>
            <a:prstGeom prst="rect">
              <a:avLst/>
            </a:prstGeom>
            <a:noFill/>
          </p:spPr>
        </p:pic>
        <p:pic>
          <p:nvPicPr>
            <p:cNvPr id="614422" name="Picture 22" descr="14"/>
            <p:cNvPicPr>
              <a:picLocks noChangeAspect="1" noChangeArrowheads="1"/>
            </p:cNvPicPr>
            <p:nvPr/>
          </p:nvPicPr>
          <p:blipFill>
            <a:blip r:embed="rId20"/>
            <a:srcRect/>
            <a:stretch>
              <a:fillRect/>
            </a:stretch>
          </p:blipFill>
          <p:spPr bwMode="auto">
            <a:xfrm>
              <a:off x="16128" y="5040"/>
              <a:ext cx="1152" cy="864"/>
            </a:xfrm>
            <a:prstGeom prst="rect">
              <a:avLst/>
            </a:prstGeom>
            <a:noFill/>
          </p:spPr>
        </p:pic>
        <p:pic>
          <p:nvPicPr>
            <p:cNvPr id="614423" name="Picture 23" descr="15"/>
            <p:cNvPicPr>
              <a:picLocks noChangeAspect="1" noChangeArrowheads="1"/>
            </p:cNvPicPr>
            <p:nvPr/>
          </p:nvPicPr>
          <p:blipFill>
            <a:blip r:embed="rId21"/>
            <a:srcRect/>
            <a:stretch>
              <a:fillRect/>
            </a:stretch>
          </p:blipFill>
          <p:spPr bwMode="auto">
            <a:xfrm>
              <a:off x="17280" y="5040"/>
              <a:ext cx="1152" cy="864"/>
            </a:xfrm>
            <a:prstGeom prst="rect">
              <a:avLst/>
            </a:prstGeom>
            <a:noFill/>
          </p:spPr>
        </p:pic>
        <p:pic>
          <p:nvPicPr>
            <p:cNvPr id="614424" name="Picture 24" descr="19"/>
            <p:cNvPicPr>
              <a:picLocks noChangeAspect="1" noChangeArrowheads="1"/>
            </p:cNvPicPr>
            <p:nvPr/>
          </p:nvPicPr>
          <p:blipFill>
            <a:blip r:embed="rId22"/>
            <a:srcRect/>
            <a:stretch>
              <a:fillRect/>
            </a:stretch>
          </p:blipFill>
          <p:spPr bwMode="auto">
            <a:xfrm>
              <a:off x="12672" y="5904"/>
              <a:ext cx="1152" cy="864"/>
            </a:xfrm>
            <a:prstGeom prst="rect">
              <a:avLst/>
            </a:prstGeom>
            <a:noFill/>
          </p:spPr>
        </p:pic>
        <p:pic>
          <p:nvPicPr>
            <p:cNvPr id="614425" name="Picture 25" descr="20"/>
            <p:cNvPicPr>
              <a:picLocks noChangeAspect="1" noChangeArrowheads="1"/>
            </p:cNvPicPr>
            <p:nvPr/>
          </p:nvPicPr>
          <p:blipFill>
            <a:blip r:embed="rId23"/>
            <a:srcRect/>
            <a:stretch>
              <a:fillRect/>
            </a:stretch>
          </p:blipFill>
          <p:spPr bwMode="auto">
            <a:xfrm>
              <a:off x="13824" y="5904"/>
              <a:ext cx="1152" cy="864"/>
            </a:xfrm>
            <a:prstGeom prst="rect">
              <a:avLst/>
            </a:prstGeom>
            <a:noFill/>
          </p:spPr>
        </p:pic>
        <p:pic>
          <p:nvPicPr>
            <p:cNvPr id="614426" name="Picture 26" descr="21"/>
            <p:cNvPicPr>
              <a:picLocks noChangeAspect="1" noChangeArrowheads="1"/>
            </p:cNvPicPr>
            <p:nvPr/>
          </p:nvPicPr>
          <p:blipFill>
            <a:blip r:embed="rId24"/>
            <a:srcRect/>
            <a:stretch>
              <a:fillRect/>
            </a:stretch>
          </p:blipFill>
          <p:spPr bwMode="auto">
            <a:xfrm>
              <a:off x="14976" y="5904"/>
              <a:ext cx="1152" cy="864"/>
            </a:xfrm>
            <a:prstGeom prst="rect">
              <a:avLst/>
            </a:prstGeom>
            <a:noFill/>
          </p:spPr>
        </p:pic>
        <p:pic>
          <p:nvPicPr>
            <p:cNvPr id="614427" name="Picture 27" descr="22"/>
            <p:cNvPicPr>
              <a:picLocks noChangeAspect="1" noChangeArrowheads="1"/>
            </p:cNvPicPr>
            <p:nvPr/>
          </p:nvPicPr>
          <p:blipFill>
            <a:blip r:embed="rId25"/>
            <a:srcRect/>
            <a:stretch>
              <a:fillRect/>
            </a:stretch>
          </p:blipFill>
          <p:spPr bwMode="auto">
            <a:xfrm>
              <a:off x="16128" y="5904"/>
              <a:ext cx="1152" cy="864"/>
            </a:xfrm>
            <a:prstGeom prst="rect">
              <a:avLst/>
            </a:prstGeom>
            <a:noFill/>
          </p:spPr>
        </p:pic>
        <p:pic>
          <p:nvPicPr>
            <p:cNvPr id="614428" name="Picture 28" descr="23"/>
            <p:cNvPicPr>
              <a:picLocks noChangeAspect="1" noChangeArrowheads="1"/>
            </p:cNvPicPr>
            <p:nvPr/>
          </p:nvPicPr>
          <p:blipFill>
            <a:blip r:embed="rId26"/>
            <a:srcRect/>
            <a:stretch>
              <a:fillRect/>
            </a:stretch>
          </p:blipFill>
          <p:spPr bwMode="auto">
            <a:xfrm>
              <a:off x="17280" y="5904"/>
              <a:ext cx="1152" cy="864"/>
            </a:xfrm>
            <a:prstGeom prst="rect">
              <a:avLst/>
            </a:prstGeom>
            <a:noFill/>
          </p:spPr>
        </p:pic>
        <p:pic>
          <p:nvPicPr>
            <p:cNvPr id="614429" name="Picture 29" descr="3"/>
            <p:cNvPicPr>
              <a:picLocks noChangeAspect="1" noChangeArrowheads="1"/>
            </p:cNvPicPr>
            <p:nvPr/>
          </p:nvPicPr>
          <p:blipFill>
            <a:blip r:embed="rId27"/>
            <a:srcRect/>
            <a:stretch>
              <a:fillRect/>
            </a:stretch>
          </p:blipFill>
          <p:spPr bwMode="auto">
            <a:xfrm>
              <a:off x="12672" y="4176"/>
              <a:ext cx="1152" cy="864"/>
            </a:xfrm>
            <a:prstGeom prst="rect">
              <a:avLst/>
            </a:prstGeom>
            <a:noFill/>
          </p:spPr>
        </p:pic>
        <p:pic>
          <p:nvPicPr>
            <p:cNvPr id="614430" name="Picture 30" descr="16"/>
            <p:cNvPicPr>
              <a:picLocks noChangeAspect="1" noChangeArrowheads="1"/>
            </p:cNvPicPr>
            <p:nvPr/>
          </p:nvPicPr>
          <p:blipFill>
            <a:blip r:embed="rId28"/>
            <a:srcRect/>
            <a:stretch>
              <a:fillRect/>
            </a:stretch>
          </p:blipFill>
          <p:spPr bwMode="auto">
            <a:xfrm>
              <a:off x="9216" y="5904"/>
              <a:ext cx="1152" cy="864"/>
            </a:xfrm>
            <a:prstGeom prst="rect">
              <a:avLst/>
            </a:prstGeom>
            <a:noFill/>
          </p:spPr>
        </p:pic>
        <p:pic>
          <p:nvPicPr>
            <p:cNvPr id="614431" name="Picture 31" descr="17"/>
            <p:cNvPicPr>
              <a:picLocks noChangeAspect="1" noChangeArrowheads="1"/>
            </p:cNvPicPr>
            <p:nvPr/>
          </p:nvPicPr>
          <p:blipFill>
            <a:blip r:embed="rId29"/>
            <a:srcRect/>
            <a:stretch>
              <a:fillRect/>
            </a:stretch>
          </p:blipFill>
          <p:spPr bwMode="auto">
            <a:xfrm>
              <a:off x="10368" y="5904"/>
              <a:ext cx="1152" cy="864"/>
            </a:xfrm>
            <a:prstGeom prst="rect">
              <a:avLst/>
            </a:prstGeom>
            <a:noFill/>
          </p:spPr>
        </p:pic>
        <p:pic>
          <p:nvPicPr>
            <p:cNvPr id="614432" name="Picture 32" descr="18"/>
            <p:cNvPicPr>
              <a:picLocks noChangeAspect="1" noChangeArrowheads="1"/>
            </p:cNvPicPr>
            <p:nvPr/>
          </p:nvPicPr>
          <p:blipFill>
            <a:blip r:embed="rId30"/>
            <a:srcRect/>
            <a:stretch>
              <a:fillRect/>
            </a:stretch>
          </p:blipFill>
          <p:spPr bwMode="auto">
            <a:xfrm>
              <a:off x="11520" y="5904"/>
              <a:ext cx="1152" cy="864"/>
            </a:xfrm>
            <a:prstGeom prst="rect">
              <a:avLst/>
            </a:prstGeom>
            <a:noFill/>
          </p:spPr>
        </p:pic>
      </p:grpSp>
      <p:sp>
        <p:nvSpPr>
          <p:cNvPr id="614433" name="AutoShape 33"/>
          <p:cNvSpPr>
            <a:spLocks noChangeArrowheads="1"/>
          </p:cNvSpPr>
          <p:nvPr/>
        </p:nvSpPr>
        <p:spPr bwMode="auto">
          <a:xfrm>
            <a:off x="4146550" y="3125788"/>
            <a:ext cx="739775" cy="1090612"/>
          </a:xfrm>
          <a:prstGeom prst="downArrow">
            <a:avLst>
              <a:gd name="adj1" fmla="val 50000"/>
              <a:gd name="adj2" fmla="val 36856"/>
            </a:avLst>
          </a:prstGeom>
          <a:solidFill>
            <a:schemeClr val="accent1"/>
          </a:solidFill>
          <a:ln w="9525">
            <a:solidFill>
              <a:schemeClr val="bg1"/>
            </a:solidFill>
            <a:miter lim="800000"/>
            <a:headEnd/>
            <a:tailEnd/>
          </a:ln>
          <a:effectLst/>
        </p:spPr>
        <p:txBody>
          <a:bodyPr anchor="ctr">
            <a:spAutoFit/>
          </a:bodyPr>
          <a:lstStyle/>
          <a:p>
            <a:endParaRPr lang="fr-FR"/>
          </a:p>
        </p:txBody>
      </p:sp>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1" name="Text Box 5"/>
          <p:cNvSpPr txBox="1">
            <a:spLocks noChangeArrowheads="1"/>
          </p:cNvSpPr>
          <p:nvPr/>
        </p:nvSpPr>
        <p:spPr bwMode="auto">
          <a:xfrm>
            <a:off x="2088816" y="179343"/>
            <a:ext cx="4929555" cy="584775"/>
          </a:xfrm>
          <a:prstGeom prst="rect">
            <a:avLst/>
          </a:prstGeom>
          <a:noFill/>
          <a:ln w="9525" algn="ctr">
            <a:noFill/>
            <a:miter lim="800000"/>
            <a:headEnd/>
            <a:tailEnd/>
          </a:ln>
          <a:effectLst/>
        </p:spPr>
        <p:txBody>
          <a:bodyPr wrap="none">
            <a:spAutoFit/>
          </a:bodyPr>
          <a:lstStyle/>
          <a:p>
            <a:r>
              <a:rPr lang="en-US" sz="3200" dirty="0" smtClean="0"/>
              <a:t>Simulated 3D perception</a:t>
            </a:r>
            <a:endParaRPr lang="en-US" sz="3200" dirty="0"/>
          </a:p>
        </p:txBody>
      </p:sp>
      <p:pic>
        <p:nvPicPr>
          <p:cNvPr id="872450" name="Picture 2"/>
          <p:cNvPicPr>
            <a:picLocks noChangeAspect="1" noChangeArrowheads="1"/>
          </p:cNvPicPr>
          <p:nvPr/>
        </p:nvPicPr>
        <p:blipFill>
          <a:blip r:embed="rId3"/>
          <a:srcRect/>
          <a:stretch>
            <a:fillRect/>
          </a:stretch>
        </p:blipFill>
        <p:spPr bwMode="auto">
          <a:xfrm>
            <a:off x="811161" y="1201707"/>
            <a:ext cx="6924675" cy="4610100"/>
          </a:xfrm>
          <a:prstGeom prst="rect">
            <a:avLst/>
          </a:prstGeom>
          <a:noFill/>
          <a:ln w="9525">
            <a:noFill/>
            <a:miter lim="800000"/>
            <a:headEnd/>
            <a:tailEnd/>
          </a:ln>
          <a:effectLst/>
        </p:spPr>
      </p:pic>
      <p:pic>
        <p:nvPicPr>
          <p:cNvPr id="872451" name="Picture 3"/>
          <p:cNvPicPr>
            <a:picLocks noChangeAspect="1" noChangeArrowheads="1"/>
          </p:cNvPicPr>
          <p:nvPr/>
        </p:nvPicPr>
        <p:blipFill>
          <a:blip r:embed="rId4"/>
          <a:srcRect/>
          <a:stretch>
            <a:fillRect/>
          </a:stretch>
        </p:blipFill>
        <p:spPr bwMode="auto">
          <a:xfrm>
            <a:off x="5886468" y="4516455"/>
            <a:ext cx="3257532" cy="2171688"/>
          </a:xfrm>
          <a:prstGeom prst="rect">
            <a:avLst/>
          </a:prstGeom>
          <a:noFill/>
          <a:ln w="9525">
            <a:noFill/>
            <a:miter lim="800000"/>
            <a:headEnd/>
            <a:tailEnd/>
          </a:ln>
          <a:effectLst/>
        </p:spPr>
      </p:pic>
      <p:pic>
        <p:nvPicPr>
          <p:cNvPr id="872452" name="Picture 4"/>
          <p:cNvPicPr>
            <a:picLocks noChangeAspect="1" noChangeArrowheads="1"/>
          </p:cNvPicPr>
          <p:nvPr/>
        </p:nvPicPr>
        <p:blipFill>
          <a:blip r:embed="rId5"/>
          <a:srcRect/>
          <a:stretch>
            <a:fillRect/>
          </a:stretch>
        </p:blipFill>
        <p:spPr bwMode="auto">
          <a:xfrm>
            <a:off x="336492" y="5039604"/>
            <a:ext cx="2346318" cy="1818396"/>
          </a:xfrm>
          <a:prstGeom prst="rect">
            <a:avLst/>
          </a:prstGeom>
          <a:noFill/>
          <a:ln w="9525">
            <a:noFill/>
            <a:miter lim="800000"/>
            <a:headEnd/>
            <a:tailEnd/>
          </a:ln>
          <a:effectLst/>
        </p:spPr>
      </p:pic>
      <p:cxnSp>
        <p:nvCxnSpPr>
          <p:cNvPr id="9" name="Connecteur droit 8"/>
          <p:cNvCxnSpPr/>
          <p:nvPr/>
        </p:nvCxnSpPr>
        <p:spPr bwMode="auto">
          <a:xfrm>
            <a:off x="5302260" y="4159260"/>
            <a:ext cx="1277955"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0" name="Connecteur droit 9"/>
          <p:cNvCxnSpPr/>
          <p:nvPr/>
        </p:nvCxnSpPr>
        <p:spPr bwMode="auto">
          <a:xfrm>
            <a:off x="5025159" y="4159260"/>
            <a:ext cx="657234" cy="1588"/>
          </a:xfrm>
          <a:prstGeom prst="line">
            <a:avLst/>
          </a:prstGeom>
          <a:solidFill>
            <a:schemeClr val="accent1"/>
          </a:solidFill>
          <a:ln w="38100" cap="flat" cmpd="sng" algn="ctr">
            <a:solidFill>
              <a:schemeClr val="bg1"/>
            </a:solidFill>
            <a:prstDash val="solid"/>
            <a:round/>
            <a:headEnd type="none" w="lg" len="lg"/>
            <a:tailEnd type="triangle" w="lg" len="lg"/>
          </a:ln>
          <a:effectLst/>
        </p:spPr>
      </p:cxnSp>
      <p:cxnSp>
        <p:nvCxnSpPr>
          <p:cNvPr id="12" name="Connecteur droit 11"/>
          <p:cNvCxnSpPr/>
          <p:nvPr/>
        </p:nvCxnSpPr>
        <p:spPr bwMode="auto">
          <a:xfrm>
            <a:off x="5996007" y="4159260"/>
            <a:ext cx="657234" cy="1588"/>
          </a:xfrm>
          <a:prstGeom prst="line">
            <a:avLst/>
          </a:prstGeom>
          <a:solidFill>
            <a:schemeClr val="accent1"/>
          </a:solidFill>
          <a:ln w="38100" cap="flat" cmpd="sng" algn="ctr">
            <a:solidFill>
              <a:schemeClr val="bg1"/>
            </a:solidFill>
            <a:prstDash val="solid"/>
            <a:round/>
            <a:headEnd type="triangle" w="lg" len="lg"/>
            <a:tailEnd type="none" w="med" len="med"/>
          </a:ln>
          <a:effectLst/>
        </p:spPr>
      </p:cxnSp>
      <p:sp>
        <p:nvSpPr>
          <p:cNvPr id="13" name="Text Box 5"/>
          <p:cNvSpPr txBox="1">
            <a:spLocks noChangeArrowheads="1"/>
          </p:cNvSpPr>
          <p:nvPr/>
        </p:nvSpPr>
        <p:spPr bwMode="auto">
          <a:xfrm>
            <a:off x="6397650" y="3209922"/>
            <a:ext cx="1946367" cy="584775"/>
          </a:xfrm>
          <a:prstGeom prst="rect">
            <a:avLst/>
          </a:prstGeom>
          <a:noFill/>
          <a:ln w="9525" algn="ctr">
            <a:noFill/>
            <a:miter lim="800000"/>
            <a:headEnd/>
            <a:tailEnd/>
          </a:ln>
          <a:effectLst/>
        </p:spPr>
        <p:txBody>
          <a:bodyPr wrap="none">
            <a:spAutoFit/>
          </a:bodyPr>
          <a:lstStyle/>
          <a:p>
            <a:r>
              <a:rPr lang="en-US" sz="3200" dirty="0" smtClean="0"/>
              <a:t>Disparity</a:t>
            </a:r>
            <a:endParaRPr lang="en-US" sz="3200" dirty="0"/>
          </a:p>
        </p:txBody>
      </p:sp>
      <p:cxnSp>
        <p:nvCxnSpPr>
          <p:cNvPr id="14" name="Connecteur droit 13"/>
          <p:cNvCxnSpPr/>
          <p:nvPr/>
        </p:nvCxnSpPr>
        <p:spPr bwMode="auto">
          <a:xfrm flipV="1">
            <a:off x="5813442" y="3649666"/>
            <a:ext cx="584208" cy="400055"/>
          </a:xfrm>
          <a:prstGeom prst="line">
            <a:avLst/>
          </a:prstGeom>
          <a:solidFill>
            <a:schemeClr val="accent1"/>
          </a:solidFill>
          <a:ln w="38100" cap="flat" cmpd="sng" algn="ctr">
            <a:solidFill>
              <a:schemeClr val="tx1"/>
            </a:solidFill>
            <a:prstDash val="solid"/>
            <a:round/>
            <a:headEnd type="triangle" w="med" len="lg"/>
            <a:tailEnd type="none" w="med" len="lg"/>
          </a:ln>
          <a:effectLst/>
        </p:spPr>
      </p:cxn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p:txBody>
          <a:bodyPr/>
          <a:lstStyle/>
          <a:p>
            <a:r>
              <a:rPr lang="en-US">
                <a:solidFill>
                  <a:schemeClr val="bg1"/>
                </a:solidFill>
                <a:latin typeface="Comic Sans MS" pitchFamily="66" charset="0"/>
              </a:rPr>
              <a:t>Results</a:t>
            </a:r>
          </a:p>
        </p:txBody>
      </p:sp>
      <p:grpSp>
        <p:nvGrpSpPr>
          <p:cNvPr id="616451" name="Group 3"/>
          <p:cNvGrpSpPr>
            <a:grpSpLocks/>
          </p:cNvGrpSpPr>
          <p:nvPr/>
        </p:nvGrpSpPr>
        <p:grpSpPr bwMode="auto">
          <a:xfrm>
            <a:off x="1524000" y="1143000"/>
            <a:ext cx="5943600" cy="2470150"/>
            <a:chOff x="0" y="720"/>
            <a:chExt cx="5562" cy="2312"/>
          </a:xfrm>
        </p:grpSpPr>
        <p:grpSp>
          <p:nvGrpSpPr>
            <p:cNvPr id="616452" name="Group 4"/>
            <p:cNvGrpSpPr>
              <a:grpSpLocks/>
            </p:cNvGrpSpPr>
            <p:nvPr/>
          </p:nvGrpSpPr>
          <p:grpSpPr bwMode="auto">
            <a:xfrm>
              <a:off x="0" y="2276"/>
              <a:ext cx="5515" cy="756"/>
              <a:chOff x="48" y="2330"/>
              <a:chExt cx="5515" cy="756"/>
            </a:xfrm>
          </p:grpSpPr>
          <p:pic>
            <p:nvPicPr>
              <p:cNvPr id="616453" name="Picture 5" descr="13"/>
              <p:cNvPicPr>
                <a:picLocks noChangeAspect="1" noChangeArrowheads="1"/>
              </p:cNvPicPr>
              <p:nvPr/>
            </p:nvPicPr>
            <p:blipFill>
              <a:blip r:embed="rId3"/>
              <a:srcRect/>
              <a:stretch>
                <a:fillRect/>
              </a:stretch>
            </p:blipFill>
            <p:spPr bwMode="auto">
              <a:xfrm>
                <a:off x="4821" y="2528"/>
                <a:ext cx="742" cy="533"/>
              </a:xfrm>
              <a:prstGeom prst="rect">
                <a:avLst/>
              </a:prstGeom>
              <a:noFill/>
            </p:spPr>
          </p:pic>
          <p:pic>
            <p:nvPicPr>
              <p:cNvPr id="616454" name="Picture 6" descr="14"/>
              <p:cNvPicPr>
                <a:picLocks noChangeAspect="1" noChangeArrowheads="1"/>
              </p:cNvPicPr>
              <p:nvPr/>
            </p:nvPicPr>
            <p:blipFill>
              <a:blip r:embed="rId4"/>
              <a:srcRect/>
              <a:stretch>
                <a:fillRect/>
              </a:stretch>
            </p:blipFill>
            <p:spPr bwMode="auto">
              <a:xfrm>
                <a:off x="48" y="2544"/>
                <a:ext cx="742" cy="533"/>
              </a:xfrm>
              <a:prstGeom prst="rect">
                <a:avLst/>
              </a:prstGeom>
              <a:noFill/>
            </p:spPr>
          </p:pic>
          <p:pic>
            <p:nvPicPr>
              <p:cNvPr id="616455" name="Picture 7" descr="15"/>
              <p:cNvPicPr>
                <a:picLocks noChangeAspect="1" noChangeArrowheads="1"/>
              </p:cNvPicPr>
              <p:nvPr/>
            </p:nvPicPr>
            <p:blipFill>
              <a:blip r:embed="rId5"/>
              <a:srcRect/>
              <a:stretch>
                <a:fillRect/>
              </a:stretch>
            </p:blipFill>
            <p:spPr bwMode="auto">
              <a:xfrm>
                <a:off x="737" y="2330"/>
                <a:ext cx="533" cy="756"/>
              </a:xfrm>
              <a:prstGeom prst="rect">
                <a:avLst/>
              </a:prstGeom>
              <a:noFill/>
            </p:spPr>
          </p:pic>
          <p:pic>
            <p:nvPicPr>
              <p:cNvPr id="616456" name="Picture 8" descr="16"/>
              <p:cNvPicPr>
                <a:picLocks noChangeAspect="1" noChangeArrowheads="1"/>
              </p:cNvPicPr>
              <p:nvPr/>
            </p:nvPicPr>
            <p:blipFill>
              <a:blip r:embed="rId6"/>
              <a:srcRect/>
              <a:stretch>
                <a:fillRect/>
              </a:stretch>
            </p:blipFill>
            <p:spPr bwMode="auto">
              <a:xfrm>
                <a:off x="1270" y="2550"/>
                <a:ext cx="749" cy="526"/>
              </a:xfrm>
              <a:prstGeom prst="rect">
                <a:avLst/>
              </a:prstGeom>
              <a:noFill/>
            </p:spPr>
          </p:pic>
          <p:pic>
            <p:nvPicPr>
              <p:cNvPr id="616457" name="Picture 9" descr="17"/>
              <p:cNvPicPr>
                <a:picLocks noChangeAspect="1" noChangeArrowheads="1"/>
              </p:cNvPicPr>
              <p:nvPr/>
            </p:nvPicPr>
            <p:blipFill>
              <a:blip r:embed="rId7"/>
              <a:srcRect/>
              <a:stretch>
                <a:fillRect/>
              </a:stretch>
            </p:blipFill>
            <p:spPr bwMode="auto">
              <a:xfrm>
                <a:off x="2019" y="2548"/>
                <a:ext cx="749" cy="526"/>
              </a:xfrm>
              <a:prstGeom prst="rect">
                <a:avLst/>
              </a:prstGeom>
              <a:noFill/>
            </p:spPr>
          </p:pic>
          <p:pic>
            <p:nvPicPr>
              <p:cNvPr id="616458" name="Picture 10" descr="18"/>
              <p:cNvPicPr>
                <a:picLocks noChangeAspect="1" noChangeArrowheads="1"/>
              </p:cNvPicPr>
              <p:nvPr/>
            </p:nvPicPr>
            <p:blipFill>
              <a:blip r:embed="rId8"/>
              <a:srcRect/>
              <a:stretch>
                <a:fillRect/>
              </a:stretch>
            </p:blipFill>
            <p:spPr bwMode="auto">
              <a:xfrm>
                <a:off x="2758" y="2541"/>
                <a:ext cx="749" cy="526"/>
              </a:xfrm>
              <a:prstGeom prst="rect">
                <a:avLst/>
              </a:prstGeom>
              <a:noFill/>
            </p:spPr>
          </p:pic>
          <p:pic>
            <p:nvPicPr>
              <p:cNvPr id="616459" name="Picture 11" descr="19"/>
              <p:cNvPicPr>
                <a:picLocks noChangeAspect="1" noChangeArrowheads="1"/>
              </p:cNvPicPr>
              <p:nvPr/>
            </p:nvPicPr>
            <p:blipFill>
              <a:blip r:embed="rId9"/>
              <a:srcRect/>
              <a:stretch>
                <a:fillRect/>
              </a:stretch>
            </p:blipFill>
            <p:spPr bwMode="auto">
              <a:xfrm>
                <a:off x="3503" y="2532"/>
                <a:ext cx="749" cy="526"/>
              </a:xfrm>
              <a:prstGeom prst="rect">
                <a:avLst/>
              </a:prstGeom>
              <a:noFill/>
            </p:spPr>
          </p:pic>
          <p:pic>
            <p:nvPicPr>
              <p:cNvPr id="616460" name="Picture 12" descr="20"/>
              <p:cNvPicPr>
                <a:picLocks noChangeAspect="1" noChangeArrowheads="1"/>
              </p:cNvPicPr>
              <p:nvPr/>
            </p:nvPicPr>
            <p:blipFill>
              <a:blip r:embed="rId10"/>
              <a:srcRect/>
              <a:stretch>
                <a:fillRect/>
              </a:stretch>
            </p:blipFill>
            <p:spPr bwMode="auto">
              <a:xfrm>
                <a:off x="4248" y="2632"/>
                <a:ext cx="576" cy="432"/>
              </a:xfrm>
              <a:prstGeom prst="rect">
                <a:avLst/>
              </a:prstGeom>
              <a:noFill/>
            </p:spPr>
          </p:pic>
        </p:grpSp>
        <p:grpSp>
          <p:nvGrpSpPr>
            <p:cNvPr id="616461" name="Group 13"/>
            <p:cNvGrpSpPr>
              <a:grpSpLocks/>
            </p:cNvGrpSpPr>
            <p:nvPr/>
          </p:nvGrpSpPr>
          <p:grpSpPr bwMode="auto">
            <a:xfrm>
              <a:off x="0" y="720"/>
              <a:ext cx="5379" cy="823"/>
              <a:chOff x="0" y="720"/>
              <a:chExt cx="5379" cy="823"/>
            </a:xfrm>
          </p:grpSpPr>
          <p:pic>
            <p:nvPicPr>
              <p:cNvPr id="616462" name="Picture 14" descr="0"/>
              <p:cNvPicPr>
                <a:picLocks noChangeAspect="1" noChangeArrowheads="1"/>
              </p:cNvPicPr>
              <p:nvPr/>
            </p:nvPicPr>
            <p:blipFill>
              <a:blip r:embed="rId11"/>
              <a:srcRect/>
              <a:stretch>
                <a:fillRect/>
              </a:stretch>
            </p:blipFill>
            <p:spPr bwMode="auto">
              <a:xfrm>
                <a:off x="0" y="1008"/>
                <a:ext cx="742" cy="533"/>
              </a:xfrm>
              <a:prstGeom prst="rect">
                <a:avLst/>
              </a:prstGeom>
              <a:noFill/>
            </p:spPr>
          </p:pic>
          <p:pic>
            <p:nvPicPr>
              <p:cNvPr id="616463" name="Picture 15" descr="1"/>
              <p:cNvPicPr>
                <a:picLocks noChangeAspect="1" noChangeArrowheads="1"/>
              </p:cNvPicPr>
              <p:nvPr/>
            </p:nvPicPr>
            <p:blipFill>
              <a:blip r:embed="rId12"/>
              <a:srcRect/>
              <a:stretch>
                <a:fillRect/>
              </a:stretch>
            </p:blipFill>
            <p:spPr bwMode="auto">
              <a:xfrm>
                <a:off x="735" y="1008"/>
                <a:ext cx="742" cy="533"/>
              </a:xfrm>
              <a:prstGeom prst="rect">
                <a:avLst/>
              </a:prstGeom>
              <a:noFill/>
            </p:spPr>
          </p:pic>
          <p:pic>
            <p:nvPicPr>
              <p:cNvPr id="616464" name="Picture 16" descr="2"/>
              <p:cNvPicPr>
                <a:picLocks noChangeAspect="1" noChangeArrowheads="1"/>
              </p:cNvPicPr>
              <p:nvPr/>
            </p:nvPicPr>
            <p:blipFill>
              <a:blip r:embed="rId13"/>
              <a:srcRect/>
              <a:stretch>
                <a:fillRect/>
              </a:stretch>
            </p:blipFill>
            <p:spPr bwMode="auto">
              <a:xfrm>
                <a:off x="1467" y="737"/>
                <a:ext cx="1116" cy="806"/>
              </a:xfrm>
              <a:prstGeom prst="rect">
                <a:avLst/>
              </a:prstGeom>
              <a:noFill/>
            </p:spPr>
          </p:pic>
          <p:pic>
            <p:nvPicPr>
              <p:cNvPr id="616465" name="Picture 17" descr="3"/>
              <p:cNvPicPr>
                <a:picLocks noChangeAspect="1" noChangeArrowheads="1"/>
              </p:cNvPicPr>
              <p:nvPr/>
            </p:nvPicPr>
            <p:blipFill>
              <a:blip r:embed="rId14"/>
              <a:srcRect/>
              <a:stretch>
                <a:fillRect/>
              </a:stretch>
            </p:blipFill>
            <p:spPr bwMode="auto">
              <a:xfrm>
                <a:off x="2587" y="1010"/>
                <a:ext cx="742" cy="533"/>
              </a:xfrm>
              <a:prstGeom prst="rect">
                <a:avLst/>
              </a:prstGeom>
              <a:noFill/>
            </p:spPr>
          </p:pic>
          <p:pic>
            <p:nvPicPr>
              <p:cNvPr id="616466" name="Picture 18" descr="4"/>
              <p:cNvPicPr>
                <a:picLocks noChangeAspect="1" noChangeArrowheads="1"/>
              </p:cNvPicPr>
              <p:nvPr/>
            </p:nvPicPr>
            <p:blipFill>
              <a:blip r:embed="rId15"/>
              <a:srcRect/>
              <a:stretch>
                <a:fillRect/>
              </a:stretch>
            </p:blipFill>
            <p:spPr bwMode="auto">
              <a:xfrm>
                <a:off x="3317" y="1001"/>
                <a:ext cx="742" cy="533"/>
              </a:xfrm>
              <a:prstGeom prst="rect">
                <a:avLst/>
              </a:prstGeom>
              <a:noFill/>
            </p:spPr>
          </p:pic>
          <p:pic>
            <p:nvPicPr>
              <p:cNvPr id="616467" name="Picture 19" descr="12"/>
              <p:cNvPicPr>
                <a:picLocks noChangeAspect="1" noChangeArrowheads="1"/>
              </p:cNvPicPr>
              <p:nvPr/>
            </p:nvPicPr>
            <p:blipFill>
              <a:blip r:embed="rId16"/>
              <a:srcRect/>
              <a:stretch>
                <a:fillRect/>
              </a:stretch>
            </p:blipFill>
            <p:spPr bwMode="auto">
              <a:xfrm>
                <a:off x="4049" y="1001"/>
                <a:ext cx="742" cy="533"/>
              </a:xfrm>
              <a:prstGeom prst="rect">
                <a:avLst/>
              </a:prstGeom>
              <a:noFill/>
            </p:spPr>
          </p:pic>
          <p:pic>
            <p:nvPicPr>
              <p:cNvPr id="616468" name="Picture 20" descr="22"/>
              <p:cNvPicPr>
                <a:picLocks noChangeAspect="1" noChangeArrowheads="1"/>
              </p:cNvPicPr>
              <p:nvPr/>
            </p:nvPicPr>
            <p:blipFill>
              <a:blip r:embed="rId17"/>
              <a:srcRect/>
              <a:stretch>
                <a:fillRect/>
              </a:stretch>
            </p:blipFill>
            <p:spPr bwMode="auto">
              <a:xfrm>
                <a:off x="4793" y="720"/>
                <a:ext cx="586" cy="821"/>
              </a:xfrm>
              <a:prstGeom prst="rect">
                <a:avLst/>
              </a:prstGeom>
              <a:noFill/>
            </p:spPr>
          </p:pic>
        </p:grpSp>
        <p:grpSp>
          <p:nvGrpSpPr>
            <p:cNvPr id="616469" name="Group 21"/>
            <p:cNvGrpSpPr>
              <a:grpSpLocks/>
            </p:cNvGrpSpPr>
            <p:nvPr/>
          </p:nvGrpSpPr>
          <p:grpSpPr bwMode="auto">
            <a:xfrm>
              <a:off x="0" y="1530"/>
              <a:ext cx="5562" cy="751"/>
              <a:chOff x="-3" y="1518"/>
              <a:chExt cx="5562" cy="751"/>
            </a:xfrm>
          </p:grpSpPr>
          <p:pic>
            <p:nvPicPr>
              <p:cNvPr id="616470" name="Picture 22" descr="5"/>
              <p:cNvPicPr>
                <a:picLocks noChangeAspect="1" noChangeArrowheads="1"/>
              </p:cNvPicPr>
              <p:nvPr/>
            </p:nvPicPr>
            <p:blipFill>
              <a:blip r:embed="rId18"/>
              <a:srcRect/>
              <a:stretch>
                <a:fillRect/>
              </a:stretch>
            </p:blipFill>
            <p:spPr bwMode="auto">
              <a:xfrm>
                <a:off x="3848" y="1731"/>
                <a:ext cx="742" cy="533"/>
              </a:xfrm>
              <a:prstGeom prst="rect">
                <a:avLst/>
              </a:prstGeom>
              <a:noFill/>
            </p:spPr>
          </p:pic>
          <p:pic>
            <p:nvPicPr>
              <p:cNvPr id="616471" name="Picture 23" descr="6"/>
              <p:cNvPicPr>
                <a:picLocks noChangeAspect="1" noChangeArrowheads="1"/>
              </p:cNvPicPr>
              <p:nvPr/>
            </p:nvPicPr>
            <p:blipFill>
              <a:blip r:embed="rId19"/>
              <a:srcRect/>
              <a:stretch>
                <a:fillRect/>
              </a:stretch>
            </p:blipFill>
            <p:spPr bwMode="auto">
              <a:xfrm>
                <a:off x="4568" y="1727"/>
                <a:ext cx="742" cy="533"/>
              </a:xfrm>
              <a:prstGeom prst="rect">
                <a:avLst/>
              </a:prstGeom>
              <a:noFill/>
            </p:spPr>
          </p:pic>
          <p:pic>
            <p:nvPicPr>
              <p:cNvPr id="616472" name="Picture 24" descr="7"/>
              <p:cNvPicPr>
                <a:picLocks noChangeAspect="1" noChangeArrowheads="1"/>
              </p:cNvPicPr>
              <p:nvPr/>
            </p:nvPicPr>
            <p:blipFill>
              <a:blip r:embed="rId20"/>
              <a:srcRect/>
              <a:stretch>
                <a:fillRect/>
              </a:stretch>
            </p:blipFill>
            <p:spPr bwMode="auto">
              <a:xfrm>
                <a:off x="-3" y="1736"/>
                <a:ext cx="742" cy="533"/>
              </a:xfrm>
              <a:prstGeom prst="rect">
                <a:avLst/>
              </a:prstGeom>
              <a:noFill/>
            </p:spPr>
          </p:pic>
          <p:pic>
            <p:nvPicPr>
              <p:cNvPr id="616473" name="Picture 25" descr="8"/>
              <p:cNvPicPr>
                <a:picLocks noChangeAspect="1" noChangeArrowheads="1"/>
              </p:cNvPicPr>
              <p:nvPr/>
            </p:nvPicPr>
            <p:blipFill>
              <a:blip r:embed="rId21"/>
              <a:srcRect/>
              <a:stretch>
                <a:fillRect/>
              </a:stretch>
            </p:blipFill>
            <p:spPr bwMode="auto">
              <a:xfrm>
                <a:off x="728" y="1734"/>
                <a:ext cx="742" cy="533"/>
              </a:xfrm>
              <a:prstGeom prst="rect">
                <a:avLst/>
              </a:prstGeom>
              <a:noFill/>
            </p:spPr>
          </p:pic>
          <p:pic>
            <p:nvPicPr>
              <p:cNvPr id="616474" name="Picture 26" descr="9"/>
              <p:cNvPicPr>
                <a:picLocks noChangeAspect="1" noChangeArrowheads="1"/>
              </p:cNvPicPr>
              <p:nvPr/>
            </p:nvPicPr>
            <p:blipFill>
              <a:blip r:embed="rId22"/>
              <a:srcRect/>
              <a:stretch>
                <a:fillRect/>
              </a:stretch>
            </p:blipFill>
            <p:spPr bwMode="auto">
              <a:xfrm>
                <a:off x="1464" y="1736"/>
                <a:ext cx="742" cy="533"/>
              </a:xfrm>
              <a:prstGeom prst="rect">
                <a:avLst/>
              </a:prstGeom>
              <a:noFill/>
            </p:spPr>
          </p:pic>
          <p:pic>
            <p:nvPicPr>
              <p:cNvPr id="616475" name="Picture 27" descr="10"/>
              <p:cNvPicPr>
                <a:picLocks noChangeAspect="1" noChangeArrowheads="1"/>
              </p:cNvPicPr>
              <p:nvPr/>
            </p:nvPicPr>
            <p:blipFill>
              <a:blip r:embed="rId23"/>
              <a:srcRect/>
              <a:stretch>
                <a:fillRect/>
              </a:stretch>
            </p:blipFill>
            <p:spPr bwMode="auto">
              <a:xfrm>
                <a:off x="2797" y="1526"/>
                <a:ext cx="533" cy="742"/>
              </a:xfrm>
              <a:prstGeom prst="rect">
                <a:avLst/>
              </a:prstGeom>
              <a:noFill/>
            </p:spPr>
          </p:pic>
          <p:pic>
            <p:nvPicPr>
              <p:cNvPr id="616476" name="Picture 28" descr="11"/>
              <p:cNvPicPr>
                <a:picLocks noChangeAspect="1" noChangeArrowheads="1"/>
              </p:cNvPicPr>
              <p:nvPr/>
            </p:nvPicPr>
            <p:blipFill>
              <a:blip r:embed="rId24"/>
              <a:srcRect/>
              <a:stretch>
                <a:fillRect/>
              </a:stretch>
            </p:blipFill>
            <p:spPr bwMode="auto">
              <a:xfrm>
                <a:off x="3321" y="1518"/>
                <a:ext cx="533" cy="742"/>
              </a:xfrm>
              <a:prstGeom prst="rect">
                <a:avLst/>
              </a:prstGeom>
              <a:noFill/>
            </p:spPr>
          </p:pic>
          <p:pic>
            <p:nvPicPr>
              <p:cNvPr id="616477" name="Picture 29" descr="21"/>
              <p:cNvPicPr>
                <a:picLocks noChangeAspect="1" noChangeArrowheads="1"/>
              </p:cNvPicPr>
              <p:nvPr/>
            </p:nvPicPr>
            <p:blipFill>
              <a:blip r:embed="rId25"/>
              <a:srcRect/>
              <a:stretch>
                <a:fillRect/>
              </a:stretch>
            </p:blipFill>
            <p:spPr bwMode="auto">
              <a:xfrm>
                <a:off x="2199" y="1795"/>
                <a:ext cx="600" cy="472"/>
              </a:xfrm>
              <a:prstGeom prst="rect">
                <a:avLst/>
              </a:prstGeom>
              <a:noFill/>
            </p:spPr>
          </p:pic>
          <p:pic>
            <p:nvPicPr>
              <p:cNvPr id="616478" name="Picture 30" descr="23"/>
              <p:cNvPicPr>
                <a:picLocks noChangeAspect="1" noChangeArrowheads="1"/>
              </p:cNvPicPr>
              <p:nvPr/>
            </p:nvPicPr>
            <p:blipFill>
              <a:blip r:embed="rId26"/>
              <a:srcRect/>
              <a:stretch>
                <a:fillRect/>
              </a:stretch>
            </p:blipFill>
            <p:spPr bwMode="auto">
              <a:xfrm>
                <a:off x="5302" y="1880"/>
                <a:ext cx="257" cy="384"/>
              </a:xfrm>
              <a:prstGeom prst="rect">
                <a:avLst/>
              </a:prstGeom>
              <a:noFill/>
            </p:spPr>
          </p:pic>
        </p:grpSp>
      </p:grpSp>
      <p:pic>
        <p:nvPicPr>
          <p:cNvPr id="616479" name="Picture 31" descr="annapurnaSmall"/>
          <p:cNvPicPr>
            <a:picLocks noChangeAspect="1" noChangeArrowheads="1"/>
          </p:cNvPicPr>
          <p:nvPr/>
        </p:nvPicPr>
        <p:blipFill>
          <a:blip r:embed="rId27"/>
          <a:srcRect/>
          <a:stretch>
            <a:fillRect/>
          </a:stretch>
        </p:blipFill>
        <p:spPr bwMode="auto">
          <a:xfrm>
            <a:off x="58738" y="4052888"/>
            <a:ext cx="9012237" cy="900112"/>
          </a:xfrm>
          <a:prstGeom prst="rect">
            <a:avLst/>
          </a:prstGeom>
          <a:noFill/>
        </p:spPr>
      </p:pic>
      <p:pic>
        <p:nvPicPr>
          <p:cNvPr id="616480" name="Picture 32" descr="ffridd4"/>
          <p:cNvPicPr>
            <a:picLocks noChangeAspect="1" noChangeArrowheads="1"/>
          </p:cNvPicPr>
          <p:nvPr/>
        </p:nvPicPr>
        <p:blipFill>
          <a:blip r:embed="rId28"/>
          <a:srcRect/>
          <a:stretch>
            <a:fillRect/>
          </a:stretch>
        </p:blipFill>
        <p:spPr bwMode="auto">
          <a:xfrm>
            <a:off x="3429000" y="5029200"/>
            <a:ext cx="2252663" cy="1501775"/>
          </a:xfrm>
          <a:prstGeom prst="rect">
            <a:avLst/>
          </a:prstGeom>
          <a:noFill/>
        </p:spPr>
      </p:pic>
      <p:sp>
        <p:nvSpPr>
          <p:cNvPr id="616481" name="AutoShape 33"/>
          <p:cNvSpPr>
            <a:spLocks noChangeArrowheads="1"/>
          </p:cNvSpPr>
          <p:nvPr/>
        </p:nvSpPr>
        <p:spPr bwMode="auto">
          <a:xfrm>
            <a:off x="4191000" y="3352800"/>
            <a:ext cx="739775" cy="1090613"/>
          </a:xfrm>
          <a:prstGeom prst="downArrow">
            <a:avLst>
              <a:gd name="adj1" fmla="val 50000"/>
              <a:gd name="adj2" fmla="val 36856"/>
            </a:avLst>
          </a:prstGeom>
          <a:solidFill>
            <a:schemeClr val="accent1"/>
          </a:solidFill>
          <a:ln w="9525">
            <a:solidFill>
              <a:schemeClr val="bg1"/>
            </a:solidFill>
            <a:miter lim="800000"/>
            <a:headEnd/>
            <a:tailEnd/>
          </a:ln>
          <a:effectLst/>
        </p:spPr>
        <p:txBody>
          <a:bodyPr anchor="ctr">
            <a:spAutoFit/>
          </a:bodyPr>
          <a:lstStyle/>
          <a:p>
            <a:endParaRPr lang="fr-F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nvPr>
        </p:nvSpPr>
        <p:spPr/>
        <p:txBody>
          <a:bodyPr/>
          <a:lstStyle/>
          <a:p>
            <a:r>
              <a:rPr lang="en-US" sz="3000" dirty="0" smtClean="0">
                <a:solidFill>
                  <a:schemeClr val="bg1"/>
                </a:solidFill>
                <a:latin typeface="Comic Sans MS" pitchFamily="66" charset="0"/>
              </a:rPr>
              <a:t>Next Class</a:t>
            </a:r>
            <a:endParaRPr lang="en-US" sz="3000" dirty="0">
              <a:solidFill>
                <a:schemeClr val="bg1"/>
              </a:solidFill>
              <a:latin typeface="Comic Sans MS" pitchFamily="66" charset="0"/>
            </a:endParaRPr>
          </a:p>
        </p:txBody>
      </p:sp>
      <p:sp>
        <p:nvSpPr>
          <p:cNvPr id="618499" name="Rectangle 3"/>
          <p:cNvSpPr>
            <a:spLocks noGrp="1" noChangeArrowheads="1"/>
          </p:cNvSpPr>
          <p:nvPr>
            <p:ph type="body" idx="1"/>
          </p:nvPr>
        </p:nvSpPr>
        <p:spPr>
          <a:xfrm>
            <a:off x="685800" y="1066800"/>
            <a:ext cx="8153400" cy="5791200"/>
          </a:xfrm>
        </p:spPr>
        <p:txBody>
          <a:bodyPr/>
          <a:lstStyle/>
          <a:p>
            <a:r>
              <a:rPr lang="en-US" dirty="0" smtClean="0">
                <a:solidFill>
                  <a:schemeClr val="bg1"/>
                </a:solidFill>
              </a:rPr>
              <a:t>Tuesday, Oct 13, 16:15</a:t>
            </a:r>
          </a:p>
          <a:p>
            <a:endParaRPr lang="en-US" dirty="0" smtClean="0">
              <a:solidFill>
                <a:schemeClr val="bg1"/>
              </a:solidFill>
            </a:endParaRPr>
          </a:p>
          <a:p>
            <a:r>
              <a:rPr lang="en-US" dirty="0" smtClean="0">
                <a:solidFill>
                  <a:schemeClr val="bg1"/>
                </a:solidFill>
              </a:rPr>
              <a:t>Room UV </a:t>
            </a:r>
            <a:r>
              <a:rPr lang="en-US" dirty="0" err="1" smtClean="0">
                <a:solidFill>
                  <a:schemeClr val="bg1"/>
                </a:solidFill>
              </a:rPr>
              <a:t>aile</a:t>
            </a:r>
            <a:r>
              <a:rPr lang="en-US" dirty="0" smtClean="0">
                <a:solidFill>
                  <a:schemeClr val="bg1"/>
                </a:solidFill>
              </a:rPr>
              <a:t> </a:t>
            </a:r>
            <a:r>
              <a:rPr lang="en-US" dirty="0" err="1" smtClean="0">
                <a:solidFill>
                  <a:schemeClr val="bg1"/>
                </a:solidFill>
              </a:rPr>
              <a:t>Rataud</a:t>
            </a:r>
            <a:r>
              <a:rPr lang="en-US" dirty="0" smtClean="0">
                <a:solidFill>
                  <a:schemeClr val="bg1"/>
                </a:solidFill>
              </a:rPr>
              <a:t> 45 rue Ulm</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Willow2"/>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t>Depth cues: Linear perspective</a:t>
            </a:r>
          </a:p>
        </p:txBody>
      </p:sp>
      <p:pic>
        <p:nvPicPr>
          <p:cNvPr id="335875" name="Picture 3" descr="brunei"/>
          <p:cNvPicPr>
            <a:picLocks noChangeAspect="1" noChangeArrowheads="1"/>
          </p:cNvPicPr>
          <p:nvPr/>
        </p:nvPicPr>
        <p:blipFill>
          <a:blip r:embed="rId3"/>
          <a:srcRect t="6250"/>
          <a:stretch>
            <a:fillRect/>
          </a:stretch>
        </p:blipFill>
        <p:spPr bwMode="auto">
          <a:xfrm>
            <a:off x="11169" y="434935"/>
            <a:ext cx="9131468" cy="6423066"/>
          </a:xfrm>
          <a:prstGeom prst="rect">
            <a:avLst/>
          </a:prstGeom>
          <a:noFill/>
          <a:ln w="9525">
            <a:noFill/>
            <a:miter lim="800000"/>
            <a:headEnd/>
            <a:tailEnd/>
          </a:ln>
        </p:spPr>
      </p:pic>
      <p:sp>
        <p:nvSpPr>
          <p:cNvPr id="4" name="Text Box 5"/>
          <p:cNvSpPr txBox="1">
            <a:spLocks noChangeArrowheads="1"/>
          </p:cNvSpPr>
          <p:nvPr/>
        </p:nvSpPr>
        <p:spPr bwMode="auto">
          <a:xfrm>
            <a:off x="1914980" y="-40302"/>
            <a:ext cx="5176417" cy="584775"/>
          </a:xfrm>
          <a:prstGeom prst="rect">
            <a:avLst/>
          </a:prstGeom>
          <a:noFill/>
          <a:ln w="9525" algn="ctr">
            <a:noFill/>
            <a:miter lim="800000"/>
            <a:headEnd/>
            <a:tailEnd/>
          </a:ln>
          <a:effectLst/>
        </p:spPr>
        <p:txBody>
          <a:bodyPr wrap="none">
            <a:spAutoFit/>
          </a:bodyPr>
          <a:lstStyle/>
          <a:p>
            <a:r>
              <a:rPr lang="en-US" sz="3200" dirty="0" smtClean="0"/>
              <a:t>But there are other cues..</a:t>
            </a:r>
            <a:endParaRPr lang="en-US" sz="3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4498" name="Picture 2"/>
          <p:cNvPicPr>
            <a:picLocks noChangeAspect="1" noChangeArrowheads="1"/>
          </p:cNvPicPr>
          <p:nvPr/>
        </p:nvPicPr>
        <p:blipFill>
          <a:blip r:embed="rId3"/>
          <a:srcRect r="39975"/>
          <a:stretch>
            <a:fillRect/>
          </a:stretch>
        </p:blipFill>
        <p:spPr bwMode="auto">
          <a:xfrm>
            <a:off x="993726" y="881496"/>
            <a:ext cx="5465775" cy="5391150"/>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l="80004" r="-53"/>
          <a:stretch>
            <a:fillRect/>
          </a:stretch>
        </p:blipFill>
        <p:spPr bwMode="auto">
          <a:xfrm>
            <a:off x="6472380" y="885864"/>
            <a:ext cx="1825650" cy="5391150"/>
          </a:xfrm>
          <a:prstGeom prst="rect">
            <a:avLst/>
          </a:prstGeom>
          <a:noFill/>
          <a:ln w="9525">
            <a:noFill/>
            <a:miter lim="800000"/>
            <a:headEnd/>
            <a:tailEnd/>
          </a:ln>
          <a:effectLst/>
        </p:spPr>
      </p:pic>
      <p:sp>
        <p:nvSpPr>
          <p:cNvPr id="8" name="Text Box 5"/>
          <p:cNvSpPr txBox="1">
            <a:spLocks noChangeArrowheads="1"/>
          </p:cNvSpPr>
          <p:nvPr/>
        </p:nvSpPr>
        <p:spPr bwMode="auto">
          <a:xfrm>
            <a:off x="2808918" y="177800"/>
            <a:ext cx="4038285" cy="584775"/>
          </a:xfrm>
          <a:prstGeom prst="rect">
            <a:avLst/>
          </a:prstGeom>
          <a:noFill/>
          <a:ln w="9525" algn="ctr">
            <a:noFill/>
            <a:miter lim="800000"/>
            <a:headEnd/>
            <a:tailEnd/>
          </a:ln>
          <a:effectLst/>
        </p:spPr>
        <p:txBody>
          <a:bodyPr wrap="none">
            <a:spAutoFit/>
          </a:bodyPr>
          <a:lstStyle/>
          <a:p>
            <a:r>
              <a:rPr lang="en-US" sz="3200" dirty="0" smtClean="0"/>
              <a:t>Shape from texture</a:t>
            </a:r>
            <a:endParaRPr lang="en-US" sz="32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r>
              <a:rPr lang="en-US"/>
              <a:t>Depth cues: Aerial perspective</a:t>
            </a:r>
          </a:p>
        </p:txBody>
      </p:sp>
      <p:sp>
        <p:nvSpPr>
          <p:cNvPr id="337923" name="Rectangle 3"/>
          <p:cNvSpPr>
            <a:spLocks noGrp="1" noChangeArrowheads="1"/>
          </p:cNvSpPr>
          <p:nvPr>
            <p:ph type="body" idx="1"/>
          </p:nvPr>
        </p:nvSpPr>
        <p:spPr/>
        <p:txBody>
          <a:bodyPr/>
          <a:lstStyle/>
          <a:p>
            <a:endParaRPr lang="fr-FR"/>
          </a:p>
        </p:txBody>
      </p:sp>
      <p:pic>
        <p:nvPicPr>
          <p:cNvPr id="337924" name="Picture 4" descr="redwoods2"/>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1792975" y="6231995"/>
            <a:ext cx="5809604" cy="461665"/>
          </a:xfrm>
          <a:prstGeom prst="rect">
            <a:avLst/>
          </a:prstGeom>
          <a:noFill/>
          <a:ln w="9525" algn="ctr">
            <a:noFill/>
            <a:miter lim="800000"/>
            <a:headEnd/>
            <a:tailEnd/>
          </a:ln>
          <a:effectLst/>
        </p:spPr>
        <p:txBody>
          <a:bodyPr wrap="none">
            <a:spAutoFit/>
          </a:bodyPr>
          <a:lstStyle/>
          <a:p>
            <a:r>
              <a:rPr lang="en-US" sz="2400" dirty="0" smtClean="0"/>
              <a:t>[K. HE, J. Sun and X. Tang, CVPR 2009]</a:t>
            </a:r>
            <a:endParaRPr lang="en-US" sz="2400" dirty="0"/>
          </a:p>
        </p:txBody>
      </p:sp>
      <p:pic>
        <p:nvPicPr>
          <p:cNvPr id="872451" name="Picture 3"/>
          <p:cNvPicPr>
            <a:picLocks noChangeAspect="1" noChangeArrowheads="1"/>
          </p:cNvPicPr>
          <p:nvPr/>
        </p:nvPicPr>
        <p:blipFill>
          <a:blip r:embed="rId3">
            <a:lum bright="27000" contrast="5000"/>
          </a:blip>
          <a:srcRect/>
          <a:stretch>
            <a:fillRect/>
          </a:stretch>
        </p:blipFill>
        <p:spPr bwMode="auto">
          <a:xfrm>
            <a:off x="59392" y="1225609"/>
            <a:ext cx="2956614" cy="4430685"/>
          </a:xfrm>
          <a:prstGeom prst="rect">
            <a:avLst/>
          </a:prstGeom>
          <a:noFill/>
          <a:ln w="9525">
            <a:noFill/>
            <a:miter lim="800000"/>
            <a:headEnd/>
            <a:tailEnd/>
          </a:ln>
          <a:effectLst/>
        </p:spPr>
      </p:pic>
      <p:pic>
        <p:nvPicPr>
          <p:cNvPr id="872452" name="Picture 4"/>
          <p:cNvPicPr>
            <a:picLocks noChangeAspect="1" noChangeArrowheads="1"/>
          </p:cNvPicPr>
          <p:nvPr/>
        </p:nvPicPr>
        <p:blipFill>
          <a:blip r:embed="rId4"/>
          <a:srcRect/>
          <a:stretch>
            <a:fillRect/>
          </a:stretch>
        </p:blipFill>
        <p:spPr bwMode="auto">
          <a:xfrm>
            <a:off x="3101664" y="1209133"/>
            <a:ext cx="2956614" cy="4447629"/>
          </a:xfrm>
          <a:prstGeom prst="rect">
            <a:avLst/>
          </a:prstGeom>
          <a:noFill/>
          <a:ln w="9525">
            <a:noFill/>
            <a:miter lim="800000"/>
            <a:headEnd/>
            <a:tailEnd/>
          </a:ln>
          <a:effectLst/>
        </p:spPr>
      </p:pic>
      <p:pic>
        <p:nvPicPr>
          <p:cNvPr id="872453" name="Picture 5"/>
          <p:cNvPicPr>
            <a:picLocks noChangeAspect="1" noChangeArrowheads="1"/>
          </p:cNvPicPr>
          <p:nvPr/>
        </p:nvPicPr>
        <p:blipFill>
          <a:blip r:embed="rId5"/>
          <a:srcRect/>
          <a:stretch>
            <a:fillRect/>
          </a:stretch>
        </p:blipFill>
        <p:spPr bwMode="auto">
          <a:xfrm>
            <a:off x="6131304" y="1201707"/>
            <a:ext cx="2965086" cy="4439157"/>
          </a:xfrm>
          <a:prstGeom prst="rect">
            <a:avLst/>
          </a:prstGeom>
          <a:noFill/>
          <a:ln w="9525">
            <a:noFill/>
            <a:miter lim="800000"/>
            <a:headEnd/>
            <a:tailEnd/>
          </a:ln>
          <a:effectLst/>
        </p:spPr>
      </p:pic>
      <p:sp>
        <p:nvSpPr>
          <p:cNvPr id="12" name="Text Box 5"/>
          <p:cNvSpPr txBox="1">
            <a:spLocks noChangeArrowheads="1"/>
          </p:cNvSpPr>
          <p:nvPr/>
        </p:nvSpPr>
        <p:spPr bwMode="auto">
          <a:xfrm>
            <a:off x="2808918" y="177800"/>
            <a:ext cx="3515706" cy="584775"/>
          </a:xfrm>
          <a:prstGeom prst="rect">
            <a:avLst/>
          </a:prstGeom>
          <a:noFill/>
          <a:ln w="9525" algn="ctr">
            <a:noFill/>
            <a:miter lim="800000"/>
            <a:headEnd/>
            <a:tailEnd/>
          </a:ln>
          <a:effectLst/>
        </p:spPr>
        <p:txBody>
          <a:bodyPr wrap="none">
            <a:spAutoFit/>
          </a:bodyPr>
          <a:lstStyle/>
          <a:p>
            <a:r>
              <a:rPr lang="en-US" sz="3200" dirty="0" smtClean="0"/>
              <a:t>Depth from haze</a:t>
            </a:r>
            <a:endParaRPr lang="en-US" sz="3200" dirty="0"/>
          </a:p>
        </p:txBody>
      </p:sp>
      <p:sp>
        <p:nvSpPr>
          <p:cNvPr id="13" name="Text Box 6"/>
          <p:cNvSpPr txBox="1">
            <a:spLocks noChangeArrowheads="1"/>
          </p:cNvSpPr>
          <p:nvPr/>
        </p:nvSpPr>
        <p:spPr bwMode="auto">
          <a:xfrm>
            <a:off x="612020" y="5646356"/>
            <a:ext cx="1829347" cy="338554"/>
          </a:xfrm>
          <a:prstGeom prst="rect">
            <a:avLst/>
          </a:prstGeom>
          <a:noFill/>
          <a:ln w="9525" algn="ctr">
            <a:noFill/>
            <a:miter lim="800000"/>
            <a:headEnd/>
            <a:tailEnd/>
          </a:ln>
          <a:effectLst/>
        </p:spPr>
        <p:txBody>
          <a:bodyPr wrap="none">
            <a:spAutoFit/>
          </a:bodyPr>
          <a:lstStyle/>
          <a:p>
            <a:r>
              <a:rPr lang="en-US" sz="1600" dirty="0" smtClean="0"/>
              <a:t>Input haze image</a:t>
            </a:r>
            <a:endParaRPr lang="en-US" sz="1400" dirty="0"/>
          </a:p>
        </p:txBody>
      </p:sp>
      <p:sp>
        <p:nvSpPr>
          <p:cNvPr id="14" name="Text Box 6"/>
          <p:cNvSpPr txBox="1">
            <a:spLocks noChangeArrowheads="1"/>
          </p:cNvSpPr>
          <p:nvPr/>
        </p:nvSpPr>
        <p:spPr bwMode="auto">
          <a:xfrm>
            <a:off x="3476610" y="5656293"/>
            <a:ext cx="2286203" cy="338554"/>
          </a:xfrm>
          <a:prstGeom prst="rect">
            <a:avLst/>
          </a:prstGeom>
          <a:noFill/>
          <a:ln w="9525" algn="ctr">
            <a:noFill/>
            <a:miter lim="800000"/>
            <a:headEnd/>
            <a:tailEnd/>
          </a:ln>
          <a:effectLst/>
        </p:spPr>
        <p:txBody>
          <a:bodyPr wrap="none">
            <a:spAutoFit/>
          </a:bodyPr>
          <a:lstStyle/>
          <a:p>
            <a:r>
              <a:rPr lang="en-US" sz="1600" dirty="0" smtClean="0"/>
              <a:t>Reconstructed images</a:t>
            </a:r>
            <a:endParaRPr lang="en-US" sz="1400" dirty="0"/>
          </a:p>
        </p:txBody>
      </p:sp>
      <p:sp>
        <p:nvSpPr>
          <p:cNvPr id="15" name="Text Box 6"/>
          <p:cNvSpPr txBox="1">
            <a:spLocks noChangeArrowheads="1"/>
          </p:cNvSpPr>
          <p:nvPr/>
        </p:nvSpPr>
        <p:spPr bwMode="auto">
          <a:xfrm>
            <a:off x="6523429" y="5656293"/>
            <a:ext cx="2233304" cy="338554"/>
          </a:xfrm>
          <a:prstGeom prst="rect">
            <a:avLst/>
          </a:prstGeom>
          <a:noFill/>
          <a:ln w="9525" algn="ctr">
            <a:noFill/>
            <a:miter lim="800000"/>
            <a:headEnd/>
            <a:tailEnd/>
          </a:ln>
          <a:effectLst/>
        </p:spPr>
        <p:txBody>
          <a:bodyPr wrap="none">
            <a:spAutoFit/>
          </a:bodyPr>
          <a:lstStyle/>
          <a:p>
            <a:r>
              <a:rPr lang="en-US" sz="1600" dirty="0" smtClean="0"/>
              <a:t>Recovered depth map</a:t>
            </a:r>
            <a:endParaRPr lang="en-US" sz="1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US"/>
              <a:t>Shape and lighting cues: Shading</a:t>
            </a:r>
          </a:p>
        </p:txBody>
      </p:sp>
      <p:pic>
        <p:nvPicPr>
          <p:cNvPr id="344068" name="Picture 4"/>
          <p:cNvPicPr>
            <a:picLocks noChangeAspect="1" noChangeArrowheads="1"/>
          </p:cNvPicPr>
          <p:nvPr/>
        </p:nvPicPr>
        <p:blipFill>
          <a:blip r:embed="rId3"/>
          <a:srcRect/>
          <a:stretch>
            <a:fillRect/>
          </a:stretch>
        </p:blipFill>
        <p:spPr bwMode="auto">
          <a:xfrm>
            <a:off x="304800" y="914400"/>
            <a:ext cx="3543300" cy="5095875"/>
          </a:xfrm>
          <a:prstGeom prst="rect">
            <a:avLst/>
          </a:prstGeom>
          <a:noFill/>
          <a:ln w="19050">
            <a:noFill/>
            <a:miter lim="800000"/>
            <a:headEnd/>
            <a:tailEnd/>
          </a:ln>
          <a:effectLst/>
        </p:spPr>
      </p:pic>
      <p:pic>
        <p:nvPicPr>
          <p:cNvPr id="344069" name="Picture 5"/>
          <p:cNvPicPr>
            <a:picLocks noChangeAspect="1" noChangeArrowheads="1"/>
          </p:cNvPicPr>
          <p:nvPr/>
        </p:nvPicPr>
        <p:blipFill>
          <a:blip r:embed="rId4"/>
          <a:srcRect/>
          <a:stretch>
            <a:fillRect/>
          </a:stretch>
        </p:blipFill>
        <p:spPr bwMode="auto">
          <a:xfrm>
            <a:off x="3810000" y="914400"/>
            <a:ext cx="5105400" cy="5105400"/>
          </a:xfrm>
          <a:prstGeom prst="rect">
            <a:avLst/>
          </a:prstGeom>
          <a:noFill/>
          <a:ln w="19050">
            <a:noFill/>
            <a:miter lim="800000"/>
            <a:headEnd/>
            <a:tailEnd/>
          </a:ln>
          <a:effectLst/>
        </p:spPr>
      </p:pic>
      <p:sp>
        <p:nvSpPr>
          <p:cNvPr id="344070" name="Text Box 6"/>
          <p:cNvSpPr txBox="1">
            <a:spLocks noChangeArrowheads="1"/>
          </p:cNvSpPr>
          <p:nvPr/>
        </p:nvSpPr>
        <p:spPr bwMode="auto">
          <a:xfrm>
            <a:off x="6564313" y="6583363"/>
            <a:ext cx="1679575" cy="274637"/>
          </a:xfrm>
          <a:prstGeom prst="rect">
            <a:avLst/>
          </a:prstGeom>
          <a:noFill/>
          <a:ln w="19050">
            <a:noFill/>
            <a:miter lim="800000"/>
            <a:headEnd/>
            <a:tailEnd/>
          </a:ln>
          <a:effectLst/>
        </p:spPr>
        <p:txBody>
          <a:bodyPr wrap="none">
            <a:spAutoFit/>
          </a:bodyPr>
          <a:lstStyle/>
          <a:p>
            <a:pPr algn="ctr" eaLnBrk="1" hangingPunct="1">
              <a:spcBef>
                <a:spcPct val="50000"/>
              </a:spcBef>
            </a:pPr>
            <a:r>
              <a:rPr lang="en-US" sz="1200">
                <a:latin typeface="Arial" pitchFamily="34" charset="0"/>
              </a:rPr>
              <a:t>Source: J. Koenderink</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5" name="Rectangle 3"/>
          <p:cNvSpPr>
            <a:spLocks noGrp="1" noChangeArrowheads="1"/>
          </p:cNvSpPr>
          <p:nvPr>
            <p:ph type="body" idx="1"/>
          </p:nvPr>
        </p:nvSpPr>
        <p:spPr/>
        <p:txBody>
          <a:bodyPr/>
          <a:lstStyle/>
          <a:p>
            <a:endParaRPr lang="fr-FR"/>
          </a:p>
        </p:txBody>
      </p:sp>
      <p:pic>
        <p:nvPicPr>
          <p:cNvPr id="346116" name="Picture 4"/>
          <p:cNvPicPr>
            <a:picLocks noChangeAspect="1" noChangeArrowheads="1"/>
          </p:cNvPicPr>
          <p:nvPr/>
        </p:nvPicPr>
        <p:blipFill>
          <a:blip r:embed="rId3"/>
          <a:srcRect/>
          <a:stretch>
            <a:fillRect/>
          </a:stretch>
        </p:blipFill>
        <p:spPr bwMode="auto">
          <a:xfrm>
            <a:off x="304800" y="685800"/>
            <a:ext cx="8596313" cy="5873750"/>
          </a:xfrm>
          <a:prstGeom prst="rect">
            <a:avLst/>
          </a:prstGeom>
          <a:noFill/>
          <a:ln w="19050">
            <a:noFill/>
            <a:miter lim="800000"/>
            <a:headEnd/>
            <a:tailEnd/>
          </a:ln>
          <a:effectLst/>
        </p:spPr>
      </p:pic>
      <p:sp>
        <p:nvSpPr>
          <p:cNvPr id="346117" name="Text Box 5"/>
          <p:cNvSpPr txBox="1">
            <a:spLocks noChangeArrowheads="1"/>
          </p:cNvSpPr>
          <p:nvPr/>
        </p:nvSpPr>
        <p:spPr bwMode="auto">
          <a:xfrm>
            <a:off x="6564313" y="6583363"/>
            <a:ext cx="1679575" cy="274637"/>
          </a:xfrm>
          <a:prstGeom prst="rect">
            <a:avLst/>
          </a:prstGeom>
          <a:noFill/>
          <a:ln w="19050">
            <a:noFill/>
            <a:miter lim="800000"/>
            <a:headEnd/>
            <a:tailEnd/>
          </a:ln>
          <a:effectLst/>
        </p:spPr>
        <p:txBody>
          <a:bodyPr wrap="none">
            <a:spAutoFit/>
          </a:bodyPr>
          <a:lstStyle/>
          <a:p>
            <a:pPr algn="ctr" eaLnBrk="1" hangingPunct="1">
              <a:spcBef>
                <a:spcPct val="50000"/>
              </a:spcBef>
            </a:pPr>
            <a:r>
              <a:rPr lang="en-US" sz="1200">
                <a:latin typeface="Arial" pitchFamily="34" charset="0"/>
              </a:rPr>
              <a:t>Source: J. Koenderink</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 1" descr="Image 171.jpg"/>
          <p:cNvPicPr>
            <a:picLocks noChangeAspect="1"/>
          </p:cNvPicPr>
          <p:nvPr/>
        </p:nvPicPr>
        <p:blipFill>
          <a:blip r:embed="rId3"/>
          <a:srcRect l="55206" b="20676"/>
          <a:stretch>
            <a:fillRect/>
          </a:stretch>
        </p:blipFill>
        <p:spPr bwMode="auto">
          <a:xfrm>
            <a:off x="322263" y="1058863"/>
            <a:ext cx="4067175" cy="5400675"/>
          </a:xfrm>
          <a:prstGeom prst="rect">
            <a:avLst/>
          </a:prstGeom>
          <a:noFill/>
          <a:ln w="9525">
            <a:noFill/>
            <a:miter lim="800000"/>
            <a:headEnd/>
            <a:tailEnd/>
          </a:ln>
        </p:spPr>
      </p:pic>
      <p:pic>
        <p:nvPicPr>
          <p:cNvPr id="17411" name="Image 2" descr="Image 219.jpg"/>
          <p:cNvPicPr>
            <a:picLocks noChangeAspect="1"/>
          </p:cNvPicPr>
          <p:nvPr/>
        </p:nvPicPr>
        <p:blipFill>
          <a:blip r:embed="rId4">
            <a:lum bright="38000" contrast="64000"/>
          </a:blip>
          <a:srcRect l="51617" r="4962" b="25639"/>
          <a:stretch>
            <a:fillRect/>
          </a:stretch>
        </p:blipFill>
        <p:spPr bwMode="auto">
          <a:xfrm>
            <a:off x="4608513" y="1058863"/>
            <a:ext cx="4205287" cy="5400675"/>
          </a:xfrm>
          <a:prstGeom prst="rect">
            <a:avLst/>
          </a:prstGeom>
          <a:noFill/>
          <a:ln w="9525">
            <a:noFill/>
            <a:miter lim="800000"/>
            <a:headEnd/>
            <a:tailEnd/>
          </a:ln>
        </p:spPr>
      </p:pic>
      <p:sp>
        <p:nvSpPr>
          <p:cNvPr id="17412" name="Text Box 2"/>
          <p:cNvSpPr txBox="1">
            <a:spLocks noChangeArrowheads="1"/>
          </p:cNvSpPr>
          <p:nvPr/>
        </p:nvSpPr>
        <p:spPr bwMode="auto">
          <a:xfrm>
            <a:off x="288925" y="190500"/>
            <a:ext cx="8702675" cy="646331"/>
          </a:xfrm>
          <a:prstGeom prst="rect">
            <a:avLst/>
          </a:prstGeom>
          <a:noFill/>
          <a:ln w="9525" algn="ctr">
            <a:noFill/>
            <a:miter lim="800000"/>
            <a:headEnd/>
            <a:tailEnd/>
          </a:ln>
        </p:spPr>
        <p:txBody>
          <a:bodyPr>
            <a:spAutoFit/>
          </a:bodyPr>
          <a:lstStyle/>
          <a:p>
            <a:pPr algn="ctr"/>
            <a:r>
              <a:rPr lang="en-US" sz="3600" u="none" dirty="0" smtClean="0">
                <a:latin typeface="Comic Sans MS" pitchFamily="66" charset="0"/>
              </a:rPr>
              <a:t>What is happening with the shadows?</a:t>
            </a:r>
            <a:endParaRPr lang="en-US" sz="3600" u="none" dirty="0">
              <a:latin typeface="Comic Sans MS" pitchFamily="66"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ext Box 2"/>
          <p:cNvSpPr txBox="1">
            <a:spLocks noChangeArrowheads="1"/>
          </p:cNvSpPr>
          <p:nvPr/>
        </p:nvSpPr>
        <p:spPr bwMode="auto">
          <a:xfrm>
            <a:off x="190500" y="822325"/>
            <a:ext cx="8820150" cy="1938338"/>
          </a:xfrm>
          <a:prstGeom prst="rect">
            <a:avLst/>
          </a:prstGeom>
          <a:noFill/>
          <a:ln w="9525" algn="ctr">
            <a:noFill/>
            <a:miter lim="800000"/>
            <a:headEnd/>
            <a:tailEnd/>
          </a:ln>
          <a:effectLst/>
        </p:spPr>
        <p:txBody>
          <a:bodyPr wrap="none">
            <a:spAutoFit/>
          </a:bodyPr>
          <a:lstStyle/>
          <a:p>
            <a:pPr algn="ctr">
              <a:defRPr/>
            </a:pPr>
            <a:r>
              <a:rPr lang="fr-FR" sz="6000" u="none" dirty="0">
                <a:solidFill>
                  <a:schemeClr val="tx2"/>
                </a:solidFill>
                <a:effectLst>
                  <a:outerShdw blurRad="38100" dist="38100" dir="2700000" algn="tl">
                    <a:srgbClr val="000000"/>
                  </a:outerShdw>
                </a:effectLst>
                <a:latin typeface="Comic Sans MS" pitchFamily="66" charset="0"/>
              </a:rPr>
              <a:t>Reconnaissance d’objets</a:t>
            </a:r>
          </a:p>
          <a:p>
            <a:pPr algn="ctr">
              <a:defRPr/>
            </a:pPr>
            <a:r>
              <a:rPr lang="fr-FR" sz="6000" u="none" dirty="0">
                <a:solidFill>
                  <a:schemeClr val="tx2"/>
                </a:solidFill>
                <a:effectLst>
                  <a:outerShdw blurRad="38100" dist="38100" dir="2700000" algn="tl">
                    <a:srgbClr val="000000"/>
                  </a:outerShdw>
                </a:effectLst>
                <a:latin typeface="Comic Sans MS" pitchFamily="66" charset="0"/>
              </a:rPr>
              <a:t>et vision artificielle</a:t>
            </a:r>
            <a:endParaRPr lang="en-US" sz="6000" u="none" dirty="0">
              <a:solidFill>
                <a:schemeClr val="tx2"/>
              </a:solidFill>
              <a:effectLst>
                <a:outerShdw blurRad="38100" dist="38100" dir="2700000" algn="tl">
                  <a:srgbClr val="000000"/>
                </a:outerShdw>
              </a:effectLst>
              <a:latin typeface="Comic Sans MS" pitchFamily="66" charset="0"/>
            </a:endParaRPr>
          </a:p>
        </p:txBody>
      </p:sp>
      <p:sp>
        <p:nvSpPr>
          <p:cNvPr id="2051" name="Text Box 3"/>
          <p:cNvSpPr txBox="1">
            <a:spLocks noChangeArrowheads="1"/>
          </p:cNvSpPr>
          <p:nvPr/>
        </p:nvSpPr>
        <p:spPr bwMode="auto">
          <a:xfrm>
            <a:off x="1365250" y="3355975"/>
            <a:ext cx="6346825" cy="3046413"/>
          </a:xfrm>
          <a:prstGeom prst="rect">
            <a:avLst/>
          </a:prstGeom>
          <a:noFill/>
          <a:ln w="9525" algn="ctr">
            <a:noFill/>
            <a:miter lim="800000"/>
            <a:headEnd/>
            <a:tailEnd/>
          </a:ln>
        </p:spPr>
        <p:txBody>
          <a:bodyPr wrap="none">
            <a:spAutoFit/>
          </a:bodyPr>
          <a:lstStyle/>
          <a:p>
            <a:pPr algn="ctr"/>
            <a:r>
              <a:rPr lang="en-US" sz="3200" u="none">
                <a:latin typeface="Comic Sans MS" pitchFamily="66" charset="0"/>
              </a:rPr>
              <a:t>Jean Ponce (</a:t>
            </a:r>
            <a:r>
              <a:rPr lang="en-US" sz="3200" u="none">
                <a:latin typeface="Comic Sans MS" pitchFamily="66" charset="0"/>
                <a:cs typeface="Times New Roman" pitchFamily="18" charset="0"/>
              </a:rPr>
              <a:t>ponce@di.ens.fr)</a:t>
            </a:r>
          </a:p>
          <a:p>
            <a:pPr algn="ctr"/>
            <a:r>
              <a:rPr lang="en-US" sz="3200" u="none">
                <a:latin typeface="Comic Sans MS" pitchFamily="66" charset="0"/>
                <a:cs typeface="Times New Roman" pitchFamily="18" charset="0"/>
              </a:rPr>
              <a:t>http://www.di.ens.fr/~ponce</a:t>
            </a:r>
          </a:p>
          <a:p>
            <a:pPr algn="ctr"/>
            <a:r>
              <a:rPr lang="en-US" sz="3200" u="none">
                <a:latin typeface="Comic Sans MS" pitchFamily="66" charset="0"/>
                <a:cs typeface="Times New Roman" pitchFamily="18" charset="0"/>
              </a:rPr>
              <a:t>Equipe-projet WILLOW</a:t>
            </a:r>
          </a:p>
          <a:p>
            <a:pPr algn="ctr"/>
            <a:r>
              <a:rPr lang="en-US" sz="3200" u="none">
                <a:latin typeface="Comic Sans MS" pitchFamily="66" charset="0"/>
                <a:cs typeface="Times New Roman" pitchFamily="18" charset="0"/>
              </a:rPr>
              <a:t>ENS/INRIA/CNRS UMR 8548</a:t>
            </a:r>
            <a:endParaRPr lang="en-US" sz="3200" u="none">
              <a:latin typeface="Comic Sans MS" pitchFamily="66" charset="0"/>
            </a:endParaRPr>
          </a:p>
          <a:p>
            <a:pPr algn="ctr"/>
            <a:r>
              <a:rPr lang="en-US" sz="3200" u="none">
                <a:latin typeface="Comic Sans MS" pitchFamily="66" charset="0"/>
              </a:rPr>
              <a:t>Laboratoire d’Informatique</a:t>
            </a:r>
          </a:p>
          <a:p>
            <a:pPr algn="ctr"/>
            <a:r>
              <a:rPr lang="en-US" sz="3200" u="none">
                <a:latin typeface="Comic Sans MS" pitchFamily="66" charset="0"/>
              </a:rPr>
              <a:t>Ecole Normale Sup</a:t>
            </a:r>
            <a:r>
              <a:rPr lang="en-US" sz="3200" u="none">
                <a:latin typeface="Comic Sans MS" pitchFamily="66" charset="0"/>
                <a:cs typeface="Times New Roman" pitchFamily="18" charset="0"/>
              </a:rPr>
              <a:t>érieure, Paris</a:t>
            </a:r>
            <a:endParaRPr lang="fr-FR" sz="3200" u="none">
              <a:latin typeface="Comic Sans MS" pitchFamily="66"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60" name="Picture 4"/>
          <p:cNvPicPr>
            <a:picLocks noChangeAspect="1" noChangeArrowheads="1"/>
          </p:cNvPicPr>
          <p:nvPr/>
        </p:nvPicPr>
        <p:blipFill>
          <a:blip r:embed="rId3"/>
          <a:srcRect/>
          <a:stretch>
            <a:fillRect/>
          </a:stretch>
        </p:blipFill>
        <p:spPr bwMode="auto">
          <a:xfrm>
            <a:off x="592083" y="946116"/>
            <a:ext cx="7886808" cy="4830187"/>
          </a:xfrm>
          <a:prstGeom prst="rect">
            <a:avLst/>
          </a:prstGeom>
          <a:noFill/>
          <a:ln w="19050">
            <a:noFill/>
            <a:miter lim="800000"/>
            <a:headEnd/>
            <a:tailEnd/>
          </a:ln>
          <a:effectLst/>
        </p:spPr>
      </p:pic>
      <p:sp>
        <p:nvSpPr>
          <p:cNvPr id="352261" name="Rectangle 5"/>
          <p:cNvSpPr>
            <a:spLocks noChangeArrowheads="1"/>
          </p:cNvSpPr>
          <p:nvPr/>
        </p:nvSpPr>
        <p:spPr bwMode="auto">
          <a:xfrm>
            <a:off x="7254875" y="6583363"/>
            <a:ext cx="1866900" cy="274637"/>
          </a:xfrm>
          <a:prstGeom prst="rect">
            <a:avLst/>
          </a:prstGeom>
          <a:noFill/>
          <a:ln w="19050">
            <a:noFill/>
            <a:miter lim="800000"/>
            <a:headEnd/>
            <a:tailEnd/>
          </a:ln>
          <a:effectLst/>
        </p:spPr>
        <p:txBody>
          <a:bodyPr wrap="none">
            <a:spAutoFit/>
          </a:bodyPr>
          <a:lstStyle/>
          <a:p>
            <a:pPr algn="ctr" eaLnBrk="1" hangingPunct="1">
              <a:spcBef>
                <a:spcPct val="50000"/>
              </a:spcBef>
            </a:pPr>
            <a:r>
              <a:rPr lang="en-US" sz="1200" dirty="0">
                <a:latin typeface="Arial" pitchFamily="34" charset="0"/>
              </a:rPr>
              <a:t>Image source: F. Durand</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a:xfrm>
            <a:off x="684213" y="-17463"/>
            <a:ext cx="7772400" cy="782638"/>
          </a:xfrm>
        </p:spPr>
        <p:txBody>
          <a:bodyPr/>
          <a:lstStyle/>
          <a:p>
            <a:r>
              <a:rPr lang="en-US" sz="4000" dirty="0">
                <a:solidFill>
                  <a:schemeClr val="tx1"/>
                </a:solidFill>
                <a:latin typeface="Comic Sans MS" pitchFamily="66" charset="0"/>
              </a:rPr>
              <a:t>Challenges or opportunities?</a:t>
            </a:r>
          </a:p>
        </p:txBody>
      </p:sp>
      <p:sp>
        <p:nvSpPr>
          <p:cNvPr id="333827" name="Rectangle 3"/>
          <p:cNvSpPr>
            <a:spLocks noGrp="1" noChangeArrowheads="1"/>
          </p:cNvSpPr>
          <p:nvPr>
            <p:ph type="body" idx="1"/>
          </p:nvPr>
        </p:nvSpPr>
        <p:spPr>
          <a:xfrm>
            <a:off x="468313" y="5264150"/>
            <a:ext cx="8316912" cy="1549400"/>
          </a:xfrm>
        </p:spPr>
        <p:txBody>
          <a:bodyPr/>
          <a:lstStyle/>
          <a:p>
            <a:r>
              <a:rPr lang="en-US" sz="2800" dirty="0">
                <a:latin typeface="Comic Sans MS" pitchFamily="66" charset="0"/>
              </a:rPr>
              <a:t>Images are confusing, but they also reveal the</a:t>
            </a:r>
          </a:p>
          <a:p>
            <a:pPr>
              <a:buFontTx/>
              <a:buNone/>
            </a:pPr>
            <a:r>
              <a:rPr lang="en-US" sz="2800" dirty="0">
                <a:latin typeface="Comic Sans MS" pitchFamily="66" charset="0"/>
              </a:rPr>
              <a:t>	structure of the world through numerous cues.</a:t>
            </a:r>
          </a:p>
          <a:p>
            <a:r>
              <a:rPr lang="en-US" sz="2800" dirty="0">
                <a:latin typeface="Comic Sans MS" pitchFamily="66" charset="0"/>
              </a:rPr>
              <a:t>Our job is to interpret the cues!</a:t>
            </a:r>
          </a:p>
        </p:txBody>
      </p:sp>
      <p:pic>
        <p:nvPicPr>
          <p:cNvPr id="333828" name="Picture 4"/>
          <p:cNvPicPr>
            <a:picLocks noChangeAspect="1" noChangeArrowheads="1"/>
          </p:cNvPicPr>
          <p:nvPr/>
        </p:nvPicPr>
        <p:blipFill>
          <a:blip r:embed="rId3"/>
          <a:srcRect/>
          <a:stretch>
            <a:fillRect/>
          </a:stretch>
        </p:blipFill>
        <p:spPr bwMode="auto">
          <a:xfrm>
            <a:off x="2735263" y="836613"/>
            <a:ext cx="3390900" cy="4289425"/>
          </a:xfrm>
          <a:prstGeom prst="rect">
            <a:avLst/>
          </a:prstGeom>
          <a:noFill/>
          <a:ln w="19050">
            <a:noFill/>
            <a:miter lim="800000"/>
            <a:headEnd/>
            <a:tailEnd/>
          </a:ln>
          <a:effectLst/>
        </p:spPr>
      </p:pic>
      <p:sp>
        <p:nvSpPr>
          <p:cNvPr id="333829" name="Text Box 5"/>
          <p:cNvSpPr txBox="1">
            <a:spLocks noChangeArrowheads="1"/>
          </p:cNvSpPr>
          <p:nvPr/>
        </p:nvSpPr>
        <p:spPr bwMode="auto">
          <a:xfrm>
            <a:off x="6227763" y="4941888"/>
            <a:ext cx="2119312" cy="274637"/>
          </a:xfrm>
          <a:prstGeom prst="rect">
            <a:avLst/>
          </a:prstGeom>
          <a:noFill/>
          <a:ln w="19050">
            <a:noFill/>
            <a:miter lim="800000"/>
            <a:headEnd/>
            <a:tailEnd/>
          </a:ln>
          <a:effectLst/>
        </p:spPr>
        <p:txBody>
          <a:bodyPr wrap="none">
            <a:spAutoFit/>
          </a:bodyPr>
          <a:lstStyle/>
          <a:p>
            <a:pPr algn="ctr" eaLnBrk="1" hangingPunct="1">
              <a:spcBef>
                <a:spcPct val="50000"/>
              </a:spcBef>
            </a:pPr>
            <a:r>
              <a:rPr lang="en-US" sz="1200">
                <a:latin typeface="Arial" pitchFamily="34" charset="0"/>
              </a:rPr>
              <a:t>Image source: J. Koenderink</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647700" y="80963"/>
            <a:ext cx="7772400" cy="963612"/>
          </a:xfrm>
        </p:spPr>
        <p:txBody>
          <a:bodyPr/>
          <a:lstStyle/>
          <a:p>
            <a:r>
              <a:rPr lang="en-US">
                <a:latin typeface="Comic Sans MS" pitchFamily="66" charset="0"/>
              </a:rPr>
              <a:t>The goal of computer vision</a:t>
            </a:r>
          </a:p>
        </p:txBody>
      </p:sp>
      <p:sp>
        <p:nvSpPr>
          <p:cNvPr id="290819" name="Rectangle 3"/>
          <p:cNvSpPr>
            <a:spLocks noGrp="1" noChangeArrowheads="1"/>
          </p:cNvSpPr>
          <p:nvPr>
            <p:ph type="body" idx="1"/>
          </p:nvPr>
        </p:nvSpPr>
        <p:spPr>
          <a:xfrm>
            <a:off x="900113" y="5189538"/>
            <a:ext cx="7559675" cy="1587500"/>
          </a:xfrm>
        </p:spPr>
        <p:txBody>
          <a:bodyPr/>
          <a:lstStyle/>
          <a:p>
            <a:pPr>
              <a:buFontTx/>
              <a:buNone/>
            </a:pPr>
            <a:r>
              <a:rPr lang="en-US" sz="2400" dirty="0">
                <a:latin typeface="Comic Sans MS" pitchFamily="66" charset="0"/>
              </a:rPr>
              <a:t>To perceive the “world behind the picture”, e.g.,</a:t>
            </a:r>
          </a:p>
          <a:p>
            <a:r>
              <a:rPr lang="en-US" sz="2400" dirty="0">
                <a:latin typeface="Comic Sans MS" pitchFamily="66" charset="0"/>
              </a:rPr>
              <a:t>as a metric measurement device</a:t>
            </a:r>
          </a:p>
          <a:p>
            <a:r>
              <a:rPr lang="en-US" sz="2400" dirty="0">
                <a:latin typeface="Comic Sans MS" pitchFamily="66" charset="0"/>
              </a:rPr>
              <a:t>as a device for </a:t>
            </a:r>
            <a:r>
              <a:rPr lang="en-US" sz="2400" dirty="0" smtClean="0">
                <a:latin typeface="Comic Sans MS" pitchFamily="66" charset="0"/>
              </a:rPr>
              <a:t>measuring “semantic” </a:t>
            </a:r>
            <a:r>
              <a:rPr lang="en-US" sz="2400" dirty="0">
                <a:latin typeface="Comic Sans MS" pitchFamily="66" charset="0"/>
              </a:rPr>
              <a:t>information</a:t>
            </a:r>
          </a:p>
        </p:txBody>
      </p:sp>
      <p:pic>
        <p:nvPicPr>
          <p:cNvPr id="290824" name="Picture 8" descr="eye_tiny"/>
          <p:cNvPicPr>
            <a:picLocks noChangeAspect="1" noChangeArrowheads="1"/>
          </p:cNvPicPr>
          <p:nvPr/>
        </p:nvPicPr>
        <p:blipFill>
          <a:blip r:embed="rId3"/>
          <a:srcRect/>
          <a:stretch>
            <a:fillRect/>
          </a:stretch>
        </p:blipFill>
        <p:spPr bwMode="auto">
          <a:xfrm>
            <a:off x="1835150" y="1196975"/>
            <a:ext cx="5329238" cy="3638550"/>
          </a:xfrm>
          <a:prstGeom prst="rect">
            <a:avLst/>
          </a:prstGeom>
          <a:noFill/>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647700" y="80963"/>
            <a:ext cx="7772400" cy="963612"/>
          </a:xfrm>
        </p:spPr>
        <p:txBody>
          <a:bodyPr/>
          <a:lstStyle/>
          <a:p>
            <a:r>
              <a:rPr lang="en-US">
                <a:latin typeface="Comic Sans MS" pitchFamily="66" charset="0"/>
              </a:rPr>
              <a:t>The goal of computer vision</a:t>
            </a:r>
          </a:p>
        </p:txBody>
      </p:sp>
      <p:sp>
        <p:nvSpPr>
          <p:cNvPr id="296963" name="Rectangle 3"/>
          <p:cNvSpPr>
            <a:spLocks noGrp="1" noChangeArrowheads="1"/>
          </p:cNvSpPr>
          <p:nvPr>
            <p:ph type="body" idx="1"/>
          </p:nvPr>
        </p:nvSpPr>
        <p:spPr>
          <a:xfrm>
            <a:off x="900113" y="5189538"/>
            <a:ext cx="7559675" cy="1587500"/>
          </a:xfrm>
        </p:spPr>
        <p:txBody>
          <a:bodyPr/>
          <a:lstStyle/>
          <a:p>
            <a:pPr>
              <a:buFontTx/>
              <a:buNone/>
            </a:pPr>
            <a:r>
              <a:rPr lang="en-US" sz="2400">
                <a:latin typeface="Comic Sans MS" pitchFamily="66" charset="0"/>
              </a:rPr>
              <a:t>To perceive the “world behind the picture”, e.g.,</a:t>
            </a:r>
          </a:p>
          <a:p>
            <a:r>
              <a:rPr lang="en-US" sz="2400">
                <a:latin typeface="Comic Sans MS" pitchFamily="66" charset="0"/>
              </a:rPr>
              <a:t>as a metric measurement device</a:t>
            </a:r>
          </a:p>
          <a:p>
            <a:r>
              <a:rPr lang="en-US" sz="2400">
                <a:latin typeface="Comic Sans MS" pitchFamily="66" charset="0"/>
              </a:rPr>
              <a:t>as a device for “measuring” semantic information</a:t>
            </a:r>
          </a:p>
        </p:txBody>
      </p:sp>
      <p:pic>
        <p:nvPicPr>
          <p:cNvPr id="296964" name="Picture 4" descr="imnum"/>
          <p:cNvPicPr>
            <a:picLocks noChangeAspect="1" noChangeArrowheads="1"/>
          </p:cNvPicPr>
          <p:nvPr/>
        </p:nvPicPr>
        <p:blipFill>
          <a:blip r:embed="rId3"/>
          <a:srcRect/>
          <a:stretch>
            <a:fillRect/>
          </a:stretch>
        </p:blipFill>
        <p:spPr bwMode="auto">
          <a:xfrm>
            <a:off x="1836738" y="1196975"/>
            <a:ext cx="5327650" cy="3644900"/>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temple.m1v">
            <a:hlinkClick r:id="" action="ppaction://media"/>
          </p:cNvPr>
          <p:cNvPicPr>
            <a:picLocks noRot="1" noChangeAspect="1"/>
          </p:cNvPicPr>
          <p:nvPr>
            <a:videoFile r:link="rId1"/>
          </p:nvPr>
        </p:nvPicPr>
        <p:blipFill>
          <a:blip r:embed="rId4"/>
          <a:srcRect/>
          <a:stretch>
            <a:fillRect/>
          </a:stretch>
        </p:blipFill>
        <p:spPr bwMode="auto">
          <a:xfrm>
            <a:off x="-304800" y="-177800"/>
            <a:ext cx="9753600" cy="7315200"/>
          </a:xfrm>
          <a:prstGeom prst="rect">
            <a:avLst/>
          </a:prstGeom>
          <a:noFill/>
          <a:ln w="9525">
            <a:noFill/>
            <a:miter lim="800000"/>
            <a:headEnd/>
            <a:tailEnd/>
          </a:ln>
        </p:spPr>
      </p:pic>
      <p:sp>
        <p:nvSpPr>
          <p:cNvPr id="4" name="ZoneTexte 3"/>
          <p:cNvSpPr txBox="1"/>
          <p:nvPr/>
        </p:nvSpPr>
        <p:spPr>
          <a:xfrm>
            <a:off x="373005" y="106317"/>
            <a:ext cx="8251938" cy="707886"/>
          </a:xfrm>
          <a:prstGeom prst="rect">
            <a:avLst/>
          </a:prstGeom>
          <a:solidFill>
            <a:schemeClr val="bg2"/>
          </a:solidFill>
        </p:spPr>
        <p:txBody>
          <a:bodyPr wrap="square" rtlCol="0">
            <a:spAutoFit/>
          </a:bodyPr>
          <a:lstStyle/>
          <a:p>
            <a:r>
              <a:rPr lang="en-US" sz="2000" u="none" dirty="0" smtClean="0">
                <a:latin typeface="Comic Sans MS" pitchFamily="66" charset="0"/>
              </a:rPr>
              <a:t>Vision as metric measurement device: Furukawa &amp; Ponce (CVPR’07)</a:t>
            </a:r>
          </a:p>
          <a:p>
            <a:r>
              <a:rPr lang="en-US" sz="2000" u="none" dirty="0" smtClean="0">
                <a:latin typeface="Comic Sans MS" pitchFamily="66" charset="0"/>
              </a:rPr>
              <a:t>(</a:t>
            </a:r>
            <a:r>
              <a:rPr lang="en-US" sz="2000" u="none" dirty="0" err="1" smtClean="0">
                <a:latin typeface="Comic Sans MS" pitchFamily="66" charset="0"/>
              </a:rPr>
              <a:t>cf</a:t>
            </a:r>
            <a:r>
              <a:rPr lang="en-US" sz="2000" u="none" dirty="0" smtClean="0">
                <a:latin typeface="Comic Sans MS" pitchFamily="66" charset="0"/>
              </a:rPr>
              <a:t> also </a:t>
            </a:r>
            <a:r>
              <a:rPr lang="en-US" sz="2000" u="none" dirty="0" err="1" smtClean="0">
                <a:latin typeface="Comic Sans MS" pitchFamily="66" charset="0"/>
              </a:rPr>
              <a:t>Keriven’s</a:t>
            </a:r>
            <a:r>
              <a:rPr lang="en-US" sz="2000" u="none" dirty="0" smtClean="0">
                <a:latin typeface="Comic Sans MS" pitchFamily="66" charset="0"/>
              </a:rPr>
              <a:t> class “Vision et reconstruction 3D)</a:t>
            </a:r>
            <a:endParaRPr lang="fr-FR" sz="2000" u="none"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19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Next" delay="0">
                      <p:tgtEl>
                        <p:sldTgt/>
                      </p:tgtEl>
                    </p:cond>
                    <p:cond evt="onPrev" delay="0">
                      <p:tgtEl>
                        <p:sldTgt/>
                      </p:tgtEl>
                    </p:cond>
                  </p:end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1281113" y="3368675"/>
            <a:ext cx="5119687" cy="3413125"/>
            <a:chOff x="576" y="1488"/>
            <a:chExt cx="3225" cy="2150"/>
          </a:xfrm>
        </p:grpSpPr>
        <p:pic>
          <p:nvPicPr>
            <p:cNvPr id="142340" name="Picture 4" descr="casinoroyale_bonddrinking"/>
            <p:cNvPicPr>
              <a:picLocks noChangeAspect="1" noChangeArrowheads="1"/>
            </p:cNvPicPr>
            <p:nvPr/>
          </p:nvPicPr>
          <p:blipFill>
            <a:blip r:embed="rId3"/>
            <a:srcRect/>
            <a:stretch>
              <a:fillRect/>
            </a:stretch>
          </p:blipFill>
          <p:spPr bwMode="auto">
            <a:xfrm>
              <a:off x="576" y="1488"/>
              <a:ext cx="3225" cy="2150"/>
            </a:xfrm>
            <a:prstGeom prst="rect">
              <a:avLst/>
            </a:prstGeom>
            <a:noFill/>
          </p:spPr>
        </p:pic>
        <p:sp>
          <p:nvSpPr>
            <p:cNvPr id="142341" name="Rectangle 5"/>
            <p:cNvSpPr>
              <a:spLocks noChangeArrowheads="1"/>
            </p:cNvSpPr>
            <p:nvPr/>
          </p:nvSpPr>
          <p:spPr bwMode="auto">
            <a:xfrm>
              <a:off x="1872" y="2592"/>
              <a:ext cx="624"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FF0000"/>
                  </a:solidFill>
                </a:rPr>
                <a:t>glass</a:t>
              </a:r>
              <a:endParaRPr lang="fr-FR" sz="2000" b="1" u="none">
                <a:solidFill>
                  <a:srgbClr val="FF0000"/>
                </a:solidFill>
                <a:latin typeface="Times New Roman" pitchFamily="-65" charset="0"/>
              </a:endParaRPr>
            </a:p>
          </p:txBody>
        </p:sp>
        <p:sp>
          <p:nvSpPr>
            <p:cNvPr id="142342" name="Rectangle 6"/>
            <p:cNvSpPr>
              <a:spLocks noChangeArrowheads="1"/>
            </p:cNvSpPr>
            <p:nvPr/>
          </p:nvSpPr>
          <p:spPr bwMode="auto">
            <a:xfrm>
              <a:off x="2400" y="3072"/>
              <a:ext cx="816"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FF0000"/>
                  </a:solidFill>
                </a:rPr>
                <a:t>candle</a:t>
              </a:r>
              <a:endParaRPr lang="fr-FR" sz="2000" b="1" u="none">
                <a:solidFill>
                  <a:srgbClr val="FF0000"/>
                </a:solidFill>
                <a:latin typeface="Times New Roman" pitchFamily="-65" charset="0"/>
              </a:endParaRPr>
            </a:p>
          </p:txBody>
        </p:sp>
        <p:sp>
          <p:nvSpPr>
            <p:cNvPr id="142343" name="Rectangle 7"/>
            <p:cNvSpPr>
              <a:spLocks noChangeArrowheads="1"/>
            </p:cNvSpPr>
            <p:nvPr/>
          </p:nvSpPr>
          <p:spPr bwMode="auto">
            <a:xfrm>
              <a:off x="1776" y="1680"/>
              <a:ext cx="816"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FF0000"/>
                  </a:solidFill>
                </a:rPr>
                <a:t>person</a:t>
              </a:r>
              <a:endParaRPr lang="fr-FR" sz="2000" b="1" u="none">
                <a:solidFill>
                  <a:srgbClr val="FF0000"/>
                </a:solidFill>
                <a:latin typeface="Times New Roman" pitchFamily="-65" charset="0"/>
              </a:endParaRPr>
            </a:p>
          </p:txBody>
        </p:sp>
        <p:sp>
          <p:nvSpPr>
            <p:cNvPr id="142344" name="Rectangle 8"/>
            <p:cNvSpPr>
              <a:spLocks noChangeArrowheads="1"/>
            </p:cNvSpPr>
            <p:nvPr/>
          </p:nvSpPr>
          <p:spPr bwMode="auto">
            <a:xfrm>
              <a:off x="720" y="2160"/>
              <a:ext cx="912"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FFFF00"/>
                  </a:solidFill>
                </a:rPr>
                <a:t>drinking</a:t>
              </a:r>
              <a:endParaRPr lang="fr-FR" sz="2000" b="1" u="none">
                <a:solidFill>
                  <a:srgbClr val="FFFF00"/>
                </a:solidFill>
                <a:latin typeface="Times New Roman" pitchFamily="-65" charset="0"/>
              </a:endParaRPr>
            </a:p>
          </p:txBody>
        </p:sp>
        <p:sp>
          <p:nvSpPr>
            <p:cNvPr id="142387" name="Rectangle 51"/>
            <p:cNvSpPr>
              <a:spLocks noChangeArrowheads="1"/>
            </p:cNvSpPr>
            <p:nvPr/>
          </p:nvSpPr>
          <p:spPr bwMode="auto">
            <a:xfrm>
              <a:off x="608" y="1536"/>
              <a:ext cx="912"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00FF00"/>
                  </a:solidFill>
                </a:rPr>
                <a:t>indoors</a:t>
              </a:r>
              <a:endParaRPr lang="fr-FR" sz="2000" b="1" u="none">
                <a:solidFill>
                  <a:srgbClr val="00FF00"/>
                </a:solidFill>
                <a:latin typeface="Times New Roman" pitchFamily="-65" charset="0"/>
              </a:endParaRPr>
            </a:p>
          </p:txBody>
        </p:sp>
      </p:grpSp>
      <p:grpSp>
        <p:nvGrpSpPr>
          <p:cNvPr id="3" name="Group 27"/>
          <p:cNvGrpSpPr>
            <a:grpSpLocks/>
          </p:cNvGrpSpPr>
          <p:nvPr/>
        </p:nvGrpSpPr>
        <p:grpSpPr bwMode="auto">
          <a:xfrm>
            <a:off x="1143000" y="3368675"/>
            <a:ext cx="5181600" cy="3430588"/>
            <a:chOff x="1296" y="1920"/>
            <a:chExt cx="3264" cy="2161"/>
          </a:xfrm>
        </p:grpSpPr>
        <p:pic>
          <p:nvPicPr>
            <p:cNvPr id="142354" name="Picture 18" descr="casinoroyale_kidnapping"/>
            <p:cNvPicPr>
              <a:picLocks noChangeAspect="1" noChangeArrowheads="1"/>
            </p:cNvPicPr>
            <p:nvPr/>
          </p:nvPicPr>
          <p:blipFill>
            <a:blip r:embed="rId4"/>
            <a:srcRect/>
            <a:stretch>
              <a:fillRect/>
            </a:stretch>
          </p:blipFill>
          <p:spPr bwMode="auto">
            <a:xfrm>
              <a:off x="1296" y="1920"/>
              <a:ext cx="3242" cy="2161"/>
            </a:xfrm>
            <a:prstGeom prst="rect">
              <a:avLst/>
            </a:prstGeom>
            <a:noFill/>
          </p:spPr>
        </p:pic>
        <p:sp>
          <p:nvSpPr>
            <p:cNvPr id="142355" name="Rectangle 19"/>
            <p:cNvSpPr>
              <a:spLocks noChangeArrowheads="1"/>
            </p:cNvSpPr>
            <p:nvPr/>
          </p:nvSpPr>
          <p:spPr bwMode="auto">
            <a:xfrm>
              <a:off x="3600" y="3552"/>
              <a:ext cx="480"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FF0000"/>
                  </a:solidFill>
                </a:rPr>
                <a:t>car</a:t>
              </a:r>
              <a:endParaRPr lang="fr-FR" sz="2000" b="1" u="none">
                <a:solidFill>
                  <a:srgbClr val="FF0000"/>
                </a:solidFill>
                <a:latin typeface="Times New Roman" pitchFamily="-65" charset="0"/>
              </a:endParaRPr>
            </a:p>
          </p:txBody>
        </p:sp>
        <p:sp>
          <p:nvSpPr>
            <p:cNvPr id="142356" name="Rectangle 20"/>
            <p:cNvSpPr>
              <a:spLocks noChangeArrowheads="1"/>
            </p:cNvSpPr>
            <p:nvPr/>
          </p:nvSpPr>
          <p:spPr bwMode="auto">
            <a:xfrm>
              <a:off x="2640" y="2592"/>
              <a:ext cx="480"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FF0000"/>
                  </a:solidFill>
                </a:rPr>
                <a:t>car</a:t>
              </a:r>
              <a:endParaRPr lang="fr-FR" sz="2000" b="1" u="none">
                <a:solidFill>
                  <a:srgbClr val="FF0000"/>
                </a:solidFill>
                <a:latin typeface="Times New Roman" pitchFamily="-65" charset="0"/>
              </a:endParaRPr>
            </a:p>
          </p:txBody>
        </p:sp>
        <p:sp>
          <p:nvSpPr>
            <p:cNvPr id="142357" name="Rectangle 21"/>
            <p:cNvSpPr>
              <a:spLocks noChangeArrowheads="1"/>
            </p:cNvSpPr>
            <p:nvPr/>
          </p:nvSpPr>
          <p:spPr bwMode="auto">
            <a:xfrm>
              <a:off x="2112" y="3408"/>
              <a:ext cx="480"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FF0000"/>
                  </a:solidFill>
                </a:rPr>
                <a:t>car</a:t>
              </a:r>
              <a:endParaRPr lang="fr-FR" sz="2000" b="1" u="none">
                <a:solidFill>
                  <a:srgbClr val="FF0000"/>
                </a:solidFill>
                <a:latin typeface="Times New Roman" pitchFamily="-65" charset="0"/>
              </a:endParaRPr>
            </a:p>
          </p:txBody>
        </p:sp>
        <p:sp>
          <p:nvSpPr>
            <p:cNvPr id="142358" name="Rectangle 22"/>
            <p:cNvSpPr>
              <a:spLocks noChangeArrowheads="1"/>
            </p:cNvSpPr>
            <p:nvPr/>
          </p:nvSpPr>
          <p:spPr bwMode="auto">
            <a:xfrm>
              <a:off x="2368" y="2880"/>
              <a:ext cx="768"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FF0000"/>
                  </a:solidFill>
                </a:rPr>
                <a:t>person</a:t>
              </a:r>
              <a:endParaRPr lang="fr-FR" sz="2000" b="1" u="none">
                <a:solidFill>
                  <a:srgbClr val="FF0000"/>
                </a:solidFill>
                <a:latin typeface="Times New Roman" pitchFamily="-65" charset="0"/>
              </a:endParaRPr>
            </a:p>
          </p:txBody>
        </p:sp>
        <p:sp>
          <p:nvSpPr>
            <p:cNvPr id="142359" name="Rectangle 23"/>
            <p:cNvSpPr>
              <a:spLocks noChangeArrowheads="1"/>
            </p:cNvSpPr>
            <p:nvPr/>
          </p:nvSpPr>
          <p:spPr bwMode="auto">
            <a:xfrm>
              <a:off x="3408" y="2496"/>
              <a:ext cx="1152"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FFFF00"/>
                  </a:solidFill>
                </a:rPr>
                <a:t>kidnapping</a:t>
              </a:r>
              <a:endParaRPr lang="fr-FR" sz="2000" b="1" u="none">
                <a:solidFill>
                  <a:srgbClr val="FFFF00"/>
                </a:solidFill>
                <a:latin typeface="Times New Roman" pitchFamily="-65" charset="0"/>
              </a:endParaRPr>
            </a:p>
          </p:txBody>
        </p:sp>
        <p:sp>
          <p:nvSpPr>
            <p:cNvPr id="142360" name="Rectangle 24"/>
            <p:cNvSpPr>
              <a:spLocks noChangeArrowheads="1"/>
            </p:cNvSpPr>
            <p:nvPr/>
          </p:nvSpPr>
          <p:spPr bwMode="auto">
            <a:xfrm>
              <a:off x="1584" y="2256"/>
              <a:ext cx="720"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t>house</a:t>
              </a:r>
              <a:endParaRPr lang="fr-FR" sz="2000" b="1" u="none">
                <a:latin typeface="Times New Roman" pitchFamily="-65" charset="0"/>
              </a:endParaRPr>
            </a:p>
          </p:txBody>
        </p:sp>
        <p:sp>
          <p:nvSpPr>
            <p:cNvPr id="142361" name="Rectangle 25"/>
            <p:cNvSpPr>
              <a:spLocks noChangeArrowheads="1"/>
            </p:cNvSpPr>
            <p:nvPr/>
          </p:nvSpPr>
          <p:spPr bwMode="auto">
            <a:xfrm>
              <a:off x="1392" y="3600"/>
              <a:ext cx="672"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t>street</a:t>
              </a:r>
              <a:endParaRPr lang="fr-FR" sz="2000" b="1" u="none">
                <a:latin typeface="Times New Roman" pitchFamily="-65" charset="0"/>
              </a:endParaRPr>
            </a:p>
          </p:txBody>
        </p:sp>
        <p:sp>
          <p:nvSpPr>
            <p:cNvPr id="142362" name="Rectangle 26"/>
            <p:cNvSpPr>
              <a:spLocks noChangeArrowheads="1"/>
            </p:cNvSpPr>
            <p:nvPr/>
          </p:nvSpPr>
          <p:spPr bwMode="auto">
            <a:xfrm>
              <a:off x="3408" y="1920"/>
              <a:ext cx="1008"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00FF00"/>
                  </a:solidFill>
                </a:rPr>
                <a:t>outdoors</a:t>
              </a:r>
              <a:endParaRPr lang="fr-FR" sz="2000" b="1" u="none">
                <a:solidFill>
                  <a:srgbClr val="00FF00"/>
                </a:solidFill>
                <a:latin typeface="Times New Roman" pitchFamily="-65" charset="0"/>
              </a:endParaRPr>
            </a:p>
          </p:txBody>
        </p:sp>
      </p:grpSp>
      <p:grpSp>
        <p:nvGrpSpPr>
          <p:cNvPr id="4" name="Group 35"/>
          <p:cNvGrpSpPr>
            <a:grpSpLocks/>
          </p:cNvGrpSpPr>
          <p:nvPr/>
        </p:nvGrpSpPr>
        <p:grpSpPr bwMode="auto">
          <a:xfrm>
            <a:off x="1219200" y="3351213"/>
            <a:ext cx="5146675" cy="3430587"/>
            <a:chOff x="1488" y="1872"/>
            <a:chExt cx="3242" cy="2161"/>
          </a:xfrm>
        </p:grpSpPr>
        <p:pic>
          <p:nvPicPr>
            <p:cNvPr id="142365" name="Picture 29" descr="casinoroyale_carenter"/>
            <p:cNvPicPr>
              <a:picLocks noChangeAspect="1" noChangeArrowheads="1"/>
            </p:cNvPicPr>
            <p:nvPr/>
          </p:nvPicPr>
          <p:blipFill>
            <a:blip r:embed="rId5"/>
            <a:srcRect/>
            <a:stretch>
              <a:fillRect/>
            </a:stretch>
          </p:blipFill>
          <p:spPr bwMode="auto">
            <a:xfrm>
              <a:off x="1488" y="1872"/>
              <a:ext cx="3242" cy="2161"/>
            </a:xfrm>
            <a:prstGeom prst="rect">
              <a:avLst/>
            </a:prstGeom>
            <a:noFill/>
          </p:spPr>
        </p:pic>
        <p:sp>
          <p:nvSpPr>
            <p:cNvPr id="142366" name="Rectangle 30"/>
            <p:cNvSpPr>
              <a:spLocks noChangeArrowheads="1"/>
            </p:cNvSpPr>
            <p:nvPr/>
          </p:nvSpPr>
          <p:spPr bwMode="auto">
            <a:xfrm>
              <a:off x="3936" y="2352"/>
              <a:ext cx="768"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FF0000"/>
                  </a:solidFill>
                </a:rPr>
                <a:t>person</a:t>
              </a:r>
              <a:endParaRPr lang="fr-FR" sz="2000" b="1" u="none">
                <a:solidFill>
                  <a:srgbClr val="FF0000"/>
                </a:solidFill>
                <a:latin typeface="Times New Roman" pitchFamily="-65" charset="0"/>
              </a:endParaRPr>
            </a:p>
          </p:txBody>
        </p:sp>
        <p:sp>
          <p:nvSpPr>
            <p:cNvPr id="142367" name="Rectangle 31"/>
            <p:cNvSpPr>
              <a:spLocks noChangeArrowheads="1"/>
            </p:cNvSpPr>
            <p:nvPr/>
          </p:nvSpPr>
          <p:spPr bwMode="auto">
            <a:xfrm>
              <a:off x="2016" y="3072"/>
              <a:ext cx="480"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FF0000"/>
                  </a:solidFill>
                </a:rPr>
                <a:t>car</a:t>
              </a:r>
              <a:endParaRPr lang="fr-FR" sz="2000" b="1" u="none">
                <a:solidFill>
                  <a:srgbClr val="FF0000"/>
                </a:solidFill>
                <a:latin typeface="Times New Roman" pitchFamily="-65" charset="0"/>
              </a:endParaRPr>
            </a:p>
          </p:txBody>
        </p:sp>
        <p:sp>
          <p:nvSpPr>
            <p:cNvPr id="142368" name="Rectangle 32"/>
            <p:cNvSpPr>
              <a:spLocks noChangeArrowheads="1"/>
            </p:cNvSpPr>
            <p:nvPr/>
          </p:nvSpPr>
          <p:spPr bwMode="auto">
            <a:xfrm>
              <a:off x="3840" y="3408"/>
              <a:ext cx="672"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t>street</a:t>
              </a:r>
              <a:endParaRPr lang="fr-FR" sz="2000" b="1" u="none">
                <a:latin typeface="Times New Roman" pitchFamily="-65" charset="0"/>
              </a:endParaRPr>
            </a:p>
          </p:txBody>
        </p:sp>
        <p:sp>
          <p:nvSpPr>
            <p:cNvPr id="142369" name="Rectangle 33"/>
            <p:cNvSpPr>
              <a:spLocks noChangeArrowheads="1"/>
            </p:cNvSpPr>
            <p:nvPr/>
          </p:nvSpPr>
          <p:spPr bwMode="auto">
            <a:xfrm>
              <a:off x="1728" y="1968"/>
              <a:ext cx="960"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00FF00"/>
                  </a:solidFill>
                </a:rPr>
                <a:t>outdoors</a:t>
              </a:r>
              <a:endParaRPr lang="fr-FR" sz="2000" b="1" u="none">
                <a:solidFill>
                  <a:srgbClr val="00FF00"/>
                </a:solidFill>
                <a:latin typeface="Times New Roman" pitchFamily="-65" charset="0"/>
              </a:endParaRPr>
            </a:p>
          </p:txBody>
        </p:sp>
        <p:sp>
          <p:nvSpPr>
            <p:cNvPr id="142370" name="Rectangle 34"/>
            <p:cNvSpPr>
              <a:spLocks noChangeArrowheads="1"/>
            </p:cNvSpPr>
            <p:nvPr/>
          </p:nvSpPr>
          <p:spPr bwMode="auto">
            <a:xfrm>
              <a:off x="3120" y="2016"/>
              <a:ext cx="624" cy="446"/>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FFFF00"/>
                  </a:solidFill>
                </a:rPr>
                <a:t>car enter</a:t>
              </a:r>
              <a:endParaRPr lang="fr-FR" sz="2000" b="1" u="none">
                <a:solidFill>
                  <a:srgbClr val="FFFF00"/>
                </a:solidFill>
                <a:latin typeface="Times New Roman" pitchFamily="-65" charset="0"/>
              </a:endParaRPr>
            </a:p>
          </p:txBody>
        </p:sp>
      </p:grpSp>
      <p:grpSp>
        <p:nvGrpSpPr>
          <p:cNvPr id="5" name="Group 44"/>
          <p:cNvGrpSpPr>
            <a:grpSpLocks/>
          </p:cNvGrpSpPr>
          <p:nvPr/>
        </p:nvGrpSpPr>
        <p:grpSpPr bwMode="auto">
          <a:xfrm>
            <a:off x="1177925" y="3352800"/>
            <a:ext cx="5146675" cy="3430588"/>
            <a:chOff x="720" y="2112"/>
            <a:chExt cx="3242" cy="2161"/>
          </a:xfrm>
        </p:grpSpPr>
        <p:pic>
          <p:nvPicPr>
            <p:cNvPr id="142372" name="Picture 36" descr="casinoroyale_caraccident"/>
            <p:cNvPicPr>
              <a:picLocks noChangeAspect="1" noChangeArrowheads="1"/>
            </p:cNvPicPr>
            <p:nvPr/>
          </p:nvPicPr>
          <p:blipFill>
            <a:blip r:embed="rId6"/>
            <a:srcRect/>
            <a:stretch>
              <a:fillRect/>
            </a:stretch>
          </p:blipFill>
          <p:spPr bwMode="auto">
            <a:xfrm>
              <a:off x="720" y="2112"/>
              <a:ext cx="3242" cy="2161"/>
            </a:xfrm>
            <a:prstGeom prst="rect">
              <a:avLst/>
            </a:prstGeom>
            <a:noFill/>
          </p:spPr>
        </p:pic>
        <p:sp>
          <p:nvSpPr>
            <p:cNvPr id="142373" name="Rectangle 37"/>
            <p:cNvSpPr>
              <a:spLocks noChangeArrowheads="1"/>
            </p:cNvSpPr>
            <p:nvPr/>
          </p:nvSpPr>
          <p:spPr bwMode="auto">
            <a:xfrm>
              <a:off x="3168" y="2256"/>
              <a:ext cx="768"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FF0000"/>
                  </a:solidFill>
                </a:rPr>
                <a:t>person</a:t>
              </a:r>
              <a:endParaRPr lang="fr-FR" sz="2000" b="1" u="none">
                <a:solidFill>
                  <a:srgbClr val="FF0000"/>
                </a:solidFill>
                <a:latin typeface="Times New Roman" pitchFamily="-65" charset="0"/>
              </a:endParaRPr>
            </a:p>
          </p:txBody>
        </p:sp>
        <p:sp>
          <p:nvSpPr>
            <p:cNvPr id="142374" name="Rectangle 38"/>
            <p:cNvSpPr>
              <a:spLocks noChangeArrowheads="1"/>
            </p:cNvSpPr>
            <p:nvPr/>
          </p:nvSpPr>
          <p:spPr bwMode="auto">
            <a:xfrm>
              <a:off x="2160" y="2880"/>
              <a:ext cx="480"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FF0000"/>
                  </a:solidFill>
                </a:rPr>
                <a:t>car</a:t>
              </a:r>
              <a:endParaRPr lang="fr-FR" sz="2000" b="1" u="none">
                <a:solidFill>
                  <a:srgbClr val="FF0000"/>
                </a:solidFill>
                <a:latin typeface="Times New Roman" pitchFamily="-65" charset="0"/>
              </a:endParaRPr>
            </a:p>
          </p:txBody>
        </p:sp>
        <p:sp>
          <p:nvSpPr>
            <p:cNvPr id="142375" name="Rectangle 39"/>
            <p:cNvSpPr>
              <a:spLocks noChangeArrowheads="1"/>
            </p:cNvSpPr>
            <p:nvPr/>
          </p:nvSpPr>
          <p:spPr bwMode="auto">
            <a:xfrm>
              <a:off x="864" y="3312"/>
              <a:ext cx="624"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t>road</a:t>
              </a:r>
              <a:endParaRPr lang="fr-FR" sz="2000" b="1" u="none">
                <a:latin typeface="Times New Roman" pitchFamily="-65" charset="0"/>
              </a:endParaRPr>
            </a:p>
          </p:txBody>
        </p:sp>
        <p:sp>
          <p:nvSpPr>
            <p:cNvPr id="142376" name="Rectangle 40"/>
            <p:cNvSpPr>
              <a:spLocks noChangeArrowheads="1"/>
            </p:cNvSpPr>
            <p:nvPr/>
          </p:nvSpPr>
          <p:spPr bwMode="auto">
            <a:xfrm>
              <a:off x="3120" y="3504"/>
              <a:ext cx="576"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t>field</a:t>
              </a:r>
              <a:endParaRPr lang="fr-FR" sz="2000" b="1" u="none">
                <a:latin typeface="Times New Roman" pitchFamily="-65" charset="0"/>
              </a:endParaRPr>
            </a:p>
          </p:txBody>
        </p:sp>
        <p:sp>
          <p:nvSpPr>
            <p:cNvPr id="142377" name="Rectangle 41"/>
            <p:cNvSpPr>
              <a:spLocks noChangeArrowheads="1"/>
            </p:cNvSpPr>
            <p:nvPr/>
          </p:nvSpPr>
          <p:spPr bwMode="auto">
            <a:xfrm>
              <a:off x="816" y="2160"/>
              <a:ext cx="1248"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00FF00"/>
                  </a:solidFill>
                </a:rPr>
                <a:t>countryside</a:t>
              </a:r>
              <a:endParaRPr lang="fr-FR" sz="2000" b="1" u="none">
                <a:solidFill>
                  <a:srgbClr val="00FF00"/>
                </a:solidFill>
                <a:latin typeface="Times New Roman" pitchFamily="-65" charset="0"/>
              </a:endParaRPr>
            </a:p>
          </p:txBody>
        </p:sp>
        <p:sp>
          <p:nvSpPr>
            <p:cNvPr id="142378" name="Rectangle 42"/>
            <p:cNvSpPr>
              <a:spLocks noChangeArrowheads="1"/>
            </p:cNvSpPr>
            <p:nvPr/>
          </p:nvSpPr>
          <p:spPr bwMode="auto">
            <a:xfrm>
              <a:off x="2832" y="2736"/>
              <a:ext cx="672" cy="446"/>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FFFF00"/>
                  </a:solidFill>
                </a:rPr>
                <a:t>car crash</a:t>
              </a:r>
              <a:endParaRPr lang="fr-FR" sz="2000" b="1" u="none">
                <a:solidFill>
                  <a:srgbClr val="FFFF00"/>
                </a:solidFill>
                <a:latin typeface="Times New Roman" pitchFamily="-65" charset="0"/>
              </a:endParaRPr>
            </a:p>
          </p:txBody>
        </p:sp>
      </p:grpSp>
      <p:grpSp>
        <p:nvGrpSpPr>
          <p:cNvPr id="6" name="Group 55"/>
          <p:cNvGrpSpPr>
            <a:grpSpLocks/>
          </p:cNvGrpSpPr>
          <p:nvPr/>
        </p:nvGrpSpPr>
        <p:grpSpPr bwMode="auto">
          <a:xfrm>
            <a:off x="1066800" y="3368675"/>
            <a:ext cx="5181600" cy="3430588"/>
            <a:chOff x="672" y="2122"/>
            <a:chExt cx="3264" cy="2161"/>
          </a:xfrm>
        </p:grpSpPr>
        <p:pic>
          <p:nvPicPr>
            <p:cNvPr id="142348" name="Picture 12" descr="casinoroyale_hotelexit"/>
            <p:cNvPicPr>
              <a:picLocks noChangeAspect="1" noChangeArrowheads="1"/>
            </p:cNvPicPr>
            <p:nvPr/>
          </p:nvPicPr>
          <p:blipFill>
            <a:blip r:embed="rId7"/>
            <a:srcRect/>
            <a:stretch>
              <a:fillRect/>
            </a:stretch>
          </p:blipFill>
          <p:spPr bwMode="auto">
            <a:xfrm>
              <a:off x="672" y="2122"/>
              <a:ext cx="3242" cy="2161"/>
            </a:xfrm>
            <a:prstGeom prst="rect">
              <a:avLst/>
            </a:prstGeom>
            <a:noFill/>
          </p:spPr>
        </p:pic>
        <p:sp>
          <p:nvSpPr>
            <p:cNvPr id="142349" name="Rectangle 13"/>
            <p:cNvSpPr>
              <a:spLocks noChangeArrowheads="1"/>
            </p:cNvSpPr>
            <p:nvPr/>
          </p:nvSpPr>
          <p:spPr bwMode="auto">
            <a:xfrm>
              <a:off x="2688" y="2170"/>
              <a:ext cx="912" cy="640"/>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FFFF00"/>
                  </a:solidFill>
                </a:rPr>
                <a:t>exit through a door</a:t>
              </a:r>
              <a:endParaRPr lang="fr-FR" sz="2000" b="1" u="none">
                <a:solidFill>
                  <a:srgbClr val="FFFF00"/>
                </a:solidFill>
                <a:latin typeface="Times New Roman" pitchFamily="-65" charset="0"/>
              </a:endParaRPr>
            </a:p>
          </p:txBody>
        </p:sp>
        <p:sp>
          <p:nvSpPr>
            <p:cNvPr id="142350" name="Rectangle 14"/>
            <p:cNvSpPr>
              <a:spLocks noChangeArrowheads="1"/>
            </p:cNvSpPr>
            <p:nvPr/>
          </p:nvSpPr>
          <p:spPr bwMode="auto">
            <a:xfrm>
              <a:off x="816" y="2688"/>
              <a:ext cx="912"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t>building</a:t>
              </a:r>
              <a:endParaRPr lang="fr-FR" sz="2000" b="1" u="none">
                <a:latin typeface="Times New Roman" pitchFamily="-65" charset="0"/>
              </a:endParaRPr>
            </a:p>
          </p:txBody>
        </p:sp>
        <p:sp>
          <p:nvSpPr>
            <p:cNvPr id="142351" name="Rectangle 15"/>
            <p:cNvSpPr>
              <a:spLocks noChangeArrowheads="1"/>
            </p:cNvSpPr>
            <p:nvPr/>
          </p:nvSpPr>
          <p:spPr bwMode="auto">
            <a:xfrm>
              <a:off x="3456" y="3706"/>
              <a:ext cx="480"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FF0000"/>
                  </a:solidFill>
                </a:rPr>
                <a:t>car</a:t>
              </a:r>
              <a:endParaRPr lang="fr-FR" sz="2000" b="1" u="none">
                <a:solidFill>
                  <a:srgbClr val="FF0000"/>
                </a:solidFill>
                <a:latin typeface="Times New Roman" pitchFamily="-65" charset="0"/>
              </a:endParaRPr>
            </a:p>
          </p:txBody>
        </p:sp>
        <p:sp>
          <p:nvSpPr>
            <p:cNvPr id="142352" name="Rectangle 16"/>
            <p:cNvSpPr>
              <a:spLocks noChangeArrowheads="1"/>
            </p:cNvSpPr>
            <p:nvPr/>
          </p:nvSpPr>
          <p:spPr bwMode="auto">
            <a:xfrm>
              <a:off x="1584" y="3370"/>
              <a:ext cx="816"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FF0000"/>
                  </a:solidFill>
                </a:rPr>
                <a:t>people</a:t>
              </a:r>
              <a:endParaRPr lang="fr-FR" sz="2000" b="1" u="none">
                <a:solidFill>
                  <a:srgbClr val="FF0000"/>
                </a:solidFill>
                <a:latin typeface="Times New Roman" pitchFamily="-65" charset="0"/>
              </a:endParaRPr>
            </a:p>
          </p:txBody>
        </p:sp>
        <p:sp>
          <p:nvSpPr>
            <p:cNvPr id="142389" name="Rectangle 53"/>
            <p:cNvSpPr>
              <a:spLocks noChangeArrowheads="1"/>
            </p:cNvSpPr>
            <p:nvPr/>
          </p:nvSpPr>
          <p:spPr bwMode="auto">
            <a:xfrm>
              <a:off x="720" y="2160"/>
              <a:ext cx="960" cy="25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a:effectLst/>
          </p:spPr>
          <p:txBody>
            <a:bodyPr>
              <a:spAutoFit/>
            </a:bodyPr>
            <a:lstStyle/>
            <a:p>
              <a:pPr algn="l">
                <a:spcAft>
                  <a:spcPct val="0"/>
                </a:spcAft>
              </a:pPr>
              <a:r>
                <a:rPr lang="en-US" sz="2000" b="1" u="none">
                  <a:solidFill>
                    <a:srgbClr val="00FF00"/>
                  </a:solidFill>
                </a:rPr>
                <a:t>outdoors</a:t>
              </a:r>
              <a:endParaRPr lang="fr-FR" sz="2000" b="1" u="none">
                <a:solidFill>
                  <a:srgbClr val="00FF00"/>
                </a:solidFill>
                <a:latin typeface="Times New Roman" pitchFamily="-65" charset="0"/>
              </a:endParaRPr>
            </a:p>
          </p:txBody>
        </p:sp>
      </p:grpSp>
      <p:sp>
        <p:nvSpPr>
          <p:cNvPr id="42" name="Rectangle 2"/>
          <p:cNvSpPr txBox="1">
            <a:spLocks noChangeArrowheads="1"/>
          </p:cNvSpPr>
          <p:nvPr/>
        </p:nvSpPr>
        <p:spPr>
          <a:xfrm>
            <a:off x="336492" y="-17463"/>
            <a:ext cx="8926581" cy="782638"/>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smtClean="0">
                <a:ln>
                  <a:noFill/>
                </a:ln>
                <a:solidFill>
                  <a:schemeClr val="tx1"/>
                </a:solidFill>
                <a:effectLst/>
                <a:uLnTx/>
                <a:uFillTx/>
                <a:latin typeface="Comic Sans MS" pitchFamily="66" charset="0"/>
                <a:ea typeface="+mj-ea"/>
                <a:cs typeface="+mj-cs"/>
              </a:rPr>
              <a:t>But </a:t>
            </a:r>
            <a:r>
              <a:rPr lang="en-US" sz="4000" kern="0" dirty="0" smtClean="0">
                <a:ea typeface="+mj-ea"/>
                <a:cs typeface="+mj-cs"/>
              </a:rPr>
              <a:t>w</a:t>
            </a:r>
            <a:r>
              <a:rPr kumimoji="0" lang="en-US" sz="4000" b="0" i="0" u="none" strike="noStrike" kern="0" cap="none" spc="0" normalizeH="0" baseline="0" noProof="0" dirty="0" smtClean="0">
                <a:ln>
                  <a:noFill/>
                </a:ln>
                <a:solidFill>
                  <a:schemeClr val="tx1"/>
                </a:solidFill>
                <a:effectLst/>
                <a:uLnTx/>
                <a:uFillTx/>
                <a:latin typeface="Comic Sans MS" pitchFamily="66" charset="0"/>
                <a:ea typeface="+mj-ea"/>
                <a:cs typeface="+mj-cs"/>
              </a:rPr>
              <a:t>e want much more than 3D:</a:t>
            </a:r>
            <a:br>
              <a:rPr kumimoji="0" lang="en-US" sz="4000" b="0" i="0" u="none" strike="noStrike" kern="0" cap="none" spc="0" normalizeH="0" baseline="0" noProof="0" dirty="0" smtClean="0">
                <a:ln>
                  <a:noFill/>
                </a:ln>
                <a:solidFill>
                  <a:schemeClr val="tx1"/>
                </a:solidFill>
                <a:effectLst/>
                <a:uLnTx/>
                <a:uFillTx/>
                <a:latin typeface="Comic Sans MS" pitchFamily="66" charset="0"/>
                <a:ea typeface="+mj-ea"/>
                <a:cs typeface="+mj-cs"/>
              </a:rPr>
            </a:br>
            <a:r>
              <a:rPr kumimoji="0" lang="en-US" sz="4000" b="0" i="0" u="none" strike="noStrike" kern="0" cap="none" spc="0" normalizeH="0" baseline="0" noProof="0" dirty="0" smtClean="0">
                <a:ln>
                  <a:noFill/>
                </a:ln>
                <a:solidFill>
                  <a:schemeClr val="tx1"/>
                </a:solidFill>
                <a:effectLst/>
                <a:uLnTx/>
                <a:uFillTx/>
                <a:latin typeface="Comic Sans MS" pitchFamily="66" charset="0"/>
                <a:ea typeface="+mj-ea"/>
                <a:cs typeface="+mj-cs"/>
              </a:rPr>
              <a:t>ex: Visual scene analysis</a:t>
            </a:r>
            <a:endParaRPr kumimoji="0" lang="en-US" sz="4000" b="0" i="0" u="none" strike="noStrike" kern="0" cap="none" spc="0" normalizeH="0" baseline="0" noProof="0" dirty="0">
              <a:ln>
                <a:noFill/>
              </a:ln>
              <a:solidFill>
                <a:schemeClr val="tx1"/>
              </a:solidFill>
              <a:effectLst/>
              <a:uLnTx/>
              <a:uFillTx/>
              <a:latin typeface="Comic Sans MS" pitchFamily="66"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783 0.00439 L -0.26164 -0.40672 " pathEditMode="relative" rAng="0" ptsTypes="AA">
                                      <p:cBhvr>
                                        <p:cTn id="6" dur="500" fill="hold"/>
                                        <p:tgtEl>
                                          <p:spTgt spid="2"/>
                                        </p:tgtEl>
                                        <p:attrNameLst>
                                          <p:attrName>ppt_x</p:attrName>
                                          <p:attrName>ppt_y</p:attrName>
                                        </p:attrNameLst>
                                      </p:cBhvr>
                                      <p:rCtr x="-92" y="-206"/>
                                    </p:animMotion>
                                  </p:childTnLst>
                                </p:cTn>
                              </p:par>
                              <p:par>
                                <p:cTn id="7" presetID="6" presetClass="emph" presetSubtype="0" fill="hold" nodeType="withEffect">
                                  <p:stCondLst>
                                    <p:cond delay="0"/>
                                  </p:stCondLst>
                                  <p:childTnLst>
                                    <p:animScale>
                                      <p:cBhvr>
                                        <p:cTn id="8" dur="500" fill="hold"/>
                                        <p:tgtEl>
                                          <p:spTgt spid="2"/>
                                        </p:tgtEl>
                                      </p:cBhvr>
                                      <p:by x="50000" y="50000"/>
                                    </p:animScale>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3.33333E-6 -3.7037E-6 L 0.05834 -0.39676 " pathEditMode="relative" rAng="0" ptsTypes="AA">
                                      <p:cBhvr>
                                        <p:cTn id="15" dur="500" fill="hold"/>
                                        <p:tgtEl>
                                          <p:spTgt spid="6"/>
                                        </p:tgtEl>
                                        <p:attrNameLst>
                                          <p:attrName>ppt_x</p:attrName>
                                          <p:attrName>ppt_y</p:attrName>
                                        </p:attrNameLst>
                                      </p:cBhvr>
                                      <p:rCtr x="29" y="-198"/>
                                    </p:animMotion>
                                  </p:childTnLst>
                                </p:cTn>
                              </p:par>
                              <p:par>
                                <p:cTn id="16" presetID="6" presetClass="emph" presetSubtype="0" fill="hold" nodeType="withEffect">
                                  <p:stCondLst>
                                    <p:cond delay="0"/>
                                  </p:stCondLst>
                                  <p:childTnLst>
                                    <p:animScale>
                                      <p:cBhvr>
                                        <p:cTn id="17" dur="500" fill="hold"/>
                                        <p:tgtEl>
                                          <p:spTgt spid="6"/>
                                        </p:tgtEl>
                                      </p:cBhvr>
                                      <p:by x="50000" y="50000"/>
                                    </p:animScale>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3.33333E-6 -3.7037E-6 L 0.35 -0.39676 " pathEditMode="relative" rAng="0" ptsTypes="AA">
                                      <p:cBhvr>
                                        <p:cTn id="24" dur="500" fill="hold"/>
                                        <p:tgtEl>
                                          <p:spTgt spid="3"/>
                                        </p:tgtEl>
                                        <p:attrNameLst>
                                          <p:attrName>ppt_x</p:attrName>
                                          <p:attrName>ppt_y</p:attrName>
                                        </p:attrNameLst>
                                      </p:cBhvr>
                                      <p:rCtr x="175" y="-198"/>
                                    </p:animMotion>
                                  </p:childTnLst>
                                </p:cTn>
                              </p:par>
                              <p:par>
                                <p:cTn id="25" presetID="6" presetClass="emph" presetSubtype="0" fill="hold" nodeType="withEffect">
                                  <p:stCondLst>
                                    <p:cond delay="0"/>
                                  </p:stCondLst>
                                  <p:childTnLst>
                                    <p:animScale>
                                      <p:cBhvr>
                                        <p:cTn id="26" dur="500" fill="hold"/>
                                        <p:tgtEl>
                                          <p:spTgt spid="3"/>
                                        </p:tgtEl>
                                      </p:cBhvr>
                                      <p:by x="50000" y="50000"/>
                                    </p:animScale>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3.05556E-6 2.59259E-6 L 0.43524 -0.13866 " pathEditMode="relative" rAng="0" ptsTypes="AA">
                                      <p:cBhvr>
                                        <p:cTn id="33" dur="500" fill="hold"/>
                                        <p:tgtEl>
                                          <p:spTgt spid="4"/>
                                        </p:tgtEl>
                                        <p:attrNameLst>
                                          <p:attrName>ppt_x</p:attrName>
                                          <p:attrName>ppt_y</p:attrName>
                                        </p:attrNameLst>
                                      </p:cBhvr>
                                      <p:rCtr x="218" y="-69"/>
                                    </p:animMotion>
                                  </p:childTnLst>
                                </p:cTn>
                              </p:par>
                              <p:par>
                                <p:cTn id="34" presetID="6" presetClass="emph" presetSubtype="0" fill="hold" nodeType="withEffect">
                                  <p:stCondLst>
                                    <p:cond delay="0"/>
                                  </p:stCondLst>
                                  <p:childTnLst>
                                    <p:animScale>
                                      <p:cBhvr>
                                        <p:cTn id="35" dur="500" fill="hold"/>
                                        <p:tgtEl>
                                          <p:spTgt spid="4"/>
                                        </p:tgtEl>
                                      </p:cBhvr>
                                      <p:by x="50000" y="50000"/>
                                    </p:animScale>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bg2"/>
          </a:solid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pic>
        <p:nvPicPr>
          <p:cNvPr id="4" name="casinoroyale_crop.avi">
            <a:hlinkClick r:id="" action="ppaction://media"/>
          </p:cNvPr>
          <p:cNvPicPr>
            <a:picLocks noRot="1" noChangeAspect="1"/>
          </p:cNvPicPr>
          <p:nvPr>
            <a:videoFile r:link="rId1"/>
          </p:nvPr>
        </p:nvPicPr>
        <p:blipFill>
          <a:blip r:embed="rId4"/>
          <a:stretch>
            <a:fillRect/>
          </a:stretch>
        </p:blipFill>
        <p:spPr>
          <a:xfrm>
            <a:off x="0" y="1233994"/>
            <a:ext cx="9172692" cy="44844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bg2"/>
          </a:solid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pic>
        <p:nvPicPr>
          <p:cNvPr id="6" name="matrixdemo-cin.avi">
            <a:hlinkClick r:id="" action="ppaction://media"/>
          </p:cNvPr>
          <p:cNvPicPr>
            <a:picLocks noRot="1" noChangeAspect="1"/>
          </p:cNvPicPr>
          <p:nvPr>
            <a:videoFile r:link="rId1"/>
          </p:nvPr>
        </p:nvPicPr>
        <p:blipFill>
          <a:blip r:embed="rId4"/>
          <a:stretch>
            <a:fillRect/>
          </a:stretch>
        </p:blipFill>
        <p:spPr>
          <a:xfrm>
            <a:off x="0" y="1279904"/>
            <a:ext cx="9144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81" name="Rectangle 45"/>
          <p:cNvSpPr>
            <a:spLocks noChangeArrowheads="1"/>
          </p:cNvSpPr>
          <p:nvPr/>
        </p:nvSpPr>
        <p:spPr bwMode="auto">
          <a:xfrm>
            <a:off x="544622" y="335603"/>
            <a:ext cx="8518477" cy="646331"/>
          </a:xfrm>
          <a:prstGeom prst="rect">
            <a:avLst/>
          </a:prstGeom>
          <a:noFill/>
          <a:ln w="9525">
            <a:noFill/>
            <a:miter lim="800000"/>
            <a:headEnd/>
            <a:tailEnd/>
          </a:ln>
          <a:effectLst/>
        </p:spPr>
        <p:txBody>
          <a:bodyPr wrap="square">
            <a:spAutoFit/>
          </a:bodyPr>
          <a:lstStyle/>
          <a:p>
            <a:pPr>
              <a:spcAft>
                <a:spcPct val="0"/>
              </a:spcAft>
            </a:pPr>
            <a:r>
              <a:rPr lang="en-US" sz="3600" u="none" dirty="0" smtClean="0"/>
              <a:t>How to make sense of “pixel-chaos”?</a:t>
            </a:r>
            <a:endParaRPr lang="fr-FR" sz="3600" u="none" dirty="0"/>
          </a:p>
        </p:txBody>
      </p:sp>
      <p:pic>
        <p:nvPicPr>
          <p:cNvPr id="199682" name="Picture 2" descr="C:\ilaptev\doc\presentations\willow\matlab\frames\frame001.png"/>
          <p:cNvPicPr>
            <a:picLocks noChangeAspect="1" noChangeArrowheads="1"/>
          </p:cNvPicPr>
          <p:nvPr/>
        </p:nvPicPr>
        <p:blipFill>
          <a:blip r:embed="rId4"/>
          <a:srcRect/>
          <a:stretch>
            <a:fillRect/>
          </a:stretch>
        </p:blipFill>
        <p:spPr bwMode="auto">
          <a:xfrm>
            <a:off x="204717" y="1542195"/>
            <a:ext cx="4787581" cy="2394543"/>
          </a:xfrm>
          <a:prstGeom prst="rect">
            <a:avLst/>
          </a:prstGeom>
          <a:noFill/>
        </p:spPr>
      </p:pic>
      <p:pic>
        <p:nvPicPr>
          <p:cNvPr id="47" name="Picture 4"/>
          <p:cNvPicPr>
            <a:picLocks noChangeAspect="1" noChangeArrowheads="1"/>
          </p:cNvPicPr>
          <p:nvPr/>
        </p:nvPicPr>
        <p:blipFill>
          <a:blip r:embed="rId5"/>
          <a:srcRect l="17003" t="43299" r="38367" b="20961"/>
          <a:stretch>
            <a:fillRect/>
          </a:stretch>
        </p:blipFill>
        <p:spPr bwMode="auto">
          <a:xfrm>
            <a:off x="327546" y="5015763"/>
            <a:ext cx="2756848" cy="1705760"/>
          </a:xfrm>
          <a:prstGeom prst="rect">
            <a:avLst/>
          </a:prstGeom>
          <a:noFill/>
          <a:ln w="12700">
            <a:noFill/>
            <a:miter lim="800000"/>
            <a:headEnd/>
            <a:tailEnd/>
          </a:ln>
          <a:effectLst/>
        </p:spPr>
      </p:pic>
      <p:pic>
        <p:nvPicPr>
          <p:cNvPr id="49" name="Picture 10"/>
          <p:cNvPicPr>
            <a:picLocks noChangeAspect="1" noChangeArrowheads="1"/>
          </p:cNvPicPr>
          <p:nvPr/>
        </p:nvPicPr>
        <p:blipFill>
          <a:blip r:embed="rId6">
            <a:clrChange>
              <a:clrFrom>
                <a:srgbClr val="FFFFFF"/>
              </a:clrFrom>
              <a:clrTo>
                <a:srgbClr val="FFFFFF">
                  <a:alpha val="0"/>
                </a:srgbClr>
              </a:clrTo>
            </a:clrChange>
          </a:blip>
          <a:srcRect l="63700" t="24993" r="5045" b="25614"/>
          <a:stretch>
            <a:fillRect/>
          </a:stretch>
        </p:blipFill>
        <p:spPr bwMode="auto">
          <a:xfrm>
            <a:off x="6072298" y="1774210"/>
            <a:ext cx="2743822" cy="2129050"/>
          </a:xfrm>
          <a:prstGeom prst="rect">
            <a:avLst/>
          </a:prstGeom>
          <a:noFill/>
          <a:ln w="12700" algn="ctr">
            <a:solidFill>
              <a:schemeClr val="tx1"/>
            </a:solidFill>
            <a:miter lim="800000"/>
            <a:headEnd/>
            <a:tailEnd/>
          </a:ln>
        </p:spPr>
      </p:pic>
      <p:pic>
        <p:nvPicPr>
          <p:cNvPr id="50" name="Picture 10"/>
          <p:cNvPicPr>
            <a:picLocks noChangeAspect="1" noChangeArrowheads="1"/>
          </p:cNvPicPr>
          <p:nvPr/>
        </p:nvPicPr>
        <p:blipFill>
          <a:blip r:embed="rId6">
            <a:clrChange>
              <a:clrFrom>
                <a:srgbClr val="FFFFFF"/>
              </a:clrFrom>
              <a:clrTo>
                <a:srgbClr val="FFFFFF">
                  <a:alpha val="0"/>
                </a:srgbClr>
              </a:clrTo>
            </a:clrChange>
          </a:blip>
          <a:srcRect l="77420" t="297" r="5045" b="75327"/>
          <a:stretch>
            <a:fillRect/>
          </a:stretch>
        </p:blipFill>
        <p:spPr bwMode="auto">
          <a:xfrm>
            <a:off x="7042243" y="1776483"/>
            <a:ext cx="1776152" cy="1212377"/>
          </a:xfrm>
          <a:prstGeom prst="rect">
            <a:avLst/>
          </a:prstGeom>
          <a:noFill/>
          <a:ln w="12700" algn="ctr">
            <a:solidFill>
              <a:schemeClr val="tx1"/>
            </a:solidFill>
            <a:miter lim="800000"/>
            <a:headEnd/>
            <a:tailEnd/>
          </a:ln>
        </p:spPr>
      </p:pic>
      <p:sp>
        <p:nvSpPr>
          <p:cNvPr id="51" name="AutoShape 12"/>
          <p:cNvSpPr>
            <a:spLocks noChangeArrowheads="1"/>
          </p:cNvSpPr>
          <p:nvPr/>
        </p:nvSpPr>
        <p:spPr bwMode="auto">
          <a:xfrm>
            <a:off x="5262349" y="2240887"/>
            <a:ext cx="457200" cy="228600"/>
          </a:xfrm>
          <a:prstGeom prst="rightArrow">
            <a:avLst>
              <a:gd name="adj1" fmla="val 50000"/>
              <a:gd name="adj2" fmla="val 50000"/>
            </a:avLst>
          </a:prstGeom>
          <a:solidFill>
            <a:srgbClr val="99CC00"/>
          </a:solidFill>
          <a:ln w="9525" algn="ctr">
            <a:solidFill>
              <a:schemeClr val="tx1"/>
            </a:solidFill>
            <a:miter lim="800000"/>
            <a:headEnd/>
            <a:tailEnd/>
          </a:ln>
          <a:effectLst/>
        </p:spPr>
        <p:txBody>
          <a:bodyPr wrap="none" anchor="ctr"/>
          <a:lstStyle/>
          <a:p>
            <a:endParaRPr lang="fr-FR"/>
          </a:p>
        </p:txBody>
      </p:sp>
      <p:sp>
        <p:nvSpPr>
          <p:cNvPr id="52" name="AutoShape 12"/>
          <p:cNvSpPr>
            <a:spLocks noChangeArrowheads="1"/>
          </p:cNvSpPr>
          <p:nvPr/>
        </p:nvSpPr>
        <p:spPr bwMode="auto">
          <a:xfrm rot="1989738" flipV="1">
            <a:off x="5132607" y="3769934"/>
            <a:ext cx="457200" cy="254083"/>
          </a:xfrm>
          <a:prstGeom prst="rightArrow">
            <a:avLst>
              <a:gd name="adj1" fmla="val 50000"/>
              <a:gd name="adj2" fmla="val 50000"/>
            </a:avLst>
          </a:prstGeom>
          <a:solidFill>
            <a:srgbClr val="99CC00"/>
          </a:solidFill>
          <a:ln w="9525" algn="ctr">
            <a:solidFill>
              <a:schemeClr val="tx1"/>
            </a:solidFill>
            <a:miter lim="800000"/>
            <a:headEnd/>
            <a:tailEnd/>
          </a:ln>
          <a:effectLst/>
        </p:spPr>
        <p:txBody>
          <a:bodyPr wrap="none" anchor="ctr"/>
          <a:lstStyle/>
          <a:p>
            <a:endParaRPr lang="fr-FR"/>
          </a:p>
        </p:txBody>
      </p:sp>
      <p:sp>
        <p:nvSpPr>
          <p:cNvPr id="54" name="Text Box 4"/>
          <p:cNvSpPr txBox="1">
            <a:spLocks noChangeArrowheads="1"/>
          </p:cNvSpPr>
          <p:nvPr/>
        </p:nvSpPr>
        <p:spPr bwMode="auto">
          <a:xfrm>
            <a:off x="5895832" y="4178714"/>
            <a:ext cx="3248168" cy="400110"/>
          </a:xfrm>
          <a:prstGeom prst="rect">
            <a:avLst/>
          </a:prstGeom>
          <a:noFill/>
          <a:ln w="9525" algn="ctr">
            <a:noFill/>
            <a:miter lim="800000"/>
            <a:headEnd/>
            <a:tailEnd/>
          </a:ln>
        </p:spPr>
        <p:txBody>
          <a:bodyPr wrap="square">
            <a:spAutoFit/>
          </a:bodyPr>
          <a:lstStyle/>
          <a:p>
            <a:pPr eaLnBrk="0" hangingPunct="0"/>
            <a:r>
              <a:rPr lang="en-US" sz="2000" u="none" dirty="0" smtClean="0">
                <a:latin typeface="Comic Sans MS" pitchFamily="66" charset="0"/>
              </a:rPr>
              <a:t>3D Scene reconstruction</a:t>
            </a:r>
            <a:endParaRPr lang="en-US" sz="2000" u="none" dirty="0">
              <a:latin typeface="Comic Sans MS" pitchFamily="66" charset="0"/>
            </a:endParaRPr>
          </a:p>
        </p:txBody>
      </p:sp>
      <p:sp>
        <p:nvSpPr>
          <p:cNvPr id="55" name="Text Box 4"/>
          <p:cNvSpPr txBox="1">
            <a:spLocks noChangeArrowheads="1"/>
          </p:cNvSpPr>
          <p:nvPr/>
        </p:nvSpPr>
        <p:spPr bwMode="auto">
          <a:xfrm>
            <a:off x="5857164" y="1339758"/>
            <a:ext cx="3300484" cy="400110"/>
          </a:xfrm>
          <a:prstGeom prst="rect">
            <a:avLst/>
          </a:prstGeom>
          <a:noFill/>
          <a:ln w="9525" algn="ctr">
            <a:noFill/>
            <a:miter lim="800000"/>
            <a:headEnd/>
            <a:tailEnd/>
          </a:ln>
        </p:spPr>
        <p:txBody>
          <a:bodyPr wrap="square">
            <a:spAutoFit/>
          </a:bodyPr>
          <a:lstStyle/>
          <a:p>
            <a:pPr eaLnBrk="0" hangingPunct="0"/>
            <a:r>
              <a:rPr lang="en-US" sz="2000" u="none" dirty="0" smtClean="0">
                <a:latin typeface="Comic Sans MS" pitchFamily="66" charset="0"/>
              </a:rPr>
              <a:t>Object class recognition</a:t>
            </a:r>
            <a:endParaRPr lang="en-US" sz="2000" u="none" dirty="0">
              <a:latin typeface="Comic Sans MS" pitchFamily="66" charset="0"/>
            </a:endParaRPr>
          </a:p>
        </p:txBody>
      </p:sp>
      <p:sp>
        <p:nvSpPr>
          <p:cNvPr id="56" name="Text Box 4"/>
          <p:cNvSpPr txBox="1">
            <a:spLocks noChangeArrowheads="1"/>
          </p:cNvSpPr>
          <p:nvPr/>
        </p:nvSpPr>
        <p:spPr bwMode="auto">
          <a:xfrm>
            <a:off x="495868" y="4576555"/>
            <a:ext cx="2520287" cy="400110"/>
          </a:xfrm>
          <a:prstGeom prst="rect">
            <a:avLst/>
          </a:prstGeom>
          <a:noFill/>
          <a:ln w="9525" algn="ctr">
            <a:noFill/>
            <a:miter lim="800000"/>
            <a:headEnd/>
            <a:tailEnd/>
          </a:ln>
        </p:spPr>
        <p:txBody>
          <a:bodyPr wrap="square">
            <a:spAutoFit/>
          </a:bodyPr>
          <a:lstStyle/>
          <a:p>
            <a:pPr eaLnBrk="0" hangingPunct="0"/>
            <a:r>
              <a:rPr lang="en-US" sz="2000" u="none" dirty="0" smtClean="0">
                <a:latin typeface="Comic Sans MS" pitchFamily="66" charset="0"/>
              </a:rPr>
              <a:t>Face recognition</a:t>
            </a:r>
            <a:endParaRPr lang="en-US" sz="2000" u="none" dirty="0">
              <a:latin typeface="Comic Sans MS" pitchFamily="66" charset="0"/>
            </a:endParaRPr>
          </a:p>
        </p:txBody>
      </p:sp>
      <p:sp>
        <p:nvSpPr>
          <p:cNvPr id="58" name="Text Box 4"/>
          <p:cNvSpPr txBox="1">
            <a:spLocks noChangeArrowheads="1"/>
          </p:cNvSpPr>
          <p:nvPr/>
        </p:nvSpPr>
        <p:spPr bwMode="auto">
          <a:xfrm>
            <a:off x="3473359" y="4578828"/>
            <a:ext cx="2520287" cy="400110"/>
          </a:xfrm>
          <a:prstGeom prst="rect">
            <a:avLst/>
          </a:prstGeom>
          <a:noFill/>
          <a:ln w="9525" algn="ctr">
            <a:noFill/>
            <a:miter lim="800000"/>
            <a:headEnd/>
            <a:tailEnd/>
          </a:ln>
        </p:spPr>
        <p:txBody>
          <a:bodyPr wrap="square">
            <a:spAutoFit/>
          </a:bodyPr>
          <a:lstStyle/>
          <a:p>
            <a:pPr eaLnBrk="0" hangingPunct="0"/>
            <a:r>
              <a:rPr lang="en-US" sz="2000" u="none" dirty="0" smtClean="0">
                <a:latin typeface="Comic Sans MS" pitchFamily="66" charset="0"/>
              </a:rPr>
              <a:t>Action recognition</a:t>
            </a:r>
            <a:endParaRPr lang="en-US" sz="2000" u="none" dirty="0">
              <a:latin typeface="Comic Sans MS" pitchFamily="66" charset="0"/>
            </a:endParaRPr>
          </a:p>
        </p:txBody>
      </p:sp>
      <p:pic>
        <p:nvPicPr>
          <p:cNvPr id="199683" name="Picture 3" descr="C:\Temp\frame0.png"/>
          <p:cNvPicPr>
            <a:picLocks noChangeAspect="1" noChangeArrowheads="1"/>
          </p:cNvPicPr>
          <p:nvPr/>
        </p:nvPicPr>
        <p:blipFill>
          <a:blip r:embed="rId7"/>
          <a:srcRect l="10205" r="8203"/>
          <a:stretch>
            <a:fillRect/>
          </a:stretch>
        </p:blipFill>
        <p:spPr bwMode="auto">
          <a:xfrm>
            <a:off x="3630305" y="5036173"/>
            <a:ext cx="2293272" cy="1623934"/>
          </a:xfrm>
          <a:prstGeom prst="rect">
            <a:avLst/>
          </a:prstGeom>
          <a:noFill/>
        </p:spPr>
      </p:pic>
      <p:sp>
        <p:nvSpPr>
          <p:cNvPr id="60" name="ZoneTexte 61"/>
          <p:cNvSpPr txBox="1">
            <a:spLocks noChangeArrowheads="1"/>
          </p:cNvSpPr>
          <p:nvPr/>
        </p:nvSpPr>
        <p:spPr bwMode="auto">
          <a:xfrm>
            <a:off x="4640833" y="6373695"/>
            <a:ext cx="841897" cy="307777"/>
          </a:xfrm>
          <a:prstGeom prst="rect">
            <a:avLst/>
          </a:prstGeom>
          <a:noFill/>
          <a:ln w="9525">
            <a:noFill/>
            <a:miter lim="800000"/>
            <a:headEnd/>
            <a:tailEnd/>
          </a:ln>
        </p:spPr>
        <p:txBody>
          <a:bodyPr wrap="none">
            <a:spAutoFit/>
          </a:bodyPr>
          <a:lstStyle/>
          <a:p>
            <a:r>
              <a:rPr lang="en-US" sz="1400" u="none" dirty="0" smtClean="0"/>
              <a:t>Drinking</a:t>
            </a:r>
            <a:endParaRPr lang="fr-FR" sz="1400" u="none" dirty="0"/>
          </a:p>
        </p:txBody>
      </p:sp>
      <p:sp>
        <p:nvSpPr>
          <p:cNvPr id="61" name="AutoShape 12"/>
          <p:cNvSpPr>
            <a:spLocks noChangeArrowheads="1"/>
          </p:cNvSpPr>
          <p:nvPr/>
        </p:nvSpPr>
        <p:spPr bwMode="auto">
          <a:xfrm rot="3933897" flipV="1">
            <a:off x="4275072" y="4167995"/>
            <a:ext cx="457200" cy="254083"/>
          </a:xfrm>
          <a:prstGeom prst="rightArrow">
            <a:avLst>
              <a:gd name="adj1" fmla="val 50000"/>
              <a:gd name="adj2" fmla="val 50000"/>
            </a:avLst>
          </a:prstGeom>
          <a:solidFill>
            <a:srgbClr val="99CC00"/>
          </a:solidFill>
          <a:ln w="9525" algn="ctr">
            <a:solidFill>
              <a:schemeClr val="tx1"/>
            </a:solidFill>
            <a:miter lim="800000"/>
            <a:headEnd/>
            <a:tailEnd/>
          </a:ln>
          <a:effectLst/>
        </p:spPr>
        <p:txBody>
          <a:bodyPr wrap="none" anchor="ctr"/>
          <a:lstStyle/>
          <a:p>
            <a:endParaRPr lang="fr-FR"/>
          </a:p>
        </p:txBody>
      </p:sp>
      <p:sp>
        <p:nvSpPr>
          <p:cNvPr id="62" name="AutoShape 12"/>
          <p:cNvSpPr>
            <a:spLocks noChangeArrowheads="1"/>
          </p:cNvSpPr>
          <p:nvPr/>
        </p:nvSpPr>
        <p:spPr bwMode="auto">
          <a:xfrm rot="5400000" flipV="1">
            <a:off x="1424964" y="4197566"/>
            <a:ext cx="457200" cy="254083"/>
          </a:xfrm>
          <a:prstGeom prst="rightArrow">
            <a:avLst>
              <a:gd name="adj1" fmla="val 50000"/>
              <a:gd name="adj2" fmla="val 50000"/>
            </a:avLst>
          </a:prstGeom>
          <a:solidFill>
            <a:srgbClr val="99CC00"/>
          </a:solidFill>
          <a:ln w="9525" algn="ctr">
            <a:solidFill>
              <a:schemeClr val="tx1"/>
            </a:solidFill>
            <a:miter lim="800000"/>
            <a:headEnd/>
            <a:tailEnd/>
          </a:ln>
          <a:effectLst/>
        </p:spPr>
        <p:txBody>
          <a:bodyPr wrap="none" anchor="ctr"/>
          <a:lstStyle/>
          <a:p>
            <a:endParaRPr lang="fr-FR"/>
          </a:p>
        </p:txBody>
      </p:sp>
      <p:pic>
        <p:nvPicPr>
          <p:cNvPr id="19" name="castle-tex-close-slow.avi">
            <a:hlinkClick r:id="" action="ppaction://media"/>
          </p:cNvPr>
          <p:cNvPicPr>
            <a:picLocks noRot="1" noChangeAspect="1"/>
          </p:cNvPicPr>
          <p:nvPr>
            <a:videoFile r:link="rId1"/>
          </p:nvPr>
        </p:nvPicPr>
        <p:blipFill>
          <a:blip r:embed="rId8" cstate="print"/>
          <a:stretch>
            <a:fillRect/>
          </a:stretch>
        </p:blipFill>
        <p:spPr>
          <a:xfrm>
            <a:off x="6178572" y="4670442"/>
            <a:ext cx="2670078" cy="20025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81" name="Rectangle 45"/>
          <p:cNvSpPr>
            <a:spLocks noChangeArrowheads="1"/>
          </p:cNvSpPr>
          <p:nvPr/>
        </p:nvSpPr>
        <p:spPr bwMode="auto">
          <a:xfrm>
            <a:off x="920700" y="179343"/>
            <a:ext cx="7996347" cy="1200329"/>
          </a:xfrm>
          <a:prstGeom prst="rect">
            <a:avLst/>
          </a:prstGeom>
          <a:noFill/>
          <a:ln w="9525">
            <a:noFill/>
            <a:miter lim="800000"/>
            <a:headEnd/>
            <a:tailEnd/>
          </a:ln>
          <a:effectLst/>
        </p:spPr>
        <p:txBody>
          <a:bodyPr wrap="square">
            <a:spAutoFit/>
          </a:bodyPr>
          <a:lstStyle/>
          <a:p>
            <a:pPr>
              <a:spcAft>
                <a:spcPct val="0"/>
              </a:spcAft>
            </a:pPr>
            <a:r>
              <a:rPr lang="en-US" sz="3600" u="none" dirty="0" smtClean="0"/>
              <a:t>Fundamental problem II:</a:t>
            </a:r>
            <a:br>
              <a:rPr lang="en-US" sz="3600" u="none" dirty="0" smtClean="0"/>
            </a:br>
            <a:r>
              <a:rPr lang="en-US" sz="3600" u="none" dirty="0" smtClean="0"/>
              <a:t>Images do not measure the meaning</a:t>
            </a:r>
            <a:endParaRPr lang="fr-FR" sz="3600" u="none" dirty="0"/>
          </a:p>
        </p:txBody>
      </p:sp>
      <p:pic>
        <p:nvPicPr>
          <p:cNvPr id="871427" name="Picture 3"/>
          <p:cNvPicPr>
            <a:picLocks noChangeAspect="1" noChangeArrowheads="1"/>
          </p:cNvPicPr>
          <p:nvPr/>
        </p:nvPicPr>
        <p:blipFill>
          <a:blip r:embed="rId3"/>
          <a:srcRect t="66322"/>
          <a:stretch>
            <a:fillRect/>
          </a:stretch>
        </p:blipFill>
        <p:spPr bwMode="auto">
          <a:xfrm>
            <a:off x="814920" y="4203786"/>
            <a:ext cx="3314700" cy="1854150"/>
          </a:xfrm>
          <a:prstGeom prst="rect">
            <a:avLst/>
          </a:prstGeom>
          <a:noFill/>
          <a:ln w="9525">
            <a:noFill/>
            <a:miter lim="800000"/>
            <a:headEnd/>
            <a:tailEnd/>
          </a:ln>
          <a:effectLst/>
        </p:spPr>
      </p:pic>
      <p:sp>
        <p:nvSpPr>
          <p:cNvPr id="12" name="Rectangle 3"/>
          <p:cNvSpPr txBox="1">
            <a:spLocks noChangeArrowheads="1"/>
          </p:cNvSpPr>
          <p:nvPr/>
        </p:nvSpPr>
        <p:spPr>
          <a:xfrm>
            <a:off x="4470336" y="1603350"/>
            <a:ext cx="4673664" cy="3359196"/>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800" b="0" i="0" u="none" strike="noStrike" kern="0" cap="none" spc="0" normalizeH="0" baseline="0" noProof="0" dirty="0" smtClean="0">
                <a:ln>
                  <a:noFill/>
                </a:ln>
                <a:solidFill>
                  <a:schemeClr val="tx1"/>
                </a:solidFill>
                <a:effectLst/>
                <a:uLnTx/>
                <a:uFillTx/>
                <a:latin typeface="Comic Sans MS" pitchFamily="66" charset="0"/>
                <a:ea typeface="+mn-ea"/>
                <a:cs typeface="+mn-cs"/>
              </a:rPr>
              <a:t>We need</a:t>
            </a:r>
            <a:r>
              <a:rPr kumimoji="0" lang="en-US" sz="2800" b="0" i="0" u="none" strike="noStrike" kern="0" cap="none" spc="0" normalizeH="0" noProof="0" dirty="0" smtClean="0">
                <a:ln>
                  <a:noFill/>
                </a:ln>
                <a:solidFill>
                  <a:schemeClr val="tx1"/>
                </a:solidFill>
                <a:effectLst/>
                <a:uLnTx/>
                <a:uFillTx/>
                <a:latin typeface="Comic Sans MS" pitchFamily="66" charset="0"/>
                <a:ea typeface="+mn-ea"/>
                <a:cs typeface="+mn-cs"/>
              </a:rPr>
              <a:t> lots of prior knowledge to make meaningful interpretations of an image</a:t>
            </a:r>
            <a:endParaRPr kumimoji="0" lang="en-US" sz="2800" b="0" i="0" u="none" strike="noStrike" kern="0" cap="none" spc="0" normalizeH="0" baseline="0" noProof="0" dirty="0">
              <a:ln>
                <a:noFill/>
              </a:ln>
              <a:solidFill>
                <a:schemeClr val="tx1"/>
              </a:solidFill>
              <a:effectLst/>
              <a:uLnTx/>
              <a:uFillTx/>
              <a:latin typeface="Comic Sans MS" pitchFamily="66" charset="0"/>
              <a:ea typeface="+mn-ea"/>
              <a:cs typeface="+mn-cs"/>
            </a:endParaRPr>
          </a:p>
        </p:txBody>
      </p:sp>
      <p:pic>
        <p:nvPicPr>
          <p:cNvPr id="13" name="Picture 3"/>
          <p:cNvPicPr>
            <a:picLocks noChangeAspect="1" noChangeArrowheads="1"/>
          </p:cNvPicPr>
          <p:nvPr/>
        </p:nvPicPr>
        <p:blipFill>
          <a:blip r:embed="rId3"/>
          <a:srcRect b="67618"/>
          <a:stretch>
            <a:fillRect/>
          </a:stretch>
        </p:blipFill>
        <p:spPr bwMode="auto">
          <a:xfrm>
            <a:off x="819144" y="2457510"/>
            <a:ext cx="3314700" cy="1782789"/>
          </a:xfrm>
          <a:prstGeom prst="rect">
            <a:avLst/>
          </a:prstGeom>
          <a:noFill/>
          <a:ln w="9525">
            <a:noFill/>
            <a:miter lim="800000"/>
            <a:headEnd/>
            <a:tailEnd/>
          </a:ln>
          <a:effectLst/>
        </p:spPr>
      </p:pic>
      <p:pic>
        <p:nvPicPr>
          <p:cNvPr id="871428" name="Picture 4"/>
          <p:cNvPicPr>
            <a:picLocks noChangeAspect="1" noChangeArrowheads="1"/>
          </p:cNvPicPr>
          <p:nvPr/>
        </p:nvPicPr>
        <p:blipFill>
          <a:blip r:embed="rId4"/>
          <a:srcRect/>
          <a:stretch>
            <a:fillRect/>
          </a:stretch>
        </p:blipFill>
        <p:spPr bwMode="auto">
          <a:xfrm>
            <a:off x="6326748" y="3809133"/>
            <a:ext cx="2524125" cy="2857500"/>
          </a:xfrm>
          <a:prstGeom prst="rect">
            <a:avLst/>
          </a:prstGeom>
          <a:noFill/>
          <a:ln w="9525">
            <a:noFill/>
            <a:miter lim="800000"/>
            <a:headEnd/>
            <a:tailEnd/>
          </a:ln>
          <a:effectLst/>
        </p:spPr>
      </p:pic>
      <p:sp>
        <p:nvSpPr>
          <p:cNvPr id="7" name="Flèche droite 6"/>
          <p:cNvSpPr/>
          <p:nvPr/>
        </p:nvSpPr>
        <p:spPr bwMode="auto">
          <a:xfrm>
            <a:off x="4243383" y="1676376"/>
            <a:ext cx="438156" cy="32861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cstate="print"/>
          <a:srcRect/>
          <a:stretch>
            <a:fillRect/>
          </a:stretch>
        </p:blipFill>
        <p:spPr bwMode="auto">
          <a:xfrm>
            <a:off x="5746130" y="636973"/>
            <a:ext cx="2154267" cy="2437946"/>
          </a:xfrm>
          <a:prstGeom prst="rect">
            <a:avLst/>
          </a:prstGeom>
          <a:noFill/>
          <a:ln w="9525" algn="ctr">
            <a:noFill/>
            <a:miter lim="800000"/>
            <a:headEnd/>
            <a:tailEnd/>
          </a:ln>
        </p:spPr>
      </p:pic>
      <p:sp>
        <p:nvSpPr>
          <p:cNvPr id="3075" name="ZoneTexte 4"/>
          <p:cNvSpPr txBox="1">
            <a:spLocks noChangeArrowheads="1"/>
          </p:cNvSpPr>
          <p:nvPr/>
        </p:nvSpPr>
        <p:spPr bwMode="auto">
          <a:xfrm>
            <a:off x="5161922" y="0"/>
            <a:ext cx="3280065" cy="584775"/>
          </a:xfrm>
          <a:prstGeom prst="rect">
            <a:avLst/>
          </a:prstGeom>
          <a:noFill/>
          <a:ln w="9525">
            <a:noFill/>
            <a:miter lim="800000"/>
            <a:headEnd/>
            <a:tailEnd/>
          </a:ln>
        </p:spPr>
        <p:txBody>
          <a:bodyPr wrap="none">
            <a:spAutoFit/>
          </a:bodyPr>
          <a:lstStyle/>
          <a:p>
            <a:r>
              <a:rPr lang="en-US" sz="3200" u="none" dirty="0" err="1">
                <a:latin typeface="Comic Sans MS" pitchFamily="66" charset="0"/>
              </a:rPr>
              <a:t>Cordelia</a:t>
            </a:r>
            <a:r>
              <a:rPr lang="en-US" sz="3200" u="none" dirty="0">
                <a:latin typeface="Comic Sans MS" pitchFamily="66" charset="0"/>
              </a:rPr>
              <a:t> </a:t>
            </a:r>
            <a:r>
              <a:rPr lang="en-US" sz="3200" u="none" dirty="0" err="1">
                <a:latin typeface="Comic Sans MS" pitchFamily="66" charset="0"/>
              </a:rPr>
              <a:t>Schmid</a:t>
            </a:r>
            <a:endParaRPr lang="fr-FR" sz="3200" u="none" dirty="0">
              <a:latin typeface="Comic Sans MS" pitchFamily="66" charset="0"/>
            </a:endParaRPr>
          </a:p>
        </p:txBody>
      </p:sp>
      <p:sp>
        <p:nvSpPr>
          <p:cNvPr id="3076" name="Rectangle 5"/>
          <p:cNvSpPr>
            <a:spLocks noChangeArrowheads="1"/>
          </p:cNvSpPr>
          <p:nvPr/>
        </p:nvSpPr>
        <p:spPr bwMode="auto">
          <a:xfrm>
            <a:off x="4614227" y="3102507"/>
            <a:ext cx="4148893" cy="400110"/>
          </a:xfrm>
          <a:prstGeom prst="rect">
            <a:avLst/>
          </a:prstGeom>
          <a:noFill/>
          <a:ln w="9525">
            <a:noFill/>
            <a:miter lim="800000"/>
            <a:headEnd/>
            <a:tailEnd/>
          </a:ln>
        </p:spPr>
        <p:txBody>
          <a:bodyPr wrap="none">
            <a:spAutoFit/>
          </a:bodyPr>
          <a:lstStyle/>
          <a:p>
            <a:r>
              <a:rPr lang="fr-FR" sz="2000" u="none" dirty="0">
                <a:latin typeface="Comic Sans MS" pitchFamily="66" charset="0"/>
              </a:rPr>
              <a:t>http://lear.inrialpes.fr/~schmid/</a:t>
            </a:r>
          </a:p>
        </p:txBody>
      </p:sp>
      <p:pic>
        <p:nvPicPr>
          <p:cNvPr id="5" name="Picture 2"/>
          <p:cNvPicPr>
            <a:picLocks noChangeAspect="1" noChangeArrowheads="1"/>
          </p:cNvPicPr>
          <p:nvPr/>
        </p:nvPicPr>
        <p:blipFill>
          <a:blip r:embed="rId4"/>
          <a:srcRect/>
          <a:stretch>
            <a:fillRect/>
          </a:stretch>
        </p:blipFill>
        <p:spPr bwMode="auto">
          <a:xfrm>
            <a:off x="1484722" y="4013208"/>
            <a:ext cx="1804675" cy="2446371"/>
          </a:xfrm>
          <a:prstGeom prst="rect">
            <a:avLst/>
          </a:prstGeom>
          <a:noFill/>
          <a:ln w="9525" algn="ctr">
            <a:noFill/>
            <a:miter lim="800000"/>
            <a:headEnd/>
            <a:tailEnd/>
          </a:ln>
        </p:spPr>
      </p:pic>
      <p:sp>
        <p:nvSpPr>
          <p:cNvPr id="6" name="ZoneTexte 4"/>
          <p:cNvSpPr txBox="1">
            <a:spLocks noChangeArrowheads="1"/>
          </p:cNvSpPr>
          <p:nvPr/>
        </p:nvSpPr>
        <p:spPr bwMode="auto">
          <a:xfrm>
            <a:off x="1192618" y="3465513"/>
            <a:ext cx="2358338" cy="584775"/>
          </a:xfrm>
          <a:prstGeom prst="rect">
            <a:avLst/>
          </a:prstGeom>
          <a:noFill/>
          <a:ln w="9525">
            <a:noFill/>
            <a:miter lim="800000"/>
            <a:headEnd/>
            <a:tailEnd/>
          </a:ln>
        </p:spPr>
        <p:txBody>
          <a:bodyPr wrap="none">
            <a:spAutoFit/>
          </a:bodyPr>
          <a:lstStyle/>
          <a:p>
            <a:r>
              <a:rPr lang="en-US" sz="3200" dirty="0" smtClean="0"/>
              <a:t>Josef </a:t>
            </a:r>
            <a:r>
              <a:rPr lang="en-US" sz="3200" dirty="0" err="1" smtClean="0"/>
              <a:t>Sivic</a:t>
            </a:r>
            <a:endParaRPr lang="fr-FR" sz="3200" u="none" dirty="0">
              <a:latin typeface="Comic Sans MS" pitchFamily="66" charset="0"/>
            </a:endParaRPr>
          </a:p>
        </p:txBody>
      </p:sp>
      <p:sp>
        <p:nvSpPr>
          <p:cNvPr id="7" name="Rectangle 4"/>
          <p:cNvSpPr>
            <a:spLocks noChangeArrowheads="1"/>
          </p:cNvSpPr>
          <p:nvPr/>
        </p:nvSpPr>
        <p:spPr bwMode="auto">
          <a:xfrm>
            <a:off x="497949" y="6461112"/>
            <a:ext cx="3695242" cy="400110"/>
          </a:xfrm>
          <a:prstGeom prst="rect">
            <a:avLst/>
          </a:prstGeom>
          <a:noFill/>
          <a:ln w="9525">
            <a:noFill/>
            <a:miter lim="800000"/>
            <a:headEnd/>
            <a:tailEnd/>
          </a:ln>
        </p:spPr>
        <p:txBody>
          <a:bodyPr wrap="none">
            <a:spAutoFit/>
          </a:bodyPr>
          <a:lstStyle/>
          <a:p>
            <a:pPr algn="ctr"/>
            <a:r>
              <a:rPr lang="fr-FR" sz="2000" u="none" dirty="0">
                <a:latin typeface="Comic Sans MS" pitchFamily="66" charset="0"/>
              </a:rPr>
              <a:t>http://www.di.ens.fr/~josef/</a:t>
            </a:r>
          </a:p>
        </p:txBody>
      </p:sp>
      <p:pic>
        <p:nvPicPr>
          <p:cNvPr id="8" name="Picture 8"/>
          <p:cNvPicPr>
            <a:picLocks noChangeAspect="1" noChangeArrowheads="1"/>
          </p:cNvPicPr>
          <p:nvPr/>
        </p:nvPicPr>
        <p:blipFill>
          <a:blip r:embed="rId5"/>
          <a:srcRect/>
          <a:stretch>
            <a:fillRect/>
          </a:stretch>
        </p:blipFill>
        <p:spPr bwMode="auto">
          <a:xfrm>
            <a:off x="1336707" y="626130"/>
            <a:ext cx="2095284" cy="2446371"/>
          </a:xfrm>
          <a:prstGeom prst="rect">
            <a:avLst/>
          </a:prstGeom>
          <a:noFill/>
          <a:ln w="9525" algn="ctr">
            <a:noFill/>
            <a:miter lim="800000"/>
            <a:headEnd/>
            <a:tailEnd/>
          </a:ln>
        </p:spPr>
      </p:pic>
      <p:pic>
        <p:nvPicPr>
          <p:cNvPr id="9" name="Picture 15"/>
          <p:cNvPicPr>
            <a:picLocks noChangeAspect="1" noChangeArrowheads="1"/>
          </p:cNvPicPr>
          <p:nvPr/>
        </p:nvPicPr>
        <p:blipFill>
          <a:blip r:embed="rId6">
            <a:lum bright="12000" contrast="12000"/>
          </a:blip>
          <a:srcRect/>
          <a:stretch>
            <a:fillRect/>
          </a:stretch>
        </p:blipFill>
        <p:spPr bwMode="auto">
          <a:xfrm>
            <a:off x="5965208" y="4049721"/>
            <a:ext cx="1752624" cy="2438546"/>
          </a:xfrm>
          <a:prstGeom prst="rect">
            <a:avLst/>
          </a:prstGeom>
          <a:noFill/>
          <a:ln w="9525" algn="ctr">
            <a:noFill/>
            <a:miter lim="800000"/>
            <a:headEnd/>
            <a:tailEnd/>
          </a:ln>
        </p:spPr>
      </p:pic>
      <p:sp>
        <p:nvSpPr>
          <p:cNvPr id="10" name="ZoneTexte 4"/>
          <p:cNvSpPr txBox="1">
            <a:spLocks noChangeArrowheads="1"/>
          </p:cNvSpPr>
          <p:nvPr/>
        </p:nvSpPr>
        <p:spPr bwMode="auto">
          <a:xfrm>
            <a:off x="1190655" y="6966"/>
            <a:ext cx="2310248" cy="584775"/>
          </a:xfrm>
          <a:prstGeom prst="rect">
            <a:avLst/>
          </a:prstGeom>
          <a:noFill/>
          <a:ln w="9525">
            <a:noFill/>
            <a:miter lim="800000"/>
            <a:headEnd/>
            <a:tailEnd/>
          </a:ln>
        </p:spPr>
        <p:txBody>
          <a:bodyPr wrap="none">
            <a:spAutoFit/>
          </a:bodyPr>
          <a:lstStyle/>
          <a:p>
            <a:r>
              <a:rPr lang="en-US" sz="3200" u="none" dirty="0" smtClean="0">
                <a:latin typeface="Comic Sans MS" pitchFamily="66" charset="0"/>
              </a:rPr>
              <a:t>Jean Ponce</a:t>
            </a:r>
            <a:endParaRPr lang="fr-FR" sz="3200" u="none" dirty="0">
              <a:latin typeface="Comic Sans MS" pitchFamily="66" charset="0"/>
            </a:endParaRPr>
          </a:p>
        </p:txBody>
      </p:sp>
      <p:sp>
        <p:nvSpPr>
          <p:cNvPr id="11" name="Rectangle 4"/>
          <p:cNvSpPr>
            <a:spLocks noChangeArrowheads="1"/>
          </p:cNvSpPr>
          <p:nvPr/>
        </p:nvSpPr>
        <p:spPr bwMode="auto">
          <a:xfrm>
            <a:off x="655815" y="3100383"/>
            <a:ext cx="3740127" cy="400110"/>
          </a:xfrm>
          <a:prstGeom prst="rect">
            <a:avLst/>
          </a:prstGeom>
          <a:noFill/>
          <a:ln w="9525">
            <a:noFill/>
            <a:miter lim="800000"/>
            <a:headEnd/>
            <a:tailEnd/>
          </a:ln>
        </p:spPr>
        <p:txBody>
          <a:bodyPr wrap="none">
            <a:spAutoFit/>
          </a:bodyPr>
          <a:lstStyle/>
          <a:p>
            <a:pPr algn="ctr"/>
            <a:r>
              <a:rPr lang="fr-FR" sz="2000" dirty="0" smtClean="0"/>
              <a:t>http://www.di.ens.fr/~ponce/</a:t>
            </a:r>
            <a:endParaRPr lang="fr-FR" sz="2000" u="none" dirty="0">
              <a:latin typeface="Comic Sans MS" pitchFamily="66" charset="0"/>
            </a:endParaRPr>
          </a:p>
        </p:txBody>
      </p:sp>
      <p:sp>
        <p:nvSpPr>
          <p:cNvPr id="12" name="ZoneTexte 4"/>
          <p:cNvSpPr txBox="1">
            <a:spLocks noChangeArrowheads="1"/>
          </p:cNvSpPr>
          <p:nvPr/>
        </p:nvSpPr>
        <p:spPr bwMode="auto">
          <a:xfrm>
            <a:off x="5563565" y="3502026"/>
            <a:ext cx="2432076" cy="584775"/>
          </a:xfrm>
          <a:prstGeom prst="rect">
            <a:avLst/>
          </a:prstGeom>
          <a:noFill/>
          <a:ln w="9525">
            <a:noFill/>
            <a:miter lim="800000"/>
            <a:headEnd/>
            <a:tailEnd/>
          </a:ln>
        </p:spPr>
        <p:txBody>
          <a:bodyPr wrap="none">
            <a:spAutoFit/>
          </a:bodyPr>
          <a:lstStyle/>
          <a:p>
            <a:r>
              <a:rPr lang="en-US" sz="3200" dirty="0" smtClean="0"/>
              <a:t>Ivan Laptev</a:t>
            </a:r>
            <a:endParaRPr lang="fr-FR" sz="3200" u="none" dirty="0">
              <a:latin typeface="Comic Sans MS" pitchFamily="66" charset="0"/>
            </a:endParaRPr>
          </a:p>
        </p:txBody>
      </p:sp>
      <p:sp>
        <p:nvSpPr>
          <p:cNvPr id="13" name="Rectangle 4"/>
          <p:cNvSpPr>
            <a:spLocks noChangeArrowheads="1"/>
          </p:cNvSpPr>
          <p:nvPr/>
        </p:nvSpPr>
        <p:spPr bwMode="auto">
          <a:xfrm>
            <a:off x="4425948" y="6496092"/>
            <a:ext cx="4600638" cy="276999"/>
          </a:xfrm>
          <a:prstGeom prst="rect">
            <a:avLst/>
          </a:prstGeom>
          <a:noFill/>
          <a:ln w="9525">
            <a:noFill/>
            <a:miter lim="800000"/>
            <a:headEnd/>
            <a:tailEnd/>
          </a:ln>
        </p:spPr>
        <p:txBody>
          <a:bodyPr wrap="square">
            <a:spAutoFit/>
          </a:bodyPr>
          <a:lstStyle/>
          <a:p>
            <a:pPr algn="ctr"/>
            <a:r>
              <a:rPr lang="fr-FR" sz="1200" dirty="0" smtClean="0"/>
              <a:t>http://www.irisa.fr/vista/Equipe/People/Ivan.Laptev.html</a:t>
            </a:r>
            <a:endParaRPr lang="fr-FR" sz="1200" u="none" dirty="0">
              <a:latin typeface="Comic Sans MS" pitchFamily="66"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685800" y="404813"/>
            <a:ext cx="7772400" cy="1143000"/>
          </a:xfrm>
        </p:spPr>
        <p:txBody>
          <a:bodyPr/>
          <a:lstStyle/>
          <a:p>
            <a:r>
              <a:rPr lang="en-US">
                <a:solidFill>
                  <a:schemeClr val="tx1"/>
                </a:solidFill>
                <a:latin typeface="Comic Sans MS" pitchFamily="66" charset="0"/>
              </a:rPr>
              <a:t>Outline</a:t>
            </a:r>
            <a:endParaRPr lang="fr-FR">
              <a:solidFill>
                <a:schemeClr val="tx1"/>
              </a:solidFill>
              <a:latin typeface="Comic Sans MS" pitchFamily="66" charset="0"/>
            </a:endParaRPr>
          </a:p>
        </p:txBody>
      </p:sp>
      <p:sp>
        <p:nvSpPr>
          <p:cNvPr id="274435" name="Rectangle 3"/>
          <p:cNvSpPr>
            <a:spLocks noGrp="1" noChangeArrowheads="1"/>
          </p:cNvSpPr>
          <p:nvPr>
            <p:ph type="body" idx="1"/>
          </p:nvPr>
        </p:nvSpPr>
        <p:spPr>
          <a:xfrm>
            <a:off x="831850" y="2097088"/>
            <a:ext cx="7772400" cy="4176712"/>
          </a:xfrm>
        </p:spPr>
        <p:txBody>
          <a:bodyPr/>
          <a:lstStyle/>
          <a:p>
            <a:r>
              <a:rPr lang="en-US" dirty="0">
                <a:latin typeface="Comic Sans MS" pitchFamily="66" charset="0"/>
              </a:rPr>
              <a:t>What computer vision is about</a:t>
            </a:r>
          </a:p>
          <a:p>
            <a:endParaRPr lang="en-US" dirty="0">
              <a:latin typeface="Comic Sans MS" pitchFamily="66" charset="0"/>
            </a:endParaRPr>
          </a:p>
          <a:p>
            <a:r>
              <a:rPr lang="en-US" dirty="0">
                <a:solidFill>
                  <a:schemeClr val="accent1"/>
                </a:solidFill>
                <a:latin typeface="Comic Sans MS" pitchFamily="66" charset="0"/>
              </a:rPr>
              <a:t>What this class is about</a:t>
            </a:r>
          </a:p>
          <a:p>
            <a:endParaRPr lang="en-US" dirty="0">
              <a:latin typeface="Comic Sans MS" pitchFamily="66" charset="0"/>
            </a:endParaRPr>
          </a:p>
          <a:p>
            <a:r>
              <a:rPr lang="en-US" dirty="0">
                <a:latin typeface="Comic Sans MS" pitchFamily="66" charset="0"/>
              </a:rPr>
              <a:t>A brief history of visual recognition</a:t>
            </a:r>
          </a:p>
          <a:p>
            <a:endParaRPr lang="en-US" dirty="0">
              <a:latin typeface="Comic Sans MS" pitchFamily="66" charset="0"/>
            </a:endParaRPr>
          </a:p>
          <a:p>
            <a:r>
              <a:rPr lang="en-US" dirty="0">
                <a:latin typeface="Comic Sans MS" pitchFamily="66" charset="0"/>
              </a:rPr>
              <a:t>Alignment methods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3"/>
          <p:cNvPicPr>
            <a:picLocks noChangeAspect="1" noChangeArrowheads="1"/>
          </p:cNvPicPr>
          <p:nvPr/>
        </p:nvPicPr>
        <p:blipFill>
          <a:blip r:embed="rId3"/>
          <a:srcRect t="7133" r="43402"/>
          <a:stretch>
            <a:fillRect/>
          </a:stretch>
        </p:blipFill>
        <p:spPr bwMode="auto">
          <a:xfrm>
            <a:off x="42863" y="2132013"/>
            <a:ext cx="4638675" cy="2994025"/>
          </a:xfrm>
          <a:prstGeom prst="rect">
            <a:avLst/>
          </a:prstGeom>
          <a:noFill/>
          <a:ln w="28575">
            <a:solidFill>
              <a:schemeClr val="hlink"/>
            </a:solidFill>
            <a:miter lim="800000"/>
            <a:headEnd/>
            <a:tailEnd/>
          </a:ln>
        </p:spPr>
      </p:pic>
      <p:pic>
        <p:nvPicPr>
          <p:cNvPr id="9219" name="Picture 24"/>
          <p:cNvPicPr>
            <a:picLocks noChangeAspect="1" noChangeArrowheads="1"/>
          </p:cNvPicPr>
          <p:nvPr/>
        </p:nvPicPr>
        <p:blipFill>
          <a:blip r:embed="rId3"/>
          <a:srcRect l="58336" t="7133"/>
          <a:stretch>
            <a:fillRect/>
          </a:stretch>
        </p:blipFill>
        <p:spPr bwMode="auto">
          <a:xfrm>
            <a:off x="4754563" y="1730375"/>
            <a:ext cx="4352925" cy="3816350"/>
          </a:xfrm>
          <a:prstGeom prst="rect">
            <a:avLst/>
          </a:prstGeom>
          <a:noFill/>
          <a:ln w="28575">
            <a:solidFill>
              <a:schemeClr val="hlink"/>
            </a:solidFill>
            <a:miter lim="800000"/>
            <a:headEnd/>
            <a:tailEnd/>
          </a:ln>
        </p:spPr>
      </p:pic>
      <p:sp>
        <p:nvSpPr>
          <p:cNvPr id="9220" name="Rectangle 51"/>
          <p:cNvSpPr>
            <a:spLocks noChangeArrowheads="1"/>
          </p:cNvSpPr>
          <p:nvPr/>
        </p:nvSpPr>
        <p:spPr bwMode="auto">
          <a:xfrm>
            <a:off x="85725" y="347663"/>
            <a:ext cx="8972550" cy="671512"/>
          </a:xfrm>
          <a:prstGeom prst="rect">
            <a:avLst/>
          </a:prstGeom>
          <a:noFill/>
          <a:ln w="9525">
            <a:noFill/>
            <a:miter lim="800000"/>
            <a:headEnd/>
            <a:tailEnd/>
          </a:ln>
        </p:spPr>
        <p:txBody>
          <a:bodyPr anchor="ctr"/>
          <a:lstStyle/>
          <a:p>
            <a:pPr algn="ctr"/>
            <a:r>
              <a:rPr lang="en-US" sz="4400" u="none" dirty="0" smtClean="0">
                <a:latin typeface="Comic Sans MS" pitchFamily="66" charset="0"/>
                <a:cs typeface="Times New Roman" pitchFamily="18" charset="0"/>
              </a:rPr>
              <a:t>Specific object detection</a:t>
            </a:r>
            <a:endParaRPr lang="fr-FR" sz="2400" u="none" dirty="0"/>
          </a:p>
        </p:txBody>
      </p:sp>
      <p:sp>
        <p:nvSpPr>
          <p:cNvPr id="9221" name="Rectangle 4"/>
          <p:cNvSpPr>
            <a:spLocks noChangeArrowheads="1"/>
          </p:cNvSpPr>
          <p:nvPr/>
        </p:nvSpPr>
        <p:spPr bwMode="auto">
          <a:xfrm>
            <a:off x="2052638" y="6240463"/>
            <a:ext cx="5076825" cy="461962"/>
          </a:xfrm>
          <a:prstGeom prst="rect">
            <a:avLst/>
          </a:prstGeom>
          <a:noFill/>
          <a:ln w="9525">
            <a:noFill/>
            <a:miter lim="800000"/>
            <a:headEnd/>
            <a:tailEnd/>
          </a:ln>
        </p:spPr>
        <p:txBody>
          <a:bodyPr>
            <a:spAutoFit/>
          </a:bodyPr>
          <a:lstStyle/>
          <a:p>
            <a:pPr algn="ctr" eaLnBrk="1" hangingPunct="1"/>
            <a:r>
              <a:rPr lang="en-GB" sz="2400" u="none">
                <a:latin typeface="Comic Sans MS" pitchFamily="66" charset="0"/>
              </a:rPr>
              <a:t>(Lowe, 2004)</a:t>
            </a:r>
            <a:endParaRPr lang="en-US" sz="2400" u="none">
              <a:latin typeface="Comic Sans MS" pitchFamily="66"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srcRect/>
          <a:stretch>
            <a:fillRect/>
          </a:stretch>
        </p:blipFill>
        <p:spPr bwMode="auto">
          <a:xfrm>
            <a:off x="2344738" y="2522538"/>
            <a:ext cx="4505325" cy="2038350"/>
          </a:xfrm>
          <a:prstGeom prst="rect">
            <a:avLst/>
          </a:prstGeom>
          <a:noFill/>
          <a:ln w="9525" algn="ctr">
            <a:noFill/>
            <a:miter lim="800000"/>
            <a:headEnd/>
            <a:tailEnd/>
          </a:ln>
        </p:spPr>
      </p:pic>
      <p:pic>
        <p:nvPicPr>
          <p:cNvPr id="10243" name="Picture 3"/>
          <p:cNvPicPr>
            <a:picLocks noChangeAspect="1" noChangeArrowheads="1"/>
          </p:cNvPicPr>
          <p:nvPr/>
        </p:nvPicPr>
        <p:blipFill>
          <a:blip r:embed="rId4"/>
          <a:srcRect/>
          <a:stretch>
            <a:fillRect/>
          </a:stretch>
        </p:blipFill>
        <p:spPr bwMode="auto">
          <a:xfrm>
            <a:off x="2344738" y="4624388"/>
            <a:ext cx="4491037" cy="1616075"/>
          </a:xfrm>
          <a:prstGeom prst="rect">
            <a:avLst/>
          </a:prstGeom>
          <a:noFill/>
          <a:ln w="9525" algn="ctr">
            <a:noFill/>
            <a:miter lim="800000"/>
            <a:headEnd/>
            <a:tailEnd/>
          </a:ln>
        </p:spPr>
      </p:pic>
      <p:pic>
        <p:nvPicPr>
          <p:cNvPr id="10244" name="Picture 4"/>
          <p:cNvPicPr>
            <a:picLocks noChangeAspect="1" noChangeArrowheads="1"/>
          </p:cNvPicPr>
          <p:nvPr/>
        </p:nvPicPr>
        <p:blipFill>
          <a:blip r:embed="rId5"/>
          <a:srcRect/>
          <a:stretch>
            <a:fillRect/>
          </a:stretch>
        </p:blipFill>
        <p:spPr bwMode="auto">
          <a:xfrm>
            <a:off x="2344738" y="1033463"/>
            <a:ext cx="4491037" cy="1428750"/>
          </a:xfrm>
          <a:prstGeom prst="rect">
            <a:avLst/>
          </a:prstGeom>
          <a:noFill/>
          <a:ln w="9525" algn="ctr">
            <a:noFill/>
            <a:miter lim="800000"/>
            <a:headEnd/>
            <a:tailEnd/>
          </a:ln>
        </p:spPr>
      </p:pic>
      <p:sp>
        <p:nvSpPr>
          <p:cNvPr id="10245" name="Rectangle 51"/>
          <p:cNvSpPr>
            <a:spLocks noChangeArrowheads="1"/>
          </p:cNvSpPr>
          <p:nvPr/>
        </p:nvSpPr>
        <p:spPr bwMode="auto">
          <a:xfrm>
            <a:off x="85725" y="227013"/>
            <a:ext cx="8972550" cy="671512"/>
          </a:xfrm>
          <a:prstGeom prst="rect">
            <a:avLst/>
          </a:prstGeom>
          <a:noFill/>
          <a:ln w="9525">
            <a:noFill/>
            <a:miter lim="800000"/>
            <a:headEnd/>
            <a:tailEnd/>
          </a:ln>
        </p:spPr>
        <p:txBody>
          <a:bodyPr anchor="ctr"/>
          <a:lstStyle/>
          <a:p>
            <a:pPr algn="ctr"/>
            <a:r>
              <a:rPr lang="en-US" sz="4400" u="none" dirty="0" smtClean="0">
                <a:latin typeface="Comic Sans MS" pitchFamily="66" charset="0"/>
              </a:rPr>
              <a:t>Image classification</a:t>
            </a:r>
            <a:endParaRPr lang="fr-FR" sz="2400" u="none" dirty="0"/>
          </a:p>
        </p:txBody>
      </p:sp>
      <p:sp>
        <p:nvSpPr>
          <p:cNvPr id="10246" name="Rectangle 5"/>
          <p:cNvSpPr>
            <a:spLocks noChangeArrowheads="1"/>
          </p:cNvSpPr>
          <p:nvPr/>
        </p:nvSpPr>
        <p:spPr bwMode="auto">
          <a:xfrm>
            <a:off x="77788" y="6351588"/>
            <a:ext cx="8985250" cy="400050"/>
          </a:xfrm>
          <a:prstGeom prst="rect">
            <a:avLst/>
          </a:prstGeom>
          <a:noFill/>
          <a:ln w="9525">
            <a:noFill/>
            <a:miter lim="800000"/>
            <a:headEnd/>
            <a:tailEnd/>
          </a:ln>
        </p:spPr>
        <p:txBody>
          <a:bodyPr wrap="none">
            <a:spAutoFit/>
          </a:bodyPr>
          <a:lstStyle/>
          <a:p>
            <a:r>
              <a:rPr lang="en-US" sz="2000" u="none">
                <a:latin typeface="Comic Sans MS" pitchFamily="66" charset="0"/>
              </a:rPr>
              <a:t>Caltech 101 : http://www.vision.caltech.edu/Image_Datasets/Caltech101/</a:t>
            </a:r>
            <a:endParaRPr lang="fr-FR" sz="2000" u="none">
              <a:latin typeface="Comic Sans MS" pitchFamily="66"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3400" y="1371600"/>
            <a:ext cx="8458200" cy="4849813"/>
            <a:chOff x="336" y="864"/>
            <a:chExt cx="5328" cy="3055"/>
          </a:xfrm>
        </p:grpSpPr>
        <p:grpSp>
          <p:nvGrpSpPr>
            <p:cNvPr id="3" name="Group 3"/>
            <p:cNvGrpSpPr>
              <a:grpSpLocks/>
            </p:cNvGrpSpPr>
            <p:nvPr/>
          </p:nvGrpSpPr>
          <p:grpSpPr bwMode="auto">
            <a:xfrm>
              <a:off x="336" y="864"/>
              <a:ext cx="5328" cy="3055"/>
              <a:chOff x="336" y="864"/>
              <a:chExt cx="5328" cy="3055"/>
            </a:xfrm>
          </p:grpSpPr>
          <p:pic>
            <p:nvPicPr>
              <p:cNvPr id="12328" name="Picture 4" descr="000775"/>
              <p:cNvPicPr>
                <a:picLocks noChangeAspect="1" noChangeArrowheads="1"/>
              </p:cNvPicPr>
              <p:nvPr/>
            </p:nvPicPr>
            <p:blipFill>
              <a:blip r:embed="rId3"/>
              <a:srcRect/>
              <a:stretch>
                <a:fillRect/>
              </a:stretch>
            </p:blipFill>
            <p:spPr bwMode="auto">
              <a:xfrm>
                <a:off x="1872" y="2976"/>
                <a:ext cx="1200" cy="930"/>
              </a:xfrm>
              <a:prstGeom prst="rect">
                <a:avLst/>
              </a:prstGeom>
              <a:noFill/>
              <a:ln w="9525">
                <a:noFill/>
                <a:miter lim="800000"/>
                <a:headEnd/>
                <a:tailEnd/>
              </a:ln>
            </p:spPr>
          </p:pic>
          <p:pic>
            <p:nvPicPr>
              <p:cNvPr id="12329" name="Picture 5" descr="000990"/>
              <p:cNvPicPr>
                <a:picLocks noChangeAspect="1" noChangeArrowheads="1"/>
              </p:cNvPicPr>
              <p:nvPr/>
            </p:nvPicPr>
            <p:blipFill>
              <a:blip r:embed="rId4"/>
              <a:srcRect/>
              <a:stretch>
                <a:fillRect/>
              </a:stretch>
            </p:blipFill>
            <p:spPr bwMode="auto">
              <a:xfrm>
                <a:off x="1632" y="1920"/>
                <a:ext cx="1392" cy="936"/>
              </a:xfrm>
              <a:prstGeom prst="rect">
                <a:avLst/>
              </a:prstGeom>
              <a:noFill/>
              <a:ln w="9525">
                <a:noFill/>
                <a:miter lim="800000"/>
                <a:headEnd/>
                <a:tailEnd/>
              </a:ln>
            </p:spPr>
          </p:pic>
          <p:pic>
            <p:nvPicPr>
              <p:cNvPr id="12330" name="Picture 6" descr="000998"/>
              <p:cNvPicPr>
                <a:picLocks noChangeAspect="1" noChangeArrowheads="1"/>
              </p:cNvPicPr>
              <p:nvPr/>
            </p:nvPicPr>
            <p:blipFill>
              <a:blip r:embed="rId5"/>
              <a:srcRect/>
              <a:stretch>
                <a:fillRect/>
              </a:stretch>
            </p:blipFill>
            <p:spPr bwMode="auto">
              <a:xfrm>
                <a:off x="3072" y="1920"/>
                <a:ext cx="1296" cy="972"/>
              </a:xfrm>
              <a:prstGeom prst="rect">
                <a:avLst/>
              </a:prstGeom>
              <a:noFill/>
              <a:ln w="9525">
                <a:noFill/>
                <a:miter lim="800000"/>
                <a:headEnd/>
                <a:tailEnd/>
              </a:ln>
            </p:spPr>
          </p:pic>
          <p:pic>
            <p:nvPicPr>
              <p:cNvPr id="12331" name="Picture 7" descr="001017"/>
              <p:cNvPicPr>
                <a:picLocks noChangeAspect="1" noChangeArrowheads="1"/>
              </p:cNvPicPr>
              <p:nvPr/>
            </p:nvPicPr>
            <p:blipFill>
              <a:blip r:embed="rId6"/>
              <a:srcRect/>
              <a:stretch>
                <a:fillRect/>
              </a:stretch>
            </p:blipFill>
            <p:spPr bwMode="auto">
              <a:xfrm>
                <a:off x="1920" y="960"/>
                <a:ext cx="1200" cy="900"/>
              </a:xfrm>
              <a:prstGeom prst="rect">
                <a:avLst/>
              </a:prstGeom>
              <a:noFill/>
              <a:ln w="9525">
                <a:noFill/>
                <a:miter lim="800000"/>
                <a:headEnd/>
                <a:tailEnd/>
              </a:ln>
            </p:spPr>
          </p:pic>
          <p:pic>
            <p:nvPicPr>
              <p:cNvPr id="12332" name="Picture 8" descr="001174"/>
              <p:cNvPicPr>
                <a:picLocks noChangeAspect="1" noChangeArrowheads="1"/>
              </p:cNvPicPr>
              <p:nvPr/>
            </p:nvPicPr>
            <p:blipFill>
              <a:blip r:embed="rId7"/>
              <a:srcRect/>
              <a:stretch>
                <a:fillRect/>
              </a:stretch>
            </p:blipFill>
            <p:spPr bwMode="auto">
              <a:xfrm>
                <a:off x="432" y="2976"/>
                <a:ext cx="1392" cy="927"/>
              </a:xfrm>
              <a:prstGeom prst="rect">
                <a:avLst/>
              </a:prstGeom>
              <a:noFill/>
              <a:ln w="9525">
                <a:noFill/>
                <a:miter lim="800000"/>
                <a:headEnd/>
                <a:tailEnd/>
              </a:ln>
            </p:spPr>
          </p:pic>
          <p:pic>
            <p:nvPicPr>
              <p:cNvPr id="12333" name="Picture 9" descr="001251"/>
              <p:cNvPicPr>
                <a:picLocks noChangeAspect="1" noChangeArrowheads="1"/>
              </p:cNvPicPr>
              <p:nvPr/>
            </p:nvPicPr>
            <p:blipFill>
              <a:blip r:embed="rId8"/>
              <a:srcRect/>
              <a:stretch>
                <a:fillRect/>
              </a:stretch>
            </p:blipFill>
            <p:spPr bwMode="auto">
              <a:xfrm>
                <a:off x="4656" y="2880"/>
                <a:ext cx="774" cy="1032"/>
              </a:xfrm>
              <a:prstGeom prst="rect">
                <a:avLst/>
              </a:prstGeom>
              <a:noFill/>
              <a:ln w="9525">
                <a:noFill/>
                <a:miter lim="800000"/>
                <a:headEnd/>
                <a:tailEnd/>
              </a:ln>
            </p:spPr>
          </p:pic>
          <p:pic>
            <p:nvPicPr>
              <p:cNvPr id="12334" name="Picture 10" descr="001328"/>
              <p:cNvPicPr>
                <a:picLocks noChangeAspect="1" noChangeArrowheads="1"/>
              </p:cNvPicPr>
              <p:nvPr/>
            </p:nvPicPr>
            <p:blipFill>
              <a:blip r:embed="rId9"/>
              <a:srcRect/>
              <a:stretch>
                <a:fillRect/>
              </a:stretch>
            </p:blipFill>
            <p:spPr bwMode="auto">
              <a:xfrm>
                <a:off x="3176" y="960"/>
                <a:ext cx="1200" cy="900"/>
              </a:xfrm>
              <a:prstGeom prst="rect">
                <a:avLst/>
              </a:prstGeom>
              <a:noFill/>
              <a:ln w="9525">
                <a:noFill/>
                <a:miter lim="800000"/>
                <a:headEnd/>
                <a:tailEnd/>
              </a:ln>
            </p:spPr>
          </p:pic>
          <p:pic>
            <p:nvPicPr>
              <p:cNvPr id="12335" name="Picture 11" descr="001624"/>
              <p:cNvPicPr>
                <a:picLocks noChangeAspect="1" noChangeArrowheads="1"/>
              </p:cNvPicPr>
              <p:nvPr/>
            </p:nvPicPr>
            <p:blipFill>
              <a:blip r:embed="rId10"/>
              <a:srcRect/>
              <a:stretch>
                <a:fillRect/>
              </a:stretch>
            </p:blipFill>
            <p:spPr bwMode="auto">
              <a:xfrm>
                <a:off x="3120" y="2960"/>
                <a:ext cx="1440" cy="959"/>
              </a:xfrm>
              <a:prstGeom prst="rect">
                <a:avLst/>
              </a:prstGeom>
              <a:noFill/>
              <a:ln w="9525">
                <a:noFill/>
                <a:miter lim="800000"/>
                <a:headEnd/>
                <a:tailEnd/>
              </a:ln>
            </p:spPr>
          </p:pic>
          <p:pic>
            <p:nvPicPr>
              <p:cNvPr id="12336" name="Picture 12" descr="001632"/>
              <p:cNvPicPr>
                <a:picLocks noChangeAspect="1" noChangeArrowheads="1"/>
              </p:cNvPicPr>
              <p:nvPr/>
            </p:nvPicPr>
            <p:blipFill>
              <a:blip r:embed="rId11"/>
              <a:srcRect/>
              <a:stretch>
                <a:fillRect/>
              </a:stretch>
            </p:blipFill>
            <p:spPr bwMode="auto">
              <a:xfrm>
                <a:off x="432" y="864"/>
                <a:ext cx="1440" cy="1001"/>
              </a:xfrm>
              <a:prstGeom prst="rect">
                <a:avLst/>
              </a:prstGeom>
              <a:noFill/>
              <a:ln w="9525">
                <a:noFill/>
                <a:miter lim="800000"/>
                <a:headEnd/>
                <a:tailEnd/>
              </a:ln>
            </p:spPr>
          </p:pic>
          <p:pic>
            <p:nvPicPr>
              <p:cNvPr id="12337" name="Picture 13" descr="001640"/>
              <p:cNvPicPr>
                <a:picLocks noChangeAspect="1" noChangeArrowheads="1"/>
              </p:cNvPicPr>
              <p:nvPr/>
            </p:nvPicPr>
            <p:blipFill>
              <a:blip r:embed="rId12"/>
              <a:srcRect/>
              <a:stretch>
                <a:fillRect/>
              </a:stretch>
            </p:blipFill>
            <p:spPr bwMode="auto">
              <a:xfrm>
                <a:off x="336" y="1920"/>
                <a:ext cx="1248" cy="936"/>
              </a:xfrm>
              <a:prstGeom prst="rect">
                <a:avLst/>
              </a:prstGeom>
              <a:noFill/>
              <a:ln w="9525">
                <a:noFill/>
                <a:miter lim="800000"/>
                <a:headEnd/>
                <a:tailEnd/>
              </a:ln>
            </p:spPr>
          </p:pic>
          <p:pic>
            <p:nvPicPr>
              <p:cNvPr id="12338" name="Picture 14" descr="001977"/>
              <p:cNvPicPr>
                <a:picLocks noChangeAspect="1" noChangeArrowheads="1"/>
              </p:cNvPicPr>
              <p:nvPr/>
            </p:nvPicPr>
            <p:blipFill>
              <a:blip r:embed="rId13"/>
              <a:srcRect/>
              <a:stretch>
                <a:fillRect/>
              </a:stretch>
            </p:blipFill>
            <p:spPr bwMode="auto">
              <a:xfrm>
                <a:off x="4424" y="960"/>
                <a:ext cx="1152" cy="864"/>
              </a:xfrm>
              <a:prstGeom prst="rect">
                <a:avLst/>
              </a:prstGeom>
              <a:noFill/>
              <a:ln w="9525">
                <a:noFill/>
                <a:miter lim="800000"/>
                <a:headEnd/>
                <a:tailEnd/>
              </a:ln>
            </p:spPr>
          </p:pic>
          <p:pic>
            <p:nvPicPr>
              <p:cNvPr id="12339" name="Picture 15" descr="velo"/>
              <p:cNvPicPr>
                <a:picLocks noChangeAspect="1" noChangeArrowheads="1"/>
              </p:cNvPicPr>
              <p:nvPr/>
            </p:nvPicPr>
            <p:blipFill>
              <a:blip r:embed="rId14"/>
              <a:srcRect/>
              <a:stretch>
                <a:fillRect/>
              </a:stretch>
            </p:blipFill>
            <p:spPr bwMode="auto">
              <a:xfrm>
                <a:off x="4416" y="1920"/>
                <a:ext cx="1248" cy="853"/>
              </a:xfrm>
              <a:prstGeom prst="rect">
                <a:avLst/>
              </a:prstGeom>
              <a:noFill/>
              <a:ln w="9525">
                <a:noFill/>
                <a:miter lim="800000"/>
                <a:headEnd/>
                <a:tailEnd/>
              </a:ln>
            </p:spPr>
          </p:pic>
        </p:grpSp>
        <p:sp>
          <p:nvSpPr>
            <p:cNvPr id="12312" name="Rectangle 16"/>
            <p:cNvSpPr>
              <a:spLocks noChangeArrowheads="1"/>
            </p:cNvSpPr>
            <p:nvPr/>
          </p:nvSpPr>
          <p:spPr bwMode="auto">
            <a:xfrm>
              <a:off x="624" y="960"/>
              <a:ext cx="1200" cy="784"/>
            </a:xfrm>
            <a:prstGeom prst="rect">
              <a:avLst/>
            </a:prstGeom>
            <a:noFill/>
            <a:ln w="57150">
              <a:solidFill>
                <a:srgbClr val="FFFF00"/>
              </a:solidFill>
              <a:miter lim="800000"/>
              <a:headEnd/>
              <a:tailEnd/>
            </a:ln>
          </p:spPr>
          <p:txBody>
            <a:bodyPr wrap="none" anchor="ctr"/>
            <a:lstStyle/>
            <a:p>
              <a:endParaRPr lang="fr-FR"/>
            </a:p>
          </p:txBody>
        </p:sp>
        <p:sp>
          <p:nvSpPr>
            <p:cNvPr id="12313" name="Rectangle 17"/>
            <p:cNvSpPr>
              <a:spLocks noChangeArrowheads="1"/>
            </p:cNvSpPr>
            <p:nvPr/>
          </p:nvSpPr>
          <p:spPr bwMode="auto">
            <a:xfrm>
              <a:off x="2032" y="1056"/>
              <a:ext cx="752" cy="784"/>
            </a:xfrm>
            <a:prstGeom prst="rect">
              <a:avLst/>
            </a:prstGeom>
            <a:noFill/>
            <a:ln w="57150">
              <a:solidFill>
                <a:srgbClr val="FFFF00"/>
              </a:solidFill>
              <a:miter lim="800000"/>
              <a:headEnd/>
              <a:tailEnd/>
            </a:ln>
          </p:spPr>
          <p:txBody>
            <a:bodyPr wrap="none" anchor="ctr"/>
            <a:lstStyle/>
            <a:p>
              <a:endParaRPr lang="fr-FR"/>
            </a:p>
          </p:txBody>
        </p:sp>
        <p:sp>
          <p:nvSpPr>
            <p:cNvPr id="12314" name="Rectangle 18"/>
            <p:cNvSpPr>
              <a:spLocks noChangeArrowheads="1"/>
            </p:cNvSpPr>
            <p:nvPr/>
          </p:nvSpPr>
          <p:spPr bwMode="auto">
            <a:xfrm>
              <a:off x="4512" y="1056"/>
              <a:ext cx="960" cy="720"/>
            </a:xfrm>
            <a:prstGeom prst="rect">
              <a:avLst/>
            </a:prstGeom>
            <a:noFill/>
            <a:ln w="57150">
              <a:solidFill>
                <a:srgbClr val="FFFF00"/>
              </a:solidFill>
              <a:miter lim="800000"/>
              <a:headEnd/>
              <a:tailEnd/>
            </a:ln>
          </p:spPr>
          <p:txBody>
            <a:bodyPr wrap="none" anchor="ctr"/>
            <a:lstStyle/>
            <a:p>
              <a:endParaRPr lang="fr-FR"/>
            </a:p>
          </p:txBody>
        </p:sp>
        <p:sp>
          <p:nvSpPr>
            <p:cNvPr id="12315" name="Rectangle 19"/>
            <p:cNvSpPr>
              <a:spLocks noChangeArrowheads="1"/>
            </p:cNvSpPr>
            <p:nvPr/>
          </p:nvSpPr>
          <p:spPr bwMode="auto">
            <a:xfrm>
              <a:off x="1760" y="2304"/>
              <a:ext cx="824" cy="536"/>
            </a:xfrm>
            <a:prstGeom prst="rect">
              <a:avLst/>
            </a:prstGeom>
            <a:noFill/>
            <a:ln w="57150">
              <a:solidFill>
                <a:srgbClr val="FFFF00"/>
              </a:solidFill>
              <a:miter lim="800000"/>
              <a:headEnd/>
              <a:tailEnd/>
            </a:ln>
          </p:spPr>
          <p:txBody>
            <a:bodyPr wrap="none" anchor="ctr"/>
            <a:lstStyle/>
            <a:p>
              <a:endParaRPr lang="fr-FR"/>
            </a:p>
          </p:txBody>
        </p:sp>
        <p:sp>
          <p:nvSpPr>
            <p:cNvPr id="12316" name="Rectangle 20"/>
            <p:cNvSpPr>
              <a:spLocks noChangeArrowheads="1"/>
            </p:cNvSpPr>
            <p:nvPr/>
          </p:nvSpPr>
          <p:spPr bwMode="auto">
            <a:xfrm>
              <a:off x="864" y="3336"/>
              <a:ext cx="864" cy="528"/>
            </a:xfrm>
            <a:prstGeom prst="rect">
              <a:avLst/>
            </a:prstGeom>
            <a:noFill/>
            <a:ln w="57150">
              <a:solidFill>
                <a:srgbClr val="FFFF00"/>
              </a:solidFill>
              <a:miter lim="800000"/>
              <a:headEnd/>
              <a:tailEnd/>
            </a:ln>
          </p:spPr>
          <p:txBody>
            <a:bodyPr wrap="none" anchor="ctr"/>
            <a:lstStyle/>
            <a:p>
              <a:endParaRPr lang="fr-FR"/>
            </a:p>
          </p:txBody>
        </p:sp>
        <p:sp>
          <p:nvSpPr>
            <p:cNvPr id="12317" name="Rectangle 21"/>
            <p:cNvSpPr>
              <a:spLocks noChangeArrowheads="1"/>
            </p:cNvSpPr>
            <p:nvPr/>
          </p:nvSpPr>
          <p:spPr bwMode="auto">
            <a:xfrm>
              <a:off x="752" y="2072"/>
              <a:ext cx="728" cy="768"/>
            </a:xfrm>
            <a:prstGeom prst="rect">
              <a:avLst/>
            </a:prstGeom>
            <a:noFill/>
            <a:ln w="57150">
              <a:solidFill>
                <a:srgbClr val="FFFF00"/>
              </a:solidFill>
              <a:miter lim="800000"/>
              <a:headEnd/>
              <a:tailEnd/>
            </a:ln>
          </p:spPr>
          <p:txBody>
            <a:bodyPr wrap="none" anchor="ctr"/>
            <a:lstStyle/>
            <a:p>
              <a:endParaRPr lang="fr-FR"/>
            </a:p>
          </p:txBody>
        </p:sp>
        <p:sp>
          <p:nvSpPr>
            <p:cNvPr id="12318" name="Rectangle 22"/>
            <p:cNvSpPr>
              <a:spLocks noChangeArrowheads="1"/>
            </p:cNvSpPr>
            <p:nvPr/>
          </p:nvSpPr>
          <p:spPr bwMode="auto">
            <a:xfrm>
              <a:off x="3184" y="2112"/>
              <a:ext cx="1040" cy="704"/>
            </a:xfrm>
            <a:prstGeom prst="rect">
              <a:avLst/>
            </a:prstGeom>
            <a:noFill/>
            <a:ln w="57150">
              <a:solidFill>
                <a:srgbClr val="FFFF00"/>
              </a:solidFill>
              <a:miter lim="800000"/>
              <a:headEnd/>
              <a:tailEnd/>
            </a:ln>
          </p:spPr>
          <p:txBody>
            <a:bodyPr wrap="none" anchor="ctr"/>
            <a:lstStyle/>
            <a:p>
              <a:endParaRPr lang="fr-FR"/>
            </a:p>
          </p:txBody>
        </p:sp>
        <p:sp>
          <p:nvSpPr>
            <p:cNvPr id="12319" name="Rectangle 23"/>
            <p:cNvSpPr>
              <a:spLocks noChangeArrowheads="1"/>
            </p:cNvSpPr>
            <p:nvPr/>
          </p:nvSpPr>
          <p:spPr bwMode="auto">
            <a:xfrm>
              <a:off x="4432" y="1960"/>
              <a:ext cx="1232" cy="776"/>
            </a:xfrm>
            <a:prstGeom prst="rect">
              <a:avLst/>
            </a:prstGeom>
            <a:noFill/>
            <a:ln w="57150">
              <a:solidFill>
                <a:srgbClr val="FFFF00"/>
              </a:solidFill>
              <a:miter lim="800000"/>
              <a:headEnd/>
              <a:tailEnd/>
            </a:ln>
          </p:spPr>
          <p:txBody>
            <a:bodyPr wrap="none" anchor="ctr"/>
            <a:lstStyle/>
            <a:p>
              <a:endParaRPr lang="fr-FR"/>
            </a:p>
          </p:txBody>
        </p:sp>
        <p:sp>
          <p:nvSpPr>
            <p:cNvPr id="12320" name="Rectangle 24"/>
            <p:cNvSpPr>
              <a:spLocks noChangeArrowheads="1"/>
            </p:cNvSpPr>
            <p:nvPr/>
          </p:nvSpPr>
          <p:spPr bwMode="auto">
            <a:xfrm>
              <a:off x="3264" y="3120"/>
              <a:ext cx="1296" cy="784"/>
            </a:xfrm>
            <a:prstGeom prst="rect">
              <a:avLst/>
            </a:prstGeom>
            <a:noFill/>
            <a:ln w="57150">
              <a:solidFill>
                <a:srgbClr val="FFFF00"/>
              </a:solidFill>
              <a:miter lim="800000"/>
              <a:headEnd/>
              <a:tailEnd/>
            </a:ln>
          </p:spPr>
          <p:txBody>
            <a:bodyPr wrap="none" anchor="ctr"/>
            <a:lstStyle/>
            <a:p>
              <a:endParaRPr lang="fr-FR"/>
            </a:p>
          </p:txBody>
        </p:sp>
        <p:sp>
          <p:nvSpPr>
            <p:cNvPr id="12321" name="Rectangle 25"/>
            <p:cNvSpPr>
              <a:spLocks noChangeArrowheads="1"/>
            </p:cNvSpPr>
            <p:nvPr/>
          </p:nvSpPr>
          <p:spPr bwMode="auto">
            <a:xfrm>
              <a:off x="1928" y="3136"/>
              <a:ext cx="1088" cy="640"/>
            </a:xfrm>
            <a:prstGeom prst="rect">
              <a:avLst/>
            </a:prstGeom>
            <a:noFill/>
            <a:ln w="57150">
              <a:solidFill>
                <a:srgbClr val="FFFF00"/>
              </a:solidFill>
              <a:miter lim="800000"/>
              <a:headEnd/>
              <a:tailEnd/>
            </a:ln>
          </p:spPr>
          <p:txBody>
            <a:bodyPr wrap="none" anchor="ctr"/>
            <a:lstStyle/>
            <a:p>
              <a:endParaRPr lang="fr-FR"/>
            </a:p>
          </p:txBody>
        </p:sp>
        <p:sp>
          <p:nvSpPr>
            <p:cNvPr id="12322" name="Rectangle 26"/>
            <p:cNvSpPr>
              <a:spLocks noChangeArrowheads="1"/>
            </p:cNvSpPr>
            <p:nvPr/>
          </p:nvSpPr>
          <p:spPr bwMode="auto">
            <a:xfrm>
              <a:off x="4608" y="2896"/>
              <a:ext cx="768" cy="1008"/>
            </a:xfrm>
            <a:prstGeom prst="rect">
              <a:avLst/>
            </a:prstGeom>
            <a:noFill/>
            <a:ln w="57150">
              <a:solidFill>
                <a:srgbClr val="FFFF00"/>
              </a:solidFill>
              <a:miter lim="800000"/>
              <a:headEnd/>
              <a:tailEnd/>
            </a:ln>
          </p:spPr>
          <p:txBody>
            <a:bodyPr wrap="none" anchor="ctr"/>
            <a:lstStyle/>
            <a:p>
              <a:endParaRPr lang="fr-FR"/>
            </a:p>
          </p:txBody>
        </p:sp>
        <p:sp>
          <p:nvSpPr>
            <p:cNvPr id="12323" name="Rectangle 27"/>
            <p:cNvSpPr>
              <a:spLocks noChangeArrowheads="1"/>
            </p:cNvSpPr>
            <p:nvPr/>
          </p:nvSpPr>
          <p:spPr bwMode="auto">
            <a:xfrm>
              <a:off x="3264" y="1248"/>
              <a:ext cx="384" cy="288"/>
            </a:xfrm>
            <a:prstGeom prst="rect">
              <a:avLst/>
            </a:prstGeom>
            <a:noFill/>
            <a:ln w="57150">
              <a:solidFill>
                <a:srgbClr val="FFFF00"/>
              </a:solidFill>
              <a:miter lim="800000"/>
              <a:headEnd/>
              <a:tailEnd/>
            </a:ln>
          </p:spPr>
          <p:txBody>
            <a:bodyPr wrap="none" anchor="ctr"/>
            <a:lstStyle/>
            <a:p>
              <a:endParaRPr lang="fr-FR"/>
            </a:p>
          </p:txBody>
        </p:sp>
        <p:sp>
          <p:nvSpPr>
            <p:cNvPr id="12324" name="Rectangle 28"/>
            <p:cNvSpPr>
              <a:spLocks noChangeArrowheads="1"/>
            </p:cNvSpPr>
            <p:nvPr/>
          </p:nvSpPr>
          <p:spPr bwMode="auto">
            <a:xfrm>
              <a:off x="3888" y="1440"/>
              <a:ext cx="192" cy="192"/>
            </a:xfrm>
            <a:prstGeom prst="rect">
              <a:avLst/>
            </a:prstGeom>
            <a:noFill/>
            <a:ln w="57150">
              <a:solidFill>
                <a:srgbClr val="FFFF00"/>
              </a:solidFill>
              <a:miter lim="800000"/>
              <a:headEnd/>
              <a:tailEnd/>
            </a:ln>
          </p:spPr>
          <p:txBody>
            <a:bodyPr wrap="none" anchor="ctr"/>
            <a:lstStyle/>
            <a:p>
              <a:endParaRPr lang="fr-FR"/>
            </a:p>
          </p:txBody>
        </p:sp>
        <p:sp>
          <p:nvSpPr>
            <p:cNvPr id="12325" name="Rectangle 29"/>
            <p:cNvSpPr>
              <a:spLocks noChangeArrowheads="1"/>
            </p:cNvSpPr>
            <p:nvPr/>
          </p:nvSpPr>
          <p:spPr bwMode="auto">
            <a:xfrm>
              <a:off x="3648" y="1248"/>
              <a:ext cx="192" cy="384"/>
            </a:xfrm>
            <a:prstGeom prst="rect">
              <a:avLst/>
            </a:prstGeom>
            <a:noFill/>
            <a:ln w="57150">
              <a:solidFill>
                <a:srgbClr val="FFFF00"/>
              </a:solidFill>
              <a:miter lim="800000"/>
              <a:headEnd/>
              <a:tailEnd/>
            </a:ln>
          </p:spPr>
          <p:txBody>
            <a:bodyPr wrap="none" anchor="ctr"/>
            <a:lstStyle/>
            <a:p>
              <a:endParaRPr lang="fr-FR"/>
            </a:p>
          </p:txBody>
        </p:sp>
        <p:sp>
          <p:nvSpPr>
            <p:cNvPr id="12326" name="Rectangle 30"/>
            <p:cNvSpPr>
              <a:spLocks noChangeArrowheads="1"/>
            </p:cNvSpPr>
            <p:nvPr/>
          </p:nvSpPr>
          <p:spPr bwMode="auto">
            <a:xfrm>
              <a:off x="3183" y="1248"/>
              <a:ext cx="192" cy="240"/>
            </a:xfrm>
            <a:prstGeom prst="rect">
              <a:avLst/>
            </a:prstGeom>
            <a:noFill/>
            <a:ln w="57150">
              <a:solidFill>
                <a:srgbClr val="FFFF00"/>
              </a:solidFill>
              <a:miter lim="800000"/>
              <a:headEnd/>
              <a:tailEnd/>
            </a:ln>
          </p:spPr>
          <p:txBody>
            <a:bodyPr wrap="none" anchor="ctr"/>
            <a:lstStyle/>
            <a:p>
              <a:endParaRPr lang="fr-FR"/>
            </a:p>
          </p:txBody>
        </p:sp>
        <p:sp>
          <p:nvSpPr>
            <p:cNvPr id="12327" name="Rectangle 31"/>
            <p:cNvSpPr>
              <a:spLocks noChangeArrowheads="1"/>
            </p:cNvSpPr>
            <p:nvPr/>
          </p:nvSpPr>
          <p:spPr bwMode="auto">
            <a:xfrm>
              <a:off x="4032" y="1392"/>
              <a:ext cx="144" cy="240"/>
            </a:xfrm>
            <a:prstGeom prst="rect">
              <a:avLst/>
            </a:prstGeom>
            <a:noFill/>
            <a:ln w="57150">
              <a:solidFill>
                <a:srgbClr val="FFFF00"/>
              </a:solidFill>
              <a:miter lim="800000"/>
              <a:headEnd/>
              <a:tailEnd/>
            </a:ln>
          </p:spPr>
          <p:txBody>
            <a:bodyPr wrap="none" anchor="ctr"/>
            <a:lstStyle/>
            <a:p>
              <a:endParaRPr lang="fr-FR"/>
            </a:p>
          </p:txBody>
        </p:sp>
      </p:grpSp>
      <p:pic>
        <p:nvPicPr>
          <p:cNvPr id="216096" name="Picture 32" descr="001977"/>
          <p:cNvPicPr>
            <a:picLocks noChangeAspect="1" noChangeArrowheads="1"/>
          </p:cNvPicPr>
          <p:nvPr/>
        </p:nvPicPr>
        <p:blipFill>
          <a:blip r:embed="rId15"/>
          <a:srcRect l="11806" t="16667" r="9027" b="5556"/>
          <a:stretch>
            <a:fillRect/>
          </a:stretch>
        </p:blipFill>
        <p:spPr bwMode="auto">
          <a:xfrm>
            <a:off x="7200900" y="1714500"/>
            <a:ext cx="1447800" cy="1066800"/>
          </a:xfrm>
          <a:prstGeom prst="rect">
            <a:avLst/>
          </a:prstGeom>
          <a:noFill/>
          <a:ln w="9525">
            <a:noFill/>
            <a:miter lim="800000"/>
            <a:headEnd/>
            <a:tailEnd/>
          </a:ln>
        </p:spPr>
      </p:pic>
      <p:pic>
        <p:nvPicPr>
          <p:cNvPr id="216097" name="Picture 33" descr="001640"/>
          <p:cNvPicPr>
            <a:picLocks noChangeAspect="1" noChangeArrowheads="1"/>
          </p:cNvPicPr>
          <p:nvPr/>
        </p:nvPicPr>
        <p:blipFill>
          <a:blip r:embed="rId16"/>
          <a:srcRect l="34616" t="20512" r="11539" b="2563"/>
          <a:stretch>
            <a:fillRect/>
          </a:stretch>
        </p:blipFill>
        <p:spPr bwMode="auto">
          <a:xfrm>
            <a:off x="1219200" y="3352800"/>
            <a:ext cx="1066800" cy="1143000"/>
          </a:xfrm>
          <a:prstGeom prst="rect">
            <a:avLst/>
          </a:prstGeom>
          <a:noFill/>
          <a:ln w="9525">
            <a:noFill/>
            <a:miter lim="800000"/>
            <a:headEnd/>
            <a:tailEnd/>
          </a:ln>
        </p:spPr>
      </p:pic>
      <p:pic>
        <p:nvPicPr>
          <p:cNvPr id="216098" name="Picture 34" descr="001251"/>
          <p:cNvPicPr>
            <a:picLocks noChangeAspect="1" noChangeArrowheads="1"/>
          </p:cNvPicPr>
          <p:nvPr/>
        </p:nvPicPr>
        <p:blipFill>
          <a:blip r:embed="rId8"/>
          <a:srcRect t="4651" r="6978" b="2325"/>
          <a:stretch>
            <a:fillRect/>
          </a:stretch>
        </p:blipFill>
        <p:spPr bwMode="auto">
          <a:xfrm>
            <a:off x="7366000" y="4648200"/>
            <a:ext cx="1143000" cy="1524000"/>
          </a:xfrm>
          <a:prstGeom prst="rect">
            <a:avLst/>
          </a:prstGeom>
          <a:noFill/>
          <a:ln w="9525">
            <a:noFill/>
            <a:miter lim="800000"/>
            <a:headEnd/>
            <a:tailEnd/>
          </a:ln>
        </p:spPr>
      </p:pic>
      <p:grpSp>
        <p:nvGrpSpPr>
          <p:cNvPr id="4" name="Group 35"/>
          <p:cNvGrpSpPr>
            <a:grpSpLocks/>
          </p:cNvGrpSpPr>
          <p:nvPr/>
        </p:nvGrpSpPr>
        <p:grpSpPr bwMode="auto">
          <a:xfrm>
            <a:off x="50800" y="1295400"/>
            <a:ext cx="406400" cy="4648200"/>
            <a:chOff x="32" y="816"/>
            <a:chExt cx="256" cy="2928"/>
          </a:xfrm>
        </p:grpSpPr>
        <p:sp>
          <p:nvSpPr>
            <p:cNvPr id="12309" name="Line 36"/>
            <p:cNvSpPr>
              <a:spLocks noChangeShapeType="1"/>
            </p:cNvSpPr>
            <p:nvPr/>
          </p:nvSpPr>
          <p:spPr bwMode="auto">
            <a:xfrm flipV="1">
              <a:off x="288" y="816"/>
              <a:ext cx="0" cy="2928"/>
            </a:xfrm>
            <a:prstGeom prst="line">
              <a:avLst/>
            </a:prstGeom>
            <a:noFill/>
            <a:ln w="28575">
              <a:solidFill>
                <a:schemeClr val="tx2"/>
              </a:solidFill>
              <a:round/>
              <a:headEnd type="oval" w="med" len="med"/>
              <a:tailEnd type="triangle" w="med" len="med"/>
            </a:ln>
          </p:spPr>
          <p:txBody>
            <a:bodyPr/>
            <a:lstStyle/>
            <a:p>
              <a:endParaRPr lang="fr-FR"/>
            </a:p>
          </p:txBody>
        </p:sp>
        <p:sp>
          <p:nvSpPr>
            <p:cNvPr id="12310" name="Rectangle 37"/>
            <p:cNvSpPr>
              <a:spLocks noChangeArrowheads="1"/>
            </p:cNvSpPr>
            <p:nvPr/>
          </p:nvSpPr>
          <p:spPr bwMode="auto">
            <a:xfrm rot="-5400000">
              <a:off x="-400" y="2344"/>
              <a:ext cx="1113" cy="250"/>
            </a:xfrm>
            <a:prstGeom prst="rect">
              <a:avLst/>
            </a:prstGeom>
            <a:noFill/>
            <a:ln w="9525">
              <a:noFill/>
              <a:miter lim="800000"/>
              <a:headEnd/>
              <a:tailEnd/>
            </a:ln>
          </p:spPr>
          <p:txBody>
            <a:bodyPr wrap="none">
              <a:spAutoFit/>
            </a:bodyPr>
            <a:lstStyle/>
            <a:p>
              <a:pPr eaLnBrk="1" hangingPunct="1"/>
              <a:r>
                <a:rPr lang="en-US" sz="2000" u="none">
                  <a:solidFill>
                    <a:srgbClr val="FF0000"/>
                  </a:solidFill>
                  <a:cs typeface="Times New Roman" pitchFamily="18" charset="0"/>
                </a:rPr>
                <a:t>View variation</a:t>
              </a:r>
              <a:endParaRPr lang="fr-FR" sz="2000" u="none">
                <a:solidFill>
                  <a:srgbClr val="FF0000"/>
                </a:solidFill>
                <a:cs typeface="Times New Roman" pitchFamily="18" charset="0"/>
              </a:endParaRPr>
            </a:p>
          </p:txBody>
        </p:sp>
      </p:grpSp>
      <p:pic>
        <p:nvPicPr>
          <p:cNvPr id="216102" name="Picture 38" descr="000775"/>
          <p:cNvPicPr>
            <a:picLocks noChangeAspect="1" noChangeArrowheads="1"/>
          </p:cNvPicPr>
          <p:nvPr/>
        </p:nvPicPr>
        <p:blipFill>
          <a:blip r:embed="rId17"/>
          <a:srcRect l="3999" t="10324" r="8000" b="17419"/>
          <a:stretch>
            <a:fillRect/>
          </a:stretch>
        </p:blipFill>
        <p:spPr bwMode="auto">
          <a:xfrm>
            <a:off x="4152900" y="4152900"/>
            <a:ext cx="1219200" cy="774700"/>
          </a:xfrm>
          <a:prstGeom prst="rect">
            <a:avLst/>
          </a:prstGeom>
          <a:noFill/>
          <a:ln w="9525">
            <a:noFill/>
            <a:miter lim="800000"/>
            <a:headEnd/>
            <a:tailEnd/>
          </a:ln>
        </p:spPr>
      </p:pic>
      <p:pic>
        <p:nvPicPr>
          <p:cNvPr id="216103" name="Picture 39" descr="001632"/>
          <p:cNvPicPr>
            <a:picLocks noChangeAspect="1" noChangeArrowheads="1"/>
          </p:cNvPicPr>
          <p:nvPr/>
        </p:nvPicPr>
        <p:blipFill>
          <a:blip r:embed="rId18"/>
          <a:srcRect l="16667" t="14386" r="6667" b="13686"/>
          <a:stretch>
            <a:fillRect/>
          </a:stretch>
        </p:blipFill>
        <p:spPr bwMode="auto">
          <a:xfrm>
            <a:off x="2603500" y="1651000"/>
            <a:ext cx="1371600" cy="895350"/>
          </a:xfrm>
          <a:prstGeom prst="rect">
            <a:avLst/>
          </a:prstGeom>
          <a:noFill/>
          <a:ln w="9525">
            <a:noFill/>
            <a:miter lim="800000"/>
            <a:headEnd/>
            <a:tailEnd/>
          </a:ln>
        </p:spPr>
      </p:pic>
      <p:pic>
        <p:nvPicPr>
          <p:cNvPr id="216104" name="Picture 40" descr="velo"/>
          <p:cNvPicPr>
            <a:picLocks noChangeAspect="1" noChangeArrowheads="1"/>
          </p:cNvPicPr>
          <p:nvPr/>
        </p:nvPicPr>
        <p:blipFill>
          <a:blip r:embed="rId19"/>
          <a:srcRect l="3847" t="5627" r="3847" b="4338"/>
          <a:stretch>
            <a:fillRect/>
          </a:stretch>
        </p:blipFill>
        <p:spPr bwMode="auto">
          <a:xfrm>
            <a:off x="7200900" y="2794000"/>
            <a:ext cx="1333500" cy="889000"/>
          </a:xfrm>
          <a:prstGeom prst="rect">
            <a:avLst/>
          </a:prstGeom>
          <a:noFill/>
          <a:ln w="9525">
            <a:noFill/>
            <a:miter lim="800000"/>
            <a:headEnd/>
            <a:tailEnd/>
          </a:ln>
        </p:spPr>
      </p:pic>
      <p:grpSp>
        <p:nvGrpSpPr>
          <p:cNvPr id="5" name="Group 41"/>
          <p:cNvGrpSpPr>
            <a:grpSpLocks/>
          </p:cNvGrpSpPr>
          <p:nvPr/>
        </p:nvGrpSpPr>
        <p:grpSpPr bwMode="auto">
          <a:xfrm rot="5400000">
            <a:off x="4711700" y="4203700"/>
            <a:ext cx="406400" cy="4648200"/>
            <a:chOff x="32" y="816"/>
            <a:chExt cx="256" cy="2928"/>
          </a:xfrm>
        </p:grpSpPr>
        <p:sp>
          <p:nvSpPr>
            <p:cNvPr id="12307" name="Line 42"/>
            <p:cNvSpPr>
              <a:spLocks noChangeShapeType="1"/>
            </p:cNvSpPr>
            <p:nvPr/>
          </p:nvSpPr>
          <p:spPr bwMode="auto">
            <a:xfrm flipV="1">
              <a:off x="288" y="816"/>
              <a:ext cx="0" cy="2928"/>
            </a:xfrm>
            <a:prstGeom prst="line">
              <a:avLst/>
            </a:prstGeom>
            <a:noFill/>
            <a:ln w="28575">
              <a:solidFill>
                <a:schemeClr val="tx2"/>
              </a:solidFill>
              <a:round/>
              <a:headEnd type="oval" w="med" len="med"/>
              <a:tailEnd type="triangle" w="med" len="med"/>
            </a:ln>
          </p:spPr>
          <p:txBody>
            <a:bodyPr/>
            <a:lstStyle/>
            <a:p>
              <a:endParaRPr lang="fr-FR"/>
            </a:p>
          </p:txBody>
        </p:sp>
        <p:sp>
          <p:nvSpPr>
            <p:cNvPr id="12308" name="Rectangle 43"/>
            <p:cNvSpPr>
              <a:spLocks noChangeArrowheads="1"/>
            </p:cNvSpPr>
            <p:nvPr/>
          </p:nvSpPr>
          <p:spPr bwMode="auto">
            <a:xfrm rot="-5400000">
              <a:off x="-657" y="2087"/>
              <a:ext cx="1628" cy="250"/>
            </a:xfrm>
            <a:prstGeom prst="rect">
              <a:avLst/>
            </a:prstGeom>
            <a:noFill/>
            <a:ln w="9525">
              <a:noFill/>
              <a:miter lim="800000"/>
              <a:headEnd/>
              <a:tailEnd/>
            </a:ln>
          </p:spPr>
          <p:txBody>
            <a:bodyPr wrap="none">
              <a:spAutoFit/>
            </a:bodyPr>
            <a:lstStyle/>
            <a:p>
              <a:pPr eaLnBrk="1" hangingPunct="1"/>
              <a:r>
                <a:rPr lang="en-US" sz="2000" u="none">
                  <a:solidFill>
                    <a:srgbClr val="FF0000"/>
                  </a:solidFill>
                  <a:cs typeface="Times New Roman" pitchFamily="18" charset="0"/>
                </a:rPr>
                <a:t>Within-class variation</a:t>
              </a:r>
              <a:endParaRPr lang="fr-FR" sz="2000" u="none">
                <a:solidFill>
                  <a:srgbClr val="FF0000"/>
                </a:solidFill>
                <a:cs typeface="Times New Roman" pitchFamily="18" charset="0"/>
              </a:endParaRPr>
            </a:p>
          </p:txBody>
        </p:sp>
      </p:grpSp>
      <p:pic>
        <p:nvPicPr>
          <p:cNvPr id="216108" name="Picture 44" descr="velo"/>
          <p:cNvPicPr>
            <a:picLocks noChangeAspect="1" noChangeArrowheads="1"/>
          </p:cNvPicPr>
          <p:nvPr/>
        </p:nvPicPr>
        <p:blipFill>
          <a:blip r:embed="rId14"/>
          <a:srcRect l="3847" t="5627" r="3847" b="4338"/>
          <a:stretch>
            <a:fillRect/>
          </a:stretch>
        </p:blipFill>
        <p:spPr bwMode="auto">
          <a:xfrm>
            <a:off x="6388100" y="5016500"/>
            <a:ext cx="2057400" cy="1371600"/>
          </a:xfrm>
          <a:prstGeom prst="rect">
            <a:avLst/>
          </a:prstGeom>
          <a:noFill/>
          <a:ln w="9525">
            <a:noFill/>
            <a:miter lim="800000"/>
            <a:headEnd/>
            <a:tailEnd/>
          </a:ln>
        </p:spPr>
      </p:pic>
      <p:pic>
        <p:nvPicPr>
          <p:cNvPr id="216109" name="Picture 45" descr="000775"/>
          <p:cNvPicPr>
            <a:picLocks noChangeAspect="1" noChangeArrowheads="1"/>
          </p:cNvPicPr>
          <p:nvPr/>
        </p:nvPicPr>
        <p:blipFill>
          <a:blip r:embed="rId20"/>
          <a:srcRect l="3999" t="10324" r="8000" b="17419"/>
          <a:stretch>
            <a:fillRect/>
          </a:stretch>
        </p:blipFill>
        <p:spPr bwMode="auto">
          <a:xfrm>
            <a:off x="4254500" y="5092700"/>
            <a:ext cx="1981200" cy="1258888"/>
          </a:xfrm>
          <a:prstGeom prst="rect">
            <a:avLst/>
          </a:prstGeom>
          <a:noFill/>
          <a:ln w="9525">
            <a:noFill/>
            <a:miter lim="800000"/>
            <a:headEnd/>
            <a:tailEnd/>
          </a:ln>
        </p:spPr>
      </p:pic>
      <p:pic>
        <p:nvPicPr>
          <p:cNvPr id="216110" name="Picture 46" descr="001632"/>
          <p:cNvPicPr>
            <a:picLocks noChangeAspect="1" noChangeArrowheads="1"/>
          </p:cNvPicPr>
          <p:nvPr/>
        </p:nvPicPr>
        <p:blipFill>
          <a:blip r:embed="rId11"/>
          <a:srcRect l="16667" t="14386" r="6667" b="13686"/>
          <a:stretch>
            <a:fillRect/>
          </a:stretch>
        </p:blipFill>
        <p:spPr bwMode="auto">
          <a:xfrm>
            <a:off x="2120900" y="5054600"/>
            <a:ext cx="1981200" cy="1293813"/>
          </a:xfrm>
          <a:prstGeom prst="rect">
            <a:avLst/>
          </a:prstGeom>
          <a:noFill/>
          <a:ln w="9525">
            <a:noFill/>
            <a:miter lim="800000"/>
            <a:headEnd/>
            <a:tailEnd/>
          </a:ln>
        </p:spPr>
      </p:pic>
      <p:pic>
        <p:nvPicPr>
          <p:cNvPr id="216111" name="Picture 47" descr="001174"/>
          <p:cNvPicPr>
            <a:picLocks noChangeAspect="1" noChangeArrowheads="1"/>
          </p:cNvPicPr>
          <p:nvPr/>
        </p:nvPicPr>
        <p:blipFill>
          <a:blip r:embed="rId21"/>
          <a:srcRect l="27586" t="36246" r="6897"/>
          <a:stretch>
            <a:fillRect/>
          </a:stretch>
        </p:blipFill>
        <p:spPr bwMode="auto">
          <a:xfrm>
            <a:off x="2667000" y="3983038"/>
            <a:ext cx="1143000" cy="741362"/>
          </a:xfrm>
          <a:prstGeom prst="rect">
            <a:avLst/>
          </a:prstGeom>
          <a:noFill/>
          <a:ln w="9525">
            <a:noFill/>
            <a:miter lim="800000"/>
            <a:headEnd/>
            <a:tailEnd/>
          </a:ln>
        </p:spPr>
      </p:pic>
      <p:sp>
        <p:nvSpPr>
          <p:cNvPr id="216112" name="Rectangle 48"/>
          <p:cNvSpPr>
            <a:spLocks noChangeArrowheads="1"/>
          </p:cNvSpPr>
          <p:nvPr/>
        </p:nvSpPr>
        <p:spPr bwMode="auto">
          <a:xfrm>
            <a:off x="2730500" y="3136900"/>
            <a:ext cx="1914526" cy="396875"/>
          </a:xfrm>
          <a:prstGeom prst="rect">
            <a:avLst/>
          </a:prstGeom>
          <a:solidFill>
            <a:schemeClr val="tx1">
              <a:alpha val="74000"/>
            </a:schemeClr>
          </a:solidFill>
          <a:ln w="9525">
            <a:noFill/>
            <a:miter lim="800000"/>
            <a:headEnd/>
            <a:tailEnd/>
          </a:ln>
        </p:spPr>
        <p:txBody>
          <a:bodyPr wrap="square">
            <a:spAutoFit/>
          </a:bodyPr>
          <a:lstStyle/>
          <a:p>
            <a:pPr eaLnBrk="1" hangingPunct="1"/>
            <a:r>
              <a:rPr lang="en-US" sz="2000" u="none" dirty="0">
                <a:solidFill>
                  <a:srgbClr val="FF0000"/>
                </a:solidFill>
                <a:cs typeface="Times New Roman" pitchFamily="18" charset="0"/>
              </a:rPr>
              <a:t>Light variation</a:t>
            </a:r>
            <a:endParaRPr lang="fr-FR" sz="2000" u="none" dirty="0">
              <a:solidFill>
                <a:srgbClr val="FF0000"/>
              </a:solidFill>
              <a:cs typeface="Times New Roman" pitchFamily="18" charset="0"/>
            </a:endParaRPr>
          </a:p>
        </p:txBody>
      </p:sp>
      <p:pic>
        <p:nvPicPr>
          <p:cNvPr id="216113" name="Picture 49" descr="001624"/>
          <p:cNvPicPr>
            <a:picLocks noChangeAspect="1" noChangeArrowheads="1"/>
          </p:cNvPicPr>
          <p:nvPr/>
        </p:nvPicPr>
        <p:blipFill>
          <a:blip r:embed="rId22">
            <a:lum contrast="24000"/>
          </a:blip>
          <a:srcRect/>
          <a:stretch>
            <a:fillRect/>
          </a:stretch>
        </p:blipFill>
        <p:spPr bwMode="auto">
          <a:xfrm>
            <a:off x="5638800" y="3684588"/>
            <a:ext cx="1676400" cy="1116012"/>
          </a:xfrm>
          <a:prstGeom prst="rect">
            <a:avLst/>
          </a:prstGeom>
          <a:noFill/>
          <a:ln w="9525">
            <a:noFill/>
            <a:miter lim="800000"/>
            <a:headEnd/>
            <a:tailEnd/>
          </a:ln>
        </p:spPr>
      </p:pic>
      <p:sp>
        <p:nvSpPr>
          <p:cNvPr id="216114" name="Rectangle 50"/>
          <p:cNvSpPr>
            <a:spLocks noChangeArrowheads="1"/>
          </p:cNvSpPr>
          <p:nvPr/>
        </p:nvSpPr>
        <p:spPr bwMode="auto">
          <a:xfrm>
            <a:off x="5562600" y="3429000"/>
            <a:ext cx="2039979" cy="396875"/>
          </a:xfrm>
          <a:prstGeom prst="rect">
            <a:avLst/>
          </a:prstGeom>
          <a:solidFill>
            <a:schemeClr val="tx1">
              <a:alpha val="74000"/>
            </a:schemeClr>
          </a:solidFill>
          <a:ln w="9525">
            <a:noFill/>
            <a:miter lim="800000"/>
            <a:headEnd/>
            <a:tailEnd/>
          </a:ln>
        </p:spPr>
        <p:txBody>
          <a:bodyPr wrap="square">
            <a:spAutoFit/>
          </a:bodyPr>
          <a:lstStyle/>
          <a:p>
            <a:pPr eaLnBrk="1" hangingPunct="1"/>
            <a:r>
              <a:rPr lang="en-US" sz="2000" u="none" dirty="0">
                <a:solidFill>
                  <a:srgbClr val="FF0000"/>
                </a:solidFill>
                <a:cs typeface="Times New Roman" pitchFamily="18" charset="0"/>
              </a:rPr>
              <a:t>Partial visibility</a:t>
            </a:r>
            <a:endParaRPr lang="fr-FR" sz="2000" u="none" dirty="0">
              <a:solidFill>
                <a:srgbClr val="FF0000"/>
              </a:solidFill>
              <a:cs typeface="Times New Roman" pitchFamily="18" charset="0"/>
            </a:endParaRPr>
          </a:p>
        </p:txBody>
      </p:sp>
      <p:sp>
        <p:nvSpPr>
          <p:cNvPr id="12306" name="Rectangle 51"/>
          <p:cNvSpPr>
            <a:spLocks noChangeArrowheads="1"/>
          </p:cNvSpPr>
          <p:nvPr/>
        </p:nvSpPr>
        <p:spPr bwMode="auto">
          <a:xfrm>
            <a:off x="85725" y="227013"/>
            <a:ext cx="8972550" cy="671512"/>
          </a:xfrm>
          <a:prstGeom prst="rect">
            <a:avLst/>
          </a:prstGeom>
          <a:noFill/>
          <a:ln w="9525">
            <a:noFill/>
            <a:miter lim="800000"/>
            <a:headEnd/>
            <a:tailEnd/>
          </a:ln>
        </p:spPr>
        <p:txBody>
          <a:bodyPr anchor="ctr"/>
          <a:lstStyle/>
          <a:p>
            <a:pPr algn="ctr"/>
            <a:r>
              <a:rPr lang="en-US" sz="4400" dirty="0" smtClean="0"/>
              <a:t>Object category detection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2.22222E-6 L -0.725 -0.03889 " pathEditMode="relative" rAng="0" ptsTypes="AA">
                                      <p:cBhvr>
                                        <p:cTn id="6" dur="1000" fill="hold"/>
                                        <p:tgtEl>
                                          <p:spTgt spid="216096"/>
                                        </p:tgtEl>
                                        <p:attrNameLst>
                                          <p:attrName>ppt_x</p:attrName>
                                          <p:attrName>ppt_y</p:attrName>
                                        </p:attrNameLst>
                                      </p:cBhvr>
                                      <p:rCtr x="-363" y="-19"/>
                                    </p:animMotion>
                                  </p:childTnLst>
                                </p:cTn>
                              </p:par>
                              <p:par>
                                <p:cTn id="7" presetID="6" presetClass="emph" presetSubtype="0" fill="hold" nodeType="withEffect">
                                  <p:stCondLst>
                                    <p:cond delay="0"/>
                                  </p:stCondLst>
                                  <p:childTnLst>
                                    <p:animScale>
                                      <p:cBhvr>
                                        <p:cTn id="8" dur="1000" fill="hold"/>
                                        <p:tgtEl>
                                          <p:spTgt spid="2"/>
                                        </p:tgtEl>
                                      </p:cBhvr>
                                      <p:by x="75000" y="75000"/>
                                    </p:animScale>
                                  </p:childTnLst>
                                </p:cTn>
                              </p:par>
                              <p:par>
                                <p:cTn id="9" presetID="0" presetClass="path" presetSubtype="0" accel="50000" decel="50000" fill="hold" nodeType="withEffect">
                                  <p:stCondLst>
                                    <p:cond delay="0"/>
                                  </p:stCondLst>
                                  <p:childTnLst>
                                    <p:animMotion origin="layout" path="M -0.04583 0.0132 L 0.07084 -0.09791 " pathEditMode="relative" rAng="0" ptsTypes="AA">
                                      <p:cBhvr>
                                        <p:cTn id="10" dur="1000" fill="hold"/>
                                        <p:tgtEl>
                                          <p:spTgt spid="2"/>
                                        </p:tgtEl>
                                        <p:attrNameLst>
                                          <p:attrName>ppt_x</p:attrName>
                                          <p:attrName>ppt_y</p:attrName>
                                        </p:attrNameLst>
                                      </p:cBhvr>
                                      <p:rCtr x="58" y="-56"/>
                                    </p:animMotion>
                                  </p:childTnLst>
                                </p:cTn>
                              </p:par>
                              <p:par>
                                <p:cTn id="11" presetID="0" presetClass="path" presetSubtype="0" accel="50000" decel="50000" fill="hold" nodeType="withEffect">
                                  <p:stCondLst>
                                    <p:cond delay="0"/>
                                  </p:stCondLst>
                                  <p:childTnLst>
                                    <p:animMotion origin="layout" path="M 3.33333E-6 -2.22222E-6 L -0.05 -0.07222 " pathEditMode="relative" rAng="0" ptsTypes="AA">
                                      <p:cBhvr>
                                        <p:cTn id="12" dur="1000" fill="hold"/>
                                        <p:tgtEl>
                                          <p:spTgt spid="216097"/>
                                        </p:tgtEl>
                                        <p:attrNameLst>
                                          <p:attrName>ppt_x</p:attrName>
                                          <p:attrName>ppt_y</p:attrName>
                                        </p:attrNameLst>
                                      </p:cBhvr>
                                      <p:rCtr x="-25" y="-36"/>
                                    </p:animMotion>
                                  </p:childTnLst>
                                </p:cTn>
                              </p:par>
                              <p:par>
                                <p:cTn id="13" presetID="6" presetClass="emph" presetSubtype="0" fill="hold" nodeType="withEffect">
                                  <p:stCondLst>
                                    <p:cond delay="0"/>
                                  </p:stCondLst>
                                  <p:childTnLst>
                                    <p:animScale>
                                      <p:cBhvr>
                                        <p:cTn id="14" dur="1000" fill="hold"/>
                                        <p:tgtEl>
                                          <p:spTgt spid="216097"/>
                                        </p:tgtEl>
                                      </p:cBhvr>
                                      <p:by x="130000" y="130000"/>
                                    </p:animScale>
                                  </p:childTnLst>
                                </p:cTn>
                              </p:par>
                              <p:par>
                                <p:cTn id="15" presetID="0" presetClass="path" presetSubtype="0" accel="50000" decel="50000" fill="hold" nodeType="withEffect">
                                  <p:stCondLst>
                                    <p:cond delay="0"/>
                                  </p:stCondLst>
                                  <p:childTnLst>
                                    <p:animMotion origin="layout" path="M 4.44444E-6 1.11111E-6 L -0.73473 -0.05556 " pathEditMode="relative" rAng="0" ptsTypes="AA">
                                      <p:cBhvr>
                                        <p:cTn id="16" dur="1000" fill="hold"/>
                                        <p:tgtEl>
                                          <p:spTgt spid="216098"/>
                                        </p:tgtEl>
                                        <p:attrNameLst>
                                          <p:attrName>ppt_x</p:attrName>
                                          <p:attrName>ppt_y</p:attrName>
                                        </p:attrNameLst>
                                      </p:cBhvr>
                                      <p:rCtr x="-367" y="-28"/>
                                    </p:animMotion>
                                  </p:childTnLst>
                                </p:cTn>
                              </p:par>
                            </p:childTnLst>
                          </p:cTn>
                        </p:par>
                        <p:par>
                          <p:cTn id="17" fill="hold">
                            <p:stCondLst>
                              <p:cond delay="1000"/>
                            </p:stCondLst>
                            <p:childTnLst>
                              <p:par>
                                <p:cTn id="18" presetID="9" presetClass="emph" presetSubtype="0" nodeType="afterEffect">
                                  <p:stCondLst>
                                    <p:cond delay="0"/>
                                  </p:stCondLst>
                                  <p:childTnLst>
                                    <p:set>
                                      <p:cBhvr rctx="PPT">
                                        <p:cTn id="19" dur="indefinite"/>
                                        <p:tgtEl>
                                          <p:spTgt spid="2"/>
                                        </p:tgtEl>
                                        <p:attrNameLst>
                                          <p:attrName>style.opacity</p:attrName>
                                        </p:attrNameLst>
                                      </p:cBhvr>
                                      <p:to>
                                        <p:strVal val="0.75"/>
                                      </p:to>
                                    </p:set>
                                    <p:animEffect filter="image" prLst="opacity: 0.75">
                                      <p:cBhvr rctx="IE">
                                        <p:cTn id="20" dur="indefinite"/>
                                        <p:tgtEl>
                                          <p:spTgt spid="2"/>
                                        </p:tgtEl>
                                      </p:cBhvr>
                                    </p:animEffec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610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610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6104"/>
                                        </p:tgtEl>
                                        <p:attrNameLst>
                                          <p:attrName>style.visibility</p:attrName>
                                        </p:attrNameLst>
                                      </p:cBhvr>
                                      <p:to>
                                        <p:strVal val="visible"/>
                                      </p:to>
                                    </p:set>
                                  </p:childTnLst>
                                </p:cTn>
                              </p:par>
                              <p:par>
                                <p:cTn id="31" presetID="0" presetClass="path" presetSubtype="0" accel="50000" decel="50000" fill="hold" nodeType="withEffect">
                                  <p:stCondLst>
                                    <p:cond delay="0"/>
                                  </p:stCondLst>
                                  <p:childTnLst>
                                    <p:animMotion origin="layout" path="M -2.22222E-6 1.48148E-6 L -0.01805 0.52731 " pathEditMode="relative" rAng="0" ptsTypes="AA">
                                      <p:cBhvr>
                                        <p:cTn id="32" dur="1000" fill="hold"/>
                                        <p:tgtEl>
                                          <p:spTgt spid="216103"/>
                                        </p:tgtEl>
                                        <p:attrNameLst>
                                          <p:attrName>ppt_x</p:attrName>
                                          <p:attrName>ppt_y</p:attrName>
                                        </p:attrNameLst>
                                      </p:cBhvr>
                                      <p:rCtr x="-9" y="264"/>
                                    </p:animMotion>
                                  </p:childTnLst>
                                </p:cTn>
                              </p:par>
                              <p:par>
                                <p:cTn id="33" presetID="6" presetClass="emph" presetSubtype="0" fill="hold" nodeType="withEffect">
                                  <p:stCondLst>
                                    <p:cond delay="0"/>
                                  </p:stCondLst>
                                  <p:childTnLst>
                                    <p:animScale>
                                      <p:cBhvr>
                                        <p:cTn id="34" dur="1000" fill="hold"/>
                                        <p:tgtEl>
                                          <p:spTgt spid="216103"/>
                                        </p:tgtEl>
                                      </p:cBhvr>
                                      <p:by x="140000" y="140000"/>
                                    </p:animScale>
                                  </p:childTnLst>
                                </p:cTn>
                              </p:par>
                              <p:par>
                                <p:cTn id="35" presetID="0" presetClass="path" presetSubtype="0" accel="50000" decel="50000" fill="hold" nodeType="withEffect">
                                  <p:stCondLst>
                                    <p:cond delay="0"/>
                                  </p:stCondLst>
                                  <p:childTnLst>
                                    <p:animMotion origin="layout" path="M -3.33333E-6 2.96296E-6 L 0.05417 0.17129 " pathEditMode="relative" rAng="0" ptsTypes="AA">
                                      <p:cBhvr>
                                        <p:cTn id="36" dur="1000" fill="hold"/>
                                        <p:tgtEl>
                                          <p:spTgt spid="216102"/>
                                        </p:tgtEl>
                                        <p:attrNameLst>
                                          <p:attrName>ppt_x</p:attrName>
                                          <p:attrName>ppt_y</p:attrName>
                                        </p:attrNameLst>
                                      </p:cBhvr>
                                      <p:rCtr x="27" y="86"/>
                                    </p:animMotion>
                                  </p:childTnLst>
                                </p:cTn>
                              </p:par>
                              <p:par>
                                <p:cTn id="37" presetID="6" presetClass="emph" presetSubtype="0" fill="hold" nodeType="withEffect">
                                  <p:stCondLst>
                                    <p:cond delay="0"/>
                                  </p:stCondLst>
                                  <p:childTnLst>
                                    <p:animScale>
                                      <p:cBhvr>
                                        <p:cTn id="38" dur="1000" fill="hold"/>
                                        <p:tgtEl>
                                          <p:spTgt spid="216102"/>
                                        </p:tgtEl>
                                      </p:cBhvr>
                                      <p:by x="160000" y="160000"/>
                                    </p:animScale>
                                  </p:childTnLst>
                                </p:cTn>
                              </p:par>
                              <p:par>
                                <p:cTn id="39" presetID="0" presetClass="path" presetSubtype="0" accel="50000" decel="50000" fill="hold" nodeType="withEffect">
                                  <p:stCondLst>
                                    <p:cond delay="0"/>
                                  </p:stCondLst>
                                  <p:childTnLst>
                                    <p:animMotion origin="layout" path="M 3.33333E-6 -2.22222E-6 L -0.05209 0.36111 " pathEditMode="relative" rAng="0" ptsTypes="AA">
                                      <p:cBhvr>
                                        <p:cTn id="40" dur="1000" fill="hold"/>
                                        <p:tgtEl>
                                          <p:spTgt spid="216104"/>
                                        </p:tgtEl>
                                        <p:attrNameLst>
                                          <p:attrName>ppt_x</p:attrName>
                                          <p:attrName>ppt_y</p:attrName>
                                        </p:attrNameLst>
                                      </p:cBhvr>
                                      <p:rCtr x="-26" y="181"/>
                                    </p:animMotion>
                                  </p:childTnLst>
                                </p:cTn>
                              </p:par>
                              <p:par>
                                <p:cTn id="41" presetID="6" presetClass="emph" presetSubtype="0" fill="hold" nodeType="withEffect">
                                  <p:stCondLst>
                                    <p:cond delay="0"/>
                                  </p:stCondLst>
                                  <p:childTnLst>
                                    <p:animScale>
                                      <p:cBhvr>
                                        <p:cTn id="42" dur="1000" fill="hold"/>
                                        <p:tgtEl>
                                          <p:spTgt spid="216104"/>
                                        </p:tgtEl>
                                      </p:cBhvr>
                                      <p:by x="150000" y="150000"/>
                                    </p:animScale>
                                  </p:childTnLst>
                                </p:cTn>
                              </p:par>
                            </p:childTnLst>
                          </p:cTn>
                        </p:par>
                        <p:par>
                          <p:cTn id="43" fill="hold">
                            <p:stCondLst>
                              <p:cond delay="1000"/>
                            </p:stCondLst>
                            <p:childTnLst>
                              <p:par>
                                <p:cTn id="44" presetID="1" presetClass="entr" presetSubtype="0"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1610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16109"/>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1611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16111"/>
                                        </p:tgtEl>
                                        <p:attrNameLst>
                                          <p:attrName>style.visibility</p:attrName>
                                        </p:attrNameLst>
                                      </p:cBhvr>
                                      <p:to>
                                        <p:strVal val="visible"/>
                                      </p:to>
                                    </p:set>
                                  </p:childTnLst>
                                </p:cTn>
                              </p:par>
                              <p:par>
                                <p:cTn id="56" presetID="6" presetClass="emph" presetSubtype="0" fill="hold" nodeType="withEffect">
                                  <p:stCondLst>
                                    <p:cond delay="0"/>
                                  </p:stCondLst>
                                  <p:childTnLst>
                                    <p:animScale>
                                      <p:cBhvr>
                                        <p:cTn id="57" dur="500" fill="hold"/>
                                        <p:tgtEl>
                                          <p:spTgt spid="216111"/>
                                        </p:tgtEl>
                                      </p:cBhvr>
                                      <p:by x="170000" y="170000"/>
                                    </p:animScale>
                                  </p:childTnLst>
                                </p:cTn>
                              </p:par>
                              <p:par>
                                <p:cTn id="58" presetID="0" presetClass="path" presetSubtype="0" accel="50000" decel="50000" fill="hold" nodeType="withEffect">
                                  <p:stCondLst>
                                    <p:cond delay="0"/>
                                  </p:stCondLst>
                                  <p:childTnLst>
                                    <p:animMotion origin="layout" path="M -6.66667E-6 -1.73472E-18 L 0.04166 -0.05555 " pathEditMode="relative" ptsTypes="AA">
                                      <p:cBhvr>
                                        <p:cTn id="59" dur="500" fill="hold"/>
                                        <p:tgtEl>
                                          <p:spTgt spid="216111"/>
                                        </p:tgtEl>
                                        <p:attrNameLst>
                                          <p:attrName>ppt_x</p:attrName>
                                          <p:attrName>ppt_y</p:attrName>
                                        </p:attrNameLst>
                                      </p:cBhvr>
                                    </p:animMotion>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2161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6113"/>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216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112" grpId="0" animBg="1"/>
      <p:bldP spid="2161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642938" y="165100"/>
            <a:ext cx="7789862" cy="1066800"/>
          </a:xfrm>
          <a:prstGeom prst="rect">
            <a:avLst/>
          </a:prstGeom>
          <a:noFill/>
          <a:ln w="9525">
            <a:noFill/>
            <a:miter lim="800000"/>
            <a:headEnd/>
            <a:tailEnd/>
          </a:ln>
        </p:spPr>
        <p:txBody>
          <a:bodyPr wrap="none">
            <a:spAutoFit/>
          </a:bodyPr>
          <a:lstStyle/>
          <a:p>
            <a:pPr eaLnBrk="1" hangingPunct="1"/>
            <a:r>
              <a:rPr lang="en-US" sz="3200" u="none" dirty="0">
                <a:latin typeface="Comic Sans MS" pitchFamily="66" charset="0"/>
              </a:rPr>
              <a:t>Model </a:t>
            </a:r>
            <a:r>
              <a:rPr lang="en-US" sz="3200" u="none" dirty="0">
                <a:latin typeface="Comic Sans MS" pitchFamily="66" charset="0"/>
                <a:cs typeface="Times New Roman" pitchFamily="18" charset="0"/>
              </a:rPr>
              <a:t>≡ locally rigid </a:t>
            </a:r>
            <a:r>
              <a:rPr lang="en-US" sz="3200" u="none" dirty="0">
                <a:latin typeface="Comic Sans MS" pitchFamily="66" charset="0"/>
              </a:rPr>
              <a:t>assembly of parts</a:t>
            </a:r>
          </a:p>
          <a:p>
            <a:pPr eaLnBrk="1" hangingPunct="1"/>
            <a:r>
              <a:rPr lang="en-US" sz="3200" u="none" dirty="0">
                <a:latin typeface="Comic Sans MS" pitchFamily="66" charset="0"/>
              </a:rPr>
              <a:t>Part </a:t>
            </a:r>
            <a:r>
              <a:rPr lang="en-US" sz="3200" u="none" dirty="0">
                <a:latin typeface="Comic Sans MS" pitchFamily="66" charset="0"/>
                <a:cs typeface="Times New Roman" pitchFamily="18" charset="0"/>
              </a:rPr>
              <a:t>≡</a:t>
            </a:r>
            <a:r>
              <a:rPr lang="en-US" sz="3200" u="none" dirty="0">
                <a:latin typeface="Comic Sans MS" pitchFamily="66" charset="0"/>
              </a:rPr>
              <a:t> locally rigid assembly of features</a:t>
            </a:r>
          </a:p>
        </p:txBody>
      </p:sp>
      <p:sp>
        <p:nvSpPr>
          <p:cNvPr id="18435" name="Text Box 4"/>
          <p:cNvSpPr txBox="1">
            <a:spLocks noChangeArrowheads="1"/>
          </p:cNvSpPr>
          <p:nvPr/>
        </p:nvSpPr>
        <p:spPr bwMode="auto">
          <a:xfrm>
            <a:off x="138113" y="6381750"/>
            <a:ext cx="8853487" cy="400050"/>
          </a:xfrm>
          <a:prstGeom prst="rect">
            <a:avLst/>
          </a:prstGeom>
          <a:noFill/>
          <a:ln w="9525" algn="ctr">
            <a:noFill/>
            <a:miter lim="800000"/>
            <a:headEnd/>
            <a:tailEnd/>
          </a:ln>
        </p:spPr>
        <p:txBody>
          <a:bodyPr wrap="none">
            <a:spAutoFit/>
          </a:bodyPr>
          <a:lstStyle/>
          <a:p>
            <a:pPr algn="l"/>
            <a:r>
              <a:rPr lang="en-US" sz="2000" u="none">
                <a:latin typeface="Comic Sans MS" pitchFamily="66" charset="0"/>
              </a:rPr>
              <a:t>Qualitative experiments on Pascal VOC’07 (Kushal, Schmid, Ponce, 2008)</a:t>
            </a:r>
          </a:p>
        </p:txBody>
      </p:sp>
      <p:pic>
        <p:nvPicPr>
          <p:cNvPr id="18436" name="Picture 10"/>
          <p:cNvPicPr>
            <a:picLocks noChangeAspect="1" noChangeArrowheads="1"/>
          </p:cNvPicPr>
          <p:nvPr/>
        </p:nvPicPr>
        <p:blipFill>
          <a:blip r:embed="rId3">
            <a:clrChange>
              <a:clrFrom>
                <a:srgbClr val="FFFFFF"/>
              </a:clrFrom>
              <a:clrTo>
                <a:srgbClr val="FFFFFF">
                  <a:alpha val="0"/>
                </a:srgbClr>
              </a:clrTo>
            </a:clrChange>
          </a:blip>
          <a:srcRect l="5090" r="5045"/>
          <a:stretch>
            <a:fillRect/>
          </a:stretch>
        </p:blipFill>
        <p:spPr bwMode="auto">
          <a:xfrm>
            <a:off x="0" y="1295400"/>
            <a:ext cx="9102725" cy="4973638"/>
          </a:xfrm>
          <a:prstGeom prst="rect">
            <a:avLst/>
          </a:prstGeom>
          <a:noFill/>
          <a:ln w="12700" algn="ctr">
            <a:solidFill>
              <a:schemeClr val="tx1"/>
            </a:solid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2210" name="Picture 2"/>
          <p:cNvPicPr>
            <a:picLocks noChangeAspect="1" noChangeArrowheads="1"/>
          </p:cNvPicPr>
          <p:nvPr/>
        </p:nvPicPr>
        <p:blipFill>
          <a:blip r:embed="rId3"/>
          <a:srcRect/>
          <a:stretch>
            <a:fillRect/>
          </a:stretch>
        </p:blipFill>
        <p:spPr bwMode="auto">
          <a:xfrm>
            <a:off x="0" y="0"/>
            <a:ext cx="9144000" cy="6879668"/>
          </a:xfrm>
          <a:prstGeom prst="rect">
            <a:avLst/>
          </a:prstGeom>
          <a:noFill/>
          <a:ln w="9525">
            <a:noFill/>
            <a:miter lim="800000"/>
            <a:headEnd/>
            <a:tailEnd/>
          </a:ln>
          <a:effectLst/>
        </p:spPr>
      </p:pic>
      <p:sp>
        <p:nvSpPr>
          <p:cNvPr id="4" name="ZoneTexte 3"/>
          <p:cNvSpPr txBox="1"/>
          <p:nvPr/>
        </p:nvSpPr>
        <p:spPr>
          <a:xfrm>
            <a:off x="884187" y="-3222"/>
            <a:ext cx="5657318" cy="769441"/>
          </a:xfrm>
          <a:prstGeom prst="rect">
            <a:avLst/>
          </a:prstGeom>
          <a:noFill/>
        </p:spPr>
        <p:txBody>
          <a:bodyPr wrap="none" rtlCol="0">
            <a:spAutoFit/>
          </a:bodyPr>
          <a:lstStyle/>
          <a:p>
            <a:r>
              <a:rPr lang="en-US" sz="4400" dirty="0" smtClean="0"/>
              <a:t>Scene understanding</a:t>
            </a:r>
            <a:endParaRPr lang="fr-FR" sz="4400" dirty="0"/>
          </a:p>
        </p:txBody>
      </p:sp>
      <p:sp>
        <p:nvSpPr>
          <p:cNvPr id="5" name="ZoneTexte 4"/>
          <p:cNvSpPr txBox="1"/>
          <p:nvPr/>
        </p:nvSpPr>
        <p:spPr>
          <a:xfrm>
            <a:off x="4024305" y="6496092"/>
            <a:ext cx="2826415" cy="369332"/>
          </a:xfrm>
          <a:prstGeom prst="rect">
            <a:avLst/>
          </a:prstGeom>
          <a:noFill/>
        </p:spPr>
        <p:txBody>
          <a:bodyPr wrap="none" rtlCol="0">
            <a:spAutoFit/>
          </a:bodyPr>
          <a:lstStyle/>
          <a:p>
            <a:r>
              <a:rPr lang="en-US" dirty="0" smtClean="0"/>
              <a:t>Photo courtesy A. </a:t>
            </a:r>
            <a:r>
              <a:rPr lang="en-US" dirty="0" err="1" smtClean="0"/>
              <a:t>Efros</a:t>
            </a:r>
            <a:r>
              <a:rPr lang="en-US" dirty="0" smtClean="0"/>
              <a:t>.</a:t>
            </a:r>
            <a:endParaRPr lang="fr-F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819400" y="762000"/>
            <a:ext cx="5715000" cy="5715000"/>
            <a:chOff x="1776" y="480"/>
            <a:chExt cx="3600" cy="3600"/>
          </a:xfrm>
        </p:grpSpPr>
        <p:graphicFrame>
          <p:nvGraphicFramePr>
            <p:cNvPr id="331779" name="Object 3"/>
            <p:cNvGraphicFramePr>
              <a:graphicFrameLocks noChangeAspect="1"/>
            </p:cNvGraphicFramePr>
            <p:nvPr/>
          </p:nvGraphicFramePr>
          <p:xfrm>
            <a:off x="1776" y="2352"/>
            <a:ext cx="1728" cy="1728"/>
          </p:xfrm>
          <a:graphic>
            <a:graphicData uri="http://schemas.openxmlformats.org/presentationml/2006/ole">
              <p:oleObj spid="_x0000_s655363" name="Image File" r:id="rId4" imgW="3251160" imgH="3251160" progId="">
                <p:embed/>
              </p:oleObj>
            </a:graphicData>
          </a:graphic>
        </p:graphicFrame>
        <p:graphicFrame>
          <p:nvGraphicFramePr>
            <p:cNvPr id="331780" name="Object 4"/>
            <p:cNvGraphicFramePr>
              <a:graphicFrameLocks noChangeAspect="1"/>
            </p:cNvGraphicFramePr>
            <p:nvPr/>
          </p:nvGraphicFramePr>
          <p:xfrm>
            <a:off x="1776" y="480"/>
            <a:ext cx="1728" cy="1728"/>
          </p:xfrm>
          <a:graphic>
            <a:graphicData uri="http://schemas.openxmlformats.org/presentationml/2006/ole">
              <p:oleObj spid="_x0000_s655364" name="Image File" r:id="rId5" imgW="3251160" imgH="3251160" progId="">
                <p:embed/>
              </p:oleObj>
            </a:graphicData>
          </a:graphic>
        </p:graphicFrame>
        <p:graphicFrame>
          <p:nvGraphicFramePr>
            <p:cNvPr id="331781" name="Object 5"/>
            <p:cNvGraphicFramePr>
              <a:graphicFrameLocks noChangeAspect="1"/>
            </p:cNvGraphicFramePr>
            <p:nvPr/>
          </p:nvGraphicFramePr>
          <p:xfrm>
            <a:off x="3648" y="2352"/>
            <a:ext cx="1728" cy="1728"/>
          </p:xfrm>
          <a:graphic>
            <a:graphicData uri="http://schemas.openxmlformats.org/presentationml/2006/ole">
              <p:oleObj spid="_x0000_s655365" name="Image" r:id="rId6" imgW="3250794" imgH="3250794" progId="">
                <p:embed/>
              </p:oleObj>
            </a:graphicData>
          </a:graphic>
        </p:graphicFrame>
        <p:graphicFrame>
          <p:nvGraphicFramePr>
            <p:cNvPr id="331782" name="Object 6"/>
            <p:cNvGraphicFramePr>
              <a:graphicFrameLocks noChangeAspect="1"/>
            </p:cNvGraphicFramePr>
            <p:nvPr/>
          </p:nvGraphicFramePr>
          <p:xfrm>
            <a:off x="3648" y="480"/>
            <a:ext cx="1728" cy="1728"/>
          </p:xfrm>
          <a:graphic>
            <a:graphicData uri="http://schemas.openxmlformats.org/presentationml/2006/ole">
              <p:oleObj spid="_x0000_s655366" name="Image" r:id="rId7" imgW="3250794" imgH="3250794" progId="">
                <p:embed/>
              </p:oleObj>
            </a:graphicData>
          </a:graphic>
        </p:graphicFrame>
      </p:grpSp>
      <p:grpSp>
        <p:nvGrpSpPr>
          <p:cNvPr id="3" name="Group 7"/>
          <p:cNvGrpSpPr>
            <a:grpSpLocks/>
          </p:cNvGrpSpPr>
          <p:nvPr/>
        </p:nvGrpSpPr>
        <p:grpSpPr bwMode="auto">
          <a:xfrm>
            <a:off x="2971800" y="1219200"/>
            <a:ext cx="4495800" cy="5257800"/>
            <a:chOff x="1872" y="768"/>
            <a:chExt cx="2832" cy="3312"/>
          </a:xfrm>
        </p:grpSpPr>
        <p:sp>
          <p:nvSpPr>
            <p:cNvPr id="331784" name="Oval 8"/>
            <p:cNvSpPr>
              <a:spLocks noChangeArrowheads="1"/>
            </p:cNvSpPr>
            <p:nvPr/>
          </p:nvSpPr>
          <p:spPr bwMode="auto">
            <a:xfrm>
              <a:off x="2304" y="1824"/>
              <a:ext cx="480" cy="480"/>
            </a:xfrm>
            <a:prstGeom prst="ellipse">
              <a:avLst/>
            </a:prstGeom>
            <a:noFill/>
            <a:ln w="28575">
              <a:solidFill>
                <a:srgbClr val="FF3300"/>
              </a:solidFill>
              <a:round/>
              <a:headEnd/>
              <a:tailEnd/>
            </a:ln>
            <a:effectLst/>
          </p:spPr>
          <p:txBody>
            <a:bodyPr wrap="none" anchor="ctr"/>
            <a:lstStyle/>
            <a:p>
              <a:endParaRPr lang="fr-FR"/>
            </a:p>
          </p:txBody>
        </p:sp>
        <p:sp>
          <p:nvSpPr>
            <p:cNvPr id="331785" name="Oval 9"/>
            <p:cNvSpPr>
              <a:spLocks noChangeArrowheads="1"/>
            </p:cNvSpPr>
            <p:nvPr/>
          </p:nvSpPr>
          <p:spPr bwMode="auto">
            <a:xfrm>
              <a:off x="2688" y="1632"/>
              <a:ext cx="480" cy="480"/>
            </a:xfrm>
            <a:prstGeom prst="ellipse">
              <a:avLst/>
            </a:prstGeom>
            <a:noFill/>
            <a:ln w="28575">
              <a:solidFill>
                <a:srgbClr val="FF3300"/>
              </a:solidFill>
              <a:round/>
              <a:headEnd/>
              <a:tailEnd/>
            </a:ln>
            <a:effectLst/>
          </p:spPr>
          <p:txBody>
            <a:bodyPr wrap="none" anchor="ctr"/>
            <a:lstStyle/>
            <a:p>
              <a:endParaRPr lang="fr-FR"/>
            </a:p>
          </p:txBody>
        </p:sp>
        <p:sp>
          <p:nvSpPr>
            <p:cNvPr id="331786" name="Oval 10"/>
            <p:cNvSpPr>
              <a:spLocks noChangeArrowheads="1"/>
            </p:cNvSpPr>
            <p:nvPr/>
          </p:nvSpPr>
          <p:spPr bwMode="auto">
            <a:xfrm>
              <a:off x="3888" y="768"/>
              <a:ext cx="480" cy="480"/>
            </a:xfrm>
            <a:prstGeom prst="ellipse">
              <a:avLst/>
            </a:prstGeom>
            <a:noFill/>
            <a:ln w="28575">
              <a:solidFill>
                <a:srgbClr val="FF3300"/>
              </a:solidFill>
              <a:round/>
              <a:headEnd/>
              <a:tailEnd/>
            </a:ln>
            <a:effectLst/>
          </p:spPr>
          <p:txBody>
            <a:bodyPr wrap="none" anchor="ctr"/>
            <a:lstStyle/>
            <a:p>
              <a:endParaRPr lang="fr-FR"/>
            </a:p>
          </p:txBody>
        </p:sp>
        <p:sp>
          <p:nvSpPr>
            <p:cNvPr id="331787" name="Oval 11"/>
            <p:cNvSpPr>
              <a:spLocks noChangeArrowheads="1"/>
            </p:cNvSpPr>
            <p:nvPr/>
          </p:nvSpPr>
          <p:spPr bwMode="auto">
            <a:xfrm>
              <a:off x="1872" y="3264"/>
              <a:ext cx="480" cy="480"/>
            </a:xfrm>
            <a:prstGeom prst="ellipse">
              <a:avLst/>
            </a:prstGeom>
            <a:noFill/>
            <a:ln w="28575">
              <a:solidFill>
                <a:srgbClr val="FF3300"/>
              </a:solidFill>
              <a:round/>
              <a:headEnd/>
              <a:tailEnd/>
            </a:ln>
            <a:effectLst/>
          </p:spPr>
          <p:txBody>
            <a:bodyPr wrap="none" anchor="ctr"/>
            <a:lstStyle/>
            <a:p>
              <a:endParaRPr lang="fr-FR"/>
            </a:p>
          </p:txBody>
        </p:sp>
        <p:sp>
          <p:nvSpPr>
            <p:cNvPr id="331788" name="Oval 12"/>
            <p:cNvSpPr>
              <a:spLocks noChangeArrowheads="1"/>
            </p:cNvSpPr>
            <p:nvPr/>
          </p:nvSpPr>
          <p:spPr bwMode="auto">
            <a:xfrm>
              <a:off x="2640" y="3456"/>
              <a:ext cx="480" cy="480"/>
            </a:xfrm>
            <a:prstGeom prst="ellipse">
              <a:avLst/>
            </a:prstGeom>
            <a:noFill/>
            <a:ln w="28575">
              <a:solidFill>
                <a:srgbClr val="FF3300"/>
              </a:solidFill>
              <a:round/>
              <a:headEnd/>
              <a:tailEnd/>
            </a:ln>
            <a:effectLst/>
          </p:spPr>
          <p:txBody>
            <a:bodyPr wrap="none" anchor="ctr"/>
            <a:lstStyle/>
            <a:p>
              <a:endParaRPr lang="fr-FR"/>
            </a:p>
          </p:txBody>
        </p:sp>
        <p:sp>
          <p:nvSpPr>
            <p:cNvPr id="331789" name="Oval 13"/>
            <p:cNvSpPr>
              <a:spLocks noChangeArrowheads="1"/>
            </p:cNvSpPr>
            <p:nvPr/>
          </p:nvSpPr>
          <p:spPr bwMode="auto">
            <a:xfrm>
              <a:off x="2736" y="2976"/>
              <a:ext cx="480" cy="480"/>
            </a:xfrm>
            <a:prstGeom prst="ellipse">
              <a:avLst/>
            </a:prstGeom>
            <a:noFill/>
            <a:ln w="28575">
              <a:solidFill>
                <a:srgbClr val="FF3300"/>
              </a:solidFill>
              <a:round/>
              <a:headEnd/>
              <a:tailEnd/>
            </a:ln>
            <a:effectLst/>
          </p:spPr>
          <p:txBody>
            <a:bodyPr wrap="none" anchor="ctr"/>
            <a:lstStyle/>
            <a:p>
              <a:endParaRPr lang="fr-FR"/>
            </a:p>
          </p:txBody>
        </p:sp>
        <p:sp>
          <p:nvSpPr>
            <p:cNvPr id="331790" name="Oval 14"/>
            <p:cNvSpPr>
              <a:spLocks noChangeArrowheads="1"/>
            </p:cNvSpPr>
            <p:nvPr/>
          </p:nvSpPr>
          <p:spPr bwMode="auto">
            <a:xfrm>
              <a:off x="3792" y="3600"/>
              <a:ext cx="480" cy="480"/>
            </a:xfrm>
            <a:prstGeom prst="ellipse">
              <a:avLst/>
            </a:prstGeom>
            <a:noFill/>
            <a:ln w="28575">
              <a:solidFill>
                <a:srgbClr val="FF3300"/>
              </a:solidFill>
              <a:round/>
              <a:headEnd/>
              <a:tailEnd/>
            </a:ln>
            <a:effectLst/>
          </p:spPr>
          <p:txBody>
            <a:bodyPr wrap="none" anchor="ctr"/>
            <a:lstStyle/>
            <a:p>
              <a:endParaRPr lang="fr-FR"/>
            </a:p>
          </p:txBody>
        </p:sp>
        <p:sp>
          <p:nvSpPr>
            <p:cNvPr id="331791" name="Oval 15"/>
            <p:cNvSpPr>
              <a:spLocks noChangeArrowheads="1"/>
            </p:cNvSpPr>
            <p:nvPr/>
          </p:nvSpPr>
          <p:spPr bwMode="auto">
            <a:xfrm>
              <a:off x="4224" y="3600"/>
              <a:ext cx="480" cy="480"/>
            </a:xfrm>
            <a:prstGeom prst="ellipse">
              <a:avLst/>
            </a:prstGeom>
            <a:noFill/>
            <a:ln w="28575">
              <a:solidFill>
                <a:srgbClr val="FF3300"/>
              </a:solidFill>
              <a:round/>
              <a:headEnd/>
              <a:tailEnd/>
            </a:ln>
            <a:effectLst/>
          </p:spPr>
          <p:txBody>
            <a:bodyPr wrap="none" anchor="ctr"/>
            <a:lstStyle/>
            <a:p>
              <a:endParaRPr lang="fr-FR"/>
            </a:p>
          </p:txBody>
        </p:sp>
      </p:grpSp>
      <p:graphicFrame>
        <p:nvGraphicFramePr>
          <p:cNvPr id="331792" name="Object 16"/>
          <p:cNvGraphicFramePr>
            <a:graphicFrameLocks noChangeAspect="1"/>
          </p:cNvGraphicFramePr>
          <p:nvPr/>
        </p:nvGraphicFramePr>
        <p:xfrm>
          <a:off x="1066800" y="3200400"/>
          <a:ext cx="757238" cy="473075"/>
        </p:xfrm>
        <a:graphic>
          <a:graphicData uri="http://schemas.openxmlformats.org/presentationml/2006/ole">
            <p:oleObj spid="_x0000_s655362" name="Image File" r:id="rId8" imgW="3251160" imgH="3251160" progId="">
              <p:embed/>
            </p:oleObj>
          </a:graphicData>
        </a:graphic>
      </p:graphicFrame>
      <p:sp>
        <p:nvSpPr>
          <p:cNvPr id="331793" name="Rectangle 17"/>
          <p:cNvSpPr>
            <a:spLocks noGrp="1" noChangeArrowheads="1"/>
          </p:cNvSpPr>
          <p:nvPr>
            <p:ph type="title"/>
          </p:nvPr>
        </p:nvSpPr>
        <p:spPr>
          <a:xfrm>
            <a:off x="0" y="53937"/>
            <a:ext cx="9144000" cy="563562"/>
          </a:xfrm>
          <a:noFill/>
          <a:ln/>
        </p:spPr>
        <p:txBody>
          <a:bodyPr/>
          <a:lstStyle/>
          <a:p>
            <a:r>
              <a:rPr lang="en-US" sz="3200" dirty="0" smtClean="0">
                <a:solidFill>
                  <a:schemeClr val="tx1"/>
                </a:solidFill>
                <a:latin typeface="Comic Sans MS" pitchFamily="66" charset="0"/>
              </a:rPr>
              <a:t>Local ambiguity and global scene interpretation</a:t>
            </a:r>
            <a:endParaRPr lang="en-US" sz="3200" dirty="0">
              <a:solidFill>
                <a:schemeClr val="tx1"/>
              </a:solidFill>
              <a:latin typeface="Comic Sans MS" pitchFamily="66" charset="0"/>
            </a:endParaRPr>
          </a:p>
        </p:txBody>
      </p:sp>
      <p:sp>
        <p:nvSpPr>
          <p:cNvPr id="331794" name="Text Box 18"/>
          <p:cNvSpPr txBox="1">
            <a:spLocks noChangeArrowheads="1"/>
          </p:cNvSpPr>
          <p:nvPr/>
        </p:nvSpPr>
        <p:spPr bwMode="auto">
          <a:xfrm>
            <a:off x="6253163" y="6575425"/>
            <a:ext cx="2822575" cy="274638"/>
          </a:xfrm>
          <a:prstGeom prst="rect">
            <a:avLst/>
          </a:prstGeom>
          <a:noFill/>
          <a:ln w="9525">
            <a:noFill/>
            <a:miter lim="800000"/>
            <a:headEnd/>
            <a:tailEnd/>
          </a:ln>
          <a:effectLst/>
        </p:spPr>
        <p:txBody>
          <a:bodyPr wrap="none">
            <a:spAutoFit/>
          </a:bodyPr>
          <a:lstStyle/>
          <a:p>
            <a:r>
              <a:rPr lang="en-US" sz="1200">
                <a:latin typeface="Arial" pitchFamily="34" charset="0"/>
                <a:cs typeface="Arial" pitchFamily="34" charset="0"/>
              </a:rPr>
              <a:t>slide credit: Fei-Fei, Fergus &amp; Torralba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a:stretch>
            <a:fillRect/>
          </a:stretch>
        </p:blipFill>
        <p:spPr bwMode="auto">
          <a:xfrm>
            <a:off x="0" y="0"/>
            <a:ext cx="9144000" cy="684847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9549" y="836577"/>
            <a:ext cx="8983550" cy="707886"/>
          </a:xfrm>
          <a:prstGeom prst="rect">
            <a:avLst/>
          </a:prstGeom>
          <a:noFill/>
        </p:spPr>
        <p:txBody>
          <a:bodyPr wrap="none" rtlCol="0">
            <a:spAutoFit/>
          </a:bodyPr>
          <a:lstStyle/>
          <a:p>
            <a:r>
              <a:rPr lang="en-US" sz="4000" dirty="0" smtClean="0"/>
              <a:t>Other notable computer vision books</a:t>
            </a:r>
            <a:endParaRPr lang="fr-FR" sz="4000" dirty="0"/>
          </a:p>
        </p:txBody>
      </p:sp>
      <p:sp>
        <p:nvSpPr>
          <p:cNvPr id="3" name="ZoneTexte 2"/>
          <p:cNvSpPr txBox="1"/>
          <p:nvPr/>
        </p:nvSpPr>
        <p:spPr>
          <a:xfrm>
            <a:off x="468545" y="2370123"/>
            <a:ext cx="8485015" cy="3539430"/>
          </a:xfrm>
          <a:prstGeom prst="rect">
            <a:avLst/>
          </a:prstGeom>
          <a:noFill/>
        </p:spPr>
        <p:txBody>
          <a:bodyPr wrap="none" rtlCol="0">
            <a:spAutoFit/>
          </a:bodyPr>
          <a:lstStyle/>
          <a:p>
            <a:pPr>
              <a:buFont typeface="Arial" pitchFamily="34" charset="0"/>
              <a:buChar char="•"/>
            </a:pPr>
            <a:r>
              <a:rPr lang="en-US" sz="2800" dirty="0" smtClean="0"/>
              <a:t> O. </a:t>
            </a:r>
            <a:r>
              <a:rPr lang="en-US" sz="2800" dirty="0" err="1" smtClean="0"/>
              <a:t>Faugeras</a:t>
            </a:r>
            <a:r>
              <a:rPr lang="en-US" sz="2800" dirty="0" smtClean="0"/>
              <a:t>, Q.T. </a:t>
            </a:r>
            <a:r>
              <a:rPr lang="en-US" sz="2800" dirty="0" err="1" smtClean="0"/>
              <a:t>Luong</a:t>
            </a:r>
            <a:r>
              <a:rPr lang="en-US" sz="2800" dirty="0" smtClean="0"/>
              <a:t>, and T. </a:t>
            </a:r>
            <a:r>
              <a:rPr lang="en-US" sz="2800" dirty="0" err="1" smtClean="0"/>
              <a:t>Papadopoulo</a:t>
            </a:r>
            <a:r>
              <a:rPr lang="en-US" sz="2800" dirty="0" smtClean="0"/>
              <a:t>,</a:t>
            </a:r>
          </a:p>
          <a:p>
            <a:r>
              <a:rPr lang="en-US" sz="2800" dirty="0" smtClean="0"/>
              <a:t>“Geometry of Multiple Images,” MIT Press, 2001.</a:t>
            </a:r>
          </a:p>
          <a:p>
            <a:pPr>
              <a:buFont typeface="Arial" pitchFamily="34" charset="0"/>
              <a:buChar char="•"/>
            </a:pPr>
            <a:endParaRPr lang="en-US" sz="2800" dirty="0" smtClean="0"/>
          </a:p>
          <a:p>
            <a:pPr>
              <a:buFont typeface="Arial" pitchFamily="34" charset="0"/>
              <a:buChar char="•"/>
            </a:pPr>
            <a:r>
              <a:rPr lang="en-US" sz="2800" dirty="0" smtClean="0"/>
              <a:t> R. Hartley and A. </a:t>
            </a:r>
            <a:r>
              <a:rPr lang="en-US" sz="2800" dirty="0" err="1" smtClean="0"/>
              <a:t>Zisserman</a:t>
            </a:r>
            <a:r>
              <a:rPr lang="en-US" sz="2800" dirty="0" smtClean="0"/>
              <a:t>, “Multiple View </a:t>
            </a:r>
          </a:p>
          <a:p>
            <a:r>
              <a:rPr lang="en-US" sz="2800" dirty="0" smtClean="0"/>
              <a:t>Geometry in Computer Vision”, Cambridge </a:t>
            </a:r>
          </a:p>
          <a:p>
            <a:r>
              <a:rPr lang="en-US" sz="2800" dirty="0" smtClean="0"/>
              <a:t>University Press, 2004.</a:t>
            </a:r>
          </a:p>
          <a:p>
            <a:endParaRPr lang="en-US" sz="2800" dirty="0" smtClean="0"/>
          </a:p>
          <a:p>
            <a:pPr>
              <a:buFont typeface="Arial" pitchFamily="34" charset="0"/>
              <a:buChar char="•"/>
            </a:pPr>
            <a:r>
              <a:rPr lang="en-US" sz="2800" dirty="0" smtClean="0"/>
              <a:t> J. </a:t>
            </a:r>
            <a:r>
              <a:rPr lang="en-US" sz="2800" dirty="0" err="1" smtClean="0"/>
              <a:t>Koenderink</a:t>
            </a:r>
            <a:r>
              <a:rPr lang="en-US" sz="2800" dirty="0" smtClean="0"/>
              <a:t>, “Solid Shape”, MIT Press, 1990.</a:t>
            </a:r>
            <a:endParaRPr lang="fr-FR" sz="28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63785" y="836577"/>
            <a:ext cx="3791423" cy="707886"/>
          </a:xfrm>
          <a:prstGeom prst="rect">
            <a:avLst/>
          </a:prstGeom>
          <a:noFill/>
        </p:spPr>
        <p:txBody>
          <a:bodyPr wrap="none" rtlCol="0">
            <a:spAutoFit/>
          </a:bodyPr>
          <a:lstStyle/>
          <a:p>
            <a:r>
              <a:rPr lang="en-US" sz="4000" dirty="0" smtClean="0"/>
              <a:t>Class web-page</a:t>
            </a:r>
            <a:endParaRPr lang="fr-FR" sz="4000" dirty="0"/>
          </a:p>
        </p:txBody>
      </p:sp>
      <p:sp>
        <p:nvSpPr>
          <p:cNvPr id="3" name="ZoneTexte 2"/>
          <p:cNvSpPr txBox="1"/>
          <p:nvPr/>
        </p:nvSpPr>
        <p:spPr>
          <a:xfrm>
            <a:off x="263466" y="1968480"/>
            <a:ext cx="8956298" cy="4585871"/>
          </a:xfrm>
          <a:prstGeom prst="rect">
            <a:avLst/>
          </a:prstGeom>
          <a:noFill/>
        </p:spPr>
        <p:txBody>
          <a:bodyPr wrap="none" rtlCol="0">
            <a:spAutoFit/>
          </a:bodyPr>
          <a:lstStyle/>
          <a:p>
            <a:r>
              <a:rPr lang="en-US" sz="2800" dirty="0" smtClean="0">
                <a:solidFill>
                  <a:schemeClr val="tx2"/>
                </a:solidFill>
              </a:rPr>
              <a:t>http://www.di.ens.fr/willow/teaching/recvis09</a:t>
            </a:r>
          </a:p>
          <a:p>
            <a:r>
              <a:rPr lang="en-US" sz="2800" dirty="0" smtClean="0"/>
              <a:t/>
            </a:r>
            <a:br>
              <a:rPr lang="en-US" sz="2800" dirty="0" smtClean="0"/>
            </a:br>
            <a:r>
              <a:rPr lang="en-US" sz="2800" dirty="0" smtClean="0"/>
              <a:t>Slides available after classes:</a:t>
            </a:r>
          </a:p>
          <a:p>
            <a:endParaRPr lang="en-US" sz="2800" dirty="0" smtClean="0"/>
          </a:p>
          <a:p>
            <a:r>
              <a:rPr lang="en-US" sz="2400" dirty="0" smtClean="0"/>
              <a:t>http://www.di.ens.fr/willow/teaching/recvis09/lecture1.pptx</a:t>
            </a:r>
            <a:endParaRPr lang="en-US" sz="3200" dirty="0" smtClean="0"/>
          </a:p>
          <a:p>
            <a:r>
              <a:rPr lang="en-US" sz="2400" dirty="0" smtClean="0"/>
              <a:t>http://www.di.ens.fr/willow/teaching/recvis09/lecture1.pdf</a:t>
            </a:r>
          </a:p>
          <a:p>
            <a:endParaRPr lang="en-US" sz="2000" dirty="0" smtClean="0"/>
          </a:p>
          <a:p>
            <a:endParaRPr lang="en-US" sz="2800" dirty="0" smtClean="0"/>
          </a:p>
          <a:p>
            <a:r>
              <a:rPr lang="en-US" sz="2800" dirty="0" smtClean="0"/>
              <a:t>Note: Much of the material used in this lecture </a:t>
            </a:r>
          </a:p>
          <a:p>
            <a:r>
              <a:rPr lang="en-US" sz="2800" dirty="0" smtClean="0"/>
              <a:t>is courtesy of Svetlana </a:t>
            </a:r>
            <a:r>
              <a:rPr lang="en-US" sz="2800" dirty="0" err="1" smtClean="0"/>
              <a:t>Lazebnik</a:t>
            </a:r>
            <a:r>
              <a:rPr lang="en-US" sz="2800" dirty="0" smtClean="0"/>
              <a:t>:,</a:t>
            </a:r>
          </a:p>
          <a:p>
            <a:r>
              <a:rPr lang="en-US" sz="2800" dirty="0" smtClean="0"/>
              <a:t>http://www.cs.unc.edu/~lazebnik/</a:t>
            </a:r>
            <a:endParaRPr lang="fr-FR" sz="2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685800" y="404813"/>
            <a:ext cx="7772400" cy="1143000"/>
          </a:xfrm>
        </p:spPr>
        <p:txBody>
          <a:bodyPr/>
          <a:lstStyle/>
          <a:p>
            <a:r>
              <a:rPr lang="en-US">
                <a:solidFill>
                  <a:schemeClr val="tx1"/>
                </a:solidFill>
                <a:latin typeface="Comic Sans MS" pitchFamily="66" charset="0"/>
              </a:rPr>
              <a:t>Outline</a:t>
            </a:r>
            <a:endParaRPr lang="fr-FR">
              <a:solidFill>
                <a:schemeClr val="tx1"/>
              </a:solidFill>
              <a:latin typeface="Comic Sans MS" pitchFamily="66" charset="0"/>
            </a:endParaRPr>
          </a:p>
        </p:txBody>
      </p:sp>
      <p:sp>
        <p:nvSpPr>
          <p:cNvPr id="274435" name="Rectangle 3"/>
          <p:cNvSpPr>
            <a:spLocks noGrp="1" noChangeArrowheads="1"/>
          </p:cNvSpPr>
          <p:nvPr>
            <p:ph type="body" idx="1"/>
          </p:nvPr>
        </p:nvSpPr>
        <p:spPr>
          <a:xfrm>
            <a:off x="831850" y="2097088"/>
            <a:ext cx="7772400" cy="4176712"/>
          </a:xfrm>
        </p:spPr>
        <p:txBody>
          <a:bodyPr/>
          <a:lstStyle/>
          <a:p>
            <a:r>
              <a:rPr lang="en-US" dirty="0">
                <a:solidFill>
                  <a:schemeClr val="accent1"/>
                </a:solidFill>
                <a:latin typeface="Comic Sans MS" pitchFamily="66" charset="0"/>
              </a:rPr>
              <a:t>What computer vision is about</a:t>
            </a:r>
          </a:p>
          <a:p>
            <a:endParaRPr lang="en-US" dirty="0">
              <a:latin typeface="Comic Sans MS" pitchFamily="66" charset="0"/>
            </a:endParaRPr>
          </a:p>
          <a:p>
            <a:r>
              <a:rPr lang="en-US" dirty="0">
                <a:latin typeface="Comic Sans MS" pitchFamily="66" charset="0"/>
              </a:rPr>
              <a:t>What this class is about</a:t>
            </a:r>
          </a:p>
          <a:p>
            <a:endParaRPr lang="en-US" dirty="0">
              <a:latin typeface="Comic Sans MS" pitchFamily="66" charset="0"/>
            </a:endParaRPr>
          </a:p>
          <a:p>
            <a:r>
              <a:rPr lang="en-US" dirty="0">
                <a:latin typeface="Comic Sans MS" pitchFamily="66" charset="0"/>
              </a:rPr>
              <a:t>A brief history of visual recognition</a:t>
            </a:r>
          </a:p>
          <a:p>
            <a:endParaRPr lang="en-US" dirty="0">
              <a:latin typeface="Comic Sans MS" pitchFamily="66" charset="0"/>
            </a:endParaRPr>
          </a:p>
          <a:p>
            <a:r>
              <a:rPr lang="en-US" dirty="0">
                <a:latin typeface="Comic Sans MS" pitchFamily="66" charset="0"/>
              </a:rPr>
              <a:t>Alignment methods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685800" y="404813"/>
            <a:ext cx="7772400" cy="1143000"/>
          </a:xfrm>
        </p:spPr>
        <p:txBody>
          <a:bodyPr/>
          <a:lstStyle/>
          <a:p>
            <a:r>
              <a:rPr lang="en-US">
                <a:solidFill>
                  <a:schemeClr val="tx1"/>
                </a:solidFill>
                <a:latin typeface="Comic Sans MS" pitchFamily="66" charset="0"/>
              </a:rPr>
              <a:t>Outline</a:t>
            </a:r>
            <a:endParaRPr lang="fr-FR">
              <a:solidFill>
                <a:schemeClr val="tx1"/>
              </a:solidFill>
              <a:latin typeface="Comic Sans MS" pitchFamily="66" charset="0"/>
            </a:endParaRPr>
          </a:p>
        </p:txBody>
      </p:sp>
      <p:sp>
        <p:nvSpPr>
          <p:cNvPr id="274435" name="Rectangle 3"/>
          <p:cNvSpPr>
            <a:spLocks noGrp="1" noChangeArrowheads="1"/>
          </p:cNvSpPr>
          <p:nvPr>
            <p:ph type="body" idx="1"/>
          </p:nvPr>
        </p:nvSpPr>
        <p:spPr>
          <a:xfrm>
            <a:off x="831850" y="2097088"/>
            <a:ext cx="7772400" cy="4176712"/>
          </a:xfrm>
        </p:spPr>
        <p:txBody>
          <a:bodyPr/>
          <a:lstStyle/>
          <a:p>
            <a:r>
              <a:rPr lang="en-US" dirty="0">
                <a:latin typeface="Comic Sans MS" pitchFamily="66" charset="0"/>
              </a:rPr>
              <a:t>What computer vision is about</a:t>
            </a:r>
          </a:p>
          <a:p>
            <a:endParaRPr lang="en-US" dirty="0">
              <a:latin typeface="Comic Sans MS" pitchFamily="66" charset="0"/>
            </a:endParaRPr>
          </a:p>
          <a:p>
            <a:r>
              <a:rPr lang="en-US" dirty="0">
                <a:latin typeface="Comic Sans MS" pitchFamily="66" charset="0"/>
              </a:rPr>
              <a:t>What this class is about</a:t>
            </a:r>
          </a:p>
          <a:p>
            <a:endParaRPr lang="en-US" dirty="0">
              <a:latin typeface="Comic Sans MS" pitchFamily="66" charset="0"/>
            </a:endParaRPr>
          </a:p>
          <a:p>
            <a:r>
              <a:rPr lang="en-US" dirty="0">
                <a:solidFill>
                  <a:schemeClr val="accent1"/>
                </a:solidFill>
                <a:latin typeface="Comic Sans MS" pitchFamily="66" charset="0"/>
              </a:rPr>
              <a:t>A brief history of visual recognition</a:t>
            </a:r>
          </a:p>
          <a:p>
            <a:endParaRPr lang="en-US" dirty="0">
              <a:latin typeface="Comic Sans MS" pitchFamily="66" charset="0"/>
            </a:endParaRPr>
          </a:p>
          <a:p>
            <a:r>
              <a:rPr lang="en-US" dirty="0">
                <a:latin typeface="Comic Sans MS" pitchFamily="66" charset="0"/>
              </a:rPr>
              <a:t>Alignment methods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9250" name="Group 2"/>
          <p:cNvGrpSpPr>
            <a:grpSpLocks/>
          </p:cNvGrpSpPr>
          <p:nvPr/>
        </p:nvGrpSpPr>
        <p:grpSpPr bwMode="auto">
          <a:xfrm>
            <a:off x="623888" y="390525"/>
            <a:ext cx="7851775" cy="3765550"/>
            <a:chOff x="227" y="1406"/>
            <a:chExt cx="5321" cy="2224"/>
          </a:xfrm>
        </p:grpSpPr>
        <p:sp>
          <p:nvSpPr>
            <p:cNvPr id="309251" name="Rectangle 3"/>
            <p:cNvSpPr>
              <a:spLocks noChangeArrowheads="1"/>
            </p:cNvSpPr>
            <p:nvPr/>
          </p:nvSpPr>
          <p:spPr bwMode="auto">
            <a:xfrm>
              <a:off x="227" y="1406"/>
              <a:ext cx="5321" cy="2224"/>
            </a:xfrm>
            <a:prstGeom prst="rect">
              <a:avLst/>
            </a:prstGeom>
            <a:noFill/>
            <a:ln w="0">
              <a:solidFill>
                <a:srgbClr val="FFFFFF"/>
              </a:solidFill>
              <a:miter lim="800000"/>
              <a:headEnd/>
              <a:tailEnd/>
            </a:ln>
          </p:spPr>
          <p:txBody>
            <a:bodyPr/>
            <a:lstStyle/>
            <a:p>
              <a:endParaRPr lang="fr-FR"/>
            </a:p>
          </p:txBody>
        </p:sp>
        <p:sp>
          <p:nvSpPr>
            <p:cNvPr id="309252" name="Rectangle 4"/>
            <p:cNvSpPr>
              <a:spLocks noChangeArrowheads="1"/>
            </p:cNvSpPr>
            <p:nvPr/>
          </p:nvSpPr>
          <p:spPr bwMode="auto">
            <a:xfrm>
              <a:off x="227" y="1406"/>
              <a:ext cx="5321" cy="2224"/>
            </a:xfrm>
            <a:prstGeom prst="rect">
              <a:avLst/>
            </a:prstGeom>
            <a:solidFill>
              <a:srgbClr val="FFFFFF"/>
            </a:solidFill>
            <a:ln w="9525">
              <a:noFill/>
              <a:miter lim="800000"/>
              <a:headEnd/>
              <a:tailEnd/>
            </a:ln>
          </p:spPr>
          <p:txBody>
            <a:bodyPr/>
            <a:lstStyle/>
            <a:p>
              <a:endParaRPr lang="fr-FR"/>
            </a:p>
          </p:txBody>
        </p:sp>
        <p:pic>
          <p:nvPicPr>
            <p:cNvPr id="309253" name="Picture 5"/>
            <p:cNvPicPr>
              <a:picLocks noChangeAspect="1" noChangeArrowheads="1"/>
            </p:cNvPicPr>
            <p:nvPr/>
          </p:nvPicPr>
          <p:blipFill>
            <a:blip r:embed="rId3"/>
            <a:srcRect/>
            <a:stretch>
              <a:fillRect/>
            </a:stretch>
          </p:blipFill>
          <p:spPr bwMode="auto">
            <a:xfrm>
              <a:off x="227" y="3485"/>
              <a:ext cx="5321" cy="145"/>
            </a:xfrm>
            <a:prstGeom prst="rect">
              <a:avLst/>
            </a:prstGeom>
            <a:noFill/>
            <a:ln w="9525">
              <a:noFill/>
              <a:miter lim="800000"/>
              <a:headEnd/>
              <a:tailEnd/>
            </a:ln>
          </p:spPr>
        </p:pic>
        <p:pic>
          <p:nvPicPr>
            <p:cNvPr id="309254" name="Picture 6"/>
            <p:cNvPicPr>
              <a:picLocks noChangeAspect="1" noChangeArrowheads="1"/>
            </p:cNvPicPr>
            <p:nvPr/>
          </p:nvPicPr>
          <p:blipFill>
            <a:blip r:embed="rId4"/>
            <a:srcRect/>
            <a:stretch>
              <a:fillRect/>
            </a:stretch>
          </p:blipFill>
          <p:spPr bwMode="auto">
            <a:xfrm>
              <a:off x="227" y="3339"/>
              <a:ext cx="5321" cy="146"/>
            </a:xfrm>
            <a:prstGeom prst="rect">
              <a:avLst/>
            </a:prstGeom>
            <a:noFill/>
            <a:ln w="9525">
              <a:noFill/>
              <a:miter lim="800000"/>
              <a:headEnd/>
              <a:tailEnd/>
            </a:ln>
          </p:spPr>
        </p:pic>
        <p:pic>
          <p:nvPicPr>
            <p:cNvPr id="309255" name="Picture 7"/>
            <p:cNvPicPr>
              <a:picLocks noChangeAspect="1" noChangeArrowheads="1"/>
            </p:cNvPicPr>
            <p:nvPr/>
          </p:nvPicPr>
          <p:blipFill>
            <a:blip r:embed="rId5"/>
            <a:srcRect/>
            <a:stretch>
              <a:fillRect/>
            </a:stretch>
          </p:blipFill>
          <p:spPr bwMode="auto">
            <a:xfrm>
              <a:off x="227" y="3194"/>
              <a:ext cx="5321" cy="145"/>
            </a:xfrm>
            <a:prstGeom prst="rect">
              <a:avLst/>
            </a:prstGeom>
            <a:noFill/>
            <a:ln w="9525">
              <a:noFill/>
              <a:miter lim="800000"/>
              <a:headEnd/>
              <a:tailEnd/>
            </a:ln>
          </p:spPr>
        </p:pic>
        <p:pic>
          <p:nvPicPr>
            <p:cNvPr id="309256" name="Picture 8"/>
            <p:cNvPicPr>
              <a:picLocks noChangeAspect="1" noChangeArrowheads="1"/>
            </p:cNvPicPr>
            <p:nvPr/>
          </p:nvPicPr>
          <p:blipFill>
            <a:blip r:embed="rId6"/>
            <a:srcRect/>
            <a:stretch>
              <a:fillRect/>
            </a:stretch>
          </p:blipFill>
          <p:spPr bwMode="auto">
            <a:xfrm>
              <a:off x="227" y="3048"/>
              <a:ext cx="5321" cy="146"/>
            </a:xfrm>
            <a:prstGeom prst="rect">
              <a:avLst/>
            </a:prstGeom>
            <a:noFill/>
            <a:ln w="9525">
              <a:noFill/>
              <a:miter lim="800000"/>
              <a:headEnd/>
              <a:tailEnd/>
            </a:ln>
          </p:spPr>
        </p:pic>
        <p:pic>
          <p:nvPicPr>
            <p:cNvPr id="309257" name="Picture 9"/>
            <p:cNvPicPr>
              <a:picLocks noChangeAspect="1" noChangeArrowheads="1"/>
            </p:cNvPicPr>
            <p:nvPr/>
          </p:nvPicPr>
          <p:blipFill>
            <a:blip r:embed="rId7"/>
            <a:srcRect/>
            <a:stretch>
              <a:fillRect/>
            </a:stretch>
          </p:blipFill>
          <p:spPr bwMode="auto">
            <a:xfrm>
              <a:off x="227" y="2903"/>
              <a:ext cx="5321" cy="145"/>
            </a:xfrm>
            <a:prstGeom prst="rect">
              <a:avLst/>
            </a:prstGeom>
            <a:noFill/>
            <a:ln w="9525">
              <a:noFill/>
              <a:miter lim="800000"/>
              <a:headEnd/>
              <a:tailEnd/>
            </a:ln>
          </p:spPr>
        </p:pic>
        <p:pic>
          <p:nvPicPr>
            <p:cNvPr id="309258" name="Picture 10"/>
            <p:cNvPicPr>
              <a:picLocks noChangeAspect="1" noChangeArrowheads="1"/>
            </p:cNvPicPr>
            <p:nvPr/>
          </p:nvPicPr>
          <p:blipFill>
            <a:blip r:embed="rId8"/>
            <a:srcRect/>
            <a:stretch>
              <a:fillRect/>
            </a:stretch>
          </p:blipFill>
          <p:spPr bwMode="auto">
            <a:xfrm>
              <a:off x="227" y="2757"/>
              <a:ext cx="5321" cy="146"/>
            </a:xfrm>
            <a:prstGeom prst="rect">
              <a:avLst/>
            </a:prstGeom>
            <a:noFill/>
            <a:ln w="9525">
              <a:noFill/>
              <a:miter lim="800000"/>
              <a:headEnd/>
              <a:tailEnd/>
            </a:ln>
          </p:spPr>
        </p:pic>
        <p:pic>
          <p:nvPicPr>
            <p:cNvPr id="309259" name="Picture 11"/>
            <p:cNvPicPr>
              <a:picLocks noChangeAspect="1" noChangeArrowheads="1"/>
            </p:cNvPicPr>
            <p:nvPr/>
          </p:nvPicPr>
          <p:blipFill>
            <a:blip r:embed="rId9"/>
            <a:srcRect/>
            <a:stretch>
              <a:fillRect/>
            </a:stretch>
          </p:blipFill>
          <p:spPr bwMode="auto">
            <a:xfrm>
              <a:off x="227" y="2612"/>
              <a:ext cx="5321" cy="145"/>
            </a:xfrm>
            <a:prstGeom prst="rect">
              <a:avLst/>
            </a:prstGeom>
            <a:noFill/>
            <a:ln w="9525">
              <a:noFill/>
              <a:miter lim="800000"/>
              <a:headEnd/>
              <a:tailEnd/>
            </a:ln>
          </p:spPr>
        </p:pic>
        <p:pic>
          <p:nvPicPr>
            <p:cNvPr id="309260" name="Picture 12"/>
            <p:cNvPicPr>
              <a:picLocks noChangeAspect="1" noChangeArrowheads="1"/>
            </p:cNvPicPr>
            <p:nvPr/>
          </p:nvPicPr>
          <p:blipFill>
            <a:blip r:embed="rId10"/>
            <a:srcRect/>
            <a:stretch>
              <a:fillRect/>
            </a:stretch>
          </p:blipFill>
          <p:spPr bwMode="auto">
            <a:xfrm>
              <a:off x="227" y="2466"/>
              <a:ext cx="5321" cy="146"/>
            </a:xfrm>
            <a:prstGeom prst="rect">
              <a:avLst/>
            </a:prstGeom>
            <a:noFill/>
            <a:ln w="9525">
              <a:noFill/>
              <a:miter lim="800000"/>
              <a:headEnd/>
              <a:tailEnd/>
            </a:ln>
          </p:spPr>
        </p:pic>
        <p:pic>
          <p:nvPicPr>
            <p:cNvPr id="309261" name="Picture 13"/>
            <p:cNvPicPr>
              <a:picLocks noChangeAspect="1" noChangeArrowheads="1"/>
            </p:cNvPicPr>
            <p:nvPr/>
          </p:nvPicPr>
          <p:blipFill>
            <a:blip r:embed="rId11"/>
            <a:srcRect/>
            <a:stretch>
              <a:fillRect/>
            </a:stretch>
          </p:blipFill>
          <p:spPr bwMode="auto">
            <a:xfrm>
              <a:off x="227" y="2321"/>
              <a:ext cx="5321" cy="145"/>
            </a:xfrm>
            <a:prstGeom prst="rect">
              <a:avLst/>
            </a:prstGeom>
            <a:noFill/>
            <a:ln w="9525">
              <a:noFill/>
              <a:miter lim="800000"/>
              <a:headEnd/>
              <a:tailEnd/>
            </a:ln>
          </p:spPr>
        </p:pic>
        <p:pic>
          <p:nvPicPr>
            <p:cNvPr id="309262" name="Picture 14"/>
            <p:cNvPicPr>
              <a:picLocks noChangeAspect="1" noChangeArrowheads="1"/>
            </p:cNvPicPr>
            <p:nvPr/>
          </p:nvPicPr>
          <p:blipFill>
            <a:blip r:embed="rId12"/>
            <a:srcRect/>
            <a:stretch>
              <a:fillRect/>
            </a:stretch>
          </p:blipFill>
          <p:spPr bwMode="auto">
            <a:xfrm>
              <a:off x="227" y="2176"/>
              <a:ext cx="5321" cy="145"/>
            </a:xfrm>
            <a:prstGeom prst="rect">
              <a:avLst/>
            </a:prstGeom>
            <a:noFill/>
            <a:ln w="9525">
              <a:noFill/>
              <a:miter lim="800000"/>
              <a:headEnd/>
              <a:tailEnd/>
            </a:ln>
          </p:spPr>
        </p:pic>
        <p:pic>
          <p:nvPicPr>
            <p:cNvPr id="309263" name="Picture 15"/>
            <p:cNvPicPr>
              <a:picLocks noChangeAspect="1" noChangeArrowheads="1"/>
            </p:cNvPicPr>
            <p:nvPr/>
          </p:nvPicPr>
          <p:blipFill>
            <a:blip r:embed="rId13"/>
            <a:srcRect/>
            <a:stretch>
              <a:fillRect/>
            </a:stretch>
          </p:blipFill>
          <p:spPr bwMode="auto">
            <a:xfrm>
              <a:off x="227" y="2030"/>
              <a:ext cx="5321" cy="146"/>
            </a:xfrm>
            <a:prstGeom prst="rect">
              <a:avLst/>
            </a:prstGeom>
            <a:noFill/>
            <a:ln w="9525">
              <a:noFill/>
              <a:miter lim="800000"/>
              <a:headEnd/>
              <a:tailEnd/>
            </a:ln>
          </p:spPr>
        </p:pic>
        <p:pic>
          <p:nvPicPr>
            <p:cNvPr id="309264" name="Picture 16"/>
            <p:cNvPicPr>
              <a:picLocks noChangeAspect="1" noChangeArrowheads="1"/>
            </p:cNvPicPr>
            <p:nvPr/>
          </p:nvPicPr>
          <p:blipFill>
            <a:blip r:embed="rId14"/>
            <a:srcRect/>
            <a:stretch>
              <a:fillRect/>
            </a:stretch>
          </p:blipFill>
          <p:spPr bwMode="auto">
            <a:xfrm>
              <a:off x="227" y="1885"/>
              <a:ext cx="5321" cy="145"/>
            </a:xfrm>
            <a:prstGeom prst="rect">
              <a:avLst/>
            </a:prstGeom>
            <a:noFill/>
            <a:ln w="9525">
              <a:noFill/>
              <a:miter lim="800000"/>
              <a:headEnd/>
              <a:tailEnd/>
            </a:ln>
          </p:spPr>
        </p:pic>
        <p:pic>
          <p:nvPicPr>
            <p:cNvPr id="309265" name="Picture 17"/>
            <p:cNvPicPr>
              <a:picLocks noChangeAspect="1" noChangeArrowheads="1"/>
            </p:cNvPicPr>
            <p:nvPr/>
          </p:nvPicPr>
          <p:blipFill>
            <a:blip r:embed="rId15"/>
            <a:srcRect/>
            <a:stretch>
              <a:fillRect/>
            </a:stretch>
          </p:blipFill>
          <p:spPr bwMode="auto">
            <a:xfrm>
              <a:off x="227" y="1739"/>
              <a:ext cx="5321" cy="146"/>
            </a:xfrm>
            <a:prstGeom prst="rect">
              <a:avLst/>
            </a:prstGeom>
            <a:noFill/>
            <a:ln w="9525">
              <a:noFill/>
              <a:miter lim="800000"/>
              <a:headEnd/>
              <a:tailEnd/>
            </a:ln>
          </p:spPr>
        </p:pic>
        <p:pic>
          <p:nvPicPr>
            <p:cNvPr id="309266" name="Picture 18"/>
            <p:cNvPicPr>
              <a:picLocks noChangeAspect="1" noChangeArrowheads="1"/>
            </p:cNvPicPr>
            <p:nvPr/>
          </p:nvPicPr>
          <p:blipFill>
            <a:blip r:embed="rId16"/>
            <a:srcRect/>
            <a:stretch>
              <a:fillRect/>
            </a:stretch>
          </p:blipFill>
          <p:spPr bwMode="auto">
            <a:xfrm>
              <a:off x="227" y="1594"/>
              <a:ext cx="5321" cy="145"/>
            </a:xfrm>
            <a:prstGeom prst="rect">
              <a:avLst/>
            </a:prstGeom>
            <a:noFill/>
            <a:ln w="9525">
              <a:noFill/>
              <a:miter lim="800000"/>
              <a:headEnd/>
              <a:tailEnd/>
            </a:ln>
          </p:spPr>
        </p:pic>
        <p:pic>
          <p:nvPicPr>
            <p:cNvPr id="309267" name="Picture 19"/>
            <p:cNvPicPr>
              <a:picLocks noChangeAspect="1" noChangeArrowheads="1"/>
            </p:cNvPicPr>
            <p:nvPr/>
          </p:nvPicPr>
          <p:blipFill>
            <a:blip r:embed="rId17"/>
            <a:srcRect/>
            <a:stretch>
              <a:fillRect/>
            </a:stretch>
          </p:blipFill>
          <p:spPr bwMode="auto">
            <a:xfrm>
              <a:off x="227" y="1448"/>
              <a:ext cx="5321" cy="146"/>
            </a:xfrm>
            <a:prstGeom prst="rect">
              <a:avLst/>
            </a:prstGeom>
            <a:noFill/>
            <a:ln w="9525">
              <a:noFill/>
              <a:miter lim="800000"/>
              <a:headEnd/>
              <a:tailEnd/>
            </a:ln>
          </p:spPr>
        </p:pic>
        <p:pic>
          <p:nvPicPr>
            <p:cNvPr id="309268" name="Picture 20"/>
            <p:cNvPicPr>
              <a:picLocks noChangeAspect="1" noChangeArrowheads="1"/>
            </p:cNvPicPr>
            <p:nvPr/>
          </p:nvPicPr>
          <p:blipFill>
            <a:blip r:embed="rId18"/>
            <a:srcRect/>
            <a:stretch>
              <a:fillRect/>
            </a:stretch>
          </p:blipFill>
          <p:spPr bwMode="auto">
            <a:xfrm>
              <a:off x="227" y="1406"/>
              <a:ext cx="5321" cy="42"/>
            </a:xfrm>
            <a:prstGeom prst="rect">
              <a:avLst/>
            </a:prstGeom>
            <a:noFill/>
            <a:ln w="9525">
              <a:noFill/>
              <a:miter lim="800000"/>
              <a:headEnd/>
              <a:tailEnd/>
            </a:ln>
          </p:spPr>
        </p:pic>
      </p:grpSp>
      <p:pic>
        <p:nvPicPr>
          <p:cNvPr id="309269" name="Picture 21" descr="jcjy"/>
          <p:cNvPicPr>
            <a:picLocks noChangeAspect="1" noChangeArrowheads="1"/>
          </p:cNvPicPr>
          <p:nvPr/>
        </p:nvPicPr>
        <p:blipFill>
          <a:blip r:embed="rId19" cstate="print"/>
          <a:srcRect/>
          <a:stretch>
            <a:fillRect/>
          </a:stretch>
        </p:blipFill>
        <p:spPr bwMode="auto">
          <a:xfrm>
            <a:off x="3949700" y="555625"/>
            <a:ext cx="1143000" cy="842963"/>
          </a:xfrm>
          <a:prstGeom prst="rect">
            <a:avLst/>
          </a:prstGeom>
          <a:noFill/>
        </p:spPr>
      </p:pic>
      <p:sp>
        <p:nvSpPr>
          <p:cNvPr id="309270" name="Text Box 22"/>
          <p:cNvSpPr txBox="1">
            <a:spLocks noChangeArrowheads="1"/>
          </p:cNvSpPr>
          <p:nvPr/>
        </p:nvSpPr>
        <p:spPr bwMode="auto">
          <a:xfrm>
            <a:off x="1068388" y="4651375"/>
            <a:ext cx="2005012" cy="519113"/>
          </a:xfrm>
          <a:prstGeom prst="rect">
            <a:avLst/>
          </a:prstGeom>
          <a:noFill/>
          <a:ln w="9525">
            <a:noFill/>
            <a:miter lim="800000"/>
            <a:headEnd/>
            <a:tailEnd/>
          </a:ln>
          <a:effectLst/>
        </p:spPr>
        <p:txBody>
          <a:bodyPr wrap="none">
            <a:spAutoFit/>
          </a:bodyPr>
          <a:lstStyle/>
          <a:p>
            <a:r>
              <a:rPr lang="en-US" sz="2800">
                <a:solidFill>
                  <a:schemeClr val="tx2"/>
                </a:solidFill>
              </a:rPr>
              <a:t>Variability</a:t>
            </a:r>
            <a:r>
              <a:rPr lang="en-US" sz="2400">
                <a:solidFill>
                  <a:schemeClr val="tx2"/>
                </a:solidFill>
              </a:rPr>
              <a:t>:</a:t>
            </a:r>
          </a:p>
        </p:txBody>
      </p:sp>
      <p:sp>
        <p:nvSpPr>
          <p:cNvPr id="309271" name="Text Box 23"/>
          <p:cNvSpPr txBox="1">
            <a:spLocks noChangeArrowheads="1"/>
          </p:cNvSpPr>
          <p:nvPr/>
        </p:nvSpPr>
        <p:spPr bwMode="auto">
          <a:xfrm>
            <a:off x="3433763" y="4660900"/>
            <a:ext cx="3576637" cy="1373188"/>
          </a:xfrm>
          <a:prstGeom prst="rect">
            <a:avLst/>
          </a:prstGeom>
          <a:noFill/>
          <a:ln w="9525">
            <a:noFill/>
            <a:miter lim="800000"/>
            <a:headEnd/>
            <a:tailEnd/>
          </a:ln>
          <a:effectLst/>
        </p:spPr>
        <p:txBody>
          <a:bodyPr wrap="none">
            <a:spAutoFit/>
          </a:bodyPr>
          <a:lstStyle/>
          <a:p>
            <a:r>
              <a:rPr lang="en-US" sz="2800"/>
              <a:t>Camera position</a:t>
            </a:r>
          </a:p>
          <a:p>
            <a:r>
              <a:rPr lang="en-US" sz="2800"/>
              <a:t>Illumination</a:t>
            </a:r>
          </a:p>
          <a:p>
            <a:r>
              <a:rPr lang="en-US" sz="2800"/>
              <a:t>Internal parameters</a:t>
            </a:r>
          </a:p>
        </p:txBody>
      </p:sp>
      <p:sp>
        <p:nvSpPr>
          <p:cNvPr id="309272" name="Text Box 24"/>
          <p:cNvSpPr txBox="1">
            <a:spLocks noChangeArrowheads="1"/>
          </p:cNvSpPr>
          <p:nvPr/>
        </p:nvSpPr>
        <p:spPr bwMode="auto">
          <a:xfrm>
            <a:off x="3459163" y="5946775"/>
            <a:ext cx="3998912" cy="519113"/>
          </a:xfrm>
          <a:prstGeom prst="rect">
            <a:avLst/>
          </a:prstGeom>
          <a:noFill/>
          <a:ln w="9525">
            <a:noFill/>
            <a:miter lim="800000"/>
            <a:headEnd/>
            <a:tailEnd/>
          </a:ln>
          <a:effectLst/>
        </p:spPr>
        <p:txBody>
          <a:bodyPr wrap="none">
            <a:spAutoFit/>
          </a:bodyPr>
          <a:lstStyle/>
          <a:p>
            <a:r>
              <a:rPr lang="en-US" sz="2800"/>
              <a:t>Within-class variations</a:t>
            </a:r>
          </a:p>
        </p:txBody>
      </p:sp>
      <p:sp>
        <p:nvSpPr>
          <p:cNvPr id="309273" name="AutoShape 25"/>
          <p:cNvSpPr>
            <a:spLocks noChangeArrowheads="1"/>
          </p:cNvSpPr>
          <p:nvPr/>
        </p:nvSpPr>
        <p:spPr bwMode="auto">
          <a:xfrm>
            <a:off x="1746250" y="6000750"/>
            <a:ext cx="1138238" cy="420688"/>
          </a:xfrm>
          <a:prstGeom prst="rightArrow">
            <a:avLst>
              <a:gd name="adj1" fmla="val 50000"/>
              <a:gd name="adj2" fmla="val 67641"/>
            </a:avLst>
          </a:prstGeom>
          <a:solidFill>
            <a:schemeClr val="accent1"/>
          </a:solidFill>
          <a:ln w="9525">
            <a:solidFill>
              <a:schemeClr val="tx2"/>
            </a:solidFill>
            <a:miter lim="800000"/>
            <a:headEnd/>
            <a:tailEnd/>
          </a:ln>
          <a:effectLst/>
        </p:spPr>
        <p:txBody>
          <a:bodyPr wrap="none" anchor="ctr"/>
          <a:lstStyle/>
          <a:p>
            <a:endParaRPr lang="fr-FR"/>
          </a:p>
        </p:txBody>
      </p:sp>
      <p:sp>
        <p:nvSpPr>
          <p:cNvPr id="309274" name="Freeform 26"/>
          <p:cNvSpPr>
            <a:spLocks/>
          </p:cNvSpPr>
          <p:nvPr/>
        </p:nvSpPr>
        <p:spPr bwMode="auto">
          <a:xfrm>
            <a:off x="5429250" y="1785938"/>
            <a:ext cx="2176463" cy="1538287"/>
          </a:xfrm>
          <a:custGeom>
            <a:avLst/>
            <a:gdLst/>
            <a:ahLst/>
            <a:cxnLst>
              <a:cxn ang="0">
                <a:pos x="0" y="0"/>
              </a:cxn>
              <a:cxn ang="0">
                <a:pos x="277" y="88"/>
              </a:cxn>
              <a:cxn ang="0">
                <a:pos x="414" y="228"/>
              </a:cxn>
              <a:cxn ang="0">
                <a:pos x="525" y="408"/>
              </a:cxn>
              <a:cxn ang="0">
                <a:pos x="621" y="537"/>
              </a:cxn>
              <a:cxn ang="0">
                <a:pos x="752" y="626"/>
              </a:cxn>
              <a:cxn ang="0">
                <a:pos x="869" y="665"/>
              </a:cxn>
              <a:cxn ang="0">
                <a:pos x="1048" y="712"/>
              </a:cxn>
              <a:cxn ang="0">
                <a:pos x="1157" y="774"/>
              </a:cxn>
              <a:cxn ang="0">
                <a:pos x="1227" y="836"/>
              </a:cxn>
              <a:cxn ang="0">
                <a:pos x="1371" y="969"/>
              </a:cxn>
            </a:cxnLst>
            <a:rect l="0" t="0" r="r" b="b"/>
            <a:pathLst>
              <a:path w="1371" h="969">
                <a:moveTo>
                  <a:pt x="0" y="0"/>
                </a:moveTo>
                <a:cubicBezTo>
                  <a:pt x="47" y="15"/>
                  <a:pt x="208" y="50"/>
                  <a:pt x="277" y="88"/>
                </a:cubicBezTo>
                <a:cubicBezTo>
                  <a:pt x="346" y="126"/>
                  <a:pt x="373" y="175"/>
                  <a:pt x="414" y="228"/>
                </a:cubicBezTo>
                <a:cubicBezTo>
                  <a:pt x="455" y="281"/>
                  <a:pt x="491" y="357"/>
                  <a:pt x="525" y="408"/>
                </a:cubicBezTo>
                <a:cubicBezTo>
                  <a:pt x="559" y="459"/>
                  <a:pt x="583" y="501"/>
                  <a:pt x="621" y="537"/>
                </a:cubicBezTo>
                <a:cubicBezTo>
                  <a:pt x="659" y="573"/>
                  <a:pt x="711" y="605"/>
                  <a:pt x="752" y="626"/>
                </a:cubicBezTo>
                <a:cubicBezTo>
                  <a:pt x="793" y="647"/>
                  <a:pt x="820" y="651"/>
                  <a:pt x="869" y="665"/>
                </a:cubicBezTo>
                <a:cubicBezTo>
                  <a:pt x="918" y="679"/>
                  <a:pt x="1000" y="694"/>
                  <a:pt x="1048" y="712"/>
                </a:cubicBezTo>
                <a:cubicBezTo>
                  <a:pt x="1096" y="730"/>
                  <a:pt x="1127" y="753"/>
                  <a:pt x="1157" y="774"/>
                </a:cubicBezTo>
                <a:cubicBezTo>
                  <a:pt x="1187" y="795"/>
                  <a:pt x="1191" y="804"/>
                  <a:pt x="1227" y="836"/>
                </a:cubicBezTo>
                <a:cubicBezTo>
                  <a:pt x="1263" y="868"/>
                  <a:pt x="1341" y="941"/>
                  <a:pt x="1371" y="969"/>
                </a:cubicBezTo>
              </a:path>
            </a:pathLst>
          </a:custGeom>
          <a:noFill/>
          <a:ln w="19050" cmpd="sng">
            <a:solidFill>
              <a:schemeClr val="accent1"/>
            </a:solidFill>
            <a:round/>
            <a:headEnd/>
            <a:tailEnd/>
          </a:ln>
          <a:effectLst/>
        </p:spPr>
        <p:txBody>
          <a:bodyPr wrap="none" anchor="ctr"/>
          <a:lstStyle/>
          <a:p>
            <a:endParaRPr lang="fr-FR"/>
          </a:p>
        </p:txBody>
      </p:sp>
      <p:sp>
        <p:nvSpPr>
          <p:cNvPr id="309275" name="Freeform 27"/>
          <p:cNvSpPr>
            <a:spLocks/>
          </p:cNvSpPr>
          <p:nvPr/>
        </p:nvSpPr>
        <p:spPr bwMode="auto">
          <a:xfrm>
            <a:off x="7600950" y="2043113"/>
            <a:ext cx="871538" cy="1281112"/>
          </a:xfrm>
          <a:custGeom>
            <a:avLst/>
            <a:gdLst/>
            <a:ahLst/>
            <a:cxnLst>
              <a:cxn ang="0">
                <a:pos x="0" y="807"/>
              </a:cxn>
              <a:cxn ang="0">
                <a:pos x="48" y="684"/>
              </a:cxn>
              <a:cxn ang="0">
                <a:pos x="141" y="483"/>
              </a:cxn>
              <a:cxn ang="0">
                <a:pos x="222" y="363"/>
              </a:cxn>
              <a:cxn ang="0">
                <a:pos x="339" y="261"/>
              </a:cxn>
              <a:cxn ang="0">
                <a:pos x="417" y="204"/>
              </a:cxn>
              <a:cxn ang="0">
                <a:pos x="498" y="117"/>
              </a:cxn>
              <a:cxn ang="0">
                <a:pos x="549" y="0"/>
              </a:cxn>
            </a:cxnLst>
            <a:rect l="0" t="0" r="r" b="b"/>
            <a:pathLst>
              <a:path w="549" h="807">
                <a:moveTo>
                  <a:pt x="0" y="807"/>
                </a:moveTo>
                <a:cubicBezTo>
                  <a:pt x="14" y="775"/>
                  <a:pt x="24" y="738"/>
                  <a:pt x="48" y="684"/>
                </a:cubicBezTo>
                <a:cubicBezTo>
                  <a:pt x="72" y="630"/>
                  <a:pt x="112" y="536"/>
                  <a:pt x="141" y="483"/>
                </a:cubicBezTo>
                <a:cubicBezTo>
                  <a:pt x="170" y="430"/>
                  <a:pt x="189" y="400"/>
                  <a:pt x="222" y="363"/>
                </a:cubicBezTo>
                <a:cubicBezTo>
                  <a:pt x="255" y="326"/>
                  <a:pt x="306" y="287"/>
                  <a:pt x="339" y="261"/>
                </a:cubicBezTo>
                <a:cubicBezTo>
                  <a:pt x="372" y="235"/>
                  <a:pt x="391" y="228"/>
                  <a:pt x="417" y="204"/>
                </a:cubicBezTo>
                <a:cubicBezTo>
                  <a:pt x="443" y="180"/>
                  <a:pt x="476" y="151"/>
                  <a:pt x="498" y="117"/>
                </a:cubicBezTo>
                <a:cubicBezTo>
                  <a:pt x="520" y="83"/>
                  <a:pt x="538" y="25"/>
                  <a:pt x="549" y="0"/>
                </a:cubicBezTo>
              </a:path>
            </a:pathLst>
          </a:custGeom>
          <a:noFill/>
          <a:ln w="19050" cmpd="sng">
            <a:solidFill>
              <a:schemeClr val="accent1"/>
            </a:solidFill>
            <a:round/>
            <a:headEnd/>
            <a:tailEnd/>
          </a:ln>
          <a:effectLst/>
        </p:spPr>
        <p:txBody>
          <a:bodyPr wrap="none" anchor="ctr"/>
          <a:lstStyle/>
          <a:p>
            <a:endParaRPr lang="fr-FR"/>
          </a:p>
        </p:txBody>
      </p:sp>
      <p:grpSp>
        <p:nvGrpSpPr>
          <p:cNvPr id="309276" name="Group 28"/>
          <p:cNvGrpSpPr>
            <a:grpSpLocks/>
          </p:cNvGrpSpPr>
          <p:nvPr/>
        </p:nvGrpSpPr>
        <p:grpSpPr bwMode="auto">
          <a:xfrm>
            <a:off x="5424488" y="1838325"/>
            <a:ext cx="3043237" cy="1538288"/>
            <a:chOff x="3516" y="1221"/>
            <a:chExt cx="1917" cy="969"/>
          </a:xfrm>
        </p:grpSpPr>
        <p:sp>
          <p:nvSpPr>
            <p:cNvPr id="309277" name="Freeform 29"/>
            <p:cNvSpPr>
              <a:spLocks/>
            </p:cNvSpPr>
            <p:nvPr/>
          </p:nvSpPr>
          <p:spPr bwMode="auto">
            <a:xfrm>
              <a:off x="3516" y="1221"/>
              <a:ext cx="1371" cy="969"/>
            </a:xfrm>
            <a:custGeom>
              <a:avLst/>
              <a:gdLst/>
              <a:ahLst/>
              <a:cxnLst>
                <a:cxn ang="0">
                  <a:pos x="0" y="0"/>
                </a:cxn>
                <a:cxn ang="0">
                  <a:pos x="277" y="88"/>
                </a:cxn>
                <a:cxn ang="0">
                  <a:pos x="414" y="228"/>
                </a:cxn>
                <a:cxn ang="0">
                  <a:pos x="525" y="408"/>
                </a:cxn>
                <a:cxn ang="0">
                  <a:pos x="621" y="537"/>
                </a:cxn>
                <a:cxn ang="0">
                  <a:pos x="752" y="626"/>
                </a:cxn>
                <a:cxn ang="0">
                  <a:pos x="869" y="665"/>
                </a:cxn>
                <a:cxn ang="0">
                  <a:pos x="1048" y="712"/>
                </a:cxn>
                <a:cxn ang="0">
                  <a:pos x="1157" y="774"/>
                </a:cxn>
                <a:cxn ang="0">
                  <a:pos x="1227" y="836"/>
                </a:cxn>
                <a:cxn ang="0">
                  <a:pos x="1371" y="969"/>
                </a:cxn>
              </a:cxnLst>
              <a:rect l="0" t="0" r="r" b="b"/>
              <a:pathLst>
                <a:path w="1371" h="969">
                  <a:moveTo>
                    <a:pt x="0" y="0"/>
                  </a:moveTo>
                  <a:cubicBezTo>
                    <a:pt x="47" y="15"/>
                    <a:pt x="208" y="50"/>
                    <a:pt x="277" y="88"/>
                  </a:cubicBezTo>
                  <a:cubicBezTo>
                    <a:pt x="346" y="126"/>
                    <a:pt x="373" y="175"/>
                    <a:pt x="414" y="228"/>
                  </a:cubicBezTo>
                  <a:cubicBezTo>
                    <a:pt x="455" y="281"/>
                    <a:pt x="491" y="357"/>
                    <a:pt x="525" y="408"/>
                  </a:cubicBezTo>
                  <a:cubicBezTo>
                    <a:pt x="559" y="459"/>
                    <a:pt x="583" y="501"/>
                    <a:pt x="621" y="537"/>
                  </a:cubicBezTo>
                  <a:cubicBezTo>
                    <a:pt x="659" y="573"/>
                    <a:pt x="711" y="605"/>
                    <a:pt x="752" y="626"/>
                  </a:cubicBezTo>
                  <a:cubicBezTo>
                    <a:pt x="793" y="647"/>
                    <a:pt x="820" y="651"/>
                    <a:pt x="869" y="665"/>
                  </a:cubicBezTo>
                  <a:cubicBezTo>
                    <a:pt x="918" y="679"/>
                    <a:pt x="1000" y="694"/>
                    <a:pt x="1048" y="712"/>
                  </a:cubicBezTo>
                  <a:cubicBezTo>
                    <a:pt x="1096" y="730"/>
                    <a:pt x="1127" y="753"/>
                    <a:pt x="1157" y="774"/>
                  </a:cubicBezTo>
                  <a:cubicBezTo>
                    <a:pt x="1187" y="795"/>
                    <a:pt x="1191" y="804"/>
                    <a:pt x="1227" y="836"/>
                  </a:cubicBezTo>
                  <a:cubicBezTo>
                    <a:pt x="1263" y="868"/>
                    <a:pt x="1341" y="941"/>
                    <a:pt x="1371" y="969"/>
                  </a:cubicBezTo>
                </a:path>
              </a:pathLst>
            </a:custGeom>
            <a:noFill/>
            <a:ln w="19050" cmpd="sng">
              <a:solidFill>
                <a:schemeClr val="accent1"/>
              </a:solidFill>
              <a:round/>
              <a:headEnd/>
              <a:tailEnd/>
            </a:ln>
            <a:effectLst/>
          </p:spPr>
          <p:txBody>
            <a:bodyPr wrap="none" anchor="ctr"/>
            <a:lstStyle/>
            <a:p>
              <a:endParaRPr lang="fr-FR"/>
            </a:p>
          </p:txBody>
        </p:sp>
        <p:sp>
          <p:nvSpPr>
            <p:cNvPr id="309278" name="Freeform 30"/>
            <p:cNvSpPr>
              <a:spLocks/>
            </p:cNvSpPr>
            <p:nvPr/>
          </p:nvSpPr>
          <p:spPr bwMode="auto">
            <a:xfrm>
              <a:off x="4884" y="1383"/>
              <a:ext cx="549" cy="807"/>
            </a:xfrm>
            <a:custGeom>
              <a:avLst/>
              <a:gdLst/>
              <a:ahLst/>
              <a:cxnLst>
                <a:cxn ang="0">
                  <a:pos x="0" y="807"/>
                </a:cxn>
                <a:cxn ang="0">
                  <a:pos x="48" y="684"/>
                </a:cxn>
                <a:cxn ang="0">
                  <a:pos x="141" y="483"/>
                </a:cxn>
                <a:cxn ang="0">
                  <a:pos x="222" y="363"/>
                </a:cxn>
                <a:cxn ang="0">
                  <a:pos x="339" y="261"/>
                </a:cxn>
                <a:cxn ang="0">
                  <a:pos x="417" y="204"/>
                </a:cxn>
                <a:cxn ang="0">
                  <a:pos x="498" y="117"/>
                </a:cxn>
                <a:cxn ang="0">
                  <a:pos x="549" y="0"/>
                </a:cxn>
              </a:cxnLst>
              <a:rect l="0" t="0" r="r" b="b"/>
              <a:pathLst>
                <a:path w="549" h="807">
                  <a:moveTo>
                    <a:pt x="0" y="807"/>
                  </a:moveTo>
                  <a:cubicBezTo>
                    <a:pt x="14" y="775"/>
                    <a:pt x="24" y="738"/>
                    <a:pt x="48" y="684"/>
                  </a:cubicBezTo>
                  <a:cubicBezTo>
                    <a:pt x="72" y="630"/>
                    <a:pt x="112" y="536"/>
                    <a:pt x="141" y="483"/>
                  </a:cubicBezTo>
                  <a:cubicBezTo>
                    <a:pt x="170" y="430"/>
                    <a:pt x="189" y="400"/>
                    <a:pt x="222" y="363"/>
                  </a:cubicBezTo>
                  <a:cubicBezTo>
                    <a:pt x="255" y="326"/>
                    <a:pt x="306" y="287"/>
                    <a:pt x="339" y="261"/>
                  </a:cubicBezTo>
                  <a:cubicBezTo>
                    <a:pt x="372" y="235"/>
                    <a:pt x="391" y="228"/>
                    <a:pt x="417" y="204"/>
                  </a:cubicBezTo>
                  <a:cubicBezTo>
                    <a:pt x="443" y="180"/>
                    <a:pt x="476" y="151"/>
                    <a:pt x="498" y="117"/>
                  </a:cubicBezTo>
                  <a:cubicBezTo>
                    <a:pt x="520" y="83"/>
                    <a:pt x="538" y="25"/>
                    <a:pt x="549" y="0"/>
                  </a:cubicBezTo>
                </a:path>
              </a:pathLst>
            </a:custGeom>
            <a:noFill/>
            <a:ln w="19050" cmpd="sng">
              <a:solidFill>
                <a:schemeClr val="accent1"/>
              </a:solidFill>
              <a:round/>
              <a:headEnd/>
              <a:tailEnd/>
            </a:ln>
            <a:effectLst/>
          </p:spPr>
          <p:txBody>
            <a:bodyPr wrap="none" anchor="ctr"/>
            <a:lstStyle/>
            <a:p>
              <a:endParaRPr lang="fr-FR"/>
            </a:p>
          </p:txBody>
        </p:sp>
      </p:grpSp>
      <p:grpSp>
        <p:nvGrpSpPr>
          <p:cNvPr id="309279" name="Group 31"/>
          <p:cNvGrpSpPr>
            <a:grpSpLocks/>
          </p:cNvGrpSpPr>
          <p:nvPr/>
        </p:nvGrpSpPr>
        <p:grpSpPr bwMode="auto">
          <a:xfrm>
            <a:off x="5429250" y="1895475"/>
            <a:ext cx="3057525" cy="1538288"/>
            <a:chOff x="3516" y="1221"/>
            <a:chExt cx="1917" cy="969"/>
          </a:xfrm>
        </p:grpSpPr>
        <p:sp>
          <p:nvSpPr>
            <p:cNvPr id="309280" name="Freeform 32"/>
            <p:cNvSpPr>
              <a:spLocks/>
            </p:cNvSpPr>
            <p:nvPr/>
          </p:nvSpPr>
          <p:spPr bwMode="auto">
            <a:xfrm>
              <a:off x="3516" y="1221"/>
              <a:ext cx="1371" cy="969"/>
            </a:xfrm>
            <a:custGeom>
              <a:avLst/>
              <a:gdLst/>
              <a:ahLst/>
              <a:cxnLst>
                <a:cxn ang="0">
                  <a:pos x="0" y="0"/>
                </a:cxn>
                <a:cxn ang="0">
                  <a:pos x="277" y="88"/>
                </a:cxn>
                <a:cxn ang="0">
                  <a:pos x="414" y="228"/>
                </a:cxn>
                <a:cxn ang="0">
                  <a:pos x="525" y="408"/>
                </a:cxn>
                <a:cxn ang="0">
                  <a:pos x="621" y="537"/>
                </a:cxn>
                <a:cxn ang="0">
                  <a:pos x="752" y="626"/>
                </a:cxn>
                <a:cxn ang="0">
                  <a:pos x="869" y="665"/>
                </a:cxn>
                <a:cxn ang="0">
                  <a:pos x="1048" y="712"/>
                </a:cxn>
                <a:cxn ang="0">
                  <a:pos x="1157" y="774"/>
                </a:cxn>
                <a:cxn ang="0">
                  <a:pos x="1227" y="836"/>
                </a:cxn>
                <a:cxn ang="0">
                  <a:pos x="1371" y="969"/>
                </a:cxn>
              </a:cxnLst>
              <a:rect l="0" t="0" r="r" b="b"/>
              <a:pathLst>
                <a:path w="1371" h="969">
                  <a:moveTo>
                    <a:pt x="0" y="0"/>
                  </a:moveTo>
                  <a:cubicBezTo>
                    <a:pt x="47" y="15"/>
                    <a:pt x="208" y="50"/>
                    <a:pt x="277" y="88"/>
                  </a:cubicBezTo>
                  <a:cubicBezTo>
                    <a:pt x="346" y="126"/>
                    <a:pt x="373" y="175"/>
                    <a:pt x="414" y="228"/>
                  </a:cubicBezTo>
                  <a:cubicBezTo>
                    <a:pt x="455" y="281"/>
                    <a:pt x="491" y="357"/>
                    <a:pt x="525" y="408"/>
                  </a:cubicBezTo>
                  <a:cubicBezTo>
                    <a:pt x="559" y="459"/>
                    <a:pt x="583" y="501"/>
                    <a:pt x="621" y="537"/>
                  </a:cubicBezTo>
                  <a:cubicBezTo>
                    <a:pt x="659" y="573"/>
                    <a:pt x="711" y="605"/>
                    <a:pt x="752" y="626"/>
                  </a:cubicBezTo>
                  <a:cubicBezTo>
                    <a:pt x="793" y="647"/>
                    <a:pt x="820" y="651"/>
                    <a:pt x="869" y="665"/>
                  </a:cubicBezTo>
                  <a:cubicBezTo>
                    <a:pt x="918" y="679"/>
                    <a:pt x="1000" y="694"/>
                    <a:pt x="1048" y="712"/>
                  </a:cubicBezTo>
                  <a:cubicBezTo>
                    <a:pt x="1096" y="730"/>
                    <a:pt x="1127" y="753"/>
                    <a:pt x="1157" y="774"/>
                  </a:cubicBezTo>
                  <a:cubicBezTo>
                    <a:pt x="1187" y="795"/>
                    <a:pt x="1191" y="804"/>
                    <a:pt x="1227" y="836"/>
                  </a:cubicBezTo>
                  <a:cubicBezTo>
                    <a:pt x="1263" y="868"/>
                    <a:pt x="1341" y="941"/>
                    <a:pt x="1371" y="969"/>
                  </a:cubicBezTo>
                </a:path>
              </a:pathLst>
            </a:custGeom>
            <a:noFill/>
            <a:ln w="19050" cmpd="sng">
              <a:solidFill>
                <a:schemeClr val="accent1"/>
              </a:solidFill>
              <a:round/>
              <a:headEnd/>
              <a:tailEnd/>
            </a:ln>
            <a:effectLst/>
          </p:spPr>
          <p:txBody>
            <a:bodyPr wrap="none" anchor="ctr"/>
            <a:lstStyle/>
            <a:p>
              <a:endParaRPr lang="fr-FR"/>
            </a:p>
          </p:txBody>
        </p:sp>
        <p:sp>
          <p:nvSpPr>
            <p:cNvPr id="309281" name="Freeform 33"/>
            <p:cNvSpPr>
              <a:spLocks/>
            </p:cNvSpPr>
            <p:nvPr/>
          </p:nvSpPr>
          <p:spPr bwMode="auto">
            <a:xfrm>
              <a:off x="4884" y="1383"/>
              <a:ext cx="549" cy="807"/>
            </a:xfrm>
            <a:custGeom>
              <a:avLst/>
              <a:gdLst/>
              <a:ahLst/>
              <a:cxnLst>
                <a:cxn ang="0">
                  <a:pos x="0" y="807"/>
                </a:cxn>
                <a:cxn ang="0">
                  <a:pos x="48" y="684"/>
                </a:cxn>
                <a:cxn ang="0">
                  <a:pos x="141" y="483"/>
                </a:cxn>
                <a:cxn ang="0">
                  <a:pos x="222" y="363"/>
                </a:cxn>
                <a:cxn ang="0">
                  <a:pos x="339" y="261"/>
                </a:cxn>
                <a:cxn ang="0">
                  <a:pos x="417" y="204"/>
                </a:cxn>
                <a:cxn ang="0">
                  <a:pos x="498" y="117"/>
                </a:cxn>
                <a:cxn ang="0">
                  <a:pos x="549" y="0"/>
                </a:cxn>
              </a:cxnLst>
              <a:rect l="0" t="0" r="r" b="b"/>
              <a:pathLst>
                <a:path w="549" h="807">
                  <a:moveTo>
                    <a:pt x="0" y="807"/>
                  </a:moveTo>
                  <a:cubicBezTo>
                    <a:pt x="14" y="775"/>
                    <a:pt x="24" y="738"/>
                    <a:pt x="48" y="684"/>
                  </a:cubicBezTo>
                  <a:cubicBezTo>
                    <a:pt x="72" y="630"/>
                    <a:pt x="112" y="536"/>
                    <a:pt x="141" y="483"/>
                  </a:cubicBezTo>
                  <a:cubicBezTo>
                    <a:pt x="170" y="430"/>
                    <a:pt x="189" y="400"/>
                    <a:pt x="222" y="363"/>
                  </a:cubicBezTo>
                  <a:cubicBezTo>
                    <a:pt x="255" y="326"/>
                    <a:pt x="306" y="287"/>
                    <a:pt x="339" y="261"/>
                  </a:cubicBezTo>
                  <a:cubicBezTo>
                    <a:pt x="372" y="235"/>
                    <a:pt x="391" y="228"/>
                    <a:pt x="417" y="204"/>
                  </a:cubicBezTo>
                  <a:cubicBezTo>
                    <a:pt x="443" y="180"/>
                    <a:pt x="476" y="151"/>
                    <a:pt x="498" y="117"/>
                  </a:cubicBezTo>
                  <a:cubicBezTo>
                    <a:pt x="520" y="83"/>
                    <a:pt x="538" y="25"/>
                    <a:pt x="549" y="0"/>
                  </a:cubicBezTo>
                </a:path>
              </a:pathLst>
            </a:custGeom>
            <a:noFill/>
            <a:ln w="19050" cmpd="sng">
              <a:solidFill>
                <a:schemeClr val="accent1"/>
              </a:solidFill>
              <a:round/>
              <a:headEnd/>
              <a:tailEnd/>
            </a:ln>
            <a:effectLst/>
          </p:spPr>
          <p:txBody>
            <a:bodyPr wrap="none" anchor="ctr"/>
            <a:lstStyle/>
            <a:p>
              <a:endParaRPr lang="fr-FR"/>
            </a:p>
          </p:txBody>
        </p:sp>
      </p:grpSp>
      <p:sp>
        <p:nvSpPr>
          <p:cNvPr id="309282" name="Rectangle 34"/>
          <p:cNvSpPr>
            <a:spLocks noChangeArrowheads="1"/>
          </p:cNvSpPr>
          <p:nvPr/>
        </p:nvSpPr>
        <p:spPr bwMode="auto">
          <a:xfrm>
            <a:off x="3949700" y="558800"/>
            <a:ext cx="1130300" cy="825500"/>
          </a:xfrm>
          <a:prstGeom prst="rect">
            <a:avLst/>
          </a:prstGeom>
          <a:noFill/>
          <a:ln w="19050">
            <a:solidFill>
              <a:schemeClr val="bg2"/>
            </a:solidFill>
            <a:miter lim="800000"/>
            <a:headEnd/>
            <a:tailEnd/>
          </a:ln>
          <a:effectLst/>
        </p:spPr>
        <p:txBody>
          <a:bodyPr wrap="none" anchor="ctr">
            <a:spAutoFit/>
          </a:bodyPr>
          <a:lstStyle/>
          <a:p>
            <a:endParaRPr lang="fr-FR"/>
          </a:p>
        </p:txBody>
      </p:sp>
      <p:sp>
        <p:nvSpPr>
          <p:cNvPr id="309283" name="Rectangle 35"/>
          <p:cNvSpPr>
            <a:spLocks noChangeArrowheads="1"/>
          </p:cNvSpPr>
          <p:nvPr/>
        </p:nvSpPr>
        <p:spPr bwMode="auto">
          <a:xfrm>
            <a:off x="4241800" y="558800"/>
            <a:ext cx="558800" cy="825500"/>
          </a:xfrm>
          <a:prstGeom prst="rect">
            <a:avLst/>
          </a:prstGeom>
          <a:noFill/>
          <a:ln w="19050">
            <a:solidFill>
              <a:schemeClr val="bg2"/>
            </a:solidFill>
            <a:miter lim="800000"/>
            <a:headEnd/>
            <a:tailEnd/>
          </a:ln>
          <a:effectLst/>
        </p:spPr>
        <p:txBody>
          <a:bodyPr anchor="ctr">
            <a:spAutoFit/>
          </a:bodyPr>
          <a:lstStyle/>
          <a:p>
            <a:endParaRPr lang="fr-FR"/>
          </a:p>
        </p:txBody>
      </p:sp>
      <p:sp>
        <p:nvSpPr>
          <p:cNvPr id="309284" name="Line 36"/>
          <p:cNvSpPr>
            <a:spLocks noChangeShapeType="1"/>
          </p:cNvSpPr>
          <p:nvPr/>
        </p:nvSpPr>
        <p:spPr bwMode="auto">
          <a:xfrm>
            <a:off x="4508500" y="558800"/>
            <a:ext cx="0" cy="825500"/>
          </a:xfrm>
          <a:prstGeom prst="line">
            <a:avLst/>
          </a:prstGeom>
          <a:noFill/>
          <a:ln w="19050">
            <a:solidFill>
              <a:schemeClr val="bg2"/>
            </a:solidFill>
            <a:round/>
            <a:headEnd/>
            <a:tailEnd/>
          </a:ln>
          <a:effectLst/>
        </p:spPr>
        <p:txBody>
          <a:bodyPr wrap="none">
            <a:spAutoFit/>
          </a:bodyPr>
          <a:lstStyle/>
          <a:p>
            <a:endParaRPr lang="fr-FR"/>
          </a:p>
        </p:txBody>
      </p:sp>
      <p:sp>
        <p:nvSpPr>
          <p:cNvPr id="309285" name="Rectangle 37"/>
          <p:cNvSpPr>
            <a:spLocks noChangeArrowheads="1"/>
          </p:cNvSpPr>
          <p:nvPr/>
        </p:nvSpPr>
        <p:spPr bwMode="auto">
          <a:xfrm>
            <a:off x="3949700" y="812800"/>
            <a:ext cx="1130300" cy="292100"/>
          </a:xfrm>
          <a:prstGeom prst="rect">
            <a:avLst/>
          </a:prstGeom>
          <a:noFill/>
          <a:ln w="19050">
            <a:solidFill>
              <a:schemeClr val="bg2"/>
            </a:solidFill>
            <a:miter lim="800000"/>
            <a:headEnd/>
            <a:tailEnd/>
          </a:ln>
          <a:effectLst/>
        </p:spPr>
        <p:txBody>
          <a:bodyPr anchor="ctr">
            <a:spAutoFit/>
          </a:bodyPr>
          <a:lstStyle/>
          <a:p>
            <a:endParaRPr lang="fr-FR"/>
          </a:p>
        </p:txBody>
      </p:sp>
      <p:sp>
        <p:nvSpPr>
          <p:cNvPr id="309286" name="Oval 38"/>
          <p:cNvSpPr>
            <a:spLocks noChangeArrowheads="1"/>
          </p:cNvSpPr>
          <p:nvPr/>
        </p:nvSpPr>
        <p:spPr bwMode="auto">
          <a:xfrm>
            <a:off x="6007100" y="1511300"/>
            <a:ext cx="114300" cy="88900"/>
          </a:xfrm>
          <a:prstGeom prst="ellipse">
            <a:avLst/>
          </a:prstGeom>
          <a:solidFill>
            <a:schemeClr val="bg2"/>
          </a:solidFill>
          <a:ln w="9525">
            <a:solidFill>
              <a:schemeClr val="bg2"/>
            </a:solidFill>
            <a:round/>
            <a:headEnd/>
            <a:tailEnd/>
          </a:ln>
          <a:effectLst/>
        </p:spPr>
        <p:txBody>
          <a:bodyPr wrap="none" anchor="ctr">
            <a:spAutoFit/>
          </a:bodyPr>
          <a:lstStyle/>
          <a:p>
            <a:endParaRPr lang="fr-FR"/>
          </a:p>
        </p:txBody>
      </p:sp>
      <p:sp>
        <p:nvSpPr>
          <p:cNvPr id="309287" name="Freeform 39"/>
          <p:cNvSpPr>
            <a:spLocks/>
          </p:cNvSpPr>
          <p:nvPr/>
        </p:nvSpPr>
        <p:spPr bwMode="auto">
          <a:xfrm>
            <a:off x="5168900" y="990600"/>
            <a:ext cx="868363" cy="457200"/>
          </a:xfrm>
          <a:custGeom>
            <a:avLst/>
            <a:gdLst/>
            <a:ahLst/>
            <a:cxnLst>
              <a:cxn ang="0">
                <a:pos x="0" y="0"/>
              </a:cxn>
              <a:cxn ang="0">
                <a:pos x="456" y="80"/>
              </a:cxn>
              <a:cxn ang="0">
                <a:pos x="544" y="288"/>
              </a:cxn>
            </a:cxnLst>
            <a:rect l="0" t="0" r="r" b="b"/>
            <a:pathLst>
              <a:path w="547" h="288">
                <a:moveTo>
                  <a:pt x="0" y="0"/>
                </a:moveTo>
                <a:cubicBezTo>
                  <a:pt x="182" y="16"/>
                  <a:pt x="365" y="32"/>
                  <a:pt x="456" y="80"/>
                </a:cubicBezTo>
                <a:cubicBezTo>
                  <a:pt x="547" y="128"/>
                  <a:pt x="529" y="253"/>
                  <a:pt x="544" y="288"/>
                </a:cubicBezTo>
              </a:path>
            </a:pathLst>
          </a:custGeom>
          <a:noFill/>
          <a:ln w="12700" cap="flat" cmpd="sng">
            <a:solidFill>
              <a:schemeClr val="bg2"/>
            </a:solidFill>
            <a:prstDash val="solid"/>
            <a:round/>
            <a:headEnd type="none" w="med" len="med"/>
            <a:tailEnd type="arrow" w="med" len="med"/>
          </a:ln>
          <a:effectLst/>
        </p:spPr>
        <p:txBody>
          <a:bodyPr wrap="none">
            <a:spAutoFit/>
          </a:bodyPr>
          <a:lstStyle/>
          <a:p>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92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092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092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092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499"/>
                                          </p:stCondLst>
                                        </p:cTn>
                                        <p:tgtEl>
                                          <p:spTgt spid="3092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309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72" grpId="0" autoUpdateAnimBg="0"/>
      <p:bldP spid="309273" grpId="0" animBg="1"/>
      <p:bldP spid="309274" grpId="0" animBg="1"/>
      <p:bldP spid="30927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1298" name="Group 2"/>
          <p:cNvGrpSpPr>
            <a:grpSpLocks/>
          </p:cNvGrpSpPr>
          <p:nvPr/>
        </p:nvGrpSpPr>
        <p:grpSpPr bwMode="auto">
          <a:xfrm>
            <a:off x="623888" y="225425"/>
            <a:ext cx="7851775" cy="3765550"/>
            <a:chOff x="227" y="1406"/>
            <a:chExt cx="5321" cy="2224"/>
          </a:xfrm>
        </p:grpSpPr>
        <p:sp>
          <p:nvSpPr>
            <p:cNvPr id="311299" name="Rectangle 3"/>
            <p:cNvSpPr>
              <a:spLocks noChangeArrowheads="1"/>
            </p:cNvSpPr>
            <p:nvPr/>
          </p:nvSpPr>
          <p:spPr bwMode="auto">
            <a:xfrm>
              <a:off x="227" y="1406"/>
              <a:ext cx="5321" cy="2224"/>
            </a:xfrm>
            <a:prstGeom prst="rect">
              <a:avLst/>
            </a:prstGeom>
            <a:noFill/>
            <a:ln w="0">
              <a:solidFill>
                <a:srgbClr val="FFFFFF"/>
              </a:solidFill>
              <a:miter lim="800000"/>
              <a:headEnd/>
              <a:tailEnd/>
            </a:ln>
          </p:spPr>
          <p:txBody>
            <a:bodyPr/>
            <a:lstStyle/>
            <a:p>
              <a:endParaRPr lang="fr-FR"/>
            </a:p>
          </p:txBody>
        </p:sp>
        <p:sp>
          <p:nvSpPr>
            <p:cNvPr id="311300" name="Rectangle 4"/>
            <p:cNvSpPr>
              <a:spLocks noChangeArrowheads="1"/>
            </p:cNvSpPr>
            <p:nvPr/>
          </p:nvSpPr>
          <p:spPr bwMode="auto">
            <a:xfrm>
              <a:off x="227" y="1406"/>
              <a:ext cx="5321" cy="2224"/>
            </a:xfrm>
            <a:prstGeom prst="rect">
              <a:avLst/>
            </a:prstGeom>
            <a:solidFill>
              <a:srgbClr val="FFFFFF"/>
            </a:solidFill>
            <a:ln w="9525">
              <a:noFill/>
              <a:miter lim="800000"/>
              <a:headEnd/>
              <a:tailEnd/>
            </a:ln>
          </p:spPr>
          <p:txBody>
            <a:bodyPr/>
            <a:lstStyle/>
            <a:p>
              <a:endParaRPr lang="fr-FR"/>
            </a:p>
          </p:txBody>
        </p:sp>
        <p:pic>
          <p:nvPicPr>
            <p:cNvPr id="311301" name="Picture 5"/>
            <p:cNvPicPr>
              <a:picLocks noChangeAspect="1" noChangeArrowheads="1"/>
            </p:cNvPicPr>
            <p:nvPr/>
          </p:nvPicPr>
          <p:blipFill>
            <a:blip r:embed="rId3"/>
            <a:srcRect/>
            <a:stretch>
              <a:fillRect/>
            </a:stretch>
          </p:blipFill>
          <p:spPr bwMode="auto">
            <a:xfrm>
              <a:off x="227" y="3485"/>
              <a:ext cx="5321" cy="145"/>
            </a:xfrm>
            <a:prstGeom prst="rect">
              <a:avLst/>
            </a:prstGeom>
            <a:noFill/>
            <a:ln w="9525">
              <a:noFill/>
              <a:miter lim="800000"/>
              <a:headEnd/>
              <a:tailEnd/>
            </a:ln>
          </p:spPr>
        </p:pic>
        <p:pic>
          <p:nvPicPr>
            <p:cNvPr id="311302" name="Picture 6"/>
            <p:cNvPicPr>
              <a:picLocks noChangeAspect="1" noChangeArrowheads="1"/>
            </p:cNvPicPr>
            <p:nvPr/>
          </p:nvPicPr>
          <p:blipFill>
            <a:blip r:embed="rId4"/>
            <a:srcRect/>
            <a:stretch>
              <a:fillRect/>
            </a:stretch>
          </p:blipFill>
          <p:spPr bwMode="auto">
            <a:xfrm>
              <a:off x="227" y="3339"/>
              <a:ext cx="5321" cy="146"/>
            </a:xfrm>
            <a:prstGeom prst="rect">
              <a:avLst/>
            </a:prstGeom>
            <a:noFill/>
            <a:ln w="9525">
              <a:noFill/>
              <a:miter lim="800000"/>
              <a:headEnd/>
              <a:tailEnd/>
            </a:ln>
          </p:spPr>
        </p:pic>
        <p:pic>
          <p:nvPicPr>
            <p:cNvPr id="311303" name="Picture 7"/>
            <p:cNvPicPr>
              <a:picLocks noChangeAspect="1" noChangeArrowheads="1"/>
            </p:cNvPicPr>
            <p:nvPr/>
          </p:nvPicPr>
          <p:blipFill>
            <a:blip r:embed="rId5"/>
            <a:srcRect/>
            <a:stretch>
              <a:fillRect/>
            </a:stretch>
          </p:blipFill>
          <p:spPr bwMode="auto">
            <a:xfrm>
              <a:off x="227" y="3194"/>
              <a:ext cx="5321" cy="145"/>
            </a:xfrm>
            <a:prstGeom prst="rect">
              <a:avLst/>
            </a:prstGeom>
            <a:noFill/>
            <a:ln w="9525">
              <a:noFill/>
              <a:miter lim="800000"/>
              <a:headEnd/>
              <a:tailEnd/>
            </a:ln>
          </p:spPr>
        </p:pic>
        <p:pic>
          <p:nvPicPr>
            <p:cNvPr id="311304" name="Picture 8"/>
            <p:cNvPicPr>
              <a:picLocks noChangeAspect="1" noChangeArrowheads="1"/>
            </p:cNvPicPr>
            <p:nvPr/>
          </p:nvPicPr>
          <p:blipFill>
            <a:blip r:embed="rId6"/>
            <a:srcRect/>
            <a:stretch>
              <a:fillRect/>
            </a:stretch>
          </p:blipFill>
          <p:spPr bwMode="auto">
            <a:xfrm>
              <a:off x="227" y="3048"/>
              <a:ext cx="5321" cy="146"/>
            </a:xfrm>
            <a:prstGeom prst="rect">
              <a:avLst/>
            </a:prstGeom>
            <a:noFill/>
            <a:ln w="9525">
              <a:noFill/>
              <a:miter lim="800000"/>
              <a:headEnd/>
              <a:tailEnd/>
            </a:ln>
          </p:spPr>
        </p:pic>
        <p:pic>
          <p:nvPicPr>
            <p:cNvPr id="311305" name="Picture 9"/>
            <p:cNvPicPr>
              <a:picLocks noChangeAspect="1" noChangeArrowheads="1"/>
            </p:cNvPicPr>
            <p:nvPr/>
          </p:nvPicPr>
          <p:blipFill>
            <a:blip r:embed="rId7"/>
            <a:srcRect/>
            <a:stretch>
              <a:fillRect/>
            </a:stretch>
          </p:blipFill>
          <p:spPr bwMode="auto">
            <a:xfrm>
              <a:off x="227" y="2903"/>
              <a:ext cx="5321" cy="145"/>
            </a:xfrm>
            <a:prstGeom prst="rect">
              <a:avLst/>
            </a:prstGeom>
            <a:noFill/>
            <a:ln w="9525">
              <a:noFill/>
              <a:miter lim="800000"/>
              <a:headEnd/>
              <a:tailEnd/>
            </a:ln>
          </p:spPr>
        </p:pic>
        <p:pic>
          <p:nvPicPr>
            <p:cNvPr id="311306" name="Picture 10"/>
            <p:cNvPicPr>
              <a:picLocks noChangeAspect="1" noChangeArrowheads="1"/>
            </p:cNvPicPr>
            <p:nvPr/>
          </p:nvPicPr>
          <p:blipFill>
            <a:blip r:embed="rId8"/>
            <a:srcRect/>
            <a:stretch>
              <a:fillRect/>
            </a:stretch>
          </p:blipFill>
          <p:spPr bwMode="auto">
            <a:xfrm>
              <a:off x="227" y="2757"/>
              <a:ext cx="5321" cy="146"/>
            </a:xfrm>
            <a:prstGeom prst="rect">
              <a:avLst/>
            </a:prstGeom>
            <a:noFill/>
            <a:ln w="9525">
              <a:noFill/>
              <a:miter lim="800000"/>
              <a:headEnd/>
              <a:tailEnd/>
            </a:ln>
          </p:spPr>
        </p:pic>
        <p:pic>
          <p:nvPicPr>
            <p:cNvPr id="311307" name="Picture 11"/>
            <p:cNvPicPr>
              <a:picLocks noChangeAspect="1" noChangeArrowheads="1"/>
            </p:cNvPicPr>
            <p:nvPr/>
          </p:nvPicPr>
          <p:blipFill>
            <a:blip r:embed="rId9"/>
            <a:srcRect/>
            <a:stretch>
              <a:fillRect/>
            </a:stretch>
          </p:blipFill>
          <p:spPr bwMode="auto">
            <a:xfrm>
              <a:off x="227" y="2612"/>
              <a:ext cx="5321" cy="145"/>
            </a:xfrm>
            <a:prstGeom prst="rect">
              <a:avLst/>
            </a:prstGeom>
            <a:noFill/>
            <a:ln w="9525">
              <a:noFill/>
              <a:miter lim="800000"/>
              <a:headEnd/>
              <a:tailEnd/>
            </a:ln>
          </p:spPr>
        </p:pic>
        <p:pic>
          <p:nvPicPr>
            <p:cNvPr id="311308" name="Picture 12"/>
            <p:cNvPicPr>
              <a:picLocks noChangeAspect="1" noChangeArrowheads="1"/>
            </p:cNvPicPr>
            <p:nvPr/>
          </p:nvPicPr>
          <p:blipFill>
            <a:blip r:embed="rId10"/>
            <a:srcRect/>
            <a:stretch>
              <a:fillRect/>
            </a:stretch>
          </p:blipFill>
          <p:spPr bwMode="auto">
            <a:xfrm>
              <a:off x="227" y="2466"/>
              <a:ext cx="5321" cy="146"/>
            </a:xfrm>
            <a:prstGeom prst="rect">
              <a:avLst/>
            </a:prstGeom>
            <a:noFill/>
            <a:ln w="9525">
              <a:noFill/>
              <a:miter lim="800000"/>
              <a:headEnd/>
              <a:tailEnd/>
            </a:ln>
          </p:spPr>
        </p:pic>
        <p:pic>
          <p:nvPicPr>
            <p:cNvPr id="311309" name="Picture 13"/>
            <p:cNvPicPr>
              <a:picLocks noChangeAspect="1" noChangeArrowheads="1"/>
            </p:cNvPicPr>
            <p:nvPr/>
          </p:nvPicPr>
          <p:blipFill>
            <a:blip r:embed="rId11"/>
            <a:srcRect/>
            <a:stretch>
              <a:fillRect/>
            </a:stretch>
          </p:blipFill>
          <p:spPr bwMode="auto">
            <a:xfrm>
              <a:off x="227" y="2321"/>
              <a:ext cx="5321" cy="145"/>
            </a:xfrm>
            <a:prstGeom prst="rect">
              <a:avLst/>
            </a:prstGeom>
            <a:noFill/>
            <a:ln w="9525">
              <a:noFill/>
              <a:miter lim="800000"/>
              <a:headEnd/>
              <a:tailEnd/>
            </a:ln>
          </p:spPr>
        </p:pic>
        <p:pic>
          <p:nvPicPr>
            <p:cNvPr id="311310" name="Picture 14"/>
            <p:cNvPicPr>
              <a:picLocks noChangeAspect="1" noChangeArrowheads="1"/>
            </p:cNvPicPr>
            <p:nvPr/>
          </p:nvPicPr>
          <p:blipFill>
            <a:blip r:embed="rId12"/>
            <a:srcRect/>
            <a:stretch>
              <a:fillRect/>
            </a:stretch>
          </p:blipFill>
          <p:spPr bwMode="auto">
            <a:xfrm>
              <a:off x="227" y="2176"/>
              <a:ext cx="5321" cy="145"/>
            </a:xfrm>
            <a:prstGeom prst="rect">
              <a:avLst/>
            </a:prstGeom>
            <a:noFill/>
            <a:ln w="9525">
              <a:noFill/>
              <a:miter lim="800000"/>
              <a:headEnd/>
              <a:tailEnd/>
            </a:ln>
          </p:spPr>
        </p:pic>
        <p:pic>
          <p:nvPicPr>
            <p:cNvPr id="311311" name="Picture 15"/>
            <p:cNvPicPr>
              <a:picLocks noChangeAspect="1" noChangeArrowheads="1"/>
            </p:cNvPicPr>
            <p:nvPr/>
          </p:nvPicPr>
          <p:blipFill>
            <a:blip r:embed="rId13"/>
            <a:srcRect/>
            <a:stretch>
              <a:fillRect/>
            </a:stretch>
          </p:blipFill>
          <p:spPr bwMode="auto">
            <a:xfrm>
              <a:off x="227" y="2030"/>
              <a:ext cx="5321" cy="146"/>
            </a:xfrm>
            <a:prstGeom prst="rect">
              <a:avLst/>
            </a:prstGeom>
            <a:noFill/>
            <a:ln w="9525">
              <a:noFill/>
              <a:miter lim="800000"/>
              <a:headEnd/>
              <a:tailEnd/>
            </a:ln>
          </p:spPr>
        </p:pic>
        <p:pic>
          <p:nvPicPr>
            <p:cNvPr id="311312" name="Picture 16"/>
            <p:cNvPicPr>
              <a:picLocks noChangeAspect="1" noChangeArrowheads="1"/>
            </p:cNvPicPr>
            <p:nvPr/>
          </p:nvPicPr>
          <p:blipFill>
            <a:blip r:embed="rId14"/>
            <a:srcRect/>
            <a:stretch>
              <a:fillRect/>
            </a:stretch>
          </p:blipFill>
          <p:spPr bwMode="auto">
            <a:xfrm>
              <a:off x="227" y="1885"/>
              <a:ext cx="5321" cy="145"/>
            </a:xfrm>
            <a:prstGeom prst="rect">
              <a:avLst/>
            </a:prstGeom>
            <a:noFill/>
            <a:ln w="9525">
              <a:noFill/>
              <a:miter lim="800000"/>
              <a:headEnd/>
              <a:tailEnd/>
            </a:ln>
          </p:spPr>
        </p:pic>
        <p:pic>
          <p:nvPicPr>
            <p:cNvPr id="311313" name="Picture 17"/>
            <p:cNvPicPr>
              <a:picLocks noChangeAspect="1" noChangeArrowheads="1"/>
            </p:cNvPicPr>
            <p:nvPr/>
          </p:nvPicPr>
          <p:blipFill>
            <a:blip r:embed="rId15"/>
            <a:srcRect/>
            <a:stretch>
              <a:fillRect/>
            </a:stretch>
          </p:blipFill>
          <p:spPr bwMode="auto">
            <a:xfrm>
              <a:off x="227" y="1739"/>
              <a:ext cx="5321" cy="146"/>
            </a:xfrm>
            <a:prstGeom prst="rect">
              <a:avLst/>
            </a:prstGeom>
            <a:noFill/>
            <a:ln w="9525">
              <a:noFill/>
              <a:miter lim="800000"/>
              <a:headEnd/>
              <a:tailEnd/>
            </a:ln>
          </p:spPr>
        </p:pic>
        <p:pic>
          <p:nvPicPr>
            <p:cNvPr id="311314" name="Picture 18"/>
            <p:cNvPicPr>
              <a:picLocks noChangeAspect="1" noChangeArrowheads="1"/>
            </p:cNvPicPr>
            <p:nvPr/>
          </p:nvPicPr>
          <p:blipFill>
            <a:blip r:embed="rId16"/>
            <a:srcRect/>
            <a:stretch>
              <a:fillRect/>
            </a:stretch>
          </p:blipFill>
          <p:spPr bwMode="auto">
            <a:xfrm>
              <a:off x="227" y="1594"/>
              <a:ext cx="5321" cy="145"/>
            </a:xfrm>
            <a:prstGeom prst="rect">
              <a:avLst/>
            </a:prstGeom>
            <a:noFill/>
            <a:ln w="9525">
              <a:noFill/>
              <a:miter lim="800000"/>
              <a:headEnd/>
              <a:tailEnd/>
            </a:ln>
          </p:spPr>
        </p:pic>
        <p:pic>
          <p:nvPicPr>
            <p:cNvPr id="311315" name="Picture 19"/>
            <p:cNvPicPr>
              <a:picLocks noChangeAspect="1" noChangeArrowheads="1"/>
            </p:cNvPicPr>
            <p:nvPr/>
          </p:nvPicPr>
          <p:blipFill>
            <a:blip r:embed="rId17"/>
            <a:srcRect/>
            <a:stretch>
              <a:fillRect/>
            </a:stretch>
          </p:blipFill>
          <p:spPr bwMode="auto">
            <a:xfrm>
              <a:off x="227" y="1448"/>
              <a:ext cx="5321" cy="146"/>
            </a:xfrm>
            <a:prstGeom prst="rect">
              <a:avLst/>
            </a:prstGeom>
            <a:noFill/>
            <a:ln w="9525">
              <a:noFill/>
              <a:miter lim="800000"/>
              <a:headEnd/>
              <a:tailEnd/>
            </a:ln>
          </p:spPr>
        </p:pic>
        <p:pic>
          <p:nvPicPr>
            <p:cNvPr id="311316" name="Picture 20"/>
            <p:cNvPicPr>
              <a:picLocks noChangeAspect="1" noChangeArrowheads="1"/>
            </p:cNvPicPr>
            <p:nvPr/>
          </p:nvPicPr>
          <p:blipFill>
            <a:blip r:embed="rId18"/>
            <a:srcRect/>
            <a:stretch>
              <a:fillRect/>
            </a:stretch>
          </p:blipFill>
          <p:spPr bwMode="auto">
            <a:xfrm>
              <a:off x="227" y="1406"/>
              <a:ext cx="5321" cy="42"/>
            </a:xfrm>
            <a:prstGeom prst="rect">
              <a:avLst/>
            </a:prstGeom>
            <a:noFill/>
            <a:ln w="9525">
              <a:noFill/>
              <a:miter lim="800000"/>
              <a:headEnd/>
              <a:tailEnd/>
            </a:ln>
          </p:spPr>
        </p:pic>
      </p:grpSp>
      <p:sp>
        <p:nvSpPr>
          <p:cNvPr id="311318" name="Text Box 22"/>
          <p:cNvSpPr txBox="1">
            <a:spLocks noChangeArrowheads="1"/>
          </p:cNvSpPr>
          <p:nvPr/>
        </p:nvSpPr>
        <p:spPr bwMode="auto">
          <a:xfrm>
            <a:off x="1068388" y="4486275"/>
            <a:ext cx="2005012" cy="519113"/>
          </a:xfrm>
          <a:prstGeom prst="rect">
            <a:avLst/>
          </a:prstGeom>
          <a:noFill/>
          <a:ln w="9525">
            <a:noFill/>
            <a:miter lim="800000"/>
            <a:headEnd/>
            <a:tailEnd/>
          </a:ln>
          <a:effectLst/>
        </p:spPr>
        <p:txBody>
          <a:bodyPr wrap="none">
            <a:spAutoFit/>
          </a:bodyPr>
          <a:lstStyle/>
          <a:p>
            <a:r>
              <a:rPr lang="en-US" sz="2800">
                <a:solidFill>
                  <a:schemeClr val="tx2"/>
                </a:solidFill>
              </a:rPr>
              <a:t>Variability</a:t>
            </a:r>
            <a:r>
              <a:rPr lang="en-US" sz="2400">
                <a:solidFill>
                  <a:schemeClr val="tx2"/>
                </a:solidFill>
              </a:rPr>
              <a:t>:</a:t>
            </a:r>
          </a:p>
        </p:txBody>
      </p:sp>
      <p:sp>
        <p:nvSpPr>
          <p:cNvPr id="311319" name="Text Box 23"/>
          <p:cNvSpPr txBox="1">
            <a:spLocks noChangeArrowheads="1"/>
          </p:cNvSpPr>
          <p:nvPr/>
        </p:nvSpPr>
        <p:spPr bwMode="auto">
          <a:xfrm>
            <a:off x="3433763" y="4495800"/>
            <a:ext cx="3576637" cy="1373188"/>
          </a:xfrm>
          <a:prstGeom prst="rect">
            <a:avLst/>
          </a:prstGeom>
          <a:noFill/>
          <a:ln w="9525">
            <a:noFill/>
            <a:miter lim="800000"/>
            <a:headEnd/>
            <a:tailEnd/>
          </a:ln>
          <a:effectLst/>
        </p:spPr>
        <p:txBody>
          <a:bodyPr wrap="none">
            <a:spAutoFit/>
          </a:bodyPr>
          <a:lstStyle/>
          <a:p>
            <a:r>
              <a:rPr lang="en-US" sz="2800"/>
              <a:t>Camera position</a:t>
            </a:r>
          </a:p>
          <a:p>
            <a:r>
              <a:rPr lang="en-US" sz="2800"/>
              <a:t>Illumination</a:t>
            </a:r>
          </a:p>
          <a:p>
            <a:r>
              <a:rPr lang="en-US" sz="2800"/>
              <a:t>Internal parameters</a:t>
            </a:r>
          </a:p>
        </p:txBody>
      </p:sp>
      <p:sp>
        <p:nvSpPr>
          <p:cNvPr id="311330" name="Rectangle 34"/>
          <p:cNvSpPr>
            <a:spLocks noChangeArrowheads="1"/>
          </p:cNvSpPr>
          <p:nvPr/>
        </p:nvSpPr>
        <p:spPr bwMode="auto">
          <a:xfrm>
            <a:off x="3949700" y="393700"/>
            <a:ext cx="1130300" cy="825500"/>
          </a:xfrm>
          <a:prstGeom prst="rect">
            <a:avLst/>
          </a:prstGeom>
          <a:noFill/>
          <a:ln w="19050">
            <a:solidFill>
              <a:schemeClr val="bg2"/>
            </a:solidFill>
            <a:miter lim="800000"/>
            <a:headEnd/>
            <a:tailEnd/>
          </a:ln>
          <a:effectLst/>
        </p:spPr>
        <p:txBody>
          <a:bodyPr wrap="none" anchor="ctr">
            <a:spAutoFit/>
          </a:bodyPr>
          <a:lstStyle/>
          <a:p>
            <a:endParaRPr lang="fr-FR"/>
          </a:p>
        </p:txBody>
      </p:sp>
      <p:sp>
        <p:nvSpPr>
          <p:cNvPr id="311331" name="Rectangle 35"/>
          <p:cNvSpPr>
            <a:spLocks noChangeArrowheads="1"/>
          </p:cNvSpPr>
          <p:nvPr/>
        </p:nvSpPr>
        <p:spPr bwMode="auto">
          <a:xfrm>
            <a:off x="4241800" y="393700"/>
            <a:ext cx="558800" cy="825500"/>
          </a:xfrm>
          <a:prstGeom prst="rect">
            <a:avLst/>
          </a:prstGeom>
          <a:noFill/>
          <a:ln w="19050">
            <a:solidFill>
              <a:schemeClr val="bg2"/>
            </a:solidFill>
            <a:miter lim="800000"/>
            <a:headEnd/>
            <a:tailEnd/>
          </a:ln>
          <a:effectLst/>
        </p:spPr>
        <p:txBody>
          <a:bodyPr anchor="ctr">
            <a:spAutoFit/>
          </a:bodyPr>
          <a:lstStyle/>
          <a:p>
            <a:endParaRPr lang="fr-FR"/>
          </a:p>
        </p:txBody>
      </p:sp>
      <p:sp>
        <p:nvSpPr>
          <p:cNvPr id="311332" name="Line 36"/>
          <p:cNvSpPr>
            <a:spLocks noChangeShapeType="1"/>
          </p:cNvSpPr>
          <p:nvPr/>
        </p:nvSpPr>
        <p:spPr bwMode="auto">
          <a:xfrm>
            <a:off x="4508500" y="393700"/>
            <a:ext cx="0" cy="825500"/>
          </a:xfrm>
          <a:prstGeom prst="line">
            <a:avLst/>
          </a:prstGeom>
          <a:noFill/>
          <a:ln w="19050">
            <a:solidFill>
              <a:schemeClr val="bg2"/>
            </a:solidFill>
            <a:round/>
            <a:headEnd/>
            <a:tailEnd/>
          </a:ln>
          <a:effectLst/>
        </p:spPr>
        <p:txBody>
          <a:bodyPr wrap="none">
            <a:spAutoFit/>
          </a:bodyPr>
          <a:lstStyle/>
          <a:p>
            <a:endParaRPr lang="fr-FR"/>
          </a:p>
        </p:txBody>
      </p:sp>
      <p:sp>
        <p:nvSpPr>
          <p:cNvPr id="311333" name="Rectangle 37"/>
          <p:cNvSpPr>
            <a:spLocks noChangeArrowheads="1"/>
          </p:cNvSpPr>
          <p:nvPr/>
        </p:nvSpPr>
        <p:spPr bwMode="auto">
          <a:xfrm>
            <a:off x="3949700" y="647700"/>
            <a:ext cx="1130300" cy="292100"/>
          </a:xfrm>
          <a:prstGeom prst="rect">
            <a:avLst/>
          </a:prstGeom>
          <a:noFill/>
          <a:ln w="19050">
            <a:solidFill>
              <a:schemeClr val="bg2"/>
            </a:solidFill>
            <a:miter lim="800000"/>
            <a:headEnd/>
            <a:tailEnd/>
          </a:ln>
          <a:effectLst/>
        </p:spPr>
        <p:txBody>
          <a:bodyPr anchor="ctr">
            <a:spAutoFit/>
          </a:bodyPr>
          <a:lstStyle/>
          <a:p>
            <a:endParaRPr lang="fr-FR"/>
          </a:p>
        </p:txBody>
      </p:sp>
      <p:sp>
        <p:nvSpPr>
          <p:cNvPr id="311334" name="Oval 38"/>
          <p:cNvSpPr>
            <a:spLocks noChangeArrowheads="1"/>
          </p:cNvSpPr>
          <p:nvPr/>
        </p:nvSpPr>
        <p:spPr bwMode="auto">
          <a:xfrm>
            <a:off x="6007100" y="1346200"/>
            <a:ext cx="114300" cy="88900"/>
          </a:xfrm>
          <a:prstGeom prst="ellipse">
            <a:avLst/>
          </a:prstGeom>
          <a:solidFill>
            <a:schemeClr val="bg2"/>
          </a:solidFill>
          <a:ln w="9525">
            <a:solidFill>
              <a:schemeClr val="bg2"/>
            </a:solidFill>
            <a:round/>
            <a:headEnd/>
            <a:tailEnd/>
          </a:ln>
          <a:effectLst/>
        </p:spPr>
        <p:txBody>
          <a:bodyPr wrap="none" anchor="ctr">
            <a:spAutoFit/>
          </a:bodyPr>
          <a:lstStyle/>
          <a:p>
            <a:endParaRPr lang="fr-FR"/>
          </a:p>
        </p:txBody>
      </p:sp>
      <p:sp>
        <p:nvSpPr>
          <p:cNvPr id="311335" name="Freeform 39"/>
          <p:cNvSpPr>
            <a:spLocks/>
          </p:cNvSpPr>
          <p:nvPr/>
        </p:nvSpPr>
        <p:spPr bwMode="auto">
          <a:xfrm>
            <a:off x="5168900" y="825500"/>
            <a:ext cx="868363" cy="457200"/>
          </a:xfrm>
          <a:custGeom>
            <a:avLst/>
            <a:gdLst/>
            <a:ahLst/>
            <a:cxnLst>
              <a:cxn ang="0">
                <a:pos x="0" y="0"/>
              </a:cxn>
              <a:cxn ang="0">
                <a:pos x="456" y="80"/>
              </a:cxn>
              <a:cxn ang="0">
                <a:pos x="544" y="288"/>
              </a:cxn>
            </a:cxnLst>
            <a:rect l="0" t="0" r="r" b="b"/>
            <a:pathLst>
              <a:path w="547" h="288">
                <a:moveTo>
                  <a:pt x="0" y="0"/>
                </a:moveTo>
                <a:cubicBezTo>
                  <a:pt x="182" y="16"/>
                  <a:pt x="365" y="32"/>
                  <a:pt x="456" y="80"/>
                </a:cubicBezTo>
                <a:cubicBezTo>
                  <a:pt x="547" y="128"/>
                  <a:pt x="529" y="253"/>
                  <a:pt x="544" y="288"/>
                </a:cubicBezTo>
              </a:path>
            </a:pathLst>
          </a:custGeom>
          <a:noFill/>
          <a:ln w="12700" cap="flat" cmpd="sng">
            <a:solidFill>
              <a:schemeClr val="bg2"/>
            </a:solidFill>
            <a:prstDash val="solid"/>
            <a:round/>
            <a:headEnd type="none" w="med" len="med"/>
            <a:tailEnd type="arrow" w="med" len="med"/>
          </a:ln>
          <a:effectLst/>
        </p:spPr>
        <p:txBody>
          <a:bodyPr wrap="none">
            <a:spAutoFit/>
          </a:bodyPr>
          <a:lstStyle/>
          <a:p>
            <a:endParaRPr lang="fr-FR"/>
          </a:p>
        </p:txBody>
      </p:sp>
      <p:sp>
        <p:nvSpPr>
          <p:cNvPr id="311336" name="Rectangle 40"/>
          <p:cNvSpPr>
            <a:spLocks noChangeArrowheads="1"/>
          </p:cNvSpPr>
          <p:nvPr/>
        </p:nvSpPr>
        <p:spPr bwMode="auto">
          <a:xfrm>
            <a:off x="3384550" y="4451350"/>
            <a:ext cx="3671888" cy="1512888"/>
          </a:xfrm>
          <a:prstGeom prst="rect">
            <a:avLst/>
          </a:prstGeom>
          <a:noFill/>
          <a:ln w="28575" algn="ctr">
            <a:solidFill>
              <a:schemeClr val="accent2"/>
            </a:solidFill>
            <a:miter lim="800000"/>
            <a:headEnd/>
            <a:tailEnd/>
          </a:ln>
          <a:effectLst/>
        </p:spPr>
        <p:txBody>
          <a:bodyPr wrap="none" anchor="ctr">
            <a:spAutoFit/>
          </a:bodyPr>
          <a:lstStyle/>
          <a:p>
            <a:endParaRPr lang="fr-FR"/>
          </a:p>
        </p:txBody>
      </p:sp>
      <p:sp>
        <p:nvSpPr>
          <p:cNvPr id="311337" name="Line 41"/>
          <p:cNvSpPr>
            <a:spLocks noChangeShapeType="1"/>
          </p:cNvSpPr>
          <p:nvPr/>
        </p:nvSpPr>
        <p:spPr bwMode="auto">
          <a:xfrm flipH="1" flipV="1">
            <a:off x="4356100" y="2471738"/>
            <a:ext cx="863600" cy="1979612"/>
          </a:xfrm>
          <a:prstGeom prst="line">
            <a:avLst/>
          </a:prstGeom>
          <a:noFill/>
          <a:ln w="28575">
            <a:solidFill>
              <a:schemeClr val="accent2"/>
            </a:solidFill>
            <a:round/>
            <a:headEnd/>
            <a:tailEnd type="arrow" w="med" len="med"/>
          </a:ln>
          <a:effectLst/>
        </p:spPr>
        <p:txBody>
          <a:bodyPr wrap="none">
            <a:spAutoFit/>
          </a:bodyPr>
          <a:lstStyle/>
          <a:p>
            <a:endParaRPr lang="fr-FR"/>
          </a:p>
        </p:txBody>
      </p:sp>
      <p:sp>
        <p:nvSpPr>
          <p:cNvPr id="311338" name="Text Box 42"/>
          <p:cNvSpPr txBox="1">
            <a:spLocks noChangeArrowheads="1"/>
          </p:cNvSpPr>
          <p:nvPr/>
        </p:nvSpPr>
        <p:spPr bwMode="auto">
          <a:xfrm>
            <a:off x="3984625" y="1824038"/>
            <a:ext cx="395288" cy="579437"/>
          </a:xfrm>
          <a:prstGeom prst="rect">
            <a:avLst/>
          </a:prstGeom>
          <a:noFill/>
          <a:ln w="9525">
            <a:noFill/>
            <a:miter lim="800000"/>
            <a:headEnd/>
            <a:tailEnd/>
          </a:ln>
          <a:effectLst/>
        </p:spPr>
        <p:txBody>
          <a:bodyPr wrap="none">
            <a:spAutoFit/>
          </a:bodyPr>
          <a:lstStyle/>
          <a:p>
            <a:r>
              <a:rPr lang="en-US" sz="3200">
                <a:solidFill>
                  <a:schemeClr val="accent2"/>
                </a:solidFill>
                <a:latin typeface="Symbol" pitchFamily="18" charset="2"/>
              </a:rPr>
              <a:t>q</a:t>
            </a:r>
          </a:p>
        </p:txBody>
      </p:sp>
      <p:sp>
        <p:nvSpPr>
          <p:cNvPr id="311339" name="Text Box 43"/>
          <p:cNvSpPr txBox="1">
            <a:spLocks noChangeArrowheads="1"/>
          </p:cNvSpPr>
          <p:nvPr/>
        </p:nvSpPr>
        <p:spPr bwMode="auto">
          <a:xfrm>
            <a:off x="468313" y="6129338"/>
            <a:ext cx="8235950" cy="701675"/>
          </a:xfrm>
          <a:prstGeom prst="rect">
            <a:avLst/>
          </a:prstGeom>
          <a:noFill/>
          <a:ln w="9525">
            <a:noFill/>
            <a:miter lim="800000"/>
            <a:headEnd/>
            <a:tailEnd/>
          </a:ln>
          <a:effectLst/>
        </p:spPr>
        <p:txBody>
          <a:bodyPr wrap="none">
            <a:spAutoFit/>
          </a:bodyPr>
          <a:lstStyle/>
          <a:p>
            <a:r>
              <a:rPr lang="en-US" sz="2000">
                <a:solidFill>
                  <a:schemeClr val="tx2"/>
                </a:solidFill>
              </a:rPr>
              <a:t>Roberts (1963)</a:t>
            </a:r>
            <a:r>
              <a:rPr lang="en-US" sz="2000"/>
              <a:t>; Lowe (1987); Faugeras &amp; Hebert (1986); Grimson &amp; </a:t>
            </a:r>
          </a:p>
          <a:p>
            <a:r>
              <a:rPr lang="en-US" sz="2000"/>
              <a:t>Lozano-Perez (1986); Huttenlocher &amp; Ullman (1987)</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647700" y="7938"/>
            <a:ext cx="7772400" cy="1143000"/>
          </a:xfrm>
        </p:spPr>
        <p:txBody>
          <a:bodyPr/>
          <a:lstStyle/>
          <a:p>
            <a:r>
              <a:rPr lang="en-US">
                <a:solidFill>
                  <a:schemeClr val="tx1"/>
                </a:solidFill>
                <a:latin typeface="Comic Sans MS" pitchFamily="66" charset="0"/>
              </a:rPr>
              <a:t>Origins of computer vision</a:t>
            </a:r>
          </a:p>
        </p:txBody>
      </p:sp>
      <p:pic>
        <p:nvPicPr>
          <p:cNvPr id="288771" name="Picture 3"/>
          <p:cNvPicPr>
            <a:picLocks noChangeAspect="1" noChangeArrowheads="1"/>
          </p:cNvPicPr>
          <p:nvPr/>
        </p:nvPicPr>
        <p:blipFill>
          <a:blip r:embed="rId3"/>
          <a:srcRect/>
          <a:stretch>
            <a:fillRect/>
          </a:stretch>
        </p:blipFill>
        <p:spPr bwMode="auto">
          <a:xfrm>
            <a:off x="304800" y="1087438"/>
            <a:ext cx="4360863" cy="5510212"/>
          </a:xfrm>
          <a:prstGeom prst="rect">
            <a:avLst/>
          </a:prstGeom>
          <a:noFill/>
          <a:ln w="19050">
            <a:noFill/>
            <a:miter lim="800000"/>
            <a:headEnd/>
            <a:tailEnd/>
          </a:ln>
          <a:effectLst/>
        </p:spPr>
      </p:pic>
      <p:sp>
        <p:nvSpPr>
          <p:cNvPr id="288772" name="Rectangle 4"/>
          <p:cNvSpPr>
            <a:spLocks noChangeArrowheads="1"/>
          </p:cNvSpPr>
          <p:nvPr/>
        </p:nvSpPr>
        <p:spPr bwMode="auto">
          <a:xfrm>
            <a:off x="4800600" y="4052914"/>
            <a:ext cx="4124325" cy="1311275"/>
          </a:xfrm>
          <a:prstGeom prst="rect">
            <a:avLst/>
          </a:prstGeom>
          <a:noFill/>
          <a:ln w="19050">
            <a:noFill/>
            <a:miter lim="800000"/>
            <a:headEnd/>
            <a:tailEnd/>
          </a:ln>
          <a:effectLst/>
        </p:spPr>
        <p:txBody>
          <a:bodyPr anchor="ctr">
            <a:spAutoFit/>
          </a:bodyPr>
          <a:lstStyle/>
          <a:p>
            <a:pPr eaLnBrk="1" hangingPunct="1"/>
            <a:r>
              <a:rPr lang="en-US" sz="2000" dirty="0">
                <a:latin typeface="Arial" pitchFamily="34" charset="0"/>
              </a:rPr>
              <a:t>L. G. Roberts, </a:t>
            </a:r>
            <a:r>
              <a:rPr lang="en-US" sz="2000" i="1" dirty="0">
                <a:latin typeface="Arial" pitchFamily="34" charset="0"/>
              </a:rPr>
              <a:t>Machine Perception of Three Dimensional Solids,</a:t>
            </a:r>
            <a:r>
              <a:rPr lang="en-US" sz="2000" dirty="0">
                <a:latin typeface="Arial" pitchFamily="34" charset="0"/>
              </a:rPr>
              <a:t> Ph.D. thesis, MIT Department of Electrical Engineering, 1963.</a:t>
            </a:r>
            <a:r>
              <a:rPr lang="en-US" sz="2000" b="1" dirty="0">
                <a:latin typeface="Arial" pitchFamily="34" charset="0"/>
              </a:rPr>
              <a:t> </a:t>
            </a:r>
          </a:p>
        </p:txBody>
      </p:sp>
      <p:pic>
        <p:nvPicPr>
          <p:cNvPr id="288773" name="Picture 5"/>
          <p:cNvPicPr>
            <a:picLocks noChangeAspect="1" noChangeArrowheads="1"/>
          </p:cNvPicPr>
          <p:nvPr/>
        </p:nvPicPr>
        <p:blipFill>
          <a:blip r:embed="rId4"/>
          <a:srcRect/>
          <a:stretch>
            <a:fillRect/>
          </a:stretch>
        </p:blipFill>
        <p:spPr bwMode="auto">
          <a:xfrm>
            <a:off x="5849955" y="1405849"/>
            <a:ext cx="2008215" cy="2412466"/>
          </a:xfrm>
          <a:prstGeom prst="rect">
            <a:avLst/>
          </a:prstGeom>
          <a:noFill/>
          <a:ln w="9525" cap="flat" cmpd="sng" algn="ctr">
            <a:noFill/>
            <a:prstDash val="solid"/>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 Box 2"/>
          <p:cNvSpPr txBox="1">
            <a:spLocks noChangeArrowheads="1"/>
          </p:cNvSpPr>
          <p:nvPr/>
        </p:nvSpPr>
        <p:spPr bwMode="auto">
          <a:xfrm>
            <a:off x="428625" y="393700"/>
            <a:ext cx="5830888" cy="579438"/>
          </a:xfrm>
          <a:prstGeom prst="rect">
            <a:avLst/>
          </a:prstGeom>
          <a:noFill/>
          <a:ln w="9525">
            <a:noFill/>
            <a:miter lim="800000"/>
            <a:headEnd/>
            <a:tailEnd/>
          </a:ln>
          <a:effectLst/>
        </p:spPr>
        <p:txBody>
          <a:bodyPr wrap="none">
            <a:spAutoFit/>
          </a:bodyPr>
          <a:lstStyle/>
          <a:p>
            <a:r>
              <a:rPr lang="en-US" sz="3200"/>
              <a:t>Huttenlocher &amp; Ullman (1987)</a:t>
            </a:r>
          </a:p>
        </p:txBody>
      </p:sp>
      <p:pic>
        <p:nvPicPr>
          <p:cNvPr id="300035" name="Picture 3" descr="~lwf0000 copy"/>
          <p:cNvPicPr>
            <a:picLocks noChangeAspect="1" noChangeArrowheads="1"/>
          </p:cNvPicPr>
          <p:nvPr/>
        </p:nvPicPr>
        <p:blipFill>
          <a:blip r:embed="rId3"/>
          <a:srcRect l="4445" t="2174" b="6281"/>
          <a:stretch>
            <a:fillRect/>
          </a:stretch>
        </p:blipFill>
        <p:spPr bwMode="auto">
          <a:xfrm>
            <a:off x="469900" y="1320800"/>
            <a:ext cx="8191500" cy="5003800"/>
          </a:xfrm>
          <a:prstGeom prst="rect">
            <a:avLst/>
          </a:prstGeom>
          <a:noFill/>
          <a:ln w="9525">
            <a:noFill/>
            <a:miter lim="800000"/>
            <a:headEnd/>
            <a:tailEnd/>
          </a:ln>
        </p:spPr>
      </p:pic>
      <p:grpSp>
        <p:nvGrpSpPr>
          <p:cNvPr id="300036" name="Group 4"/>
          <p:cNvGrpSpPr>
            <a:grpSpLocks/>
          </p:cNvGrpSpPr>
          <p:nvPr/>
        </p:nvGrpSpPr>
        <p:grpSpPr bwMode="auto">
          <a:xfrm>
            <a:off x="6350000" y="4381500"/>
            <a:ext cx="1562100" cy="1212850"/>
            <a:chOff x="4000" y="2664"/>
            <a:chExt cx="984" cy="764"/>
          </a:xfrm>
        </p:grpSpPr>
        <p:sp>
          <p:nvSpPr>
            <p:cNvPr id="300037" name="Line 5"/>
            <p:cNvSpPr>
              <a:spLocks noChangeShapeType="1"/>
            </p:cNvSpPr>
            <p:nvPr/>
          </p:nvSpPr>
          <p:spPr bwMode="auto">
            <a:xfrm>
              <a:off x="4004" y="3000"/>
              <a:ext cx="16" cy="352"/>
            </a:xfrm>
            <a:prstGeom prst="line">
              <a:avLst/>
            </a:prstGeom>
            <a:noFill/>
            <a:ln w="28575">
              <a:solidFill>
                <a:schemeClr val="hlink"/>
              </a:solidFill>
              <a:round/>
              <a:headEnd/>
              <a:tailEnd/>
            </a:ln>
            <a:effectLst/>
          </p:spPr>
          <p:txBody>
            <a:bodyPr wrap="none">
              <a:spAutoFit/>
            </a:bodyPr>
            <a:lstStyle/>
            <a:p>
              <a:endParaRPr lang="fr-FR"/>
            </a:p>
          </p:txBody>
        </p:sp>
        <p:sp>
          <p:nvSpPr>
            <p:cNvPr id="300038" name="Line 6"/>
            <p:cNvSpPr>
              <a:spLocks noChangeShapeType="1"/>
            </p:cNvSpPr>
            <p:nvPr/>
          </p:nvSpPr>
          <p:spPr bwMode="auto">
            <a:xfrm>
              <a:off x="4020" y="3352"/>
              <a:ext cx="724" cy="72"/>
            </a:xfrm>
            <a:prstGeom prst="line">
              <a:avLst/>
            </a:prstGeom>
            <a:noFill/>
            <a:ln w="28575">
              <a:solidFill>
                <a:schemeClr val="hlink"/>
              </a:solidFill>
              <a:round/>
              <a:headEnd/>
              <a:tailEnd/>
            </a:ln>
            <a:effectLst/>
          </p:spPr>
          <p:txBody>
            <a:bodyPr wrap="none">
              <a:spAutoFit/>
            </a:bodyPr>
            <a:lstStyle/>
            <a:p>
              <a:endParaRPr lang="fr-FR"/>
            </a:p>
          </p:txBody>
        </p:sp>
        <p:sp>
          <p:nvSpPr>
            <p:cNvPr id="300039" name="Line 7"/>
            <p:cNvSpPr>
              <a:spLocks noChangeShapeType="1"/>
            </p:cNvSpPr>
            <p:nvPr/>
          </p:nvSpPr>
          <p:spPr bwMode="auto">
            <a:xfrm flipV="1">
              <a:off x="4744" y="3324"/>
              <a:ext cx="240" cy="104"/>
            </a:xfrm>
            <a:prstGeom prst="line">
              <a:avLst/>
            </a:prstGeom>
            <a:noFill/>
            <a:ln w="28575">
              <a:solidFill>
                <a:schemeClr val="hlink"/>
              </a:solidFill>
              <a:round/>
              <a:headEnd/>
              <a:tailEnd/>
            </a:ln>
            <a:effectLst/>
          </p:spPr>
          <p:txBody>
            <a:bodyPr wrap="none">
              <a:spAutoFit/>
            </a:bodyPr>
            <a:lstStyle/>
            <a:p>
              <a:endParaRPr lang="fr-FR"/>
            </a:p>
          </p:txBody>
        </p:sp>
        <p:sp>
          <p:nvSpPr>
            <p:cNvPr id="300040" name="Line 8"/>
            <p:cNvSpPr>
              <a:spLocks noChangeShapeType="1"/>
            </p:cNvSpPr>
            <p:nvPr/>
          </p:nvSpPr>
          <p:spPr bwMode="auto">
            <a:xfrm flipH="1" flipV="1">
              <a:off x="4612" y="2664"/>
              <a:ext cx="372" cy="664"/>
            </a:xfrm>
            <a:prstGeom prst="line">
              <a:avLst/>
            </a:prstGeom>
            <a:noFill/>
            <a:ln w="19050">
              <a:solidFill>
                <a:schemeClr val="hlink"/>
              </a:solidFill>
              <a:round/>
              <a:headEnd/>
              <a:tailEnd/>
            </a:ln>
            <a:effectLst/>
          </p:spPr>
          <p:txBody>
            <a:bodyPr wrap="none">
              <a:spAutoFit/>
            </a:bodyPr>
            <a:lstStyle/>
            <a:p>
              <a:endParaRPr lang="fr-FR"/>
            </a:p>
          </p:txBody>
        </p:sp>
        <p:sp>
          <p:nvSpPr>
            <p:cNvPr id="300041" name="Line 9"/>
            <p:cNvSpPr>
              <a:spLocks noChangeShapeType="1"/>
            </p:cNvSpPr>
            <p:nvPr/>
          </p:nvSpPr>
          <p:spPr bwMode="auto">
            <a:xfrm flipH="1">
              <a:off x="4488" y="2664"/>
              <a:ext cx="124" cy="32"/>
            </a:xfrm>
            <a:prstGeom prst="line">
              <a:avLst/>
            </a:prstGeom>
            <a:noFill/>
            <a:ln w="28575">
              <a:solidFill>
                <a:schemeClr val="hlink"/>
              </a:solidFill>
              <a:round/>
              <a:headEnd/>
              <a:tailEnd/>
            </a:ln>
            <a:effectLst/>
          </p:spPr>
          <p:txBody>
            <a:bodyPr wrap="none">
              <a:spAutoFit/>
            </a:bodyPr>
            <a:lstStyle/>
            <a:p>
              <a:endParaRPr lang="fr-FR"/>
            </a:p>
          </p:txBody>
        </p:sp>
        <p:sp>
          <p:nvSpPr>
            <p:cNvPr id="300042" name="Line 10"/>
            <p:cNvSpPr>
              <a:spLocks noChangeShapeType="1"/>
            </p:cNvSpPr>
            <p:nvPr/>
          </p:nvSpPr>
          <p:spPr bwMode="auto">
            <a:xfrm>
              <a:off x="4484" y="2696"/>
              <a:ext cx="24" cy="304"/>
            </a:xfrm>
            <a:prstGeom prst="line">
              <a:avLst/>
            </a:prstGeom>
            <a:noFill/>
            <a:ln w="28575">
              <a:solidFill>
                <a:schemeClr val="hlink"/>
              </a:solidFill>
              <a:round/>
              <a:headEnd/>
              <a:tailEnd/>
            </a:ln>
            <a:effectLst/>
          </p:spPr>
          <p:txBody>
            <a:bodyPr wrap="none">
              <a:spAutoFit/>
            </a:bodyPr>
            <a:lstStyle/>
            <a:p>
              <a:endParaRPr lang="fr-FR"/>
            </a:p>
          </p:txBody>
        </p:sp>
        <p:sp>
          <p:nvSpPr>
            <p:cNvPr id="300043" name="Line 11"/>
            <p:cNvSpPr>
              <a:spLocks noChangeShapeType="1"/>
            </p:cNvSpPr>
            <p:nvPr/>
          </p:nvSpPr>
          <p:spPr bwMode="auto">
            <a:xfrm flipV="1">
              <a:off x="4000" y="2964"/>
              <a:ext cx="140" cy="32"/>
            </a:xfrm>
            <a:prstGeom prst="line">
              <a:avLst/>
            </a:prstGeom>
            <a:noFill/>
            <a:ln w="28575">
              <a:solidFill>
                <a:schemeClr val="hlink"/>
              </a:solidFill>
              <a:round/>
              <a:headEnd/>
              <a:tailEnd/>
            </a:ln>
            <a:effectLst/>
          </p:spPr>
          <p:txBody>
            <a:bodyPr wrap="none">
              <a:spAutoFit/>
            </a:bodyPr>
            <a:lstStyle/>
            <a:p>
              <a:endParaRPr lang="fr-FR"/>
            </a:p>
          </p:txBody>
        </p:sp>
        <p:sp>
          <p:nvSpPr>
            <p:cNvPr id="300044" name="Line 12"/>
            <p:cNvSpPr>
              <a:spLocks noChangeShapeType="1"/>
            </p:cNvSpPr>
            <p:nvPr/>
          </p:nvSpPr>
          <p:spPr bwMode="auto">
            <a:xfrm>
              <a:off x="4140" y="2960"/>
              <a:ext cx="676" cy="72"/>
            </a:xfrm>
            <a:prstGeom prst="line">
              <a:avLst/>
            </a:prstGeom>
            <a:noFill/>
            <a:ln w="28575">
              <a:solidFill>
                <a:schemeClr val="hlink"/>
              </a:solidFill>
              <a:round/>
              <a:headEnd/>
              <a:tailEnd/>
            </a:ln>
            <a:effectLst/>
          </p:spPr>
          <p:txBody>
            <a:bodyPr wrap="none">
              <a:spAutoFit/>
            </a:bodyPr>
            <a:lstStyle/>
            <a:p>
              <a:endParaRPr lang="fr-FR"/>
            </a:p>
          </p:txBody>
        </p:sp>
      </p:grpSp>
      <p:sp>
        <p:nvSpPr>
          <p:cNvPr id="300045" name="Rectangle 13"/>
          <p:cNvSpPr>
            <a:spLocks noChangeArrowheads="1"/>
          </p:cNvSpPr>
          <p:nvPr/>
        </p:nvSpPr>
        <p:spPr bwMode="auto">
          <a:xfrm>
            <a:off x="9144000" y="6362700"/>
            <a:ext cx="914400" cy="914400"/>
          </a:xfrm>
          <a:prstGeom prst="rect">
            <a:avLst/>
          </a:prstGeom>
          <a:noFill/>
          <a:ln w="9525">
            <a:noFill/>
            <a:miter lim="800000"/>
            <a:headEnd/>
            <a:tailEnd/>
          </a:ln>
          <a:effectLst/>
        </p:spPr>
        <p:txBody>
          <a:bodyPr wrap="none" anchor="ctr">
            <a:spAutoFit/>
          </a:bodyPr>
          <a:lstStyle/>
          <a:p>
            <a:endParaRPr lang="fr-FR"/>
          </a:p>
        </p:txBody>
      </p:sp>
      <p:sp>
        <p:nvSpPr>
          <p:cNvPr id="300046" name="Rectangle 14"/>
          <p:cNvSpPr>
            <a:spLocks noChangeArrowheads="1"/>
          </p:cNvSpPr>
          <p:nvPr/>
        </p:nvSpPr>
        <p:spPr bwMode="auto">
          <a:xfrm>
            <a:off x="457200" y="1320800"/>
            <a:ext cx="8204200" cy="4991100"/>
          </a:xfrm>
          <a:prstGeom prst="rect">
            <a:avLst/>
          </a:prstGeom>
          <a:noFill/>
          <a:ln w="28575">
            <a:solidFill>
              <a:schemeClr val="bg2"/>
            </a:solidFill>
            <a:miter lim="800000"/>
            <a:headEnd/>
            <a:tailEnd/>
          </a:ln>
          <a:effectLst/>
        </p:spPr>
        <p:txBody>
          <a:bodyPr wrap="none" anchor="ctr">
            <a:spAutoFit/>
          </a:bodyPr>
          <a:lstStyle/>
          <a:p>
            <a:endParaRPr lang="fr-FR"/>
          </a:p>
        </p:txBody>
      </p:sp>
      <p:grpSp>
        <p:nvGrpSpPr>
          <p:cNvPr id="300047" name="Group 15"/>
          <p:cNvGrpSpPr>
            <a:grpSpLocks/>
          </p:cNvGrpSpPr>
          <p:nvPr/>
        </p:nvGrpSpPr>
        <p:grpSpPr bwMode="auto">
          <a:xfrm>
            <a:off x="1524000" y="4219575"/>
            <a:ext cx="2209800" cy="2162175"/>
            <a:chOff x="960" y="2562"/>
            <a:chExt cx="1392" cy="1362"/>
          </a:xfrm>
        </p:grpSpPr>
        <p:sp>
          <p:nvSpPr>
            <p:cNvPr id="300048" name="Oval 16"/>
            <p:cNvSpPr>
              <a:spLocks noChangeArrowheads="1"/>
            </p:cNvSpPr>
            <p:nvPr/>
          </p:nvSpPr>
          <p:spPr bwMode="auto">
            <a:xfrm>
              <a:off x="1098" y="3339"/>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49" name="Oval 17"/>
            <p:cNvSpPr>
              <a:spLocks noChangeArrowheads="1"/>
            </p:cNvSpPr>
            <p:nvPr/>
          </p:nvSpPr>
          <p:spPr bwMode="auto">
            <a:xfrm>
              <a:off x="1326" y="3399"/>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50" name="Oval 18"/>
            <p:cNvSpPr>
              <a:spLocks noChangeArrowheads="1"/>
            </p:cNvSpPr>
            <p:nvPr/>
          </p:nvSpPr>
          <p:spPr bwMode="auto">
            <a:xfrm>
              <a:off x="1362" y="3648"/>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51" name="Oval 19"/>
            <p:cNvSpPr>
              <a:spLocks noChangeArrowheads="1"/>
            </p:cNvSpPr>
            <p:nvPr/>
          </p:nvSpPr>
          <p:spPr bwMode="auto">
            <a:xfrm>
              <a:off x="1119" y="3582"/>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52" name="Oval 20"/>
            <p:cNvSpPr>
              <a:spLocks noChangeArrowheads="1"/>
            </p:cNvSpPr>
            <p:nvPr/>
          </p:nvSpPr>
          <p:spPr bwMode="auto">
            <a:xfrm>
              <a:off x="1203" y="3474"/>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53" name="Oval 21"/>
            <p:cNvSpPr>
              <a:spLocks noChangeArrowheads="1"/>
            </p:cNvSpPr>
            <p:nvPr/>
          </p:nvSpPr>
          <p:spPr bwMode="auto">
            <a:xfrm>
              <a:off x="1317" y="3600"/>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54" name="Oval 22"/>
            <p:cNvSpPr>
              <a:spLocks noChangeArrowheads="1"/>
            </p:cNvSpPr>
            <p:nvPr/>
          </p:nvSpPr>
          <p:spPr bwMode="auto">
            <a:xfrm>
              <a:off x="1206" y="3408"/>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55" name="Oval 23"/>
            <p:cNvSpPr>
              <a:spLocks noChangeArrowheads="1"/>
            </p:cNvSpPr>
            <p:nvPr/>
          </p:nvSpPr>
          <p:spPr bwMode="auto">
            <a:xfrm>
              <a:off x="1260" y="3291"/>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56" name="Oval 24"/>
            <p:cNvSpPr>
              <a:spLocks noChangeArrowheads="1"/>
            </p:cNvSpPr>
            <p:nvPr/>
          </p:nvSpPr>
          <p:spPr bwMode="auto">
            <a:xfrm>
              <a:off x="1353" y="3255"/>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57" name="Oval 25"/>
            <p:cNvSpPr>
              <a:spLocks noChangeArrowheads="1"/>
            </p:cNvSpPr>
            <p:nvPr/>
          </p:nvSpPr>
          <p:spPr bwMode="auto">
            <a:xfrm>
              <a:off x="1341" y="3351"/>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58" name="Oval 26"/>
            <p:cNvSpPr>
              <a:spLocks noChangeArrowheads="1"/>
            </p:cNvSpPr>
            <p:nvPr/>
          </p:nvSpPr>
          <p:spPr bwMode="auto">
            <a:xfrm>
              <a:off x="1434" y="3309"/>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59" name="Oval 27"/>
            <p:cNvSpPr>
              <a:spLocks noChangeArrowheads="1"/>
            </p:cNvSpPr>
            <p:nvPr/>
          </p:nvSpPr>
          <p:spPr bwMode="auto">
            <a:xfrm>
              <a:off x="1590" y="3312"/>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60" name="Oval 28"/>
            <p:cNvSpPr>
              <a:spLocks noChangeArrowheads="1"/>
            </p:cNvSpPr>
            <p:nvPr/>
          </p:nvSpPr>
          <p:spPr bwMode="auto">
            <a:xfrm>
              <a:off x="1596" y="3561"/>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61" name="Oval 29"/>
            <p:cNvSpPr>
              <a:spLocks noChangeArrowheads="1"/>
            </p:cNvSpPr>
            <p:nvPr/>
          </p:nvSpPr>
          <p:spPr bwMode="auto">
            <a:xfrm>
              <a:off x="1575" y="3393"/>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62" name="Oval 30"/>
            <p:cNvSpPr>
              <a:spLocks noChangeArrowheads="1"/>
            </p:cNvSpPr>
            <p:nvPr/>
          </p:nvSpPr>
          <p:spPr bwMode="auto">
            <a:xfrm>
              <a:off x="1221" y="3012"/>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63" name="Oval 31"/>
            <p:cNvSpPr>
              <a:spLocks noChangeArrowheads="1"/>
            </p:cNvSpPr>
            <p:nvPr/>
          </p:nvSpPr>
          <p:spPr bwMode="auto">
            <a:xfrm>
              <a:off x="1347" y="2964"/>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64" name="Oval 32"/>
            <p:cNvSpPr>
              <a:spLocks noChangeArrowheads="1"/>
            </p:cNvSpPr>
            <p:nvPr/>
          </p:nvSpPr>
          <p:spPr bwMode="auto">
            <a:xfrm>
              <a:off x="1698" y="2700"/>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65" name="Oval 33"/>
            <p:cNvSpPr>
              <a:spLocks noChangeArrowheads="1"/>
            </p:cNvSpPr>
            <p:nvPr/>
          </p:nvSpPr>
          <p:spPr bwMode="auto">
            <a:xfrm>
              <a:off x="2037" y="3036"/>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66" name="Oval 34"/>
            <p:cNvSpPr>
              <a:spLocks noChangeArrowheads="1"/>
            </p:cNvSpPr>
            <p:nvPr/>
          </p:nvSpPr>
          <p:spPr bwMode="auto">
            <a:xfrm>
              <a:off x="2202" y="3321"/>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67" name="Oval 35"/>
            <p:cNvSpPr>
              <a:spLocks noChangeArrowheads="1"/>
            </p:cNvSpPr>
            <p:nvPr/>
          </p:nvSpPr>
          <p:spPr bwMode="auto">
            <a:xfrm>
              <a:off x="1971" y="3423"/>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68" name="Oval 36"/>
            <p:cNvSpPr>
              <a:spLocks noChangeArrowheads="1"/>
            </p:cNvSpPr>
            <p:nvPr/>
          </p:nvSpPr>
          <p:spPr bwMode="auto">
            <a:xfrm>
              <a:off x="1782" y="3063"/>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69" name="Oval 37"/>
            <p:cNvSpPr>
              <a:spLocks noChangeArrowheads="1"/>
            </p:cNvSpPr>
            <p:nvPr/>
          </p:nvSpPr>
          <p:spPr bwMode="auto">
            <a:xfrm>
              <a:off x="1944" y="3078"/>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70" name="Oval 38"/>
            <p:cNvSpPr>
              <a:spLocks noChangeArrowheads="1"/>
            </p:cNvSpPr>
            <p:nvPr/>
          </p:nvSpPr>
          <p:spPr bwMode="auto">
            <a:xfrm>
              <a:off x="2103" y="3390"/>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71" name="Oval 39"/>
            <p:cNvSpPr>
              <a:spLocks noChangeArrowheads="1"/>
            </p:cNvSpPr>
            <p:nvPr/>
          </p:nvSpPr>
          <p:spPr bwMode="auto">
            <a:xfrm>
              <a:off x="1506" y="3525"/>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72" name="Oval 40"/>
            <p:cNvSpPr>
              <a:spLocks noChangeArrowheads="1"/>
            </p:cNvSpPr>
            <p:nvPr/>
          </p:nvSpPr>
          <p:spPr bwMode="auto">
            <a:xfrm>
              <a:off x="1839" y="2664"/>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73" name="Oval 41"/>
            <p:cNvSpPr>
              <a:spLocks noChangeArrowheads="1"/>
            </p:cNvSpPr>
            <p:nvPr/>
          </p:nvSpPr>
          <p:spPr bwMode="auto">
            <a:xfrm>
              <a:off x="1719" y="2994"/>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74" name="Oval 42"/>
            <p:cNvSpPr>
              <a:spLocks noChangeArrowheads="1"/>
            </p:cNvSpPr>
            <p:nvPr/>
          </p:nvSpPr>
          <p:spPr bwMode="auto">
            <a:xfrm>
              <a:off x="960" y="2562"/>
              <a:ext cx="1392" cy="1362"/>
            </a:xfrm>
            <a:prstGeom prst="ellipse">
              <a:avLst/>
            </a:prstGeom>
            <a:noFill/>
            <a:ln w="19050">
              <a:solidFill>
                <a:schemeClr val="accent2"/>
              </a:solidFill>
              <a:round/>
              <a:headEnd/>
              <a:tailEnd/>
            </a:ln>
            <a:effectLst/>
          </p:spPr>
          <p:txBody>
            <a:bodyPr wrap="none" anchor="ctr">
              <a:spAutoFit/>
            </a:bodyPr>
            <a:lstStyle/>
            <a:p>
              <a:endParaRPr lang="fr-FR"/>
            </a:p>
          </p:txBody>
        </p:sp>
        <p:sp>
          <p:nvSpPr>
            <p:cNvPr id="300075" name="Oval 43"/>
            <p:cNvSpPr>
              <a:spLocks noChangeArrowheads="1"/>
            </p:cNvSpPr>
            <p:nvPr/>
          </p:nvSpPr>
          <p:spPr bwMode="auto">
            <a:xfrm>
              <a:off x="1107" y="2820"/>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76" name="Oval 44"/>
            <p:cNvSpPr>
              <a:spLocks noChangeArrowheads="1"/>
            </p:cNvSpPr>
            <p:nvPr/>
          </p:nvSpPr>
          <p:spPr bwMode="auto">
            <a:xfrm>
              <a:off x="1267" y="2776"/>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77" name="Oval 45"/>
            <p:cNvSpPr>
              <a:spLocks noChangeArrowheads="1"/>
            </p:cNvSpPr>
            <p:nvPr/>
          </p:nvSpPr>
          <p:spPr bwMode="auto">
            <a:xfrm>
              <a:off x="1203" y="2768"/>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78" name="Oval 46"/>
            <p:cNvSpPr>
              <a:spLocks noChangeArrowheads="1"/>
            </p:cNvSpPr>
            <p:nvPr/>
          </p:nvSpPr>
          <p:spPr bwMode="auto">
            <a:xfrm>
              <a:off x="1267" y="2712"/>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79" name="Oval 47"/>
            <p:cNvSpPr>
              <a:spLocks noChangeArrowheads="1"/>
            </p:cNvSpPr>
            <p:nvPr/>
          </p:nvSpPr>
          <p:spPr bwMode="auto">
            <a:xfrm>
              <a:off x="1331" y="2716"/>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80" name="Oval 48"/>
            <p:cNvSpPr>
              <a:spLocks noChangeArrowheads="1"/>
            </p:cNvSpPr>
            <p:nvPr/>
          </p:nvSpPr>
          <p:spPr bwMode="auto">
            <a:xfrm>
              <a:off x="1311" y="2780"/>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81" name="Oval 49"/>
            <p:cNvSpPr>
              <a:spLocks noChangeArrowheads="1"/>
            </p:cNvSpPr>
            <p:nvPr/>
          </p:nvSpPr>
          <p:spPr bwMode="auto">
            <a:xfrm>
              <a:off x="1443" y="2760"/>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82" name="Oval 50"/>
            <p:cNvSpPr>
              <a:spLocks noChangeArrowheads="1"/>
            </p:cNvSpPr>
            <p:nvPr/>
          </p:nvSpPr>
          <p:spPr bwMode="auto">
            <a:xfrm>
              <a:off x="1519" y="2808"/>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83" name="Oval 51"/>
            <p:cNvSpPr>
              <a:spLocks noChangeArrowheads="1"/>
            </p:cNvSpPr>
            <p:nvPr/>
          </p:nvSpPr>
          <p:spPr bwMode="auto">
            <a:xfrm>
              <a:off x="1587" y="2780"/>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84" name="Oval 52"/>
            <p:cNvSpPr>
              <a:spLocks noChangeArrowheads="1"/>
            </p:cNvSpPr>
            <p:nvPr/>
          </p:nvSpPr>
          <p:spPr bwMode="auto">
            <a:xfrm>
              <a:off x="1403" y="2628"/>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85" name="Oval 53"/>
            <p:cNvSpPr>
              <a:spLocks noChangeArrowheads="1"/>
            </p:cNvSpPr>
            <p:nvPr/>
          </p:nvSpPr>
          <p:spPr bwMode="auto">
            <a:xfrm>
              <a:off x="1375" y="2656"/>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86" name="Oval 54"/>
            <p:cNvSpPr>
              <a:spLocks noChangeArrowheads="1"/>
            </p:cNvSpPr>
            <p:nvPr/>
          </p:nvSpPr>
          <p:spPr bwMode="auto">
            <a:xfrm>
              <a:off x="1475" y="2664"/>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87" name="Oval 55"/>
            <p:cNvSpPr>
              <a:spLocks noChangeArrowheads="1"/>
            </p:cNvSpPr>
            <p:nvPr/>
          </p:nvSpPr>
          <p:spPr bwMode="auto">
            <a:xfrm>
              <a:off x="1503" y="2644"/>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88" name="Oval 56"/>
            <p:cNvSpPr>
              <a:spLocks noChangeArrowheads="1"/>
            </p:cNvSpPr>
            <p:nvPr/>
          </p:nvSpPr>
          <p:spPr bwMode="auto">
            <a:xfrm>
              <a:off x="1527" y="2672"/>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89" name="Oval 57"/>
            <p:cNvSpPr>
              <a:spLocks noChangeArrowheads="1"/>
            </p:cNvSpPr>
            <p:nvPr/>
          </p:nvSpPr>
          <p:spPr bwMode="auto">
            <a:xfrm>
              <a:off x="1615" y="2624"/>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90" name="Oval 58"/>
            <p:cNvSpPr>
              <a:spLocks noChangeArrowheads="1"/>
            </p:cNvSpPr>
            <p:nvPr/>
          </p:nvSpPr>
          <p:spPr bwMode="auto">
            <a:xfrm>
              <a:off x="1631" y="2596"/>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91" name="Oval 59"/>
            <p:cNvSpPr>
              <a:spLocks noChangeArrowheads="1"/>
            </p:cNvSpPr>
            <p:nvPr/>
          </p:nvSpPr>
          <p:spPr bwMode="auto">
            <a:xfrm>
              <a:off x="1779" y="2676"/>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92" name="Oval 60"/>
            <p:cNvSpPr>
              <a:spLocks noChangeArrowheads="1"/>
            </p:cNvSpPr>
            <p:nvPr/>
          </p:nvSpPr>
          <p:spPr bwMode="auto">
            <a:xfrm>
              <a:off x="1739" y="2612"/>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93" name="Oval 61"/>
            <p:cNvSpPr>
              <a:spLocks noChangeArrowheads="1"/>
            </p:cNvSpPr>
            <p:nvPr/>
          </p:nvSpPr>
          <p:spPr bwMode="auto">
            <a:xfrm>
              <a:off x="1647" y="2668"/>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94" name="Oval 62"/>
            <p:cNvSpPr>
              <a:spLocks noChangeArrowheads="1"/>
            </p:cNvSpPr>
            <p:nvPr/>
          </p:nvSpPr>
          <p:spPr bwMode="auto">
            <a:xfrm>
              <a:off x="1527" y="2732"/>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95" name="Oval 63"/>
            <p:cNvSpPr>
              <a:spLocks noChangeArrowheads="1"/>
            </p:cNvSpPr>
            <p:nvPr/>
          </p:nvSpPr>
          <p:spPr bwMode="auto">
            <a:xfrm>
              <a:off x="1291" y="2916"/>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96" name="Oval 64"/>
            <p:cNvSpPr>
              <a:spLocks noChangeArrowheads="1"/>
            </p:cNvSpPr>
            <p:nvPr/>
          </p:nvSpPr>
          <p:spPr bwMode="auto">
            <a:xfrm>
              <a:off x="1139" y="2960"/>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97" name="Oval 65"/>
            <p:cNvSpPr>
              <a:spLocks noChangeArrowheads="1"/>
            </p:cNvSpPr>
            <p:nvPr/>
          </p:nvSpPr>
          <p:spPr bwMode="auto">
            <a:xfrm>
              <a:off x="1367" y="2848"/>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98" name="Oval 66"/>
            <p:cNvSpPr>
              <a:spLocks noChangeArrowheads="1"/>
            </p:cNvSpPr>
            <p:nvPr/>
          </p:nvSpPr>
          <p:spPr bwMode="auto">
            <a:xfrm>
              <a:off x="1695" y="2596"/>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099" name="Oval 67"/>
            <p:cNvSpPr>
              <a:spLocks noChangeArrowheads="1"/>
            </p:cNvSpPr>
            <p:nvPr/>
          </p:nvSpPr>
          <p:spPr bwMode="auto">
            <a:xfrm>
              <a:off x="1771" y="3584"/>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100" name="Oval 68"/>
            <p:cNvSpPr>
              <a:spLocks noChangeArrowheads="1"/>
            </p:cNvSpPr>
            <p:nvPr/>
          </p:nvSpPr>
          <p:spPr bwMode="auto">
            <a:xfrm>
              <a:off x="1651" y="3604"/>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101" name="Oval 69"/>
            <p:cNvSpPr>
              <a:spLocks noChangeArrowheads="1"/>
            </p:cNvSpPr>
            <p:nvPr/>
          </p:nvSpPr>
          <p:spPr bwMode="auto">
            <a:xfrm>
              <a:off x="1847" y="3060"/>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102" name="Oval 70"/>
            <p:cNvSpPr>
              <a:spLocks noChangeArrowheads="1"/>
            </p:cNvSpPr>
            <p:nvPr/>
          </p:nvSpPr>
          <p:spPr bwMode="auto">
            <a:xfrm>
              <a:off x="1891" y="3076"/>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103" name="Oval 71"/>
            <p:cNvSpPr>
              <a:spLocks noChangeArrowheads="1"/>
            </p:cNvSpPr>
            <p:nvPr/>
          </p:nvSpPr>
          <p:spPr bwMode="auto">
            <a:xfrm>
              <a:off x="1503" y="3392"/>
              <a:ext cx="50" cy="50"/>
            </a:xfrm>
            <a:prstGeom prst="ellipse">
              <a:avLst/>
            </a:prstGeom>
            <a:solidFill>
              <a:schemeClr val="accent2"/>
            </a:solidFill>
            <a:ln w="9525">
              <a:noFill/>
              <a:round/>
              <a:headEnd/>
              <a:tailEnd/>
            </a:ln>
            <a:effectLst/>
          </p:spPr>
          <p:txBody>
            <a:bodyPr anchor="ctr">
              <a:spAutoFit/>
            </a:bodyPr>
            <a:lstStyle/>
            <a:p>
              <a:endParaRPr lang="fr-FR"/>
            </a:p>
          </p:txBody>
        </p:sp>
        <p:sp>
          <p:nvSpPr>
            <p:cNvPr id="300104" name="Oval 72"/>
            <p:cNvSpPr>
              <a:spLocks noChangeArrowheads="1"/>
            </p:cNvSpPr>
            <p:nvPr/>
          </p:nvSpPr>
          <p:spPr bwMode="auto">
            <a:xfrm>
              <a:off x="1519" y="3284"/>
              <a:ext cx="50" cy="50"/>
            </a:xfrm>
            <a:prstGeom prst="ellipse">
              <a:avLst/>
            </a:prstGeom>
            <a:solidFill>
              <a:schemeClr val="accent2"/>
            </a:solidFill>
            <a:ln w="9525">
              <a:noFill/>
              <a:round/>
              <a:headEnd/>
              <a:tailEnd/>
            </a:ln>
            <a:effectLst/>
          </p:spPr>
          <p:txBody>
            <a:bodyPr anchor="ctr">
              <a:spAutoFit/>
            </a:bodyPr>
            <a:lstStyle/>
            <a:p>
              <a:endParaRPr lang="fr-FR"/>
            </a:p>
          </p:txBody>
        </p:sp>
      </p:grpSp>
      <p:sp>
        <p:nvSpPr>
          <p:cNvPr id="300105" name="Rectangle 73"/>
          <p:cNvSpPr>
            <a:spLocks noChangeArrowheads="1"/>
          </p:cNvSpPr>
          <p:nvPr/>
        </p:nvSpPr>
        <p:spPr bwMode="auto">
          <a:xfrm>
            <a:off x="4470400" y="1320800"/>
            <a:ext cx="254000" cy="4991100"/>
          </a:xfrm>
          <a:prstGeom prst="rect">
            <a:avLst/>
          </a:prstGeom>
          <a:solidFill>
            <a:schemeClr val="bg2"/>
          </a:solidFill>
          <a:ln w="28575">
            <a:solidFill>
              <a:schemeClr val="bg2"/>
            </a:solidFill>
            <a:miter lim="800000"/>
            <a:headEnd/>
            <a:tailEnd/>
          </a:ln>
          <a:effectLst/>
        </p:spPr>
        <p:txBody>
          <a:bodyPr anchor="ctr">
            <a:spAutoFit/>
          </a:bodyPr>
          <a:lstStyle/>
          <a:p>
            <a:endParaRPr lang="fr-FR"/>
          </a:p>
        </p:txBody>
      </p:sp>
      <p:sp>
        <p:nvSpPr>
          <p:cNvPr id="300106" name="Rectangle 74"/>
          <p:cNvSpPr>
            <a:spLocks noChangeArrowheads="1"/>
          </p:cNvSpPr>
          <p:nvPr/>
        </p:nvSpPr>
        <p:spPr bwMode="auto">
          <a:xfrm>
            <a:off x="457200" y="3670300"/>
            <a:ext cx="8204200" cy="279400"/>
          </a:xfrm>
          <a:prstGeom prst="rect">
            <a:avLst/>
          </a:prstGeom>
          <a:solidFill>
            <a:schemeClr val="bg2"/>
          </a:solidFill>
          <a:ln w="28575">
            <a:solidFill>
              <a:schemeClr val="bg2"/>
            </a:solidFill>
            <a:miter lim="800000"/>
            <a:headEnd/>
            <a:tailEnd/>
          </a:ln>
          <a:effectLst/>
        </p:spPr>
        <p:txBody>
          <a:bodyPr anchor="ctr">
            <a:spAutoFit/>
          </a:bodyPr>
          <a:lstStyle/>
          <a:p>
            <a:endParaRPr lang="fr-F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3346" name="Group 2"/>
          <p:cNvGrpSpPr>
            <a:grpSpLocks/>
          </p:cNvGrpSpPr>
          <p:nvPr/>
        </p:nvGrpSpPr>
        <p:grpSpPr bwMode="auto">
          <a:xfrm>
            <a:off x="623888" y="225425"/>
            <a:ext cx="7851775" cy="3765550"/>
            <a:chOff x="227" y="1406"/>
            <a:chExt cx="5321" cy="2224"/>
          </a:xfrm>
        </p:grpSpPr>
        <p:sp>
          <p:nvSpPr>
            <p:cNvPr id="313347" name="Rectangle 3"/>
            <p:cNvSpPr>
              <a:spLocks noChangeArrowheads="1"/>
            </p:cNvSpPr>
            <p:nvPr/>
          </p:nvSpPr>
          <p:spPr bwMode="auto">
            <a:xfrm>
              <a:off x="227" y="1406"/>
              <a:ext cx="5321" cy="2224"/>
            </a:xfrm>
            <a:prstGeom prst="rect">
              <a:avLst/>
            </a:prstGeom>
            <a:noFill/>
            <a:ln w="0">
              <a:solidFill>
                <a:srgbClr val="FFFFFF"/>
              </a:solidFill>
              <a:miter lim="800000"/>
              <a:headEnd/>
              <a:tailEnd/>
            </a:ln>
          </p:spPr>
          <p:txBody>
            <a:bodyPr/>
            <a:lstStyle/>
            <a:p>
              <a:endParaRPr lang="fr-FR"/>
            </a:p>
          </p:txBody>
        </p:sp>
        <p:sp>
          <p:nvSpPr>
            <p:cNvPr id="313348" name="Rectangle 4"/>
            <p:cNvSpPr>
              <a:spLocks noChangeArrowheads="1"/>
            </p:cNvSpPr>
            <p:nvPr/>
          </p:nvSpPr>
          <p:spPr bwMode="auto">
            <a:xfrm>
              <a:off x="227" y="1406"/>
              <a:ext cx="5321" cy="2224"/>
            </a:xfrm>
            <a:prstGeom prst="rect">
              <a:avLst/>
            </a:prstGeom>
            <a:solidFill>
              <a:srgbClr val="FFFFFF"/>
            </a:solidFill>
            <a:ln w="9525">
              <a:noFill/>
              <a:miter lim="800000"/>
              <a:headEnd/>
              <a:tailEnd/>
            </a:ln>
          </p:spPr>
          <p:txBody>
            <a:bodyPr/>
            <a:lstStyle/>
            <a:p>
              <a:endParaRPr lang="fr-FR"/>
            </a:p>
          </p:txBody>
        </p:sp>
        <p:pic>
          <p:nvPicPr>
            <p:cNvPr id="313349" name="Picture 5"/>
            <p:cNvPicPr>
              <a:picLocks noChangeAspect="1" noChangeArrowheads="1"/>
            </p:cNvPicPr>
            <p:nvPr/>
          </p:nvPicPr>
          <p:blipFill>
            <a:blip r:embed="rId3"/>
            <a:srcRect/>
            <a:stretch>
              <a:fillRect/>
            </a:stretch>
          </p:blipFill>
          <p:spPr bwMode="auto">
            <a:xfrm>
              <a:off x="227" y="3485"/>
              <a:ext cx="5321" cy="145"/>
            </a:xfrm>
            <a:prstGeom prst="rect">
              <a:avLst/>
            </a:prstGeom>
            <a:noFill/>
            <a:ln w="9525">
              <a:noFill/>
              <a:miter lim="800000"/>
              <a:headEnd/>
              <a:tailEnd/>
            </a:ln>
          </p:spPr>
        </p:pic>
        <p:pic>
          <p:nvPicPr>
            <p:cNvPr id="313350" name="Picture 6"/>
            <p:cNvPicPr>
              <a:picLocks noChangeAspect="1" noChangeArrowheads="1"/>
            </p:cNvPicPr>
            <p:nvPr/>
          </p:nvPicPr>
          <p:blipFill>
            <a:blip r:embed="rId4"/>
            <a:srcRect/>
            <a:stretch>
              <a:fillRect/>
            </a:stretch>
          </p:blipFill>
          <p:spPr bwMode="auto">
            <a:xfrm>
              <a:off x="227" y="3339"/>
              <a:ext cx="5321" cy="146"/>
            </a:xfrm>
            <a:prstGeom prst="rect">
              <a:avLst/>
            </a:prstGeom>
            <a:noFill/>
            <a:ln w="9525">
              <a:noFill/>
              <a:miter lim="800000"/>
              <a:headEnd/>
              <a:tailEnd/>
            </a:ln>
          </p:spPr>
        </p:pic>
        <p:pic>
          <p:nvPicPr>
            <p:cNvPr id="313351" name="Picture 7"/>
            <p:cNvPicPr>
              <a:picLocks noChangeAspect="1" noChangeArrowheads="1"/>
            </p:cNvPicPr>
            <p:nvPr/>
          </p:nvPicPr>
          <p:blipFill>
            <a:blip r:embed="rId5"/>
            <a:srcRect/>
            <a:stretch>
              <a:fillRect/>
            </a:stretch>
          </p:blipFill>
          <p:spPr bwMode="auto">
            <a:xfrm>
              <a:off x="227" y="3194"/>
              <a:ext cx="5321" cy="145"/>
            </a:xfrm>
            <a:prstGeom prst="rect">
              <a:avLst/>
            </a:prstGeom>
            <a:noFill/>
            <a:ln w="9525">
              <a:noFill/>
              <a:miter lim="800000"/>
              <a:headEnd/>
              <a:tailEnd/>
            </a:ln>
          </p:spPr>
        </p:pic>
        <p:pic>
          <p:nvPicPr>
            <p:cNvPr id="313352" name="Picture 8"/>
            <p:cNvPicPr>
              <a:picLocks noChangeAspect="1" noChangeArrowheads="1"/>
            </p:cNvPicPr>
            <p:nvPr/>
          </p:nvPicPr>
          <p:blipFill>
            <a:blip r:embed="rId6"/>
            <a:srcRect/>
            <a:stretch>
              <a:fillRect/>
            </a:stretch>
          </p:blipFill>
          <p:spPr bwMode="auto">
            <a:xfrm>
              <a:off x="227" y="3048"/>
              <a:ext cx="5321" cy="146"/>
            </a:xfrm>
            <a:prstGeom prst="rect">
              <a:avLst/>
            </a:prstGeom>
            <a:noFill/>
            <a:ln w="9525">
              <a:noFill/>
              <a:miter lim="800000"/>
              <a:headEnd/>
              <a:tailEnd/>
            </a:ln>
          </p:spPr>
        </p:pic>
        <p:pic>
          <p:nvPicPr>
            <p:cNvPr id="313353" name="Picture 9"/>
            <p:cNvPicPr>
              <a:picLocks noChangeAspect="1" noChangeArrowheads="1"/>
            </p:cNvPicPr>
            <p:nvPr/>
          </p:nvPicPr>
          <p:blipFill>
            <a:blip r:embed="rId7"/>
            <a:srcRect/>
            <a:stretch>
              <a:fillRect/>
            </a:stretch>
          </p:blipFill>
          <p:spPr bwMode="auto">
            <a:xfrm>
              <a:off x="227" y="2903"/>
              <a:ext cx="5321" cy="145"/>
            </a:xfrm>
            <a:prstGeom prst="rect">
              <a:avLst/>
            </a:prstGeom>
            <a:noFill/>
            <a:ln w="9525">
              <a:noFill/>
              <a:miter lim="800000"/>
              <a:headEnd/>
              <a:tailEnd/>
            </a:ln>
          </p:spPr>
        </p:pic>
        <p:pic>
          <p:nvPicPr>
            <p:cNvPr id="313354" name="Picture 10"/>
            <p:cNvPicPr>
              <a:picLocks noChangeAspect="1" noChangeArrowheads="1"/>
            </p:cNvPicPr>
            <p:nvPr/>
          </p:nvPicPr>
          <p:blipFill>
            <a:blip r:embed="rId8"/>
            <a:srcRect/>
            <a:stretch>
              <a:fillRect/>
            </a:stretch>
          </p:blipFill>
          <p:spPr bwMode="auto">
            <a:xfrm>
              <a:off x="227" y="2757"/>
              <a:ext cx="5321" cy="146"/>
            </a:xfrm>
            <a:prstGeom prst="rect">
              <a:avLst/>
            </a:prstGeom>
            <a:noFill/>
            <a:ln w="9525">
              <a:noFill/>
              <a:miter lim="800000"/>
              <a:headEnd/>
              <a:tailEnd/>
            </a:ln>
          </p:spPr>
        </p:pic>
        <p:pic>
          <p:nvPicPr>
            <p:cNvPr id="313355" name="Picture 11"/>
            <p:cNvPicPr>
              <a:picLocks noChangeAspect="1" noChangeArrowheads="1"/>
            </p:cNvPicPr>
            <p:nvPr/>
          </p:nvPicPr>
          <p:blipFill>
            <a:blip r:embed="rId9"/>
            <a:srcRect/>
            <a:stretch>
              <a:fillRect/>
            </a:stretch>
          </p:blipFill>
          <p:spPr bwMode="auto">
            <a:xfrm>
              <a:off x="227" y="2612"/>
              <a:ext cx="5321" cy="145"/>
            </a:xfrm>
            <a:prstGeom prst="rect">
              <a:avLst/>
            </a:prstGeom>
            <a:noFill/>
            <a:ln w="9525">
              <a:noFill/>
              <a:miter lim="800000"/>
              <a:headEnd/>
              <a:tailEnd/>
            </a:ln>
          </p:spPr>
        </p:pic>
        <p:pic>
          <p:nvPicPr>
            <p:cNvPr id="313356" name="Picture 12"/>
            <p:cNvPicPr>
              <a:picLocks noChangeAspect="1" noChangeArrowheads="1"/>
            </p:cNvPicPr>
            <p:nvPr/>
          </p:nvPicPr>
          <p:blipFill>
            <a:blip r:embed="rId10"/>
            <a:srcRect/>
            <a:stretch>
              <a:fillRect/>
            </a:stretch>
          </p:blipFill>
          <p:spPr bwMode="auto">
            <a:xfrm>
              <a:off x="227" y="2466"/>
              <a:ext cx="5321" cy="146"/>
            </a:xfrm>
            <a:prstGeom prst="rect">
              <a:avLst/>
            </a:prstGeom>
            <a:noFill/>
            <a:ln w="9525">
              <a:noFill/>
              <a:miter lim="800000"/>
              <a:headEnd/>
              <a:tailEnd/>
            </a:ln>
          </p:spPr>
        </p:pic>
        <p:pic>
          <p:nvPicPr>
            <p:cNvPr id="313357" name="Picture 13"/>
            <p:cNvPicPr>
              <a:picLocks noChangeAspect="1" noChangeArrowheads="1"/>
            </p:cNvPicPr>
            <p:nvPr/>
          </p:nvPicPr>
          <p:blipFill>
            <a:blip r:embed="rId11"/>
            <a:srcRect/>
            <a:stretch>
              <a:fillRect/>
            </a:stretch>
          </p:blipFill>
          <p:spPr bwMode="auto">
            <a:xfrm>
              <a:off x="227" y="2321"/>
              <a:ext cx="5321" cy="145"/>
            </a:xfrm>
            <a:prstGeom prst="rect">
              <a:avLst/>
            </a:prstGeom>
            <a:noFill/>
            <a:ln w="9525">
              <a:noFill/>
              <a:miter lim="800000"/>
              <a:headEnd/>
              <a:tailEnd/>
            </a:ln>
          </p:spPr>
        </p:pic>
        <p:pic>
          <p:nvPicPr>
            <p:cNvPr id="313358" name="Picture 14"/>
            <p:cNvPicPr>
              <a:picLocks noChangeAspect="1" noChangeArrowheads="1"/>
            </p:cNvPicPr>
            <p:nvPr/>
          </p:nvPicPr>
          <p:blipFill>
            <a:blip r:embed="rId12"/>
            <a:srcRect/>
            <a:stretch>
              <a:fillRect/>
            </a:stretch>
          </p:blipFill>
          <p:spPr bwMode="auto">
            <a:xfrm>
              <a:off x="227" y="2176"/>
              <a:ext cx="5321" cy="145"/>
            </a:xfrm>
            <a:prstGeom prst="rect">
              <a:avLst/>
            </a:prstGeom>
            <a:noFill/>
            <a:ln w="9525">
              <a:noFill/>
              <a:miter lim="800000"/>
              <a:headEnd/>
              <a:tailEnd/>
            </a:ln>
          </p:spPr>
        </p:pic>
        <p:pic>
          <p:nvPicPr>
            <p:cNvPr id="313359" name="Picture 15"/>
            <p:cNvPicPr>
              <a:picLocks noChangeAspect="1" noChangeArrowheads="1"/>
            </p:cNvPicPr>
            <p:nvPr/>
          </p:nvPicPr>
          <p:blipFill>
            <a:blip r:embed="rId13"/>
            <a:srcRect/>
            <a:stretch>
              <a:fillRect/>
            </a:stretch>
          </p:blipFill>
          <p:spPr bwMode="auto">
            <a:xfrm>
              <a:off x="227" y="2030"/>
              <a:ext cx="5321" cy="146"/>
            </a:xfrm>
            <a:prstGeom prst="rect">
              <a:avLst/>
            </a:prstGeom>
            <a:noFill/>
            <a:ln w="9525">
              <a:noFill/>
              <a:miter lim="800000"/>
              <a:headEnd/>
              <a:tailEnd/>
            </a:ln>
          </p:spPr>
        </p:pic>
        <p:pic>
          <p:nvPicPr>
            <p:cNvPr id="313360" name="Picture 16"/>
            <p:cNvPicPr>
              <a:picLocks noChangeAspect="1" noChangeArrowheads="1"/>
            </p:cNvPicPr>
            <p:nvPr/>
          </p:nvPicPr>
          <p:blipFill>
            <a:blip r:embed="rId14"/>
            <a:srcRect/>
            <a:stretch>
              <a:fillRect/>
            </a:stretch>
          </p:blipFill>
          <p:spPr bwMode="auto">
            <a:xfrm>
              <a:off x="227" y="1885"/>
              <a:ext cx="5321" cy="145"/>
            </a:xfrm>
            <a:prstGeom prst="rect">
              <a:avLst/>
            </a:prstGeom>
            <a:noFill/>
            <a:ln w="9525">
              <a:noFill/>
              <a:miter lim="800000"/>
              <a:headEnd/>
              <a:tailEnd/>
            </a:ln>
          </p:spPr>
        </p:pic>
        <p:pic>
          <p:nvPicPr>
            <p:cNvPr id="313361" name="Picture 17"/>
            <p:cNvPicPr>
              <a:picLocks noChangeAspect="1" noChangeArrowheads="1"/>
            </p:cNvPicPr>
            <p:nvPr/>
          </p:nvPicPr>
          <p:blipFill>
            <a:blip r:embed="rId15"/>
            <a:srcRect/>
            <a:stretch>
              <a:fillRect/>
            </a:stretch>
          </p:blipFill>
          <p:spPr bwMode="auto">
            <a:xfrm>
              <a:off x="227" y="1739"/>
              <a:ext cx="5321" cy="146"/>
            </a:xfrm>
            <a:prstGeom prst="rect">
              <a:avLst/>
            </a:prstGeom>
            <a:noFill/>
            <a:ln w="9525">
              <a:noFill/>
              <a:miter lim="800000"/>
              <a:headEnd/>
              <a:tailEnd/>
            </a:ln>
          </p:spPr>
        </p:pic>
        <p:pic>
          <p:nvPicPr>
            <p:cNvPr id="313362" name="Picture 18"/>
            <p:cNvPicPr>
              <a:picLocks noChangeAspect="1" noChangeArrowheads="1"/>
            </p:cNvPicPr>
            <p:nvPr/>
          </p:nvPicPr>
          <p:blipFill>
            <a:blip r:embed="rId16"/>
            <a:srcRect/>
            <a:stretch>
              <a:fillRect/>
            </a:stretch>
          </p:blipFill>
          <p:spPr bwMode="auto">
            <a:xfrm>
              <a:off x="227" y="1594"/>
              <a:ext cx="5321" cy="145"/>
            </a:xfrm>
            <a:prstGeom prst="rect">
              <a:avLst/>
            </a:prstGeom>
            <a:noFill/>
            <a:ln w="9525">
              <a:noFill/>
              <a:miter lim="800000"/>
              <a:headEnd/>
              <a:tailEnd/>
            </a:ln>
          </p:spPr>
        </p:pic>
        <p:pic>
          <p:nvPicPr>
            <p:cNvPr id="313363" name="Picture 19"/>
            <p:cNvPicPr>
              <a:picLocks noChangeAspect="1" noChangeArrowheads="1"/>
            </p:cNvPicPr>
            <p:nvPr/>
          </p:nvPicPr>
          <p:blipFill>
            <a:blip r:embed="rId17"/>
            <a:srcRect/>
            <a:stretch>
              <a:fillRect/>
            </a:stretch>
          </p:blipFill>
          <p:spPr bwMode="auto">
            <a:xfrm>
              <a:off x="227" y="1448"/>
              <a:ext cx="5321" cy="146"/>
            </a:xfrm>
            <a:prstGeom prst="rect">
              <a:avLst/>
            </a:prstGeom>
            <a:noFill/>
            <a:ln w="9525">
              <a:noFill/>
              <a:miter lim="800000"/>
              <a:headEnd/>
              <a:tailEnd/>
            </a:ln>
          </p:spPr>
        </p:pic>
        <p:pic>
          <p:nvPicPr>
            <p:cNvPr id="313364" name="Picture 20"/>
            <p:cNvPicPr>
              <a:picLocks noChangeAspect="1" noChangeArrowheads="1"/>
            </p:cNvPicPr>
            <p:nvPr/>
          </p:nvPicPr>
          <p:blipFill>
            <a:blip r:embed="rId18"/>
            <a:srcRect/>
            <a:stretch>
              <a:fillRect/>
            </a:stretch>
          </p:blipFill>
          <p:spPr bwMode="auto">
            <a:xfrm>
              <a:off x="227" y="1406"/>
              <a:ext cx="5321" cy="42"/>
            </a:xfrm>
            <a:prstGeom prst="rect">
              <a:avLst/>
            </a:prstGeom>
            <a:noFill/>
            <a:ln w="9525">
              <a:noFill/>
              <a:miter lim="800000"/>
              <a:headEnd/>
              <a:tailEnd/>
            </a:ln>
          </p:spPr>
        </p:pic>
      </p:grpSp>
      <p:sp>
        <p:nvSpPr>
          <p:cNvPr id="313365" name="Text Box 21"/>
          <p:cNvSpPr txBox="1">
            <a:spLocks noChangeArrowheads="1"/>
          </p:cNvSpPr>
          <p:nvPr/>
        </p:nvSpPr>
        <p:spPr bwMode="auto">
          <a:xfrm>
            <a:off x="409518" y="4486275"/>
            <a:ext cx="4823756" cy="523220"/>
          </a:xfrm>
          <a:prstGeom prst="rect">
            <a:avLst/>
          </a:prstGeom>
          <a:noFill/>
          <a:ln w="9525">
            <a:noFill/>
            <a:miter lim="800000"/>
            <a:headEnd/>
            <a:tailEnd/>
          </a:ln>
          <a:effectLst/>
        </p:spPr>
        <p:txBody>
          <a:bodyPr wrap="none">
            <a:spAutoFit/>
          </a:bodyPr>
          <a:lstStyle/>
          <a:p>
            <a:r>
              <a:rPr lang="en-US" sz="2800" dirty="0"/>
              <a:t>Variability</a:t>
            </a:r>
            <a:r>
              <a:rPr lang="en-US" sz="2400" dirty="0">
                <a:solidFill>
                  <a:schemeClr val="tx2"/>
                </a:solidFill>
              </a:rPr>
              <a:t>      </a:t>
            </a:r>
            <a:r>
              <a:rPr lang="en-US" sz="2800" dirty="0">
                <a:solidFill>
                  <a:schemeClr val="tx2"/>
                </a:solidFill>
              </a:rPr>
              <a:t>Invariance to:</a:t>
            </a:r>
          </a:p>
        </p:txBody>
      </p:sp>
      <p:sp>
        <p:nvSpPr>
          <p:cNvPr id="313366" name="Text Box 22"/>
          <p:cNvSpPr txBox="1">
            <a:spLocks noChangeArrowheads="1"/>
          </p:cNvSpPr>
          <p:nvPr/>
        </p:nvSpPr>
        <p:spPr bwMode="auto">
          <a:xfrm>
            <a:off x="5230871" y="4495800"/>
            <a:ext cx="3576637" cy="1373188"/>
          </a:xfrm>
          <a:prstGeom prst="rect">
            <a:avLst/>
          </a:prstGeom>
          <a:noFill/>
          <a:ln w="28575">
            <a:solidFill>
              <a:schemeClr val="accent2"/>
            </a:solidFill>
            <a:miter lim="800000"/>
            <a:headEnd/>
            <a:tailEnd/>
          </a:ln>
          <a:effectLst/>
        </p:spPr>
        <p:txBody>
          <a:bodyPr wrap="none">
            <a:spAutoFit/>
          </a:bodyPr>
          <a:lstStyle/>
          <a:p>
            <a:r>
              <a:rPr lang="en-US" sz="2800" dirty="0"/>
              <a:t>Camera position</a:t>
            </a:r>
          </a:p>
          <a:p>
            <a:r>
              <a:rPr lang="en-US" sz="2800" dirty="0"/>
              <a:t>Illumination</a:t>
            </a:r>
          </a:p>
          <a:p>
            <a:r>
              <a:rPr lang="en-US" sz="2800" dirty="0"/>
              <a:t>Internal parameters</a:t>
            </a:r>
          </a:p>
        </p:txBody>
      </p:sp>
      <p:sp>
        <p:nvSpPr>
          <p:cNvPr id="313368" name="Rectangle 24"/>
          <p:cNvSpPr>
            <a:spLocks noChangeArrowheads="1"/>
          </p:cNvSpPr>
          <p:nvPr/>
        </p:nvSpPr>
        <p:spPr bwMode="auto">
          <a:xfrm>
            <a:off x="3949700" y="393700"/>
            <a:ext cx="1130300" cy="825500"/>
          </a:xfrm>
          <a:prstGeom prst="rect">
            <a:avLst/>
          </a:prstGeom>
          <a:noFill/>
          <a:ln w="19050">
            <a:solidFill>
              <a:schemeClr val="bg2"/>
            </a:solidFill>
            <a:miter lim="800000"/>
            <a:headEnd/>
            <a:tailEnd/>
          </a:ln>
          <a:effectLst/>
        </p:spPr>
        <p:txBody>
          <a:bodyPr wrap="none" anchor="ctr">
            <a:spAutoFit/>
          </a:bodyPr>
          <a:lstStyle/>
          <a:p>
            <a:endParaRPr lang="fr-FR"/>
          </a:p>
        </p:txBody>
      </p:sp>
      <p:sp>
        <p:nvSpPr>
          <p:cNvPr id="313369" name="Rectangle 25"/>
          <p:cNvSpPr>
            <a:spLocks noChangeArrowheads="1"/>
          </p:cNvSpPr>
          <p:nvPr/>
        </p:nvSpPr>
        <p:spPr bwMode="auto">
          <a:xfrm>
            <a:off x="4241800" y="393700"/>
            <a:ext cx="558800" cy="825500"/>
          </a:xfrm>
          <a:prstGeom prst="rect">
            <a:avLst/>
          </a:prstGeom>
          <a:noFill/>
          <a:ln w="19050">
            <a:solidFill>
              <a:schemeClr val="bg2"/>
            </a:solidFill>
            <a:miter lim="800000"/>
            <a:headEnd/>
            <a:tailEnd/>
          </a:ln>
          <a:effectLst/>
        </p:spPr>
        <p:txBody>
          <a:bodyPr anchor="ctr">
            <a:spAutoFit/>
          </a:bodyPr>
          <a:lstStyle/>
          <a:p>
            <a:endParaRPr lang="fr-FR"/>
          </a:p>
        </p:txBody>
      </p:sp>
      <p:sp>
        <p:nvSpPr>
          <p:cNvPr id="313370" name="Line 26"/>
          <p:cNvSpPr>
            <a:spLocks noChangeShapeType="1"/>
          </p:cNvSpPr>
          <p:nvPr/>
        </p:nvSpPr>
        <p:spPr bwMode="auto">
          <a:xfrm>
            <a:off x="4508500" y="393700"/>
            <a:ext cx="0" cy="825500"/>
          </a:xfrm>
          <a:prstGeom prst="line">
            <a:avLst/>
          </a:prstGeom>
          <a:noFill/>
          <a:ln w="19050">
            <a:solidFill>
              <a:schemeClr val="bg2"/>
            </a:solidFill>
            <a:round/>
            <a:headEnd/>
            <a:tailEnd/>
          </a:ln>
          <a:effectLst/>
        </p:spPr>
        <p:txBody>
          <a:bodyPr wrap="none">
            <a:spAutoFit/>
          </a:bodyPr>
          <a:lstStyle/>
          <a:p>
            <a:endParaRPr lang="fr-FR"/>
          </a:p>
        </p:txBody>
      </p:sp>
      <p:sp>
        <p:nvSpPr>
          <p:cNvPr id="313371" name="Rectangle 27"/>
          <p:cNvSpPr>
            <a:spLocks noChangeArrowheads="1"/>
          </p:cNvSpPr>
          <p:nvPr/>
        </p:nvSpPr>
        <p:spPr bwMode="auto">
          <a:xfrm>
            <a:off x="3949700" y="647700"/>
            <a:ext cx="1130300" cy="292100"/>
          </a:xfrm>
          <a:prstGeom prst="rect">
            <a:avLst/>
          </a:prstGeom>
          <a:noFill/>
          <a:ln w="19050">
            <a:solidFill>
              <a:schemeClr val="bg2"/>
            </a:solidFill>
            <a:miter lim="800000"/>
            <a:headEnd/>
            <a:tailEnd/>
          </a:ln>
          <a:effectLst/>
        </p:spPr>
        <p:txBody>
          <a:bodyPr anchor="ctr">
            <a:spAutoFit/>
          </a:bodyPr>
          <a:lstStyle/>
          <a:p>
            <a:endParaRPr lang="fr-FR"/>
          </a:p>
        </p:txBody>
      </p:sp>
      <p:sp>
        <p:nvSpPr>
          <p:cNvPr id="313372" name="Oval 28"/>
          <p:cNvSpPr>
            <a:spLocks noChangeArrowheads="1"/>
          </p:cNvSpPr>
          <p:nvPr/>
        </p:nvSpPr>
        <p:spPr bwMode="auto">
          <a:xfrm>
            <a:off x="6007100" y="1346200"/>
            <a:ext cx="114300" cy="88900"/>
          </a:xfrm>
          <a:prstGeom prst="ellipse">
            <a:avLst/>
          </a:prstGeom>
          <a:solidFill>
            <a:schemeClr val="bg2"/>
          </a:solidFill>
          <a:ln w="9525">
            <a:solidFill>
              <a:schemeClr val="bg2"/>
            </a:solidFill>
            <a:round/>
            <a:headEnd/>
            <a:tailEnd/>
          </a:ln>
          <a:effectLst/>
        </p:spPr>
        <p:txBody>
          <a:bodyPr wrap="none" anchor="ctr">
            <a:spAutoFit/>
          </a:bodyPr>
          <a:lstStyle/>
          <a:p>
            <a:endParaRPr lang="fr-FR"/>
          </a:p>
        </p:txBody>
      </p:sp>
      <p:sp>
        <p:nvSpPr>
          <p:cNvPr id="313373" name="Freeform 29"/>
          <p:cNvSpPr>
            <a:spLocks/>
          </p:cNvSpPr>
          <p:nvPr/>
        </p:nvSpPr>
        <p:spPr bwMode="auto">
          <a:xfrm>
            <a:off x="5168900" y="825500"/>
            <a:ext cx="868363" cy="457200"/>
          </a:xfrm>
          <a:custGeom>
            <a:avLst/>
            <a:gdLst/>
            <a:ahLst/>
            <a:cxnLst>
              <a:cxn ang="0">
                <a:pos x="0" y="0"/>
              </a:cxn>
              <a:cxn ang="0">
                <a:pos x="456" y="80"/>
              </a:cxn>
              <a:cxn ang="0">
                <a:pos x="544" y="288"/>
              </a:cxn>
            </a:cxnLst>
            <a:rect l="0" t="0" r="r" b="b"/>
            <a:pathLst>
              <a:path w="547" h="288">
                <a:moveTo>
                  <a:pt x="0" y="0"/>
                </a:moveTo>
                <a:cubicBezTo>
                  <a:pt x="182" y="16"/>
                  <a:pt x="365" y="32"/>
                  <a:pt x="456" y="80"/>
                </a:cubicBezTo>
                <a:cubicBezTo>
                  <a:pt x="547" y="128"/>
                  <a:pt x="529" y="253"/>
                  <a:pt x="544" y="288"/>
                </a:cubicBezTo>
              </a:path>
            </a:pathLst>
          </a:custGeom>
          <a:noFill/>
          <a:ln w="12700" cap="flat" cmpd="sng">
            <a:solidFill>
              <a:schemeClr val="bg2"/>
            </a:solidFill>
            <a:prstDash val="solid"/>
            <a:round/>
            <a:headEnd type="none" w="med" len="med"/>
            <a:tailEnd type="arrow" w="med" len="med"/>
          </a:ln>
          <a:effectLst/>
        </p:spPr>
        <p:txBody>
          <a:bodyPr wrap="none">
            <a:spAutoFit/>
          </a:bodyPr>
          <a:lstStyle/>
          <a:p>
            <a:endParaRPr lang="fr-FR"/>
          </a:p>
        </p:txBody>
      </p:sp>
      <p:sp>
        <p:nvSpPr>
          <p:cNvPr id="313378" name="Line 34"/>
          <p:cNvSpPr>
            <a:spLocks noChangeShapeType="1"/>
          </p:cNvSpPr>
          <p:nvPr/>
        </p:nvSpPr>
        <p:spPr bwMode="auto">
          <a:xfrm flipH="1">
            <a:off x="547631" y="4441825"/>
            <a:ext cx="1765300" cy="685800"/>
          </a:xfrm>
          <a:prstGeom prst="line">
            <a:avLst/>
          </a:prstGeom>
          <a:noFill/>
          <a:ln w="57150">
            <a:solidFill>
              <a:schemeClr val="hlink"/>
            </a:solidFill>
            <a:round/>
            <a:headEnd/>
            <a:tailEnd/>
          </a:ln>
          <a:effectLst/>
        </p:spPr>
        <p:txBody>
          <a:bodyPr>
            <a:spAutoFit/>
          </a:bodyPr>
          <a:lstStyle/>
          <a:p>
            <a:endParaRPr lang="fr-FR"/>
          </a:p>
        </p:txBody>
      </p:sp>
      <p:sp>
        <p:nvSpPr>
          <p:cNvPr id="313379" name="Line 35"/>
          <p:cNvSpPr>
            <a:spLocks noChangeShapeType="1"/>
          </p:cNvSpPr>
          <p:nvPr/>
        </p:nvSpPr>
        <p:spPr bwMode="auto">
          <a:xfrm>
            <a:off x="446031" y="4416425"/>
            <a:ext cx="1866900" cy="685800"/>
          </a:xfrm>
          <a:prstGeom prst="line">
            <a:avLst/>
          </a:prstGeom>
          <a:noFill/>
          <a:ln w="57150">
            <a:solidFill>
              <a:schemeClr val="hlink"/>
            </a:solidFill>
            <a:round/>
            <a:headEnd/>
            <a:tailEnd/>
          </a:ln>
          <a:effectLst/>
        </p:spPr>
        <p:txBody>
          <a:bodyPr>
            <a:spAutoFit/>
          </a:bodyPr>
          <a:lstStyle/>
          <a:p>
            <a:endParaRPr lang="fr-FR"/>
          </a:p>
        </p:txBody>
      </p:sp>
      <p:sp>
        <p:nvSpPr>
          <p:cNvPr id="313380" name="Text Box 36"/>
          <p:cNvSpPr txBox="1">
            <a:spLocks noChangeArrowheads="1"/>
          </p:cNvSpPr>
          <p:nvPr/>
        </p:nvSpPr>
        <p:spPr bwMode="auto">
          <a:xfrm>
            <a:off x="969963" y="6075363"/>
            <a:ext cx="7239000" cy="701675"/>
          </a:xfrm>
          <a:prstGeom prst="rect">
            <a:avLst/>
          </a:prstGeom>
          <a:noFill/>
          <a:ln w="9525">
            <a:noFill/>
            <a:miter lim="800000"/>
            <a:headEnd/>
            <a:tailEnd/>
          </a:ln>
          <a:effectLst/>
        </p:spPr>
        <p:txBody>
          <a:bodyPr wrap="none">
            <a:spAutoFit/>
          </a:bodyPr>
          <a:lstStyle/>
          <a:p>
            <a:r>
              <a:rPr lang="en-US" sz="2000"/>
              <a:t>Duda &amp; Hart ( 1972); Weiss (1987); Mundy et al. (1992-94);</a:t>
            </a:r>
          </a:p>
          <a:p>
            <a:r>
              <a:rPr lang="en-US" sz="2000"/>
              <a:t>Rothwell et al. (1992); Burns et al. (1993)</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Text Box 2"/>
          <p:cNvSpPr txBox="1">
            <a:spLocks noChangeArrowheads="1"/>
          </p:cNvSpPr>
          <p:nvPr/>
        </p:nvSpPr>
        <p:spPr bwMode="auto">
          <a:xfrm>
            <a:off x="608013" y="5851525"/>
            <a:ext cx="7924800" cy="946150"/>
          </a:xfrm>
          <a:prstGeom prst="rect">
            <a:avLst/>
          </a:prstGeom>
          <a:noFill/>
          <a:ln w="9525">
            <a:noFill/>
            <a:miter lim="800000"/>
            <a:headEnd/>
            <a:tailEnd/>
          </a:ln>
          <a:effectLst/>
        </p:spPr>
        <p:txBody>
          <a:bodyPr wrap="none">
            <a:spAutoFit/>
          </a:bodyPr>
          <a:lstStyle/>
          <a:p>
            <a:r>
              <a:rPr lang="en-US" sz="2800">
                <a:solidFill>
                  <a:schemeClr val="tx2"/>
                </a:solidFill>
              </a:rPr>
              <a:t>BUT: </a:t>
            </a:r>
            <a:r>
              <a:rPr lang="en-US" sz="2800"/>
              <a:t>True 3D objects do not admit monocular </a:t>
            </a:r>
          </a:p>
          <a:p>
            <a:r>
              <a:rPr lang="en-US" sz="2800"/>
              <a:t>viewpoint invariants (Burns et al., 1993) !!</a:t>
            </a:r>
          </a:p>
        </p:txBody>
      </p:sp>
      <p:grpSp>
        <p:nvGrpSpPr>
          <p:cNvPr id="302083" name="Group 3"/>
          <p:cNvGrpSpPr>
            <a:grpSpLocks/>
          </p:cNvGrpSpPr>
          <p:nvPr/>
        </p:nvGrpSpPr>
        <p:grpSpPr bwMode="auto">
          <a:xfrm>
            <a:off x="161925" y="3032125"/>
            <a:ext cx="8740775" cy="2568575"/>
            <a:chOff x="102" y="2126"/>
            <a:chExt cx="5506" cy="1618"/>
          </a:xfrm>
        </p:grpSpPr>
        <p:pic>
          <p:nvPicPr>
            <p:cNvPr id="302084" name="Picture 4" descr="invarsystem"/>
            <p:cNvPicPr>
              <a:picLocks noChangeAspect="1" noChangeArrowheads="1"/>
            </p:cNvPicPr>
            <p:nvPr/>
          </p:nvPicPr>
          <p:blipFill>
            <a:blip r:embed="rId2"/>
            <a:srcRect l="25383" t="53334" r="25821" b="1427"/>
            <a:stretch>
              <a:fillRect/>
            </a:stretch>
          </p:blipFill>
          <p:spPr bwMode="auto">
            <a:xfrm>
              <a:off x="3824" y="2459"/>
              <a:ext cx="1784" cy="1277"/>
            </a:xfrm>
            <a:prstGeom prst="rect">
              <a:avLst/>
            </a:prstGeom>
            <a:noFill/>
          </p:spPr>
        </p:pic>
        <p:sp>
          <p:nvSpPr>
            <p:cNvPr id="302085" name="Text Box 5"/>
            <p:cNvSpPr txBox="1">
              <a:spLocks noChangeArrowheads="1"/>
            </p:cNvSpPr>
            <p:nvPr/>
          </p:nvSpPr>
          <p:spPr bwMode="auto">
            <a:xfrm>
              <a:off x="102" y="2126"/>
              <a:ext cx="4703" cy="327"/>
            </a:xfrm>
            <a:prstGeom prst="rect">
              <a:avLst/>
            </a:prstGeom>
            <a:noFill/>
            <a:ln w="9525">
              <a:noFill/>
              <a:miter lim="800000"/>
              <a:headEnd/>
              <a:tailEnd/>
            </a:ln>
            <a:effectLst/>
          </p:spPr>
          <p:txBody>
            <a:bodyPr wrap="none">
              <a:spAutoFit/>
            </a:bodyPr>
            <a:lstStyle/>
            <a:p>
              <a:r>
                <a:rPr lang="en-US" sz="2800"/>
                <a:t>Projective invariants (Rothwell et al., 1992):</a:t>
              </a:r>
            </a:p>
          </p:txBody>
        </p:sp>
        <p:pic>
          <p:nvPicPr>
            <p:cNvPr id="302086" name="Picture 6" descr="invarsystem"/>
            <p:cNvPicPr>
              <a:picLocks noChangeAspect="1" noChangeArrowheads="1"/>
            </p:cNvPicPr>
            <p:nvPr/>
          </p:nvPicPr>
          <p:blipFill>
            <a:blip r:embed="rId2"/>
            <a:srcRect l="-218" r="438" b="54189"/>
            <a:stretch>
              <a:fillRect/>
            </a:stretch>
          </p:blipFill>
          <p:spPr bwMode="auto">
            <a:xfrm>
              <a:off x="148" y="2459"/>
              <a:ext cx="3648" cy="1285"/>
            </a:xfrm>
            <a:prstGeom prst="rect">
              <a:avLst/>
            </a:prstGeom>
            <a:noFill/>
          </p:spPr>
        </p:pic>
        <p:sp>
          <p:nvSpPr>
            <p:cNvPr id="302087" name="Line 7"/>
            <p:cNvSpPr>
              <a:spLocks noChangeShapeType="1"/>
            </p:cNvSpPr>
            <p:nvPr/>
          </p:nvSpPr>
          <p:spPr bwMode="auto">
            <a:xfrm flipH="1">
              <a:off x="4180" y="2584"/>
              <a:ext cx="72" cy="504"/>
            </a:xfrm>
            <a:prstGeom prst="line">
              <a:avLst/>
            </a:prstGeom>
            <a:noFill/>
            <a:ln w="28575">
              <a:solidFill>
                <a:schemeClr val="hlink"/>
              </a:solidFill>
              <a:round/>
              <a:headEnd/>
              <a:tailEnd/>
            </a:ln>
            <a:effectLst/>
          </p:spPr>
          <p:txBody>
            <a:bodyPr wrap="none">
              <a:spAutoFit/>
            </a:bodyPr>
            <a:lstStyle/>
            <a:p>
              <a:endParaRPr lang="fr-FR"/>
            </a:p>
          </p:txBody>
        </p:sp>
        <p:sp>
          <p:nvSpPr>
            <p:cNvPr id="302088" name="Line 8"/>
            <p:cNvSpPr>
              <a:spLocks noChangeShapeType="1"/>
            </p:cNvSpPr>
            <p:nvPr/>
          </p:nvSpPr>
          <p:spPr bwMode="auto">
            <a:xfrm flipV="1">
              <a:off x="4180" y="3068"/>
              <a:ext cx="196" cy="24"/>
            </a:xfrm>
            <a:prstGeom prst="line">
              <a:avLst/>
            </a:prstGeom>
            <a:noFill/>
            <a:ln w="28575">
              <a:solidFill>
                <a:schemeClr val="hlink"/>
              </a:solidFill>
              <a:round/>
              <a:headEnd/>
              <a:tailEnd/>
            </a:ln>
            <a:effectLst/>
          </p:spPr>
          <p:txBody>
            <a:bodyPr wrap="none">
              <a:spAutoFit/>
            </a:bodyPr>
            <a:lstStyle/>
            <a:p>
              <a:endParaRPr lang="fr-FR"/>
            </a:p>
          </p:txBody>
        </p:sp>
        <p:sp>
          <p:nvSpPr>
            <p:cNvPr id="302089" name="Line 9"/>
            <p:cNvSpPr>
              <a:spLocks noChangeShapeType="1"/>
            </p:cNvSpPr>
            <p:nvPr/>
          </p:nvSpPr>
          <p:spPr bwMode="auto">
            <a:xfrm flipV="1">
              <a:off x="4380" y="2956"/>
              <a:ext cx="4" cy="112"/>
            </a:xfrm>
            <a:prstGeom prst="line">
              <a:avLst/>
            </a:prstGeom>
            <a:noFill/>
            <a:ln w="28575">
              <a:solidFill>
                <a:schemeClr val="hlink"/>
              </a:solidFill>
              <a:round/>
              <a:headEnd/>
              <a:tailEnd/>
            </a:ln>
            <a:effectLst/>
          </p:spPr>
          <p:txBody>
            <a:bodyPr wrap="none">
              <a:spAutoFit/>
            </a:bodyPr>
            <a:lstStyle/>
            <a:p>
              <a:endParaRPr lang="fr-FR"/>
            </a:p>
          </p:txBody>
        </p:sp>
        <p:sp>
          <p:nvSpPr>
            <p:cNvPr id="302090" name="Line 10"/>
            <p:cNvSpPr>
              <a:spLocks noChangeShapeType="1"/>
            </p:cNvSpPr>
            <p:nvPr/>
          </p:nvSpPr>
          <p:spPr bwMode="auto">
            <a:xfrm flipV="1">
              <a:off x="4384" y="2932"/>
              <a:ext cx="296" cy="24"/>
            </a:xfrm>
            <a:prstGeom prst="line">
              <a:avLst/>
            </a:prstGeom>
            <a:noFill/>
            <a:ln w="28575">
              <a:solidFill>
                <a:schemeClr val="hlink"/>
              </a:solidFill>
              <a:round/>
              <a:headEnd/>
              <a:tailEnd/>
            </a:ln>
            <a:effectLst/>
          </p:spPr>
          <p:txBody>
            <a:bodyPr wrap="none">
              <a:spAutoFit/>
            </a:bodyPr>
            <a:lstStyle/>
            <a:p>
              <a:endParaRPr lang="fr-FR"/>
            </a:p>
          </p:txBody>
        </p:sp>
        <p:sp>
          <p:nvSpPr>
            <p:cNvPr id="302091" name="Line 11"/>
            <p:cNvSpPr>
              <a:spLocks noChangeShapeType="1"/>
            </p:cNvSpPr>
            <p:nvPr/>
          </p:nvSpPr>
          <p:spPr bwMode="auto">
            <a:xfrm flipV="1">
              <a:off x="4248" y="2568"/>
              <a:ext cx="176" cy="20"/>
            </a:xfrm>
            <a:prstGeom prst="line">
              <a:avLst/>
            </a:prstGeom>
            <a:noFill/>
            <a:ln w="28575">
              <a:solidFill>
                <a:schemeClr val="hlink"/>
              </a:solidFill>
              <a:round/>
              <a:headEnd/>
              <a:tailEnd/>
            </a:ln>
            <a:effectLst/>
          </p:spPr>
          <p:txBody>
            <a:bodyPr wrap="none">
              <a:spAutoFit/>
            </a:bodyPr>
            <a:lstStyle/>
            <a:p>
              <a:endParaRPr lang="fr-FR"/>
            </a:p>
          </p:txBody>
        </p:sp>
        <p:sp>
          <p:nvSpPr>
            <p:cNvPr id="302092" name="Line 12"/>
            <p:cNvSpPr>
              <a:spLocks noChangeShapeType="1"/>
            </p:cNvSpPr>
            <p:nvPr/>
          </p:nvSpPr>
          <p:spPr bwMode="auto">
            <a:xfrm flipH="1">
              <a:off x="4396" y="2564"/>
              <a:ext cx="28" cy="244"/>
            </a:xfrm>
            <a:prstGeom prst="line">
              <a:avLst/>
            </a:prstGeom>
            <a:noFill/>
            <a:ln w="28575">
              <a:solidFill>
                <a:schemeClr val="hlink"/>
              </a:solidFill>
              <a:round/>
              <a:headEnd/>
              <a:tailEnd/>
            </a:ln>
            <a:effectLst/>
          </p:spPr>
          <p:txBody>
            <a:bodyPr wrap="none">
              <a:spAutoFit/>
            </a:bodyPr>
            <a:lstStyle/>
            <a:p>
              <a:endParaRPr lang="fr-FR"/>
            </a:p>
          </p:txBody>
        </p:sp>
        <p:sp>
          <p:nvSpPr>
            <p:cNvPr id="302093" name="Line 13"/>
            <p:cNvSpPr>
              <a:spLocks noChangeShapeType="1"/>
            </p:cNvSpPr>
            <p:nvPr/>
          </p:nvSpPr>
          <p:spPr bwMode="auto">
            <a:xfrm flipV="1">
              <a:off x="4392" y="2780"/>
              <a:ext cx="292" cy="28"/>
            </a:xfrm>
            <a:prstGeom prst="line">
              <a:avLst/>
            </a:prstGeom>
            <a:noFill/>
            <a:ln w="28575">
              <a:solidFill>
                <a:schemeClr val="hlink"/>
              </a:solidFill>
              <a:round/>
              <a:headEnd/>
              <a:tailEnd/>
            </a:ln>
            <a:effectLst/>
          </p:spPr>
          <p:txBody>
            <a:bodyPr wrap="none">
              <a:spAutoFit/>
            </a:bodyPr>
            <a:lstStyle/>
            <a:p>
              <a:endParaRPr lang="fr-FR"/>
            </a:p>
          </p:txBody>
        </p:sp>
        <p:sp>
          <p:nvSpPr>
            <p:cNvPr id="302094" name="Line 14"/>
            <p:cNvSpPr>
              <a:spLocks noChangeShapeType="1"/>
            </p:cNvSpPr>
            <p:nvPr/>
          </p:nvSpPr>
          <p:spPr bwMode="auto">
            <a:xfrm flipH="1">
              <a:off x="4672" y="2784"/>
              <a:ext cx="12" cy="148"/>
            </a:xfrm>
            <a:prstGeom prst="line">
              <a:avLst/>
            </a:prstGeom>
            <a:noFill/>
            <a:ln w="28575">
              <a:solidFill>
                <a:schemeClr val="hlink"/>
              </a:solidFill>
              <a:round/>
              <a:headEnd/>
              <a:tailEnd/>
            </a:ln>
            <a:effectLst/>
          </p:spPr>
          <p:txBody>
            <a:bodyPr wrap="none">
              <a:spAutoFit/>
            </a:bodyPr>
            <a:lstStyle/>
            <a:p>
              <a:endParaRPr lang="fr-FR"/>
            </a:p>
          </p:txBody>
        </p:sp>
        <p:sp>
          <p:nvSpPr>
            <p:cNvPr id="302095" name="AutoShape 15"/>
            <p:cNvSpPr>
              <a:spLocks noChangeArrowheads="1"/>
            </p:cNvSpPr>
            <p:nvPr/>
          </p:nvSpPr>
          <p:spPr bwMode="auto">
            <a:xfrm>
              <a:off x="4248" y="2696"/>
              <a:ext cx="116" cy="280"/>
            </a:xfrm>
            <a:prstGeom prst="parallelogram">
              <a:avLst>
                <a:gd name="adj" fmla="val 25000"/>
              </a:avLst>
            </a:prstGeom>
            <a:noFill/>
            <a:ln w="28575">
              <a:solidFill>
                <a:schemeClr val="hlink"/>
              </a:solidFill>
              <a:miter lim="800000"/>
              <a:headEnd/>
              <a:tailEnd/>
            </a:ln>
            <a:effectLst/>
          </p:spPr>
          <p:txBody>
            <a:bodyPr anchor="ctr">
              <a:spAutoFit/>
            </a:bodyPr>
            <a:lstStyle/>
            <a:p>
              <a:endParaRPr lang="fr-FR"/>
            </a:p>
          </p:txBody>
        </p:sp>
        <p:sp>
          <p:nvSpPr>
            <p:cNvPr id="302096" name="Line 16"/>
            <p:cNvSpPr>
              <a:spLocks noChangeShapeType="1"/>
            </p:cNvSpPr>
            <p:nvPr/>
          </p:nvSpPr>
          <p:spPr bwMode="auto">
            <a:xfrm flipV="1">
              <a:off x="4100" y="3220"/>
              <a:ext cx="944" cy="312"/>
            </a:xfrm>
            <a:prstGeom prst="line">
              <a:avLst/>
            </a:prstGeom>
            <a:noFill/>
            <a:ln w="28575">
              <a:solidFill>
                <a:schemeClr val="accent2"/>
              </a:solidFill>
              <a:round/>
              <a:headEnd/>
              <a:tailEnd/>
            </a:ln>
            <a:effectLst/>
          </p:spPr>
          <p:txBody>
            <a:bodyPr wrap="none">
              <a:spAutoFit/>
            </a:bodyPr>
            <a:lstStyle/>
            <a:p>
              <a:endParaRPr lang="fr-FR"/>
            </a:p>
          </p:txBody>
        </p:sp>
        <p:sp>
          <p:nvSpPr>
            <p:cNvPr id="302097" name="Line 17"/>
            <p:cNvSpPr>
              <a:spLocks noChangeShapeType="1"/>
            </p:cNvSpPr>
            <p:nvPr/>
          </p:nvSpPr>
          <p:spPr bwMode="auto">
            <a:xfrm flipV="1">
              <a:off x="4156" y="3356"/>
              <a:ext cx="944" cy="312"/>
            </a:xfrm>
            <a:prstGeom prst="line">
              <a:avLst/>
            </a:prstGeom>
            <a:noFill/>
            <a:ln w="28575">
              <a:solidFill>
                <a:schemeClr val="accent2"/>
              </a:solidFill>
              <a:round/>
              <a:headEnd/>
              <a:tailEnd/>
            </a:ln>
            <a:effectLst/>
          </p:spPr>
          <p:txBody>
            <a:bodyPr wrap="none">
              <a:spAutoFit/>
            </a:bodyPr>
            <a:lstStyle/>
            <a:p>
              <a:endParaRPr lang="fr-FR"/>
            </a:p>
          </p:txBody>
        </p:sp>
        <p:sp>
          <p:nvSpPr>
            <p:cNvPr id="302098" name="Freeform 18"/>
            <p:cNvSpPr>
              <a:spLocks/>
            </p:cNvSpPr>
            <p:nvPr/>
          </p:nvSpPr>
          <p:spPr bwMode="auto">
            <a:xfrm>
              <a:off x="5052" y="3097"/>
              <a:ext cx="377" cy="288"/>
            </a:xfrm>
            <a:custGeom>
              <a:avLst/>
              <a:gdLst/>
              <a:ahLst/>
              <a:cxnLst>
                <a:cxn ang="0">
                  <a:pos x="0" y="119"/>
                </a:cxn>
                <a:cxn ang="0">
                  <a:pos x="80" y="23"/>
                </a:cxn>
                <a:cxn ang="0">
                  <a:pos x="176" y="3"/>
                </a:cxn>
                <a:cxn ang="0">
                  <a:pos x="308" y="23"/>
                </a:cxn>
                <a:cxn ang="0">
                  <a:pos x="376" y="139"/>
                </a:cxn>
                <a:cxn ang="0">
                  <a:pos x="300" y="255"/>
                </a:cxn>
                <a:cxn ang="0">
                  <a:pos x="164" y="287"/>
                </a:cxn>
                <a:cxn ang="0">
                  <a:pos x="44" y="259"/>
                </a:cxn>
              </a:cxnLst>
              <a:rect l="0" t="0" r="r" b="b"/>
              <a:pathLst>
                <a:path w="377" h="288">
                  <a:moveTo>
                    <a:pt x="0" y="119"/>
                  </a:moveTo>
                  <a:cubicBezTo>
                    <a:pt x="25" y="80"/>
                    <a:pt x="51" y="42"/>
                    <a:pt x="80" y="23"/>
                  </a:cubicBezTo>
                  <a:cubicBezTo>
                    <a:pt x="109" y="4"/>
                    <a:pt x="138" y="3"/>
                    <a:pt x="176" y="3"/>
                  </a:cubicBezTo>
                  <a:cubicBezTo>
                    <a:pt x="214" y="3"/>
                    <a:pt x="275" y="0"/>
                    <a:pt x="308" y="23"/>
                  </a:cubicBezTo>
                  <a:cubicBezTo>
                    <a:pt x="341" y="46"/>
                    <a:pt x="377" y="100"/>
                    <a:pt x="376" y="139"/>
                  </a:cubicBezTo>
                  <a:cubicBezTo>
                    <a:pt x="375" y="178"/>
                    <a:pt x="335" y="230"/>
                    <a:pt x="300" y="255"/>
                  </a:cubicBezTo>
                  <a:cubicBezTo>
                    <a:pt x="265" y="280"/>
                    <a:pt x="207" y="286"/>
                    <a:pt x="164" y="287"/>
                  </a:cubicBezTo>
                  <a:cubicBezTo>
                    <a:pt x="121" y="288"/>
                    <a:pt x="82" y="273"/>
                    <a:pt x="44" y="259"/>
                  </a:cubicBezTo>
                </a:path>
              </a:pathLst>
            </a:custGeom>
            <a:noFill/>
            <a:ln w="28575" cap="flat" cmpd="sng">
              <a:solidFill>
                <a:schemeClr val="accent2"/>
              </a:solidFill>
              <a:prstDash val="solid"/>
              <a:round/>
              <a:headEnd/>
              <a:tailEnd/>
            </a:ln>
            <a:effectLst/>
          </p:spPr>
          <p:txBody>
            <a:bodyPr wrap="none">
              <a:spAutoFit/>
            </a:bodyPr>
            <a:lstStyle/>
            <a:p>
              <a:endParaRPr lang="fr-FR"/>
            </a:p>
          </p:txBody>
        </p:sp>
        <p:sp>
          <p:nvSpPr>
            <p:cNvPr id="302099" name="AutoShape 19"/>
            <p:cNvSpPr>
              <a:spLocks noChangeArrowheads="1"/>
            </p:cNvSpPr>
            <p:nvPr/>
          </p:nvSpPr>
          <p:spPr bwMode="auto">
            <a:xfrm rot="-1164423">
              <a:off x="5080" y="3132"/>
              <a:ext cx="304" cy="208"/>
            </a:xfrm>
            <a:prstGeom prst="hexagon">
              <a:avLst>
                <a:gd name="adj" fmla="val 36538"/>
                <a:gd name="vf" fmla="val 115470"/>
              </a:avLst>
            </a:prstGeom>
            <a:noFill/>
            <a:ln w="28575">
              <a:solidFill>
                <a:schemeClr val="accent2"/>
              </a:solidFill>
              <a:miter lim="800000"/>
              <a:headEnd/>
              <a:tailEnd/>
            </a:ln>
            <a:effectLst/>
          </p:spPr>
          <p:txBody>
            <a:bodyPr wrap="none" anchor="ctr">
              <a:spAutoFit/>
            </a:bodyPr>
            <a:lstStyle/>
            <a:p>
              <a:endParaRPr lang="fr-FR"/>
            </a:p>
          </p:txBody>
        </p:sp>
      </p:grpSp>
      <p:grpSp>
        <p:nvGrpSpPr>
          <p:cNvPr id="302100" name="Group 20"/>
          <p:cNvGrpSpPr>
            <a:grpSpLocks/>
          </p:cNvGrpSpPr>
          <p:nvPr/>
        </p:nvGrpSpPr>
        <p:grpSpPr bwMode="auto">
          <a:xfrm>
            <a:off x="1250950" y="781050"/>
            <a:ext cx="6680200" cy="1978025"/>
            <a:chOff x="788" y="492"/>
            <a:chExt cx="4208" cy="1246"/>
          </a:xfrm>
        </p:grpSpPr>
        <p:sp>
          <p:nvSpPr>
            <p:cNvPr id="302101" name="Line 21"/>
            <p:cNvSpPr>
              <a:spLocks noChangeShapeType="1"/>
            </p:cNvSpPr>
            <p:nvPr/>
          </p:nvSpPr>
          <p:spPr bwMode="auto">
            <a:xfrm flipV="1">
              <a:off x="4066" y="871"/>
              <a:ext cx="740" cy="744"/>
            </a:xfrm>
            <a:prstGeom prst="line">
              <a:avLst/>
            </a:prstGeom>
            <a:noFill/>
            <a:ln w="6350">
              <a:solidFill>
                <a:schemeClr val="tx1"/>
              </a:solidFill>
              <a:round/>
              <a:headEnd/>
              <a:tailEnd/>
            </a:ln>
          </p:spPr>
          <p:txBody>
            <a:bodyPr/>
            <a:lstStyle/>
            <a:p>
              <a:endParaRPr lang="fr-FR"/>
            </a:p>
          </p:txBody>
        </p:sp>
        <p:sp>
          <p:nvSpPr>
            <p:cNvPr id="302102" name="Line 22"/>
            <p:cNvSpPr>
              <a:spLocks noChangeShapeType="1"/>
            </p:cNvSpPr>
            <p:nvPr/>
          </p:nvSpPr>
          <p:spPr bwMode="auto">
            <a:xfrm flipH="1" flipV="1">
              <a:off x="3449" y="623"/>
              <a:ext cx="617" cy="992"/>
            </a:xfrm>
            <a:prstGeom prst="line">
              <a:avLst/>
            </a:prstGeom>
            <a:noFill/>
            <a:ln w="6350">
              <a:solidFill>
                <a:schemeClr val="tx1"/>
              </a:solidFill>
              <a:round/>
              <a:headEnd/>
              <a:tailEnd/>
            </a:ln>
          </p:spPr>
          <p:txBody>
            <a:bodyPr/>
            <a:lstStyle/>
            <a:p>
              <a:endParaRPr lang="fr-FR"/>
            </a:p>
          </p:txBody>
        </p:sp>
        <p:sp>
          <p:nvSpPr>
            <p:cNvPr id="302103" name="Freeform 23"/>
            <p:cNvSpPr>
              <a:spLocks/>
            </p:cNvSpPr>
            <p:nvPr/>
          </p:nvSpPr>
          <p:spPr bwMode="auto">
            <a:xfrm>
              <a:off x="3757" y="623"/>
              <a:ext cx="802" cy="496"/>
            </a:xfrm>
            <a:custGeom>
              <a:avLst/>
              <a:gdLst/>
              <a:ahLst/>
              <a:cxnLst>
                <a:cxn ang="0">
                  <a:pos x="936" y="576"/>
                </a:cxn>
                <a:cxn ang="0">
                  <a:pos x="576" y="0"/>
                </a:cxn>
                <a:cxn ang="0">
                  <a:pos x="0" y="576"/>
                </a:cxn>
              </a:cxnLst>
              <a:rect l="0" t="0" r="r" b="b"/>
              <a:pathLst>
                <a:path w="936" h="576">
                  <a:moveTo>
                    <a:pt x="936" y="576"/>
                  </a:moveTo>
                  <a:lnTo>
                    <a:pt x="576" y="0"/>
                  </a:lnTo>
                  <a:lnTo>
                    <a:pt x="0" y="576"/>
                  </a:lnTo>
                </a:path>
              </a:pathLst>
            </a:custGeom>
            <a:noFill/>
            <a:ln w="28575" cmpd="sng">
              <a:solidFill>
                <a:schemeClr val="tx1"/>
              </a:solidFill>
              <a:prstDash val="solid"/>
              <a:round/>
              <a:headEnd/>
              <a:tailEnd/>
            </a:ln>
          </p:spPr>
          <p:txBody>
            <a:bodyPr/>
            <a:lstStyle/>
            <a:p>
              <a:endParaRPr lang="fr-FR"/>
            </a:p>
          </p:txBody>
        </p:sp>
        <p:sp>
          <p:nvSpPr>
            <p:cNvPr id="302104" name="Freeform 24"/>
            <p:cNvSpPr>
              <a:spLocks/>
            </p:cNvSpPr>
            <p:nvPr/>
          </p:nvSpPr>
          <p:spPr bwMode="auto">
            <a:xfrm>
              <a:off x="3449" y="623"/>
              <a:ext cx="1357" cy="992"/>
            </a:xfrm>
            <a:custGeom>
              <a:avLst/>
              <a:gdLst/>
              <a:ahLst/>
              <a:cxnLst>
                <a:cxn ang="0">
                  <a:pos x="0" y="0"/>
                </a:cxn>
                <a:cxn ang="0">
                  <a:pos x="720" y="1152"/>
                </a:cxn>
                <a:cxn ang="0">
                  <a:pos x="1584" y="288"/>
                </a:cxn>
                <a:cxn ang="0">
                  <a:pos x="936" y="0"/>
                </a:cxn>
                <a:cxn ang="0">
                  <a:pos x="0" y="0"/>
                </a:cxn>
              </a:cxnLst>
              <a:rect l="0" t="0" r="r" b="b"/>
              <a:pathLst>
                <a:path w="1584" h="1152">
                  <a:moveTo>
                    <a:pt x="0" y="0"/>
                  </a:moveTo>
                  <a:lnTo>
                    <a:pt x="720" y="1152"/>
                  </a:lnTo>
                  <a:lnTo>
                    <a:pt x="1584" y="288"/>
                  </a:lnTo>
                  <a:lnTo>
                    <a:pt x="936" y="0"/>
                  </a:lnTo>
                  <a:lnTo>
                    <a:pt x="0" y="0"/>
                  </a:lnTo>
                </a:path>
              </a:pathLst>
            </a:custGeom>
            <a:noFill/>
            <a:ln w="28575" cmpd="sng">
              <a:solidFill>
                <a:schemeClr val="tx1"/>
              </a:solidFill>
              <a:prstDash val="solid"/>
              <a:round/>
              <a:headEnd/>
              <a:tailEnd/>
            </a:ln>
          </p:spPr>
          <p:txBody>
            <a:bodyPr/>
            <a:lstStyle/>
            <a:p>
              <a:endParaRPr lang="fr-FR"/>
            </a:p>
          </p:txBody>
        </p:sp>
        <p:sp>
          <p:nvSpPr>
            <p:cNvPr id="302105" name="Line 25"/>
            <p:cNvSpPr>
              <a:spLocks noChangeShapeType="1"/>
            </p:cNvSpPr>
            <p:nvPr/>
          </p:nvSpPr>
          <p:spPr bwMode="auto">
            <a:xfrm flipV="1">
              <a:off x="856" y="685"/>
              <a:ext cx="370" cy="867"/>
            </a:xfrm>
            <a:prstGeom prst="line">
              <a:avLst/>
            </a:prstGeom>
            <a:noFill/>
            <a:ln w="6350">
              <a:solidFill>
                <a:schemeClr val="tx1"/>
              </a:solidFill>
              <a:round/>
              <a:headEnd/>
              <a:tailEnd/>
            </a:ln>
          </p:spPr>
          <p:txBody>
            <a:bodyPr/>
            <a:lstStyle/>
            <a:p>
              <a:endParaRPr lang="fr-FR"/>
            </a:p>
          </p:txBody>
        </p:sp>
        <p:sp>
          <p:nvSpPr>
            <p:cNvPr id="302106" name="Freeform 26"/>
            <p:cNvSpPr>
              <a:spLocks/>
            </p:cNvSpPr>
            <p:nvPr/>
          </p:nvSpPr>
          <p:spPr bwMode="auto">
            <a:xfrm>
              <a:off x="1041" y="1119"/>
              <a:ext cx="864" cy="433"/>
            </a:xfrm>
            <a:custGeom>
              <a:avLst/>
              <a:gdLst/>
              <a:ahLst/>
              <a:cxnLst>
                <a:cxn ang="0">
                  <a:pos x="792" y="504"/>
                </a:cxn>
                <a:cxn ang="0">
                  <a:pos x="1008" y="0"/>
                </a:cxn>
                <a:cxn ang="0">
                  <a:pos x="0" y="0"/>
                </a:cxn>
              </a:cxnLst>
              <a:rect l="0" t="0" r="r" b="b"/>
              <a:pathLst>
                <a:path w="1008" h="504">
                  <a:moveTo>
                    <a:pt x="792" y="504"/>
                  </a:moveTo>
                  <a:lnTo>
                    <a:pt x="1008" y="0"/>
                  </a:lnTo>
                  <a:lnTo>
                    <a:pt x="0" y="0"/>
                  </a:lnTo>
                </a:path>
              </a:pathLst>
            </a:custGeom>
            <a:noFill/>
            <a:ln w="28575" cmpd="sng">
              <a:solidFill>
                <a:schemeClr val="tx1"/>
              </a:solidFill>
              <a:prstDash val="solid"/>
              <a:round/>
              <a:headEnd/>
              <a:tailEnd/>
            </a:ln>
          </p:spPr>
          <p:txBody>
            <a:bodyPr/>
            <a:lstStyle/>
            <a:p>
              <a:endParaRPr lang="fr-FR"/>
            </a:p>
          </p:txBody>
        </p:sp>
        <p:sp>
          <p:nvSpPr>
            <p:cNvPr id="302107" name="Freeform 27"/>
            <p:cNvSpPr>
              <a:spLocks/>
            </p:cNvSpPr>
            <p:nvPr/>
          </p:nvSpPr>
          <p:spPr bwMode="auto">
            <a:xfrm>
              <a:off x="856" y="685"/>
              <a:ext cx="1295" cy="867"/>
            </a:xfrm>
            <a:custGeom>
              <a:avLst/>
              <a:gdLst/>
              <a:ahLst/>
              <a:cxnLst>
                <a:cxn ang="0">
                  <a:pos x="432" y="0"/>
                </a:cxn>
                <a:cxn ang="0">
                  <a:pos x="1224" y="504"/>
                </a:cxn>
                <a:cxn ang="0">
                  <a:pos x="1512" y="1008"/>
                </a:cxn>
                <a:cxn ang="0">
                  <a:pos x="0" y="1008"/>
                </a:cxn>
                <a:cxn ang="0">
                  <a:pos x="432" y="0"/>
                </a:cxn>
              </a:cxnLst>
              <a:rect l="0" t="0" r="r" b="b"/>
              <a:pathLst>
                <a:path w="1512" h="1008">
                  <a:moveTo>
                    <a:pt x="432" y="0"/>
                  </a:moveTo>
                  <a:lnTo>
                    <a:pt x="1224" y="504"/>
                  </a:lnTo>
                  <a:lnTo>
                    <a:pt x="1512" y="1008"/>
                  </a:lnTo>
                  <a:lnTo>
                    <a:pt x="0" y="1008"/>
                  </a:lnTo>
                  <a:lnTo>
                    <a:pt x="432" y="0"/>
                  </a:lnTo>
                </a:path>
              </a:pathLst>
            </a:custGeom>
            <a:noFill/>
            <a:ln w="28575" cmpd="sng">
              <a:solidFill>
                <a:schemeClr val="tx1"/>
              </a:solidFill>
              <a:prstDash val="solid"/>
              <a:round/>
              <a:headEnd type="none" w="med" len="med"/>
              <a:tailEnd type="none" w="med" len="med"/>
            </a:ln>
          </p:spPr>
          <p:txBody>
            <a:bodyPr/>
            <a:lstStyle/>
            <a:p>
              <a:endParaRPr lang="fr-FR"/>
            </a:p>
          </p:txBody>
        </p:sp>
        <p:sp>
          <p:nvSpPr>
            <p:cNvPr id="302108" name="Freeform 28"/>
            <p:cNvSpPr>
              <a:spLocks noEditPoints="1"/>
            </p:cNvSpPr>
            <p:nvPr/>
          </p:nvSpPr>
          <p:spPr bwMode="auto">
            <a:xfrm>
              <a:off x="788" y="1637"/>
              <a:ext cx="89" cy="101"/>
            </a:xfrm>
            <a:custGeom>
              <a:avLst/>
              <a:gdLst/>
              <a:ahLst/>
              <a:cxnLst>
                <a:cxn ang="0">
                  <a:pos x="98" y="4"/>
                </a:cxn>
                <a:cxn ang="0">
                  <a:pos x="90" y="10"/>
                </a:cxn>
                <a:cxn ang="0">
                  <a:pos x="86" y="12"/>
                </a:cxn>
                <a:cxn ang="0">
                  <a:pos x="98" y="18"/>
                </a:cxn>
                <a:cxn ang="0">
                  <a:pos x="82" y="18"/>
                </a:cxn>
                <a:cxn ang="0">
                  <a:pos x="96" y="24"/>
                </a:cxn>
                <a:cxn ang="0">
                  <a:pos x="76" y="28"/>
                </a:cxn>
                <a:cxn ang="0">
                  <a:pos x="72" y="32"/>
                </a:cxn>
                <a:cxn ang="0">
                  <a:pos x="96" y="34"/>
                </a:cxn>
                <a:cxn ang="0">
                  <a:pos x="70" y="34"/>
                </a:cxn>
                <a:cxn ang="0">
                  <a:pos x="76" y="36"/>
                </a:cxn>
                <a:cxn ang="0">
                  <a:pos x="82" y="40"/>
                </a:cxn>
                <a:cxn ang="0">
                  <a:pos x="82" y="40"/>
                </a:cxn>
                <a:cxn ang="0">
                  <a:pos x="72" y="44"/>
                </a:cxn>
                <a:cxn ang="0">
                  <a:pos x="82" y="42"/>
                </a:cxn>
                <a:cxn ang="0">
                  <a:pos x="94" y="44"/>
                </a:cxn>
                <a:cxn ang="0">
                  <a:pos x="62" y="48"/>
                </a:cxn>
                <a:cxn ang="0">
                  <a:pos x="60" y="48"/>
                </a:cxn>
                <a:cxn ang="0">
                  <a:pos x="94" y="50"/>
                </a:cxn>
                <a:cxn ang="0">
                  <a:pos x="58" y="50"/>
                </a:cxn>
                <a:cxn ang="0">
                  <a:pos x="64" y="52"/>
                </a:cxn>
                <a:cxn ang="0">
                  <a:pos x="80" y="54"/>
                </a:cxn>
                <a:cxn ang="0">
                  <a:pos x="80" y="54"/>
                </a:cxn>
                <a:cxn ang="0">
                  <a:pos x="62" y="58"/>
                </a:cxn>
                <a:cxn ang="0">
                  <a:pos x="80" y="56"/>
                </a:cxn>
                <a:cxn ang="0">
                  <a:pos x="92" y="58"/>
                </a:cxn>
                <a:cxn ang="0">
                  <a:pos x="52" y="62"/>
                </a:cxn>
                <a:cxn ang="0">
                  <a:pos x="50" y="62"/>
                </a:cxn>
                <a:cxn ang="0">
                  <a:pos x="92" y="64"/>
                </a:cxn>
                <a:cxn ang="0">
                  <a:pos x="48" y="64"/>
                </a:cxn>
                <a:cxn ang="0">
                  <a:pos x="52" y="68"/>
                </a:cxn>
                <a:cxn ang="0">
                  <a:pos x="78" y="70"/>
                </a:cxn>
                <a:cxn ang="0">
                  <a:pos x="78" y="70"/>
                </a:cxn>
                <a:cxn ang="0">
                  <a:pos x="48" y="74"/>
                </a:cxn>
                <a:cxn ang="0">
                  <a:pos x="78" y="72"/>
                </a:cxn>
                <a:cxn ang="0">
                  <a:pos x="92" y="76"/>
                </a:cxn>
                <a:cxn ang="0">
                  <a:pos x="38" y="80"/>
                </a:cxn>
                <a:cxn ang="0">
                  <a:pos x="76" y="80"/>
                </a:cxn>
                <a:cxn ang="0">
                  <a:pos x="42" y="84"/>
                </a:cxn>
                <a:cxn ang="0">
                  <a:pos x="76" y="82"/>
                </a:cxn>
                <a:cxn ang="0">
                  <a:pos x="90" y="84"/>
                </a:cxn>
                <a:cxn ang="0">
                  <a:pos x="32" y="88"/>
                </a:cxn>
                <a:cxn ang="0">
                  <a:pos x="32" y="88"/>
                </a:cxn>
                <a:cxn ang="0">
                  <a:pos x="90" y="90"/>
                </a:cxn>
                <a:cxn ang="0">
                  <a:pos x="30" y="90"/>
                </a:cxn>
                <a:cxn ang="0">
                  <a:pos x="34" y="92"/>
                </a:cxn>
                <a:cxn ang="0">
                  <a:pos x="76" y="94"/>
                </a:cxn>
                <a:cxn ang="0">
                  <a:pos x="74" y="94"/>
                </a:cxn>
                <a:cxn ang="0">
                  <a:pos x="30" y="98"/>
                </a:cxn>
                <a:cxn ang="0">
                  <a:pos x="74" y="96"/>
                </a:cxn>
                <a:cxn ang="0">
                  <a:pos x="88" y="98"/>
                </a:cxn>
                <a:cxn ang="0">
                  <a:pos x="22" y="102"/>
                </a:cxn>
                <a:cxn ang="0">
                  <a:pos x="20" y="102"/>
                </a:cxn>
                <a:cxn ang="0">
                  <a:pos x="88" y="104"/>
                </a:cxn>
                <a:cxn ang="0">
                  <a:pos x="18" y="104"/>
                </a:cxn>
                <a:cxn ang="0">
                  <a:pos x="24" y="106"/>
                </a:cxn>
                <a:cxn ang="0">
                  <a:pos x="72" y="108"/>
                </a:cxn>
                <a:cxn ang="0">
                  <a:pos x="72" y="108"/>
                </a:cxn>
                <a:cxn ang="0">
                  <a:pos x="26" y="112"/>
                </a:cxn>
                <a:cxn ang="0">
                  <a:pos x="72" y="110"/>
                </a:cxn>
                <a:cxn ang="0">
                  <a:pos x="92" y="112"/>
                </a:cxn>
                <a:cxn ang="0">
                  <a:pos x="0" y="118"/>
                </a:cxn>
              </a:cxnLst>
              <a:rect l="0" t="0" r="r" b="b"/>
              <a:pathLst>
                <a:path w="104" h="118">
                  <a:moveTo>
                    <a:pt x="94" y="0"/>
                  </a:moveTo>
                  <a:lnTo>
                    <a:pt x="98" y="0"/>
                  </a:lnTo>
                  <a:lnTo>
                    <a:pt x="98" y="4"/>
                  </a:lnTo>
                  <a:lnTo>
                    <a:pt x="94" y="4"/>
                  </a:lnTo>
                  <a:lnTo>
                    <a:pt x="94" y="0"/>
                  </a:lnTo>
                  <a:close/>
                  <a:moveTo>
                    <a:pt x="92" y="4"/>
                  </a:moveTo>
                  <a:lnTo>
                    <a:pt x="98" y="4"/>
                  </a:lnTo>
                  <a:lnTo>
                    <a:pt x="98" y="6"/>
                  </a:lnTo>
                  <a:lnTo>
                    <a:pt x="92" y="6"/>
                  </a:lnTo>
                  <a:lnTo>
                    <a:pt x="92" y="4"/>
                  </a:lnTo>
                  <a:close/>
                  <a:moveTo>
                    <a:pt x="90" y="6"/>
                  </a:moveTo>
                  <a:lnTo>
                    <a:pt x="98" y="6"/>
                  </a:lnTo>
                  <a:lnTo>
                    <a:pt x="98" y="10"/>
                  </a:lnTo>
                  <a:lnTo>
                    <a:pt x="90" y="10"/>
                  </a:lnTo>
                  <a:lnTo>
                    <a:pt x="90" y="6"/>
                  </a:lnTo>
                  <a:close/>
                  <a:moveTo>
                    <a:pt x="88" y="10"/>
                  </a:moveTo>
                  <a:lnTo>
                    <a:pt x="98" y="10"/>
                  </a:lnTo>
                  <a:lnTo>
                    <a:pt x="98" y="12"/>
                  </a:lnTo>
                  <a:lnTo>
                    <a:pt x="88" y="12"/>
                  </a:lnTo>
                  <a:lnTo>
                    <a:pt x="88" y="10"/>
                  </a:lnTo>
                  <a:close/>
                  <a:moveTo>
                    <a:pt x="86" y="12"/>
                  </a:moveTo>
                  <a:lnTo>
                    <a:pt x="98" y="12"/>
                  </a:lnTo>
                  <a:lnTo>
                    <a:pt x="98" y="14"/>
                  </a:lnTo>
                  <a:lnTo>
                    <a:pt x="86" y="14"/>
                  </a:lnTo>
                  <a:lnTo>
                    <a:pt x="86" y="12"/>
                  </a:lnTo>
                  <a:close/>
                  <a:moveTo>
                    <a:pt x="84" y="14"/>
                  </a:moveTo>
                  <a:lnTo>
                    <a:pt x="98" y="14"/>
                  </a:lnTo>
                  <a:lnTo>
                    <a:pt x="98" y="18"/>
                  </a:lnTo>
                  <a:lnTo>
                    <a:pt x="84" y="18"/>
                  </a:lnTo>
                  <a:lnTo>
                    <a:pt x="84" y="14"/>
                  </a:lnTo>
                  <a:close/>
                  <a:moveTo>
                    <a:pt x="82" y="18"/>
                  </a:moveTo>
                  <a:lnTo>
                    <a:pt x="98" y="18"/>
                  </a:lnTo>
                  <a:lnTo>
                    <a:pt x="98" y="20"/>
                  </a:lnTo>
                  <a:lnTo>
                    <a:pt x="82" y="20"/>
                  </a:lnTo>
                  <a:lnTo>
                    <a:pt x="82" y="18"/>
                  </a:lnTo>
                  <a:close/>
                  <a:moveTo>
                    <a:pt x="80" y="20"/>
                  </a:moveTo>
                  <a:lnTo>
                    <a:pt x="96" y="20"/>
                  </a:lnTo>
                  <a:lnTo>
                    <a:pt x="96" y="24"/>
                  </a:lnTo>
                  <a:lnTo>
                    <a:pt x="80" y="24"/>
                  </a:lnTo>
                  <a:lnTo>
                    <a:pt x="80" y="20"/>
                  </a:lnTo>
                  <a:close/>
                  <a:moveTo>
                    <a:pt x="78" y="24"/>
                  </a:moveTo>
                  <a:lnTo>
                    <a:pt x="96" y="24"/>
                  </a:lnTo>
                  <a:lnTo>
                    <a:pt x="96" y="26"/>
                  </a:lnTo>
                  <a:lnTo>
                    <a:pt x="78" y="26"/>
                  </a:lnTo>
                  <a:lnTo>
                    <a:pt x="78" y="24"/>
                  </a:lnTo>
                  <a:close/>
                  <a:moveTo>
                    <a:pt x="76" y="26"/>
                  </a:moveTo>
                  <a:lnTo>
                    <a:pt x="96" y="26"/>
                  </a:lnTo>
                  <a:lnTo>
                    <a:pt x="96" y="28"/>
                  </a:lnTo>
                  <a:lnTo>
                    <a:pt x="76" y="28"/>
                  </a:lnTo>
                  <a:lnTo>
                    <a:pt x="76" y="26"/>
                  </a:lnTo>
                  <a:close/>
                  <a:moveTo>
                    <a:pt x="74" y="28"/>
                  </a:moveTo>
                  <a:lnTo>
                    <a:pt x="96" y="28"/>
                  </a:lnTo>
                  <a:lnTo>
                    <a:pt x="96" y="32"/>
                  </a:lnTo>
                  <a:lnTo>
                    <a:pt x="74" y="32"/>
                  </a:lnTo>
                  <a:lnTo>
                    <a:pt x="74" y="28"/>
                  </a:lnTo>
                  <a:close/>
                  <a:moveTo>
                    <a:pt x="72" y="32"/>
                  </a:moveTo>
                  <a:lnTo>
                    <a:pt x="80" y="32"/>
                  </a:lnTo>
                  <a:lnTo>
                    <a:pt x="80" y="34"/>
                  </a:lnTo>
                  <a:lnTo>
                    <a:pt x="72" y="34"/>
                  </a:lnTo>
                  <a:lnTo>
                    <a:pt x="72" y="32"/>
                  </a:lnTo>
                  <a:close/>
                  <a:moveTo>
                    <a:pt x="82" y="32"/>
                  </a:moveTo>
                  <a:lnTo>
                    <a:pt x="96" y="32"/>
                  </a:lnTo>
                  <a:lnTo>
                    <a:pt x="96" y="34"/>
                  </a:lnTo>
                  <a:lnTo>
                    <a:pt x="82" y="34"/>
                  </a:lnTo>
                  <a:lnTo>
                    <a:pt x="82" y="32"/>
                  </a:lnTo>
                  <a:close/>
                  <a:moveTo>
                    <a:pt x="70" y="34"/>
                  </a:moveTo>
                  <a:lnTo>
                    <a:pt x="78" y="34"/>
                  </a:lnTo>
                  <a:lnTo>
                    <a:pt x="78" y="36"/>
                  </a:lnTo>
                  <a:lnTo>
                    <a:pt x="70" y="36"/>
                  </a:lnTo>
                  <a:lnTo>
                    <a:pt x="70" y="34"/>
                  </a:lnTo>
                  <a:close/>
                  <a:moveTo>
                    <a:pt x="82" y="34"/>
                  </a:moveTo>
                  <a:lnTo>
                    <a:pt x="96" y="34"/>
                  </a:lnTo>
                  <a:lnTo>
                    <a:pt x="96" y="36"/>
                  </a:lnTo>
                  <a:lnTo>
                    <a:pt x="82" y="36"/>
                  </a:lnTo>
                  <a:lnTo>
                    <a:pt x="82" y="34"/>
                  </a:lnTo>
                  <a:close/>
                  <a:moveTo>
                    <a:pt x="68" y="36"/>
                  </a:moveTo>
                  <a:lnTo>
                    <a:pt x="76" y="36"/>
                  </a:lnTo>
                  <a:lnTo>
                    <a:pt x="76" y="40"/>
                  </a:lnTo>
                  <a:lnTo>
                    <a:pt x="68" y="40"/>
                  </a:lnTo>
                  <a:lnTo>
                    <a:pt x="68" y="36"/>
                  </a:lnTo>
                  <a:close/>
                  <a:moveTo>
                    <a:pt x="82" y="36"/>
                  </a:moveTo>
                  <a:lnTo>
                    <a:pt x="96" y="36"/>
                  </a:lnTo>
                  <a:lnTo>
                    <a:pt x="96" y="40"/>
                  </a:lnTo>
                  <a:lnTo>
                    <a:pt x="82" y="40"/>
                  </a:lnTo>
                  <a:lnTo>
                    <a:pt x="82" y="36"/>
                  </a:lnTo>
                  <a:close/>
                  <a:moveTo>
                    <a:pt x="66" y="40"/>
                  </a:moveTo>
                  <a:lnTo>
                    <a:pt x="74" y="40"/>
                  </a:lnTo>
                  <a:lnTo>
                    <a:pt x="74" y="42"/>
                  </a:lnTo>
                  <a:lnTo>
                    <a:pt x="66" y="42"/>
                  </a:lnTo>
                  <a:lnTo>
                    <a:pt x="66" y="40"/>
                  </a:lnTo>
                  <a:close/>
                  <a:moveTo>
                    <a:pt x="82" y="40"/>
                  </a:moveTo>
                  <a:lnTo>
                    <a:pt x="94" y="40"/>
                  </a:lnTo>
                  <a:lnTo>
                    <a:pt x="94" y="42"/>
                  </a:lnTo>
                  <a:lnTo>
                    <a:pt x="82" y="42"/>
                  </a:lnTo>
                  <a:lnTo>
                    <a:pt x="82" y="40"/>
                  </a:lnTo>
                  <a:close/>
                  <a:moveTo>
                    <a:pt x="64" y="42"/>
                  </a:moveTo>
                  <a:lnTo>
                    <a:pt x="72" y="42"/>
                  </a:lnTo>
                  <a:lnTo>
                    <a:pt x="72" y="44"/>
                  </a:lnTo>
                  <a:lnTo>
                    <a:pt x="64" y="44"/>
                  </a:lnTo>
                  <a:lnTo>
                    <a:pt x="64" y="42"/>
                  </a:lnTo>
                  <a:close/>
                  <a:moveTo>
                    <a:pt x="82" y="42"/>
                  </a:moveTo>
                  <a:lnTo>
                    <a:pt x="94" y="42"/>
                  </a:lnTo>
                  <a:lnTo>
                    <a:pt x="94" y="44"/>
                  </a:lnTo>
                  <a:lnTo>
                    <a:pt x="82" y="44"/>
                  </a:lnTo>
                  <a:lnTo>
                    <a:pt x="82" y="42"/>
                  </a:lnTo>
                  <a:close/>
                  <a:moveTo>
                    <a:pt x="64" y="44"/>
                  </a:moveTo>
                  <a:lnTo>
                    <a:pt x="70" y="44"/>
                  </a:lnTo>
                  <a:lnTo>
                    <a:pt x="70" y="46"/>
                  </a:lnTo>
                  <a:lnTo>
                    <a:pt x="64" y="46"/>
                  </a:lnTo>
                  <a:lnTo>
                    <a:pt x="64" y="44"/>
                  </a:lnTo>
                  <a:close/>
                  <a:moveTo>
                    <a:pt x="80" y="44"/>
                  </a:moveTo>
                  <a:lnTo>
                    <a:pt x="94" y="44"/>
                  </a:lnTo>
                  <a:lnTo>
                    <a:pt x="94" y="46"/>
                  </a:lnTo>
                  <a:lnTo>
                    <a:pt x="80" y="46"/>
                  </a:lnTo>
                  <a:lnTo>
                    <a:pt x="80" y="44"/>
                  </a:lnTo>
                  <a:close/>
                  <a:moveTo>
                    <a:pt x="62" y="46"/>
                  </a:moveTo>
                  <a:lnTo>
                    <a:pt x="68" y="46"/>
                  </a:lnTo>
                  <a:lnTo>
                    <a:pt x="68" y="48"/>
                  </a:lnTo>
                  <a:lnTo>
                    <a:pt x="62" y="48"/>
                  </a:lnTo>
                  <a:lnTo>
                    <a:pt x="62" y="46"/>
                  </a:lnTo>
                  <a:close/>
                  <a:moveTo>
                    <a:pt x="80" y="46"/>
                  </a:moveTo>
                  <a:lnTo>
                    <a:pt x="94" y="46"/>
                  </a:lnTo>
                  <a:lnTo>
                    <a:pt x="94" y="48"/>
                  </a:lnTo>
                  <a:lnTo>
                    <a:pt x="80" y="48"/>
                  </a:lnTo>
                  <a:lnTo>
                    <a:pt x="80" y="46"/>
                  </a:lnTo>
                  <a:close/>
                  <a:moveTo>
                    <a:pt x="60" y="48"/>
                  </a:moveTo>
                  <a:lnTo>
                    <a:pt x="68" y="48"/>
                  </a:lnTo>
                  <a:lnTo>
                    <a:pt x="68" y="50"/>
                  </a:lnTo>
                  <a:lnTo>
                    <a:pt x="60" y="50"/>
                  </a:lnTo>
                  <a:lnTo>
                    <a:pt x="60" y="48"/>
                  </a:lnTo>
                  <a:close/>
                  <a:moveTo>
                    <a:pt x="80" y="48"/>
                  </a:moveTo>
                  <a:lnTo>
                    <a:pt x="94" y="48"/>
                  </a:lnTo>
                  <a:lnTo>
                    <a:pt x="94" y="50"/>
                  </a:lnTo>
                  <a:lnTo>
                    <a:pt x="80" y="50"/>
                  </a:lnTo>
                  <a:lnTo>
                    <a:pt x="80" y="48"/>
                  </a:lnTo>
                  <a:close/>
                  <a:moveTo>
                    <a:pt x="58" y="50"/>
                  </a:moveTo>
                  <a:lnTo>
                    <a:pt x="66" y="50"/>
                  </a:lnTo>
                  <a:lnTo>
                    <a:pt x="66" y="52"/>
                  </a:lnTo>
                  <a:lnTo>
                    <a:pt x="58" y="52"/>
                  </a:lnTo>
                  <a:lnTo>
                    <a:pt x="58" y="50"/>
                  </a:lnTo>
                  <a:close/>
                  <a:moveTo>
                    <a:pt x="80" y="50"/>
                  </a:moveTo>
                  <a:lnTo>
                    <a:pt x="94" y="50"/>
                  </a:lnTo>
                  <a:lnTo>
                    <a:pt x="94" y="52"/>
                  </a:lnTo>
                  <a:lnTo>
                    <a:pt x="80" y="52"/>
                  </a:lnTo>
                  <a:lnTo>
                    <a:pt x="80" y="50"/>
                  </a:lnTo>
                  <a:close/>
                  <a:moveTo>
                    <a:pt x="58" y="52"/>
                  </a:moveTo>
                  <a:lnTo>
                    <a:pt x="64" y="52"/>
                  </a:lnTo>
                  <a:lnTo>
                    <a:pt x="64" y="54"/>
                  </a:lnTo>
                  <a:lnTo>
                    <a:pt x="58" y="54"/>
                  </a:lnTo>
                  <a:lnTo>
                    <a:pt x="58" y="52"/>
                  </a:lnTo>
                  <a:close/>
                  <a:moveTo>
                    <a:pt x="80" y="52"/>
                  </a:moveTo>
                  <a:lnTo>
                    <a:pt x="94" y="52"/>
                  </a:lnTo>
                  <a:lnTo>
                    <a:pt x="94" y="54"/>
                  </a:lnTo>
                  <a:lnTo>
                    <a:pt x="80" y="54"/>
                  </a:lnTo>
                  <a:lnTo>
                    <a:pt x="80" y="52"/>
                  </a:lnTo>
                  <a:close/>
                  <a:moveTo>
                    <a:pt x="56" y="54"/>
                  </a:moveTo>
                  <a:lnTo>
                    <a:pt x="62" y="54"/>
                  </a:lnTo>
                  <a:lnTo>
                    <a:pt x="62" y="56"/>
                  </a:lnTo>
                  <a:lnTo>
                    <a:pt x="56" y="56"/>
                  </a:lnTo>
                  <a:lnTo>
                    <a:pt x="56" y="54"/>
                  </a:lnTo>
                  <a:close/>
                  <a:moveTo>
                    <a:pt x="80" y="54"/>
                  </a:moveTo>
                  <a:lnTo>
                    <a:pt x="94" y="54"/>
                  </a:lnTo>
                  <a:lnTo>
                    <a:pt x="94" y="56"/>
                  </a:lnTo>
                  <a:lnTo>
                    <a:pt x="80" y="56"/>
                  </a:lnTo>
                  <a:lnTo>
                    <a:pt x="80" y="54"/>
                  </a:lnTo>
                  <a:close/>
                  <a:moveTo>
                    <a:pt x="54" y="56"/>
                  </a:moveTo>
                  <a:lnTo>
                    <a:pt x="62" y="56"/>
                  </a:lnTo>
                  <a:lnTo>
                    <a:pt x="62" y="58"/>
                  </a:lnTo>
                  <a:lnTo>
                    <a:pt x="54" y="58"/>
                  </a:lnTo>
                  <a:lnTo>
                    <a:pt x="54" y="56"/>
                  </a:lnTo>
                  <a:close/>
                  <a:moveTo>
                    <a:pt x="80" y="56"/>
                  </a:moveTo>
                  <a:lnTo>
                    <a:pt x="94" y="56"/>
                  </a:lnTo>
                  <a:lnTo>
                    <a:pt x="94" y="58"/>
                  </a:lnTo>
                  <a:lnTo>
                    <a:pt x="80" y="58"/>
                  </a:lnTo>
                  <a:lnTo>
                    <a:pt x="80" y="56"/>
                  </a:lnTo>
                  <a:close/>
                  <a:moveTo>
                    <a:pt x="54" y="58"/>
                  </a:moveTo>
                  <a:lnTo>
                    <a:pt x="60" y="58"/>
                  </a:lnTo>
                  <a:lnTo>
                    <a:pt x="60" y="60"/>
                  </a:lnTo>
                  <a:lnTo>
                    <a:pt x="54" y="60"/>
                  </a:lnTo>
                  <a:lnTo>
                    <a:pt x="54" y="58"/>
                  </a:lnTo>
                  <a:close/>
                  <a:moveTo>
                    <a:pt x="80" y="58"/>
                  </a:moveTo>
                  <a:lnTo>
                    <a:pt x="92" y="58"/>
                  </a:lnTo>
                  <a:lnTo>
                    <a:pt x="92" y="60"/>
                  </a:lnTo>
                  <a:lnTo>
                    <a:pt x="80" y="60"/>
                  </a:lnTo>
                  <a:lnTo>
                    <a:pt x="80" y="58"/>
                  </a:lnTo>
                  <a:close/>
                  <a:moveTo>
                    <a:pt x="52" y="60"/>
                  </a:moveTo>
                  <a:lnTo>
                    <a:pt x="58" y="60"/>
                  </a:lnTo>
                  <a:lnTo>
                    <a:pt x="58" y="62"/>
                  </a:lnTo>
                  <a:lnTo>
                    <a:pt x="52" y="62"/>
                  </a:lnTo>
                  <a:lnTo>
                    <a:pt x="52" y="60"/>
                  </a:lnTo>
                  <a:close/>
                  <a:moveTo>
                    <a:pt x="78" y="60"/>
                  </a:moveTo>
                  <a:lnTo>
                    <a:pt x="92" y="60"/>
                  </a:lnTo>
                  <a:lnTo>
                    <a:pt x="92" y="62"/>
                  </a:lnTo>
                  <a:lnTo>
                    <a:pt x="78" y="62"/>
                  </a:lnTo>
                  <a:lnTo>
                    <a:pt x="78" y="60"/>
                  </a:lnTo>
                  <a:close/>
                  <a:moveTo>
                    <a:pt x="50" y="62"/>
                  </a:moveTo>
                  <a:lnTo>
                    <a:pt x="56" y="62"/>
                  </a:lnTo>
                  <a:lnTo>
                    <a:pt x="56" y="64"/>
                  </a:lnTo>
                  <a:lnTo>
                    <a:pt x="50" y="64"/>
                  </a:lnTo>
                  <a:lnTo>
                    <a:pt x="50" y="62"/>
                  </a:lnTo>
                  <a:close/>
                  <a:moveTo>
                    <a:pt x="78" y="62"/>
                  </a:moveTo>
                  <a:lnTo>
                    <a:pt x="92" y="62"/>
                  </a:lnTo>
                  <a:lnTo>
                    <a:pt x="92" y="64"/>
                  </a:lnTo>
                  <a:lnTo>
                    <a:pt x="78" y="64"/>
                  </a:lnTo>
                  <a:lnTo>
                    <a:pt x="78" y="62"/>
                  </a:lnTo>
                  <a:close/>
                  <a:moveTo>
                    <a:pt x="48" y="64"/>
                  </a:moveTo>
                  <a:lnTo>
                    <a:pt x="54" y="64"/>
                  </a:lnTo>
                  <a:lnTo>
                    <a:pt x="54" y="68"/>
                  </a:lnTo>
                  <a:lnTo>
                    <a:pt x="48" y="68"/>
                  </a:lnTo>
                  <a:lnTo>
                    <a:pt x="48" y="64"/>
                  </a:lnTo>
                  <a:close/>
                  <a:moveTo>
                    <a:pt x="78" y="64"/>
                  </a:moveTo>
                  <a:lnTo>
                    <a:pt x="92" y="64"/>
                  </a:lnTo>
                  <a:lnTo>
                    <a:pt x="92" y="68"/>
                  </a:lnTo>
                  <a:lnTo>
                    <a:pt x="78" y="68"/>
                  </a:lnTo>
                  <a:lnTo>
                    <a:pt x="78" y="64"/>
                  </a:lnTo>
                  <a:close/>
                  <a:moveTo>
                    <a:pt x="46" y="68"/>
                  </a:moveTo>
                  <a:lnTo>
                    <a:pt x="52" y="68"/>
                  </a:lnTo>
                  <a:lnTo>
                    <a:pt x="52" y="70"/>
                  </a:lnTo>
                  <a:lnTo>
                    <a:pt x="46" y="70"/>
                  </a:lnTo>
                  <a:lnTo>
                    <a:pt x="46" y="68"/>
                  </a:lnTo>
                  <a:close/>
                  <a:moveTo>
                    <a:pt x="78" y="68"/>
                  </a:moveTo>
                  <a:lnTo>
                    <a:pt x="92" y="68"/>
                  </a:lnTo>
                  <a:lnTo>
                    <a:pt x="92" y="70"/>
                  </a:lnTo>
                  <a:lnTo>
                    <a:pt x="78" y="70"/>
                  </a:lnTo>
                  <a:lnTo>
                    <a:pt x="78" y="68"/>
                  </a:lnTo>
                  <a:close/>
                  <a:moveTo>
                    <a:pt x="44" y="70"/>
                  </a:moveTo>
                  <a:lnTo>
                    <a:pt x="50" y="70"/>
                  </a:lnTo>
                  <a:lnTo>
                    <a:pt x="50" y="72"/>
                  </a:lnTo>
                  <a:lnTo>
                    <a:pt x="44" y="72"/>
                  </a:lnTo>
                  <a:lnTo>
                    <a:pt x="44" y="70"/>
                  </a:lnTo>
                  <a:close/>
                  <a:moveTo>
                    <a:pt x="78" y="70"/>
                  </a:moveTo>
                  <a:lnTo>
                    <a:pt x="92" y="70"/>
                  </a:lnTo>
                  <a:lnTo>
                    <a:pt x="92" y="72"/>
                  </a:lnTo>
                  <a:lnTo>
                    <a:pt x="78" y="72"/>
                  </a:lnTo>
                  <a:lnTo>
                    <a:pt x="78" y="70"/>
                  </a:lnTo>
                  <a:close/>
                  <a:moveTo>
                    <a:pt x="42" y="72"/>
                  </a:moveTo>
                  <a:lnTo>
                    <a:pt x="48" y="72"/>
                  </a:lnTo>
                  <a:lnTo>
                    <a:pt x="48" y="74"/>
                  </a:lnTo>
                  <a:lnTo>
                    <a:pt x="42" y="74"/>
                  </a:lnTo>
                  <a:lnTo>
                    <a:pt x="42" y="72"/>
                  </a:lnTo>
                  <a:close/>
                  <a:moveTo>
                    <a:pt x="78" y="72"/>
                  </a:moveTo>
                  <a:lnTo>
                    <a:pt x="92" y="72"/>
                  </a:lnTo>
                  <a:lnTo>
                    <a:pt x="92" y="74"/>
                  </a:lnTo>
                  <a:lnTo>
                    <a:pt x="78" y="74"/>
                  </a:lnTo>
                  <a:lnTo>
                    <a:pt x="78" y="72"/>
                  </a:lnTo>
                  <a:close/>
                  <a:moveTo>
                    <a:pt x="42" y="74"/>
                  </a:moveTo>
                  <a:lnTo>
                    <a:pt x="92" y="74"/>
                  </a:lnTo>
                  <a:lnTo>
                    <a:pt x="92" y="76"/>
                  </a:lnTo>
                  <a:lnTo>
                    <a:pt x="42" y="76"/>
                  </a:lnTo>
                  <a:lnTo>
                    <a:pt x="42" y="74"/>
                  </a:lnTo>
                  <a:close/>
                  <a:moveTo>
                    <a:pt x="40" y="76"/>
                  </a:moveTo>
                  <a:lnTo>
                    <a:pt x="92" y="76"/>
                  </a:lnTo>
                  <a:lnTo>
                    <a:pt x="92" y="78"/>
                  </a:lnTo>
                  <a:lnTo>
                    <a:pt x="40" y="78"/>
                  </a:lnTo>
                  <a:lnTo>
                    <a:pt x="40" y="76"/>
                  </a:lnTo>
                  <a:close/>
                  <a:moveTo>
                    <a:pt x="38" y="78"/>
                  </a:moveTo>
                  <a:lnTo>
                    <a:pt x="90" y="78"/>
                  </a:lnTo>
                  <a:lnTo>
                    <a:pt x="90" y="80"/>
                  </a:lnTo>
                  <a:lnTo>
                    <a:pt x="38" y="80"/>
                  </a:lnTo>
                  <a:lnTo>
                    <a:pt x="38" y="78"/>
                  </a:lnTo>
                  <a:close/>
                  <a:moveTo>
                    <a:pt x="38" y="80"/>
                  </a:moveTo>
                  <a:lnTo>
                    <a:pt x="42" y="80"/>
                  </a:lnTo>
                  <a:lnTo>
                    <a:pt x="42" y="82"/>
                  </a:lnTo>
                  <a:lnTo>
                    <a:pt x="38" y="82"/>
                  </a:lnTo>
                  <a:lnTo>
                    <a:pt x="38" y="80"/>
                  </a:lnTo>
                  <a:close/>
                  <a:moveTo>
                    <a:pt x="76" y="80"/>
                  </a:moveTo>
                  <a:lnTo>
                    <a:pt x="90" y="80"/>
                  </a:lnTo>
                  <a:lnTo>
                    <a:pt x="90" y="82"/>
                  </a:lnTo>
                  <a:lnTo>
                    <a:pt x="76" y="82"/>
                  </a:lnTo>
                  <a:lnTo>
                    <a:pt x="76" y="80"/>
                  </a:lnTo>
                  <a:close/>
                  <a:moveTo>
                    <a:pt x="36" y="82"/>
                  </a:moveTo>
                  <a:lnTo>
                    <a:pt x="42" y="82"/>
                  </a:lnTo>
                  <a:lnTo>
                    <a:pt x="42" y="84"/>
                  </a:lnTo>
                  <a:lnTo>
                    <a:pt x="36" y="84"/>
                  </a:lnTo>
                  <a:lnTo>
                    <a:pt x="36" y="82"/>
                  </a:lnTo>
                  <a:close/>
                  <a:moveTo>
                    <a:pt x="76" y="82"/>
                  </a:moveTo>
                  <a:lnTo>
                    <a:pt x="90" y="82"/>
                  </a:lnTo>
                  <a:lnTo>
                    <a:pt x="90" y="84"/>
                  </a:lnTo>
                  <a:lnTo>
                    <a:pt x="76" y="84"/>
                  </a:lnTo>
                  <a:lnTo>
                    <a:pt x="76" y="82"/>
                  </a:lnTo>
                  <a:close/>
                  <a:moveTo>
                    <a:pt x="34" y="84"/>
                  </a:moveTo>
                  <a:lnTo>
                    <a:pt x="40" y="84"/>
                  </a:lnTo>
                  <a:lnTo>
                    <a:pt x="40" y="86"/>
                  </a:lnTo>
                  <a:lnTo>
                    <a:pt x="34" y="86"/>
                  </a:lnTo>
                  <a:lnTo>
                    <a:pt x="34" y="84"/>
                  </a:lnTo>
                  <a:close/>
                  <a:moveTo>
                    <a:pt x="76" y="84"/>
                  </a:moveTo>
                  <a:lnTo>
                    <a:pt x="90" y="84"/>
                  </a:lnTo>
                  <a:lnTo>
                    <a:pt x="90" y="86"/>
                  </a:lnTo>
                  <a:lnTo>
                    <a:pt x="76" y="86"/>
                  </a:lnTo>
                  <a:lnTo>
                    <a:pt x="76" y="84"/>
                  </a:lnTo>
                  <a:close/>
                  <a:moveTo>
                    <a:pt x="32" y="86"/>
                  </a:moveTo>
                  <a:lnTo>
                    <a:pt x="38" y="86"/>
                  </a:lnTo>
                  <a:lnTo>
                    <a:pt x="38" y="88"/>
                  </a:lnTo>
                  <a:lnTo>
                    <a:pt x="32" y="88"/>
                  </a:lnTo>
                  <a:lnTo>
                    <a:pt x="32" y="86"/>
                  </a:lnTo>
                  <a:close/>
                  <a:moveTo>
                    <a:pt x="76" y="86"/>
                  </a:moveTo>
                  <a:lnTo>
                    <a:pt x="90" y="86"/>
                  </a:lnTo>
                  <a:lnTo>
                    <a:pt x="90" y="88"/>
                  </a:lnTo>
                  <a:lnTo>
                    <a:pt x="76" y="88"/>
                  </a:lnTo>
                  <a:lnTo>
                    <a:pt x="76" y="86"/>
                  </a:lnTo>
                  <a:close/>
                  <a:moveTo>
                    <a:pt x="32" y="88"/>
                  </a:moveTo>
                  <a:lnTo>
                    <a:pt x="36" y="88"/>
                  </a:lnTo>
                  <a:lnTo>
                    <a:pt x="36" y="90"/>
                  </a:lnTo>
                  <a:lnTo>
                    <a:pt x="32" y="90"/>
                  </a:lnTo>
                  <a:lnTo>
                    <a:pt x="32" y="88"/>
                  </a:lnTo>
                  <a:close/>
                  <a:moveTo>
                    <a:pt x="76" y="88"/>
                  </a:moveTo>
                  <a:lnTo>
                    <a:pt x="90" y="88"/>
                  </a:lnTo>
                  <a:lnTo>
                    <a:pt x="90" y="90"/>
                  </a:lnTo>
                  <a:lnTo>
                    <a:pt x="76" y="90"/>
                  </a:lnTo>
                  <a:lnTo>
                    <a:pt x="76" y="88"/>
                  </a:lnTo>
                  <a:close/>
                  <a:moveTo>
                    <a:pt x="30" y="90"/>
                  </a:moveTo>
                  <a:lnTo>
                    <a:pt x="36" y="90"/>
                  </a:lnTo>
                  <a:lnTo>
                    <a:pt x="36" y="92"/>
                  </a:lnTo>
                  <a:lnTo>
                    <a:pt x="30" y="92"/>
                  </a:lnTo>
                  <a:lnTo>
                    <a:pt x="30" y="90"/>
                  </a:lnTo>
                  <a:close/>
                  <a:moveTo>
                    <a:pt x="76" y="90"/>
                  </a:moveTo>
                  <a:lnTo>
                    <a:pt x="90" y="90"/>
                  </a:lnTo>
                  <a:lnTo>
                    <a:pt x="90" y="92"/>
                  </a:lnTo>
                  <a:lnTo>
                    <a:pt x="76" y="92"/>
                  </a:lnTo>
                  <a:lnTo>
                    <a:pt x="76" y="90"/>
                  </a:lnTo>
                  <a:close/>
                  <a:moveTo>
                    <a:pt x="28" y="92"/>
                  </a:moveTo>
                  <a:lnTo>
                    <a:pt x="34" y="92"/>
                  </a:lnTo>
                  <a:lnTo>
                    <a:pt x="34" y="94"/>
                  </a:lnTo>
                  <a:lnTo>
                    <a:pt x="28" y="94"/>
                  </a:lnTo>
                  <a:lnTo>
                    <a:pt x="28" y="92"/>
                  </a:lnTo>
                  <a:close/>
                  <a:moveTo>
                    <a:pt x="76" y="92"/>
                  </a:moveTo>
                  <a:lnTo>
                    <a:pt x="90" y="92"/>
                  </a:lnTo>
                  <a:lnTo>
                    <a:pt x="90" y="94"/>
                  </a:lnTo>
                  <a:lnTo>
                    <a:pt x="76" y="94"/>
                  </a:lnTo>
                  <a:lnTo>
                    <a:pt x="76" y="92"/>
                  </a:lnTo>
                  <a:close/>
                  <a:moveTo>
                    <a:pt x="26" y="94"/>
                  </a:moveTo>
                  <a:lnTo>
                    <a:pt x="32" y="94"/>
                  </a:lnTo>
                  <a:lnTo>
                    <a:pt x="32" y="96"/>
                  </a:lnTo>
                  <a:lnTo>
                    <a:pt x="26" y="96"/>
                  </a:lnTo>
                  <a:lnTo>
                    <a:pt x="26" y="94"/>
                  </a:lnTo>
                  <a:close/>
                  <a:moveTo>
                    <a:pt x="74" y="94"/>
                  </a:moveTo>
                  <a:lnTo>
                    <a:pt x="90" y="94"/>
                  </a:lnTo>
                  <a:lnTo>
                    <a:pt x="90" y="96"/>
                  </a:lnTo>
                  <a:lnTo>
                    <a:pt x="74" y="96"/>
                  </a:lnTo>
                  <a:lnTo>
                    <a:pt x="74" y="94"/>
                  </a:lnTo>
                  <a:close/>
                  <a:moveTo>
                    <a:pt x="26" y="96"/>
                  </a:moveTo>
                  <a:lnTo>
                    <a:pt x="30" y="96"/>
                  </a:lnTo>
                  <a:lnTo>
                    <a:pt x="30" y="98"/>
                  </a:lnTo>
                  <a:lnTo>
                    <a:pt x="26" y="98"/>
                  </a:lnTo>
                  <a:lnTo>
                    <a:pt x="26" y="96"/>
                  </a:lnTo>
                  <a:close/>
                  <a:moveTo>
                    <a:pt x="74" y="96"/>
                  </a:moveTo>
                  <a:lnTo>
                    <a:pt x="88" y="96"/>
                  </a:lnTo>
                  <a:lnTo>
                    <a:pt x="88" y="98"/>
                  </a:lnTo>
                  <a:lnTo>
                    <a:pt x="74" y="98"/>
                  </a:lnTo>
                  <a:lnTo>
                    <a:pt x="74" y="96"/>
                  </a:lnTo>
                  <a:close/>
                  <a:moveTo>
                    <a:pt x="24" y="98"/>
                  </a:moveTo>
                  <a:lnTo>
                    <a:pt x="30" y="98"/>
                  </a:lnTo>
                  <a:lnTo>
                    <a:pt x="30" y="100"/>
                  </a:lnTo>
                  <a:lnTo>
                    <a:pt x="24" y="100"/>
                  </a:lnTo>
                  <a:lnTo>
                    <a:pt x="24" y="98"/>
                  </a:lnTo>
                  <a:close/>
                  <a:moveTo>
                    <a:pt x="74" y="98"/>
                  </a:moveTo>
                  <a:lnTo>
                    <a:pt x="88" y="98"/>
                  </a:lnTo>
                  <a:lnTo>
                    <a:pt x="88" y="100"/>
                  </a:lnTo>
                  <a:lnTo>
                    <a:pt x="74" y="100"/>
                  </a:lnTo>
                  <a:lnTo>
                    <a:pt x="74" y="98"/>
                  </a:lnTo>
                  <a:close/>
                  <a:moveTo>
                    <a:pt x="22" y="100"/>
                  </a:moveTo>
                  <a:lnTo>
                    <a:pt x="28" y="100"/>
                  </a:lnTo>
                  <a:lnTo>
                    <a:pt x="28" y="102"/>
                  </a:lnTo>
                  <a:lnTo>
                    <a:pt x="22" y="102"/>
                  </a:lnTo>
                  <a:lnTo>
                    <a:pt x="22" y="100"/>
                  </a:lnTo>
                  <a:close/>
                  <a:moveTo>
                    <a:pt x="74" y="100"/>
                  </a:moveTo>
                  <a:lnTo>
                    <a:pt x="88" y="100"/>
                  </a:lnTo>
                  <a:lnTo>
                    <a:pt x="88" y="102"/>
                  </a:lnTo>
                  <a:lnTo>
                    <a:pt x="74" y="102"/>
                  </a:lnTo>
                  <a:lnTo>
                    <a:pt x="74" y="100"/>
                  </a:lnTo>
                  <a:close/>
                  <a:moveTo>
                    <a:pt x="20" y="102"/>
                  </a:moveTo>
                  <a:lnTo>
                    <a:pt x="28" y="102"/>
                  </a:lnTo>
                  <a:lnTo>
                    <a:pt x="28" y="104"/>
                  </a:lnTo>
                  <a:lnTo>
                    <a:pt x="20" y="104"/>
                  </a:lnTo>
                  <a:lnTo>
                    <a:pt x="20" y="102"/>
                  </a:lnTo>
                  <a:close/>
                  <a:moveTo>
                    <a:pt x="74" y="102"/>
                  </a:moveTo>
                  <a:lnTo>
                    <a:pt x="88" y="102"/>
                  </a:lnTo>
                  <a:lnTo>
                    <a:pt x="88" y="104"/>
                  </a:lnTo>
                  <a:lnTo>
                    <a:pt x="74" y="104"/>
                  </a:lnTo>
                  <a:lnTo>
                    <a:pt x="74" y="102"/>
                  </a:lnTo>
                  <a:close/>
                  <a:moveTo>
                    <a:pt x="18" y="104"/>
                  </a:moveTo>
                  <a:lnTo>
                    <a:pt x="26" y="104"/>
                  </a:lnTo>
                  <a:lnTo>
                    <a:pt x="26" y="106"/>
                  </a:lnTo>
                  <a:lnTo>
                    <a:pt x="18" y="106"/>
                  </a:lnTo>
                  <a:lnTo>
                    <a:pt x="18" y="104"/>
                  </a:lnTo>
                  <a:close/>
                  <a:moveTo>
                    <a:pt x="74" y="104"/>
                  </a:moveTo>
                  <a:lnTo>
                    <a:pt x="88" y="104"/>
                  </a:lnTo>
                  <a:lnTo>
                    <a:pt x="88" y="106"/>
                  </a:lnTo>
                  <a:lnTo>
                    <a:pt x="74" y="106"/>
                  </a:lnTo>
                  <a:lnTo>
                    <a:pt x="74" y="104"/>
                  </a:lnTo>
                  <a:close/>
                  <a:moveTo>
                    <a:pt x="16" y="106"/>
                  </a:moveTo>
                  <a:lnTo>
                    <a:pt x="24" y="106"/>
                  </a:lnTo>
                  <a:lnTo>
                    <a:pt x="24" y="108"/>
                  </a:lnTo>
                  <a:lnTo>
                    <a:pt x="16" y="108"/>
                  </a:lnTo>
                  <a:lnTo>
                    <a:pt x="16" y="106"/>
                  </a:lnTo>
                  <a:close/>
                  <a:moveTo>
                    <a:pt x="72" y="106"/>
                  </a:moveTo>
                  <a:lnTo>
                    <a:pt x="88" y="106"/>
                  </a:lnTo>
                  <a:lnTo>
                    <a:pt x="88" y="108"/>
                  </a:lnTo>
                  <a:lnTo>
                    <a:pt x="72" y="108"/>
                  </a:lnTo>
                  <a:lnTo>
                    <a:pt x="72" y="106"/>
                  </a:lnTo>
                  <a:close/>
                  <a:moveTo>
                    <a:pt x="14" y="108"/>
                  </a:moveTo>
                  <a:lnTo>
                    <a:pt x="24" y="108"/>
                  </a:lnTo>
                  <a:lnTo>
                    <a:pt x="24" y="110"/>
                  </a:lnTo>
                  <a:lnTo>
                    <a:pt x="14" y="110"/>
                  </a:lnTo>
                  <a:lnTo>
                    <a:pt x="14" y="108"/>
                  </a:lnTo>
                  <a:close/>
                  <a:moveTo>
                    <a:pt x="72" y="108"/>
                  </a:moveTo>
                  <a:lnTo>
                    <a:pt x="88" y="108"/>
                  </a:lnTo>
                  <a:lnTo>
                    <a:pt x="88" y="110"/>
                  </a:lnTo>
                  <a:lnTo>
                    <a:pt x="72" y="110"/>
                  </a:lnTo>
                  <a:lnTo>
                    <a:pt x="72" y="108"/>
                  </a:lnTo>
                  <a:close/>
                  <a:moveTo>
                    <a:pt x="12" y="110"/>
                  </a:moveTo>
                  <a:lnTo>
                    <a:pt x="26" y="110"/>
                  </a:lnTo>
                  <a:lnTo>
                    <a:pt x="26" y="112"/>
                  </a:lnTo>
                  <a:lnTo>
                    <a:pt x="12" y="112"/>
                  </a:lnTo>
                  <a:lnTo>
                    <a:pt x="12" y="110"/>
                  </a:lnTo>
                  <a:close/>
                  <a:moveTo>
                    <a:pt x="72" y="110"/>
                  </a:moveTo>
                  <a:lnTo>
                    <a:pt x="90" y="110"/>
                  </a:lnTo>
                  <a:lnTo>
                    <a:pt x="90" y="112"/>
                  </a:lnTo>
                  <a:lnTo>
                    <a:pt x="72" y="112"/>
                  </a:lnTo>
                  <a:lnTo>
                    <a:pt x="72" y="110"/>
                  </a:lnTo>
                  <a:close/>
                  <a:moveTo>
                    <a:pt x="10" y="112"/>
                  </a:moveTo>
                  <a:lnTo>
                    <a:pt x="26" y="112"/>
                  </a:lnTo>
                  <a:lnTo>
                    <a:pt x="26" y="114"/>
                  </a:lnTo>
                  <a:lnTo>
                    <a:pt x="10" y="114"/>
                  </a:lnTo>
                  <a:lnTo>
                    <a:pt x="10" y="112"/>
                  </a:lnTo>
                  <a:close/>
                  <a:moveTo>
                    <a:pt x="70" y="112"/>
                  </a:moveTo>
                  <a:lnTo>
                    <a:pt x="92" y="112"/>
                  </a:lnTo>
                  <a:lnTo>
                    <a:pt x="92" y="114"/>
                  </a:lnTo>
                  <a:lnTo>
                    <a:pt x="70" y="114"/>
                  </a:lnTo>
                  <a:lnTo>
                    <a:pt x="70" y="112"/>
                  </a:lnTo>
                  <a:close/>
                  <a:moveTo>
                    <a:pt x="0" y="114"/>
                  </a:moveTo>
                  <a:lnTo>
                    <a:pt x="34" y="114"/>
                  </a:lnTo>
                  <a:lnTo>
                    <a:pt x="34" y="118"/>
                  </a:lnTo>
                  <a:lnTo>
                    <a:pt x="0" y="118"/>
                  </a:lnTo>
                  <a:lnTo>
                    <a:pt x="0" y="114"/>
                  </a:lnTo>
                  <a:close/>
                  <a:moveTo>
                    <a:pt x="58" y="114"/>
                  </a:moveTo>
                  <a:lnTo>
                    <a:pt x="104" y="114"/>
                  </a:lnTo>
                  <a:lnTo>
                    <a:pt x="104" y="118"/>
                  </a:lnTo>
                  <a:lnTo>
                    <a:pt x="58" y="118"/>
                  </a:lnTo>
                  <a:lnTo>
                    <a:pt x="58" y="114"/>
                  </a:lnTo>
                  <a:close/>
                </a:path>
              </a:pathLst>
            </a:custGeom>
            <a:solidFill>
              <a:schemeClr val="tx1"/>
            </a:solidFill>
            <a:ln w="0">
              <a:solidFill>
                <a:schemeClr val="tx1"/>
              </a:solidFill>
              <a:prstDash val="solid"/>
              <a:round/>
              <a:headEnd/>
              <a:tailEnd/>
            </a:ln>
          </p:spPr>
          <p:txBody>
            <a:bodyPr/>
            <a:lstStyle/>
            <a:p>
              <a:endParaRPr lang="fr-FR"/>
            </a:p>
          </p:txBody>
        </p:sp>
        <p:sp>
          <p:nvSpPr>
            <p:cNvPr id="302109" name="Freeform 29"/>
            <p:cNvSpPr>
              <a:spLocks/>
            </p:cNvSpPr>
            <p:nvPr/>
          </p:nvSpPr>
          <p:spPr bwMode="auto">
            <a:xfrm>
              <a:off x="1172" y="522"/>
              <a:ext cx="94" cy="103"/>
            </a:xfrm>
            <a:custGeom>
              <a:avLst/>
              <a:gdLst/>
              <a:ahLst/>
              <a:cxnLst>
                <a:cxn ang="0">
                  <a:pos x="110" y="0"/>
                </a:cxn>
                <a:cxn ang="0">
                  <a:pos x="102" y="36"/>
                </a:cxn>
                <a:cxn ang="0">
                  <a:pos x="98" y="36"/>
                </a:cxn>
                <a:cxn ang="0">
                  <a:pos x="98" y="28"/>
                </a:cxn>
                <a:cxn ang="0">
                  <a:pos x="98" y="22"/>
                </a:cxn>
                <a:cxn ang="0">
                  <a:pos x="96" y="18"/>
                </a:cxn>
                <a:cxn ang="0">
                  <a:pos x="94" y="14"/>
                </a:cxn>
                <a:cxn ang="0">
                  <a:pos x="92" y="10"/>
                </a:cxn>
                <a:cxn ang="0">
                  <a:pos x="88" y="8"/>
                </a:cxn>
                <a:cxn ang="0">
                  <a:pos x="84" y="6"/>
                </a:cxn>
                <a:cxn ang="0">
                  <a:pos x="78" y="6"/>
                </a:cxn>
                <a:cxn ang="0">
                  <a:pos x="74" y="4"/>
                </a:cxn>
                <a:cxn ang="0">
                  <a:pos x="64" y="6"/>
                </a:cxn>
                <a:cxn ang="0">
                  <a:pos x="54" y="8"/>
                </a:cxn>
                <a:cxn ang="0">
                  <a:pos x="46" y="14"/>
                </a:cxn>
                <a:cxn ang="0">
                  <a:pos x="38" y="22"/>
                </a:cxn>
                <a:cxn ang="0">
                  <a:pos x="30" y="32"/>
                </a:cxn>
                <a:cxn ang="0">
                  <a:pos x="24" y="44"/>
                </a:cxn>
                <a:cxn ang="0">
                  <a:pos x="18" y="60"/>
                </a:cxn>
                <a:cxn ang="0">
                  <a:pos x="18" y="76"/>
                </a:cxn>
                <a:cxn ang="0">
                  <a:pos x="18" y="88"/>
                </a:cxn>
                <a:cxn ang="0">
                  <a:pos x="22" y="96"/>
                </a:cxn>
                <a:cxn ang="0">
                  <a:pos x="26" y="104"/>
                </a:cxn>
                <a:cxn ang="0">
                  <a:pos x="34" y="110"/>
                </a:cxn>
                <a:cxn ang="0">
                  <a:pos x="42" y="114"/>
                </a:cxn>
                <a:cxn ang="0">
                  <a:pos x="52" y="114"/>
                </a:cxn>
                <a:cxn ang="0">
                  <a:pos x="64" y="114"/>
                </a:cxn>
                <a:cxn ang="0">
                  <a:pos x="74" y="110"/>
                </a:cxn>
                <a:cxn ang="0">
                  <a:pos x="82" y="104"/>
                </a:cxn>
                <a:cxn ang="0">
                  <a:pos x="90" y="94"/>
                </a:cxn>
                <a:cxn ang="0">
                  <a:pos x="94" y="94"/>
                </a:cxn>
                <a:cxn ang="0">
                  <a:pos x="88" y="102"/>
                </a:cxn>
                <a:cxn ang="0">
                  <a:pos x="82" y="108"/>
                </a:cxn>
                <a:cxn ang="0">
                  <a:pos x="74" y="114"/>
                </a:cxn>
                <a:cxn ang="0">
                  <a:pos x="66" y="118"/>
                </a:cxn>
                <a:cxn ang="0">
                  <a:pos x="58" y="120"/>
                </a:cxn>
                <a:cxn ang="0">
                  <a:pos x="48" y="120"/>
                </a:cxn>
                <a:cxn ang="0">
                  <a:pos x="38" y="120"/>
                </a:cxn>
                <a:cxn ang="0">
                  <a:pos x="30" y="118"/>
                </a:cxn>
                <a:cxn ang="0">
                  <a:pos x="22" y="114"/>
                </a:cxn>
                <a:cxn ang="0">
                  <a:pos x="16" y="110"/>
                </a:cxn>
                <a:cxn ang="0">
                  <a:pos x="10" y="104"/>
                </a:cxn>
                <a:cxn ang="0">
                  <a:pos x="6" y="98"/>
                </a:cxn>
                <a:cxn ang="0">
                  <a:pos x="2" y="86"/>
                </a:cxn>
                <a:cxn ang="0">
                  <a:pos x="0" y="74"/>
                </a:cxn>
                <a:cxn ang="0">
                  <a:pos x="4" y="56"/>
                </a:cxn>
                <a:cxn ang="0">
                  <a:pos x="10" y="38"/>
                </a:cxn>
                <a:cxn ang="0">
                  <a:pos x="18" y="28"/>
                </a:cxn>
                <a:cxn ang="0">
                  <a:pos x="28" y="18"/>
                </a:cxn>
                <a:cxn ang="0">
                  <a:pos x="38" y="12"/>
                </a:cxn>
                <a:cxn ang="0">
                  <a:pos x="56" y="4"/>
                </a:cxn>
                <a:cxn ang="0">
                  <a:pos x="74" y="0"/>
                </a:cxn>
                <a:cxn ang="0">
                  <a:pos x="82" y="2"/>
                </a:cxn>
                <a:cxn ang="0">
                  <a:pos x="92" y="4"/>
                </a:cxn>
                <a:cxn ang="0">
                  <a:pos x="96" y="6"/>
                </a:cxn>
                <a:cxn ang="0">
                  <a:pos x="98" y="6"/>
                </a:cxn>
                <a:cxn ang="0">
                  <a:pos x="100" y="6"/>
                </a:cxn>
                <a:cxn ang="0">
                  <a:pos x="102" y="6"/>
                </a:cxn>
                <a:cxn ang="0">
                  <a:pos x="104" y="4"/>
                </a:cxn>
                <a:cxn ang="0">
                  <a:pos x="108" y="0"/>
                </a:cxn>
                <a:cxn ang="0">
                  <a:pos x="110" y="0"/>
                </a:cxn>
              </a:cxnLst>
              <a:rect l="0" t="0" r="r" b="b"/>
              <a:pathLst>
                <a:path w="110" h="120">
                  <a:moveTo>
                    <a:pt x="110" y="0"/>
                  </a:moveTo>
                  <a:lnTo>
                    <a:pt x="102" y="36"/>
                  </a:lnTo>
                  <a:lnTo>
                    <a:pt x="98" y="36"/>
                  </a:lnTo>
                  <a:lnTo>
                    <a:pt x="98" y="28"/>
                  </a:lnTo>
                  <a:lnTo>
                    <a:pt x="98" y="22"/>
                  </a:lnTo>
                  <a:lnTo>
                    <a:pt x="96" y="18"/>
                  </a:lnTo>
                  <a:lnTo>
                    <a:pt x="94" y="14"/>
                  </a:lnTo>
                  <a:lnTo>
                    <a:pt x="92" y="10"/>
                  </a:lnTo>
                  <a:lnTo>
                    <a:pt x="88" y="8"/>
                  </a:lnTo>
                  <a:lnTo>
                    <a:pt x="84" y="6"/>
                  </a:lnTo>
                  <a:lnTo>
                    <a:pt x="78" y="6"/>
                  </a:lnTo>
                  <a:lnTo>
                    <a:pt x="74" y="4"/>
                  </a:lnTo>
                  <a:lnTo>
                    <a:pt x="64" y="6"/>
                  </a:lnTo>
                  <a:lnTo>
                    <a:pt x="54" y="8"/>
                  </a:lnTo>
                  <a:lnTo>
                    <a:pt x="46" y="14"/>
                  </a:lnTo>
                  <a:lnTo>
                    <a:pt x="38" y="22"/>
                  </a:lnTo>
                  <a:lnTo>
                    <a:pt x="30" y="32"/>
                  </a:lnTo>
                  <a:lnTo>
                    <a:pt x="24" y="44"/>
                  </a:lnTo>
                  <a:lnTo>
                    <a:pt x="18" y="60"/>
                  </a:lnTo>
                  <a:lnTo>
                    <a:pt x="18" y="76"/>
                  </a:lnTo>
                  <a:lnTo>
                    <a:pt x="18" y="88"/>
                  </a:lnTo>
                  <a:lnTo>
                    <a:pt x="22" y="96"/>
                  </a:lnTo>
                  <a:lnTo>
                    <a:pt x="26" y="104"/>
                  </a:lnTo>
                  <a:lnTo>
                    <a:pt x="34" y="110"/>
                  </a:lnTo>
                  <a:lnTo>
                    <a:pt x="42" y="114"/>
                  </a:lnTo>
                  <a:lnTo>
                    <a:pt x="52" y="114"/>
                  </a:lnTo>
                  <a:lnTo>
                    <a:pt x="64" y="114"/>
                  </a:lnTo>
                  <a:lnTo>
                    <a:pt x="74" y="110"/>
                  </a:lnTo>
                  <a:lnTo>
                    <a:pt x="82" y="104"/>
                  </a:lnTo>
                  <a:lnTo>
                    <a:pt x="90" y="94"/>
                  </a:lnTo>
                  <a:lnTo>
                    <a:pt x="94" y="94"/>
                  </a:lnTo>
                  <a:lnTo>
                    <a:pt x="88" y="102"/>
                  </a:lnTo>
                  <a:lnTo>
                    <a:pt x="82" y="108"/>
                  </a:lnTo>
                  <a:lnTo>
                    <a:pt x="74" y="114"/>
                  </a:lnTo>
                  <a:lnTo>
                    <a:pt x="66" y="118"/>
                  </a:lnTo>
                  <a:lnTo>
                    <a:pt x="58" y="120"/>
                  </a:lnTo>
                  <a:lnTo>
                    <a:pt x="48" y="120"/>
                  </a:lnTo>
                  <a:lnTo>
                    <a:pt x="38" y="120"/>
                  </a:lnTo>
                  <a:lnTo>
                    <a:pt x="30" y="118"/>
                  </a:lnTo>
                  <a:lnTo>
                    <a:pt x="22" y="114"/>
                  </a:lnTo>
                  <a:lnTo>
                    <a:pt x="16" y="110"/>
                  </a:lnTo>
                  <a:lnTo>
                    <a:pt x="10" y="104"/>
                  </a:lnTo>
                  <a:lnTo>
                    <a:pt x="6" y="98"/>
                  </a:lnTo>
                  <a:lnTo>
                    <a:pt x="2" y="86"/>
                  </a:lnTo>
                  <a:lnTo>
                    <a:pt x="0" y="74"/>
                  </a:lnTo>
                  <a:lnTo>
                    <a:pt x="4" y="56"/>
                  </a:lnTo>
                  <a:lnTo>
                    <a:pt x="10" y="38"/>
                  </a:lnTo>
                  <a:lnTo>
                    <a:pt x="18" y="28"/>
                  </a:lnTo>
                  <a:lnTo>
                    <a:pt x="28" y="18"/>
                  </a:lnTo>
                  <a:lnTo>
                    <a:pt x="38" y="12"/>
                  </a:lnTo>
                  <a:lnTo>
                    <a:pt x="56" y="4"/>
                  </a:lnTo>
                  <a:lnTo>
                    <a:pt x="74" y="0"/>
                  </a:lnTo>
                  <a:lnTo>
                    <a:pt x="82" y="2"/>
                  </a:lnTo>
                  <a:lnTo>
                    <a:pt x="92" y="4"/>
                  </a:lnTo>
                  <a:lnTo>
                    <a:pt x="96" y="6"/>
                  </a:lnTo>
                  <a:lnTo>
                    <a:pt x="98" y="6"/>
                  </a:lnTo>
                  <a:lnTo>
                    <a:pt x="100" y="6"/>
                  </a:lnTo>
                  <a:lnTo>
                    <a:pt x="102" y="6"/>
                  </a:lnTo>
                  <a:lnTo>
                    <a:pt x="104" y="4"/>
                  </a:lnTo>
                  <a:lnTo>
                    <a:pt x="108" y="0"/>
                  </a:lnTo>
                  <a:lnTo>
                    <a:pt x="110" y="0"/>
                  </a:lnTo>
                  <a:close/>
                </a:path>
              </a:pathLst>
            </a:custGeom>
            <a:solidFill>
              <a:schemeClr val="tx1"/>
            </a:solidFill>
            <a:ln w="0">
              <a:solidFill>
                <a:schemeClr val="tx1"/>
              </a:solidFill>
              <a:prstDash val="solid"/>
              <a:round/>
              <a:headEnd/>
              <a:tailEnd/>
            </a:ln>
          </p:spPr>
          <p:txBody>
            <a:bodyPr/>
            <a:lstStyle/>
            <a:p>
              <a:endParaRPr lang="fr-FR"/>
            </a:p>
          </p:txBody>
        </p:sp>
        <p:sp>
          <p:nvSpPr>
            <p:cNvPr id="302110" name="Freeform 30"/>
            <p:cNvSpPr>
              <a:spLocks noEditPoints="1"/>
            </p:cNvSpPr>
            <p:nvPr/>
          </p:nvSpPr>
          <p:spPr bwMode="auto">
            <a:xfrm>
              <a:off x="1934" y="956"/>
              <a:ext cx="106" cy="101"/>
            </a:xfrm>
            <a:custGeom>
              <a:avLst/>
              <a:gdLst/>
              <a:ahLst/>
              <a:cxnLst>
                <a:cxn ang="0">
                  <a:pos x="32" y="0"/>
                </a:cxn>
                <a:cxn ang="0">
                  <a:pos x="86" y="2"/>
                </a:cxn>
                <a:cxn ang="0">
                  <a:pos x="108" y="10"/>
                </a:cxn>
                <a:cxn ang="0">
                  <a:pos x="118" y="24"/>
                </a:cxn>
                <a:cxn ang="0">
                  <a:pos x="124" y="40"/>
                </a:cxn>
                <a:cxn ang="0">
                  <a:pos x="124" y="58"/>
                </a:cxn>
                <a:cxn ang="0">
                  <a:pos x="116" y="80"/>
                </a:cxn>
                <a:cxn ang="0">
                  <a:pos x="106" y="94"/>
                </a:cxn>
                <a:cxn ang="0">
                  <a:pos x="88" y="108"/>
                </a:cxn>
                <a:cxn ang="0">
                  <a:pos x="68" y="114"/>
                </a:cxn>
                <a:cxn ang="0">
                  <a:pos x="48" y="116"/>
                </a:cxn>
                <a:cxn ang="0">
                  <a:pos x="2" y="112"/>
                </a:cxn>
                <a:cxn ang="0">
                  <a:pos x="10" y="112"/>
                </a:cxn>
                <a:cxn ang="0">
                  <a:pos x="16" y="108"/>
                </a:cxn>
                <a:cxn ang="0">
                  <a:pos x="22" y="94"/>
                </a:cxn>
                <a:cxn ang="0">
                  <a:pos x="42" y="16"/>
                </a:cxn>
                <a:cxn ang="0">
                  <a:pos x="42" y="8"/>
                </a:cxn>
                <a:cxn ang="0">
                  <a:pos x="38" y="4"/>
                </a:cxn>
                <a:cxn ang="0">
                  <a:pos x="30" y="4"/>
                </a:cxn>
                <a:cxn ang="0">
                  <a:pos x="36" y="96"/>
                </a:cxn>
                <a:cxn ang="0">
                  <a:pos x="34" y="104"/>
                </a:cxn>
                <a:cxn ang="0">
                  <a:pos x="34" y="108"/>
                </a:cxn>
                <a:cxn ang="0">
                  <a:pos x="34" y="110"/>
                </a:cxn>
                <a:cxn ang="0">
                  <a:pos x="40" y="110"/>
                </a:cxn>
                <a:cxn ang="0">
                  <a:pos x="56" y="110"/>
                </a:cxn>
                <a:cxn ang="0">
                  <a:pos x="78" y="104"/>
                </a:cxn>
                <a:cxn ang="0">
                  <a:pos x="92" y="94"/>
                </a:cxn>
                <a:cxn ang="0">
                  <a:pos x="102" y="78"/>
                </a:cxn>
                <a:cxn ang="0">
                  <a:pos x="108" y="58"/>
                </a:cxn>
                <a:cxn ang="0">
                  <a:pos x="108" y="36"/>
                </a:cxn>
                <a:cxn ang="0">
                  <a:pos x="102" y="22"/>
                </a:cxn>
                <a:cxn ang="0">
                  <a:pos x="94" y="12"/>
                </a:cxn>
                <a:cxn ang="0">
                  <a:pos x="80" y="6"/>
                </a:cxn>
                <a:cxn ang="0">
                  <a:pos x="66" y="6"/>
                </a:cxn>
              </a:cxnLst>
              <a:rect l="0" t="0" r="r" b="b"/>
              <a:pathLst>
                <a:path w="124" h="116">
                  <a:moveTo>
                    <a:pt x="30" y="4"/>
                  </a:moveTo>
                  <a:lnTo>
                    <a:pt x="32" y="0"/>
                  </a:lnTo>
                  <a:lnTo>
                    <a:pt x="68" y="0"/>
                  </a:lnTo>
                  <a:lnTo>
                    <a:pt x="86" y="2"/>
                  </a:lnTo>
                  <a:lnTo>
                    <a:pt x="100" y="6"/>
                  </a:lnTo>
                  <a:lnTo>
                    <a:pt x="108" y="10"/>
                  </a:lnTo>
                  <a:lnTo>
                    <a:pt x="114" y="16"/>
                  </a:lnTo>
                  <a:lnTo>
                    <a:pt x="118" y="24"/>
                  </a:lnTo>
                  <a:lnTo>
                    <a:pt x="122" y="30"/>
                  </a:lnTo>
                  <a:lnTo>
                    <a:pt x="124" y="40"/>
                  </a:lnTo>
                  <a:lnTo>
                    <a:pt x="124" y="48"/>
                  </a:lnTo>
                  <a:lnTo>
                    <a:pt x="124" y="58"/>
                  </a:lnTo>
                  <a:lnTo>
                    <a:pt x="120" y="70"/>
                  </a:lnTo>
                  <a:lnTo>
                    <a:pt x="116" y="80"/>
                  </a:lnTo>
                  <a:lnTo>
                    <a:pt x="112" y="86"/>
                  </a:lnTo>
                  <a:lnTo>
                    <a:pt x="106" y="94"/>
                  </a:lnTo>
                  <a:lnTo>
                    <a:pt x="98" y="100"/>
                  </a:lnTo>
                  <a:lnTo>
                    <a:pt x="88" y="108"/>
                  </a:lnTo>
                  <a:lnTo>
                    <a:pt x="76" y="112"/>
                  </a:lnTo>
                  <a:lnTo>
                    <a:pt x="68" y="114"/>
                  </a:lnTo>
                  <a:lnTo>
                    <a:pt x="58" y="116"/>
                  </a:lnTo>
                  <a:lnTo>
                    <a:pt x="48" y="116"/>
                  </a:lnTo>
                  <a:lnTo>
                    <a:pt x="0" y="116"/>
                  </a:lnTo>
                  <a:lnTo>
                    <a:pt x="2" y="112"/>
                  </a:lnTo>
                  <a:lnTo>
                    <a:pt x="8" y="112"/>
                  </a:lnTo>
                  <a:lnTo>
                    <a:pt x="10" y="112"/>
                  </a:lnTo>
                  <a:lnTo>
                    <a:pt x="14" y="110"/>
                  </a:lnTo>
                  <a:lnTo>
                    <a:pt x="16" y="108"/>
                  </a:lnTo>
                  <a:lnTo>
                    <a:pt x="18" y="102"/>
                  </a:lnTo>
                  <a:lnTo>
                    <a:pt x="22" y="94"/>
                  </a:lnTo>
                  <a:lnTo>
                    <a:pt x="40" y="24"/>
                  </a:lnTo>
                  <a:lnTo>
                    <a:pt x="42" y="16"/>
                  </a:lnTo>
                  <a:lnTo>
                    <a:pt x="44" y="12"/>
                  </a:lnTo>
                  <a:lnTo>
                    <a:pt x="42" y="8"/>
                  </a:lnTo>
                  <a:lnTo>
                    <a:pt x="42" y="6"/>
                  </a:lnTo>
                  <a:lnTo>
                    <a:pt x="38" y="4"/>
                  </a:lnTo>
                  <a:lnTo>
                    <a:pt x="32" y="4"/>
                  </a:lnTo>
                  <a:lnTo>
                    <a:pt x="30" y="4"/>
                  </a:lnTo>
                  <a:close/>
                  <a:moveTo>
                    <a:pt x="60" y="6"/>
                  </a:moveTo>
                  <a:lnTo>
                    <a:pt x="36" y="96"/>
                  </a:lnTo>
                  <a:lnTo>
                    <a:pt x="34" y="100"/>
                  </a:lnTo>
                  <a:lnTo>
                    <a:pt x="34" y="104"/>
                  </a:lnTo>
                  <a:lnTo>
                    <a:pt x="32" y="106"/>
                  </a:lnTo>
                  <a:lnTo>
                    <a:pt x="34" y="108"/>
                  </a:lnTo>
                  <a:lnTo>
                    <a:pt x="34" y="108"/>
                  </a:lnTo>
                  <a:lnTo>
                    <a:pt x="34" y="110"/>
                  </a:lnTo>
                  <a:lnTo>
                    <a:pt x="36" y="110"/>
                  </a:lnTo>
                  <a:lnTo>
                    <a:pt x="40" y="110"/>
                  </a:lnTo>
                  <a:lnTo>
                    <a:pt x="44" y="110"/>
                  </a:lnTo>
                  <a:lnTo>
                    <a:pt x="56" y="110"/>
                  </a:lnTo>
                  <a:lnTo>
                    <a:pt x="68" y="108"/>
                  </a:lnTo>
                  <a:lnTo>
                    <a:pt x="78" y="104"/>
                  </a:lnTo>
                  <a:lnTo>
                    <a:pt x="86" y="100"/>
                  </a:lnTo>
                  <a:lnTo>
                    <a:pt x="92" y="94"/>
                  </a:lnTo>
                  <a:lnTo>
                    <a:pt x="98" y="86"/>
                  </a:lnTo>
                  <a:lnTo>
                    <a:pt x="102" y="78"/>
                  </a:lnTo>
                  <a:lnTo>
                    <a:pt x="106" y="68"/>
                  </a:lnTo>
                  <a:lnTo>
                    <a:pt x="108" y="58"/>
                  </a:lnTo>
                  <a:lnTo>
                    <a:pt x="108" y="46"/>
                  </a:lnTo>
                  <a:lnTo>
                    <a:pt x="108" y="36"/>
                  </a:lnTo>
                  <a:lnTo>
                    <a:pt x="106" y="28"/>
                  </a:lnTo>
                  <a:lnTo>
                    <a:pt x="102" y="22"/>
                  </a:lnTo>
                  <a:lnTo>
                    <a:pt x="98" y="16"/>
                  </a:lnTo>
                  <a:lnTo>
                    <a:pt x="94" y="12"/>
                  </a:lnTo>
                  <a:lnTo>
                    <a:pt x="88" y="8"/>
                  </a:lnTo>
                  <a:lnTo>
                    <a:pt x="80" y="6"/>
                  </a:lnTo>
                  <a:lnTo>
                    <a:pt x="72" y="6"/>
                  </a:lnTo>
                  <a:lnTo>
                    <a:pt x="66" y="6"/>
                  </a:lnTo>
                  <a:lnTo>
                    <a:pt x="60" y="6"/>
                  </a:lnTo>
                  <a:close/>
                </a:path>
              </a:pathLst>
            </a:custGeom>
            <a:solidFill>
              <a:schemeClr val="tx1"/>
            </a:solidFill>
            <a:ln w="0">
              <a:solidFill>
                <a:schemeClr val="tx1"/>
              </a:solidFill>
              <a:prstDash val="solid"/>
              <a:round/>
              <a:headEnd/>
              <a:tailEnd/>
            </a:ln>
          </p:spPr>
          <p:txBody>
            <a:bodyPr/>
            <a:lstStyle/>
            <a:p>
              <a:endParaRPr lang="fr-FR"/>
            </a:p>
          </p:txBody>
        </p:sp>
        <p:sp>
          <p:nvSpPr>
            <p:cNvPr id="302111" name="Freeform 31"/>
            <p:cNvSpPr>
              <a:spLocks noEditPoints="1"/>
            </p:cNvSpPr>
            <p:nvPr/>
          </p:nvSpPr>
          <p:spPr bwMode="auto">
            <a:xfrm>
              <a:off x="2151" y="1638"/>
              <a:ext cx="90" cy="100"/>
            </a:xfrm>
            <a:custGeom>
              <a:avLst/>
              <a:gdLst/>
              <a:ahLst/>
              <a:cxnLst>
                <a:cxn ang="0">
                  <a:pos x="28" y="0"/>
                </a:cxn>
                <a:cxn ang="0">
                  <a:pos x="80" y="2"/>
                </a:cxn>
                <a:cxn ang="0">
                  <a:pos x="96" y="8"/>
                </a:cxn>
                <a:cxn ang="0">
                  <a:pos x="104" y="18"/>
                </a:cxn>
                <a:cxn ang="0">
                  <a:pos x="104" y="32"/>
                </a:cxn>
                <a:cxn ang="0">
                  <a:pos x="98" y="44"/>
                </a:cxn>
                <a:cxn ang="0">
                  <a:pos x="84" y="52"/>
                </a:cxn>
                <a:cxn ang="0">
                  <a:pos x="80" y="58"/>
                </a:cxn>
                <a:cxn ang="0">
                  <a:pos x="90" y="66"/>
                </a:cxn>
                <a:cxn ang="0">
                  <a:pos x="96" y="80"/>
                </a:cxn>
                <a:cxn ang="0">
                  <a:pos x="90" y="96"/>
                </a:cxn>
                <a:cxn ang="0">
                  <a:pos x="80" y="108"/>
                </a:cxn>
                <a:cxn ang="0">
                  <a:pos x="64" y="114"/>
                </a:cxn>
                <a:cxn ang="0">
                  <a:pos x="50" y="116"/>
                </a:cxn>
                <a:cxn ang="0">
                  <a:pos x="0" y="116"/>
                </a:cxn>
                <a:cxn ang="0">
                  <a:pos x="6" y="112"/>
                </a:cxn>
                <a:cxn ang="0">
                  <a:pos x="12" y="110"/>
                </a:cxn>
                <a:cxn ang="0">
                  <a:pos x="16" y="104"/>
                </a:cxn>
                <a:cxn ang="0">
                  <a:pos x="20" y="94"/>
                </a:cxn>
                <a:cxn ang="0">
                  <a:pos x="40" y="16"/>
                </a:cxn>
                <a:cxn ang="0">
                  <a:pos x="42" y="8"/>
                </a:cxn>
                <a:cxn ang="0">
                  <a:pos x="36" y="4"/>
                </a:cxn>
                <a:cxn ang="0">
                  <a:pos x="30" y="4"/>
                </a:cxn>
                <a:cxn ang="0">
                  <a:pos x="46" y="52"/>
                </a:cxn>
                <a:cxn ang="0">
                  <a:pos x="54" y="52"/>
                </a:cxn>
                <a:cxn ang="0">
                  <a:pos x="72" y="50"/>
                </a:cxn>
                <a:cxn ang="0">
                  <a:pos x="84" y="40"/>
                </a:cxn>
                <a:cxn ang="0">
                  <a:pos x="88" y="26"/>
                </a:cxn>
                <a:cxn ang="0">
                  <a:pos x="86" y="16"/>
                </a:cxn>
                <a:cxn ang="0">
                  <a:pos x="78" y="8"/>
                </a:cxn>
                <a:cxn ang="0">
                  <a:pos x="66" y="6"/>
                </a:cxn>
                <a:cxn ang="0">
                  <a:pos x="58" y="8"/>
                </a:cxn>
                <a:cxn ang="0">
                  <a:pos x="30" y="110"/>
                </a:cxn>
                <a:cxn ang="0">
                  <a:pos x="44" y="110"/>
                </a:cxn>
                <a:cxn ang="0">
                  <a:pos x="62" y="106"/>
                </a:cxn>
                <a:cxn ang="0">
                  <a:pos x="74" y="96"/>
                </a:cxn>
                <a:cxn ang="0">
                  <a:pos x="80" y="80"/>
                </a:cxn>
                <a:cxn ang="0">
                  <a:pos x="76" y="68"/>
                </a:cxn>
                <a:cxn ang="0">
                  <a:pos x="68" y="60"/>
                </a:cxn>
                <a:cxn ang="0">
                  <a:pos x="52" y="56"/>
                </a:cxn>
                <a:cxn ang="0">
                  <a:pos x="44" y="56"/>
                </a:cxn>
              </a:cxnLst>
              <a:rect l="0" t="0" r="r" b="b"/>
              <a:pathLst>
                <a:path w="104" h="116">
                  <a:moveTo>
                    <a:pt x="28" y="4"/>
                  </a:moveTo>
                  <a:lnTo>
                    <a:pt x="28" y="0"/>
                  </a:lnTo>
                  <a:lnTo>
                    <a:pt x="70" y="0"/>
                  </a:lnTo>
                  <a:lnTo>
                    <a:pt x="80" y="2"/>
                  </a:lnTo>
                  <a:lnTo>
                    <a:pt x="88" y="4"/>
                  </a:lnTo>
                  <a:lnTo>
                    <a:pt x="96" y="8"/>
                  </a:lnTo>
                  <a:lnTo>
                    <a:pt x="100" y="12"/>
                  </a:lnTo>
                  <a:lnTo>
                    <a:pt x="104" y="18"/>
                  </a:lnTo>
                  <a:lnTo>
                    <a:pt x="104" y="26"/>
                  </a:lnTo>
                  <a:lnTo>
                    <a:pt x="104" y="32"/>
                  </a:lnTo>
                  <a:lnTo>
                    <a:pt x="102" y="38"/>
                  </a:lnTo>
                  <a:lnTo>
                    <a:pt x="98" y="44"/>
                  </a:lnTo>
                  <a:lnTo>
                    <a:pt x="92" y="48"/>
                  </a:lnTo>
                  <a:lnTo>
                    <a:pt x="84" y="52"/>
                  </a:lnTo>
                  <a:lnTo>
                    <a:pt x="72" y="54"/>
                  </a:lnTo>
                  <a:lnTo>
                    <a:pt x="80" y="58"/>
                  </a:lnTo>
                  <a:lnTo>
                    <a:pt x="86" y="62"/>
                  </a:lnTo>
                  <a:lnTo>
                    <a:pt x="90" y="66"/>
                  </a:lnTo>
                  <a:lnTo>
                    <a:pt x="94" y="72"/>
                  </a:lnTo>
                  <a:lnTo>
                    <a:pt x="96" y="80"/>
                  </a:lnTo>
                  <a:lnTo>
                    <a:pt x="94" y="88"/>
                  </a:lnTo>
                  <a:lnTo>
                    <a:pt x="90" y="96"/>
                  </a:lnTo>
                  <a:lnTo>
                    <a:pt x="86" y="102"/>
                  </a:lnTo>
                  <a:lnTo>
                    <a:pt x="80" y="108"/>
                  </a:lnTo>
                  <a:lnTo>
                    <a:pt x="72" y="112"/>
                  </a:lnTo>
                  <a:lnTo>
                    <a:pt x="64" y="114"/>
                  </a:lnTo>
                  <a:lnTo>
                    <a:pt x="58" y="116"/>
                  </a:lnTo>
                  <a:lnTo>
                    <a:pt x="50" y="116"/>
                  </a:lnTo>
                  <a:lnTo>
                    <a:pt x="42" y="116"/>
                  </a:lnTo>
                  <a:lnTo>
                    <a:pt x="0" y="116"/>
                  </a:lnTo>
                  <a:lnTo>
                    <a:pt x="0" y="112"/>
                  </a:lnTo>
                  <a:lnTo>
                    <a:pt x="6" y="112"/>
                  </a:lnTo>
                  <a:lnTo>
                    <a:pt x="10" y="112"/>
                  </a:lnTo>
                  <a:lnTo>
                    <a:pt x="12" y="110"/>
                  </a:lnTo>
                  <a:lnTo>
                    <a:pt x="14" y="108"/>
                  </a:lnTo>
                  <a:lnTo>
                    <a:pt x="16" y="104"/>
                  </a:lnTo>
                  <a:lnTo>
                    <a:pt x="18" y="100"/>
                  </a:lnTo>
                  <a:lnTo>
                    <a:pt x="20" y="94"/>
                  </a:lnTo>
                  <a:lnTo>
                    <a:pt x="40" y="24"/>
                  </a:lnTo>
                  <a:lnTo>
                    <a:pt x="40" y="16"/>
                  </a:lnTo>
                  <a:lnTo>
                    <a:pt x="42" y="12"/>
                  </a:lnTo>
                  <a:lnTo>
                    <a:pt x="42" y="8"/>
                  </a:lnTo>
                  <a:lnTo>
                    <a:pt x="40" y="6"/>
                  </a:lnTo>
                  <a:lnTo>
                    <a:pt x="36" y="4"/>
                  </a:lnTo>
                  <a:lnTo>
                    <a:pt x="30" y="4"/>
                  </a:lnTo>
                  <a:lnTo>
                    <a:pt x="30" y="4"/>
                  </a:lnTo>
                  <a:lnTo>
                    <a:pt x="28" y="4"/>
                  </a:lnTo>
                  <a:close/>
                  <a:moveTo>
                    <a:pt x="46" y="52"/>
                  </a:moveTo>
                  <a:lnTo>
                    <a:pt x="50" y="52"/>
                  </a:lnTo>
                  <a:lnTo>
                    <a:pt x="54" y="52"/>
                  </a:lnTo>
                  <a:lnTo>
                    <a:pt x="64" y="52"/>
                  </a:lnTo>
                  <a:lnTo>
                    <a:pt x="72" y="50"/>
                  </a:lnTo>
                  <a:lnTo>
                    <a:pt x="80" y="46"/>
                  </a:lnTo>
                  <a:lnTo>
                    <a:pt x="84" y="40"/>
                  </a:lnTo>
                  <a:lnTo>
                    <a:pt x="88" y="32"/>
                  </a:lnTo>
                  <a:lnTo>
                    <a:pt x="88" y="26"/>
                  </a:lnTo>
                  <a:lnTo>
                    <a:pt x="88" y="20"/>
                  </a:lnTo>
                  <a:lnTo>
                    <a:pt x="86" y="16"/>
                  </a:lnTo>
                  <a:lnTo>
                    <a:pt x="82" y="12"/>
                  </a:lnTo>
                  <a:lnTo>
                    <a:pt x="78" y="8"/>
                  </a:lnTo>
                  <a:lnTo>
                    <a:pt x="74" y="6"/>
                  </a:lnTo>
                  <a:lnTo>
                    <a:pt x="66" y="6"/>
                  </a:lnTo>
                  <a:lnTo>
                    <a:pt x="62" y="6"/>
                  </a:lnTo>
                  <a:lnTo>
                    <a:pt x="58" y="8"/>
                  </a:lnTo>
                  <a:lnTo>
                    <a:pt x="46" y="52"/>
                  </a:lnTo>
                  <a:close/>
                  <a:moveTo>
                    <a:pt x="30" y="110"/>
                  </a:moveTo>
                  <a:lnTo>
                    <a:pt x="38" y="110"/>
                  </a:lnTo>
                  <a:lnTo>
                    <a:pt x="44" y="110"/>
                  </a:lnTo>
                  <a:lnTo>
                    <a:pt x="54" y="110"/>
                  </a:lnTo>
                  <a:lnTo>
                    <a:pt x="62" y="106"/>
                  </a:lnTo>
                  <a:lnTo>
                    <a:pt x="68" y="102"/>
                  </a:lnTo>
                  <a:lnTo>
                    <a:pt x="74" y="96"/>
                  </a:lnTo>
                  <a:lnTo>
                    <a:pt x="78" y="88"/>
                  </a:lnTo>
                  <a:lnTo>
                    <a:pt x="80" y="80"/>
                  </a:lnTo>
                  <a:lnTo>
                    <a:pt x="78" y="72"/>
                  </a:lnTo>
                  <a:lnTo>
                    <a:pt x="76" y="68"/>
                  </a:lnTo>
                  <a:lnTo>
                    <a:pt x="74" y="62"/>
                  </a:lnTo>
                  <a:lnTo>
                    <a:pt x="68" y="60"/>
                  </a:lnTo>
                  <a:lnTo>
                    <a:pt x="60" y="58"/>
                  </a:lnTo>
                  <a:lnTo>
                    <a:pt x="52" y="56"/>
                  </a:lnTo>
                  <a:lnTo>
                    <a:pt x="48" y="56"/>
                  </a:lnTo>
                  <a:lnTo>
                    <a:pt x="44" y="56"/>
                  </a:lnTo>
                  <a:lnTo>
                    <a:pt x="30" y="110"/>
                  </a:lnTo>
                  <a:close/>
                </a:path>
              </a:pathLst>
            </a:custGeom>
            <a:solidFill>
              <a:schemeClr val="tx1"/>
            </a:solidFill>
            <a:ln w="0">
              <a:solidFill>
                <a:schemeClr val="tx1"/>
              </a:solidFill>
              <a:prstDash val="solid"/>
              <a:round/>
              <a:headEnd/>
              <a:tailEnd/>
            </a:ln>
          </p:spPr>
          <p:txBody>
            <a:bodyPr/>
            <a:lstStyle/>
            <a:p>
              <a:endParaRPr lang="fr-FR"/>
            </a:p>
          </p:txBody>
        </p:sp>
        <p:sp>
          <p:nvSpPr>
            <p:cNvPr id="302112" name="Freeform 32"/>
            <p:cNvSpPr>
              <a:spLocks noEditPoints="1"/>
            </p:cNvSpPr>
            <p:nvPr/>
          </p:nvSpPr>
          <p:spPr bwMode="auto">
            <a:xfrm>
              <a:off x="3874" y="1637"/>
              <a:ext cx="89" cy="101"/>
            </a:xfrm>
            <a:custGeom>
              <a:avLst/>
              <a:gdLst/>
              <a:ahLst/>
              <a:cxnLst>
                <a:cxn ang="0">
                  <a:pos x="98" y="0"/>
                </a:cxn>
                <a:cxn ang="0">
                  <a:pos x="90" y="96"/>
                </a:cxn>
                <a:cxn ang="0">
                  <a:pos x="88" y="102"/>
                </a:cxn>
                <a:cxn ang="0">
                  <a:pos x="88" y="104"/>
                </a:cxn>
                <a:cxn ang="0">
                  <a:pos x="88" y="108"/>
                </a:cxn>
                <a:cxn ang="0">
                  <a:pos x="90" y="110"/>
                </a:cxn>
                <a:cxn ang="0">
                  <a:pos x="92" y="112"/>
                </a:cxn>
                <a:cxn ang="0">
                  <a:pos x="94" y="114"/>
                </a:cxn>
                <a:cxn ang="0">
                  <a:pos x="98" y="114"/>
                </a:cxn>
                <a:cxn ang="0">
                  <a:pos x="104" y="114"/>
                </a:cxn>
                <a:cxn ang="0">
                  <a:pos x="102" y="118"/>
                </a:cxn>
                <a:cxn ang="0">
                  <a:pos x="58" y="118"/>
                </a:cxn>
                <a:cxn ang="0">
                  <a:pos x="58" y="114"/>
                </a:cxn>
                <a:cxn ang="0">
                  <a:pos x="60" y="114"/>
                </a:cxn>
                <a:cxn ang="0">
                  <a:pos x="66" y="114"/>
                </a:cxn>
                <a:cxn ang="0">
                  <a:pos x="70" y="112"/>
                </a:cxn>
                <a:cxn ang="0">
                  <a:pos x="72" y="110"/>
                </a:cxn>
                <a:cxn ang="0">
                  <a:pos x="72" y="106"/>
                </a:cxn>
                <a:cxn ang="0">
                  <a:pos x="74" y="102"/>
                </a:cxn>
                <a:cxn ang="0">
                  <a:pos x="74" y="94"/>
                </a:cxn>
                <a:cxn ang="0">
                  <a:pos x="76" y="80"/>
                </a:cxn>
                <a:cxn ang="0">
                  <a:pos x="42" y="80"/>
                </a:cxn>
                <a:cxn ang="0">
                  <a:pos x="30" y="96"/>
                </a:cxn>
                <a:cxn ang="0">
                  <a:pos x="28" y="100"/>
                </a:cxn>
                <a:cxn ang="0">
                  <a:pos x="26" y="104"/>
                </a:cxn>
                <a:cxn ang="0">
                  <a:pos x="24" y="106"/>
                </a:cxn>
                <a:cxn ang="0">
                  <a:pos x="24" y="108"/>
                </a:cxn>
                <a:cxn ang="0">
                  <a:pos x="26" y="110"/>
                </a:cxn>
                <a:cxn ang="0">
                  <a:pos x="26" y="112"/>
                </a:cxn>
                <a:cxn ang="0">
                  <a:pos x="30" y="114"/>
                </a:cxn>
                <a:cxn ang="0">
                  <a:pos x="34" y="114"/>
                </a:cxn>
                <a:cxn ang="0">
                  <a:pos x="34" y="118"/>
                </a:cxn>
                <a:cxn ang="0">
                  <a:pos x="0" y="118"/>
                </a:cxn>
                <a:cxn ang="0">
                  <a:pos x="0" y="114"/>
                </a:cxn>
                <a:cxn ang="0">
                  <a:pos x="6" y="114"/>
                </a:cxn>
                <a:cxn ang="0">
                  <a:pos x="12" y="110"/>
                </a:cxn>
                <a:cxn ang="0">
                  <a:pos x="14" y="108"/>
                </a:cxn>
                <a:cxn ang="0">
                  <a:pos x="20" y="102"/>
                </a:cxn>
                <a:cxn ang="0">
                  <a:pos x="26" y="94"/>
                </a:cxn>
                <a:cxn ang="0">
                  <a:pos x="94" y="0"/>
                </a:cxn>
                <a:cxn ang="0">
                  <a:pos x="98" y="0"/>
                </a:cxn>
                <a:cxn ang="0">
                  <a:pos x="82" y="28"/>
                </a:cxn>
                <a:cxn ang="0">
                  <a:pos x="46" y="74"/>
                </a:cxn>
                <a:cxn ang="0">
                  <a:pos x="76" y="74"/>
                </a:cxn>
                <a:cxn ang="0">
                  <a:pos x="82" y="28"/>
                </a:cxn>
              </a:cxnLst>
              <a:rect l="0" t="0" r="r" b="b"/>
              <a:pathLst>
                <a:path w="104" h="118">
                  <a:moveTo>
                    <a:pt x="98" y="0"/>
                  </a:moveTo>
                  <a:lnTo>
                    <a:pt x="90" y="96"/>
                  </a:lnTo>
                  <a:lnTo>
                    <a:pt x="88" y="102"/>
                  </a:lnTo>
                  <a:lnTo>
                    <a:pt x="88" y="104"/>
                  </a:lnTo>
                  <a:lnTo>
                    <a:pt x="88" y="108"/>
                  </a:lnTo>
                  <a:lnTo>
                    <a:pt x="90" y="110"/>
                  </a:lnTo>
                  <a:lnTo>
                    <a:pt x="92" y="112"/>
                  </a:lnTo>
                  <a:lnTo>
                    <a:pt x="94" y="114"/>
                  </a:lnTo>
                  <a:lnTo>
                    <a:pt x="98" y="114"/>
                  </a:lnTo>
                  <a:lnTo>
                    <a:pt x="104" y="114"/>
                  </a:lnTo>
                  <a:lnTo>
                    <a:pt x="102" y="118"/>
                  </a:lnTo>
                  <a:lnTo>
                    <a:pt x="58" y="118"/>
                  </a:lnTo>
                  <a:lnTo>
                    <a:pt x="58" y="114"/>
                  </a:lnTo>
                  <a:lnTo>
                    <a:pt x="60" y="114"/>
                  </a:lnTo>
                  <a:lnTo>
                    <a:pt x="66" y="114"/>
                  </a:lnTo>
                  <a:lnTo>
                    <a:pt x="70" y="112"/>
                  </a:lnTo>
                  <a:lnTo>
                    <a:pt x="72" y="110"/>
                  </a:lnTo>
                  <a:lnTo>
                    <a:pt x="72" y="106"/>
                  </a:lnTo>
                  <a:lnTo>
                    <a:pt x="74" y="102"/>
                  </a:lnTo>
                  <a:lnTo>
                    <a:pt x="74" y="94"/>
                  </a:lnTo>
                  <a:lnTo>
                    <a:pt x="76" y="80"/>
                  </a:lnTo>
                  <a:lnTo>
                    <a:pt x="42" y="80"/>
                  </a:lnTo>
                  <a:lnTo>
                    <a:pt x="30" y="96"/>
                  </a:lnTo>
                  <a:lnTo>
                    <a:pt x="28" y="100"/>
                  </a:lnTo>
                  <a:lnTo>
                    <a:pt x="26" y="104"/>
                  </a:lnTo>
                  <a:lnTo>
                    <a:pt x="24" y="106"/>
                  </a:lnTo>
                  <a:lnTo>
                    <a:pt x="24" y="108"/>
                  </a:lnTo>
                  <a:lnTo>
                    <a:pt x="26" y="110"/>
                  </a:lnTo>
                  <a:lnTo>
                    <a:pt x="26" y="112"/>
                  </a:lnTo>
                  <a:lnTo>
                    <a:pt x="30" y="114"/>
                  </a:lnTo>
                  <a:lnTo>
                    <a:pt x="34" y="114"/>
                  </a:lnTo>
                  <a:lnTo>
                    <a:pt x="34" y="118"/>
                  </a:lnTo>
                  <a:lnTo>
                    <a:pt x="0" y="118"/>
                  </a:lnTo>
                  <a:lnTo>
                    <a:pt x="0" y="114"/>
                  </a:lnTo>
                  <a:lnTo>
                    <a:pt x="6" y="114"/>
                  </a:lnTo>
                  <a:lnTo>
                    <a:pt x="12" y="110"/>
                  </a:lnTo>
                  <a:lnTo>
                    <a:pt x="14" y="108"/>
                  </a:lnTo>
                  <a:lnTo>
                    <a:pt x="20" y="102"/>
                  </a:lnTo>
                  <a:lnTo>
                    <a:pt x="26" y="94"/>
                  </a:lnTo>
                  <a:lnTo>
                    <a:pt x="94" y="0"/>
                  </a:lnTo>
                  <a:lnTo>
                    <a:pt x="98" y="0"/>
                  </a:lnTo>
                  <a:close/>
                  <a:moveTo>
                    <a:pt x="82" y="28"/>
                  </a:moveTo>
                  <a:lnTo>
                    <a:pt x="46" y="74"/>
                  </a:lnTo>
                  <a:lnTo>
                    <a:pt x="76" y="74"/>
                  </a:lnTo>
                  <a:lnTo>
                    <a:pt x="82" y="28"/>
                  </a:lnTo>
                  <a:close/>
                </a:path>
              </a:pathLst>
            </a:custGeom>
            <a:solidFill>
              <a:schemeClr val="tx1"/>
            </a:solidFill>
            <a:ln w="0">
              <a:solidFill>
                <a:schemeClr val="tx1"/>
              </a:solidFill>
              <a:prstDash val="solid"/>
              <a:round/>
              <a:headEnd/>
              <a:tailEnd/>
            </a:ln>
          </p:spPr>
          <p:txBody>
            <a:bodyPr/>
            <a:lstStyle/>
            <a:p>
              <a:endParaRPr lang="fr-FR"/>
            </a:p>
          </p:txBody>
        </p:sp>
        <p:sp>
          <p:nvSpPr>
            <p:cNvPr id="302113" name="Freeform 33"/>
            <p:cNvSpPr>
              <a:spLocks/>
            </p:cNvSpPr>
            <p:nvPr/>
          </p:nvSpPr>
          <p:spPr bwMode="auto">
            <a:xfrm>
              <a:off x="3990" y="1637"/>
              <a:ext cx="19" cy="43"/>
            </a:xfrm>
            <a:custGeom>
              <a:avLst/>
              <a:gdLst/>
              <a:ahLst/>
              <a:cxnLst>
                <a:cxn ang="0">
                  <a:pos x="0" y="50"/>
                </a:cxn>
                <a:cxn ang="0">
                  <a:pos x="2" y="24"/>
                </a:cxn>
                <a:cxn ang="0">
                  <a:pos x="4" y="16"/>
                </a:cxn>
                <a:cxn ang="0">
                  <a:pos x="4" y="10"/>
                </a:cxn>
                <a:cxn ang="0">
                  <a:pos x="6" y="6"/>
                </a:cxn>
                <a:cxn ang="0">
                  <a:pos x="8" y="4"/>
                </a:cxn>
                <a:cxn ang="0">
                  <a:pos x="12" y="2"/>
                </a:cxn>
                <a:cxn ang="0">
                  <a:pos x="16" y="0"/>
                </a:cxn>
                <a:cxn ang="0">
                  <a:pos x="18" y="2"/>
                </a:cxn>
                <a:cxn ang="0">
                  <a:pos x="20" y="2"/>
                </a:cxn>
                <a:cxn ang="0">
                  <a:pos x="20" y="4"/>
                </a:cxn>
                <a:cxn ang="0">
                  <a:pos x="22" y="6"/>
                </a:cxn>
                <a:cxn ang="0">
                  <a:pos x="22" y="8"/>
                </a:cxn>
                <a:cxn ang="0">
                  <a:pos x="20" y="12"/>
                </a:cxn>
                <a:cxn ang="0">
                  <a:pos x="20" y="14"/>
                </a:cxn>
                <a:cxn ang="0">
                  <a:pos x="18" y="18"/>
                </a:cxn>
                <a:cxn ang="0">
                  <a:pos x="14" y="26"/>
                </a:cxn>
                <a:cxn ang="0">
                  <a:pos x="4" y="50"/>
                </a:cxn>
                <a:cxn ang="0">
                  <a:pos x="0" y="50"/>
                </a:cxn>
              </a:cxnLst>
              <a:rect l="0" t="0" r="r" b="b"/>
              <a:pathLst>
                <a:path w="22" h="50">
                  <a:moveTo>
                    <a:pt x="0" y="50"/>
                  </a:moveTo>
                  <a:lnTo>
                    <a:pt x="2" y="24"/>
                  </a:lnTo>
                  <a:lnTo>
                    <a:pt x="4" y="16"/>
                  </a:lnTo>
                  <a:lnTo>
                    <a:pt x="4" y="10"/>
                  </a:lnTo>
                  <a:lnTo>
                    <a:pt x="6" y="6"/>
                  </a:lnTo>
                  <a:lnTo>
                    <a:pt x="8" y="4"/>
                  </a:lnTo>
                  <a:lnTo>
                    <a:pt x="12" y="2"/>
                  </a:lnTo>
                  <a:lnTo>
                    <a:pt x="16" y="0"/>
                  </a:lnTo>
                  <a:lnTo>
                    <a:pt x="18" y="2"/>
                  </a:lnTo>
                  <a:lnTo>
                    <a:pt x="20" y="2"/>
                  </a:lnTo>
                  <a:lnTo>
                    <a:pt x="20" y="4"/>
                  </a:lnTo>
                  <a:lnTo>
                    <a:pt x="22" y="6"/>
                  </a:lnTo>
                  <a:lnTo>
                    <a:pt x="22" y="8"/>
                  </a:lnTo>
                  <a:lnTo>
                    <a:pt x="20" y="12"/>
                  </a:lnTo>
                  <a:lnTo>
                    <a:pt x="20" y="14"/>
                  </a:lnTo>
                  <a:lnTo>
                    <a:pt x="18" y="18"/>
                  </a:lnTo>
                  <a:lnTo>
                    <a:pt x="14" y="26"/>
                  </a:lnTo>
                  <a:lnTo>
                    <a:pt x="4" y="50"/>
                  </a:lnTo>
                  <a:lnTo>
                    <a:pt x="0" y="50"/>
                  </a:lnTo>
                  <a:close/>
                </a:path>
              </a:pathLst>
            </a:custGeom>
            <a:solidFill>
              <a:schemeClr val="tx1"/>
            </a:solidFill>
            <a:ln w="0">
              <a:solidFill>
                <a:schemeClr val="tx1"/>
              </a:solidFill>
              <a:prstDash val="solid"/>
              <a:round/>
              <a:headEnd/>
              <a:tailEnd/>
            </a:ln>
          </p:spPr>
          <p:txBody>
            <a:bodyPr/>
            <a:lstStyle/>
            <a:p>
              <a:endParaRPr lang="fr-FR"/>
            </a:p>
          </p:txBody>
        </p:sp>
        <p:sp>
          <p:nvSpPr>
            <p:cNvPr id="302114" name="Freeform 34"/>
            <p:cNvSpPr>
              <a:spLocks noEditPoints="1"/>
            </p:cNvSpPr>
            <p:nvPr/>
          </p:nvSpPr>
          <p:spPr bwMode="auto">
            <a:xfrm>
              <a:off x="4868" y="833"/>
              <a:ext cx="88" cy="100"/>
            </a:xfrm>
            <a:custGeom>
              <a:avLst/>
              <a:gdLst/>
              <a:ahLst/>
              <a:cxnLst>
                <a:cxn ang="0">
                  <a:pos x="28" y="0"/>
                </a:cxn>
                <a:cxn ang="0">
                  <a:pos x="80" y="2"/>
                </a:cxn>
                <a:cxn ang="0">
                  <a:pos x="96" y="8"/>
                </a:cxn>
                <a:cxn ang="0">
                  <a:pos x="104" y="18"/>
                </a:cxn>
                <a:cxn ang="0">
                  <a:pos x="104" y="32"/>
                </a:cxn>
                <a:cxn ang="0">
                  <a:pos x="98" y="44"/>
                </a:cxn>
                <a:cxn ang="0">
                  <a:pos x="84" y="52"/>
                </a:cxn>
                <a:cxn ang="0">
                  <a:pos x="80" y="58"/>
                </a:cxn>
                <a:cxn ang="0">
                  <a:pos x="90" y="66"/>
                </a:cxn>
                <a:cxn ang="0">
                  <a:pos x="96" y="80"/>
                </a:cxn>
                <a:cxn ang="0">
                  <a:pos x="90" y="96"/>
                </a:cxn>
                <a:cxn ang="0">
                  <a:pos x="80" y="108"/>
                </a:cxn>
                <a:cxn ang="0">
                  <a:pos x="64" y="114"/>
                </a:cxn>
                <a:cxn ang="0">
                  <a:pos x="50" y="116"/>
                </a:cxn>
                <a:cxn ang="0">
                  <a:pos x="0" y="116"/>
                </a:cxn>
                <a:cxn ang="0">
                  <a:pos x="6" y="112"/>
                </a:cxn>
                <a:cxn ang="0">
                  <a:pos x="12" y="110"/>
                </a:cxn>
                <a:cxn ang="0">
                  <a:pos x="16" y="104"/>
                </a:cxn>
                <a:cxn ang="0">
                  <a:pos x="20" y="94"/>
                </a:cxn>
                <a:cxn ang="0">
                  <a:pos x="40" y="16"/>
                </a:cxn>
                <a:cxn ang="0">
                  <a:pos x="42" y="8"/>
                </a:cxn>
                <a:cxn ang="0">
                  <a:pos x="36" y="4"/>
                </a:cxn>
                <a:cxn ang="0">
                  <a:pos x="30" y="4"/>
                </a:cxn>
                <a:cxn ang="0">
                  <a:pos x="46" y="52"/>
                </a:cxn>
                <a:cxn ang="0">
                  <a:pos x="54" y="52"/>
                </a:cxn>
                <a:cxn ang="0">
                  <a:pos x="72" y="50"/>
                </a:cxn>
                <a:cxn ang="0">
                  <a:pos x="84" y="40"/>
                </a:cxn>
                <a:cxn ang="0">
                  <a:pos x="88" y="26"/>
                </a:cxn>
                <a:cxn ang="0">
                  <a:pos x="86" y="16"/>
                </a:cxn>
                <a:cxn ang="0">
                  <a:pos x="78" y="8"/>
                </a:cxn>
                <a:cxn ang="0">
                  <a:pos x="66" y="6"/>
                </a:cxn>
                <a:cxn ang="0">
                  <a:pos x="58" y="8"/>
                </a:cxn>
                <a:cxn ang="0">
                  <a:pos x="30" y="110"/>
                </a:cxn>
                <a:cxn ang="0">
                  <a:pos x="44" y="110"/>
                </a:cxn>
                <a:cxn ang="0">
                  <a:pos x="62" y="106"/>
                </a:cxn>
                <a:cxn ang="0">
                  <a:pos x="74" y="96"/>
                </a:cxn>
                <a:cxn ang="0">
                  <a:pos x="80" y="80"/>
                </a:cxn>
                <a:cxn ang="0">
                  <a:pos x="76" y="68"/>
                </a:cxn>
                <a:cxn ang="0">
                  <a:pos x="68" y="60"/>
                </a:cxn>
                <a:cxn ang="0">
                  <a:pos x="52" y="56"/>
                </a:cxn>
                <a:cxn ang="0">
                  <a:pos x="44" y="56"/>
                </a:cxn>
              </a:cxnLst>
              <a:rect l="0" t="0" r="r" b="b"/>
              <a:pathLst>
                <a:path w="104" h="116">
                  <a:moveTo>
                    <a:pt x="28" y="4"/>
                  </a:moveTo>
                  <a:lnTo>
                    <a:pt x="28" y="0"/>
                  </a:lnTo>
                  <a:lnTo>
                    <a:pt x="70" y="0"/>
                  </a:lnTo>
                  <a:lnTo>
                    <a:pt x="80" y="2"/>
                  </a:lnTo>
                  <a:lnTo>
                    <a:pt x="88" y="4"/>
                  </a:lnTo>
                  <a:lnTo>
                    <a:pt x="96" y="8"/>
                  </a:lnTo>
                  <a:lnTo>
                    <a:pt x="100" y="12"/>
                  </a:lnTo>
                  <a:lnTo>
                    <a:pt x="104" y="18"/>
                  </a:lnTo>
                  <a:lnTo>
                    <a:pt x="104" y="26"/>
                  </a:lnTo>
                  <a:lnTo>
                    <a:pt x="104" y="32"/>
                  </a:lnTo>
                  <a:lnTo>
                    <a:pt x="102" y="38"/>
                  </a:lnTo>
                  <a:lnTo>
                    <a:pt x="98" y="44"/>
                  </a:lnTo>
                  <a:lnTo>
                    <a:pt x="92" y="48"/>
                  </a:lnTo>
                  <a:lnTo>
                    <a:pt x="84" y="52"/>
                  </a:lnTo>
                  <a:lnTo>
                    <a:pt x="72" y="54"/>
                  </a:lnTo>
                  <a:lnTo>
                    <a:pt x="80" y="58"/>
                  </a:lnTo>
                  <a:lnTo>
                    <a:pt x="86" y="62"/>
                  </a:lnTo>
                  <a:lnTo>
                    <a:pt x="90" y="66"/>
                  </a:lnTo>
                  <a:lnTo>
                    <a:pt x="94" y="72"/>
                  </a:lnTo>
                  <a:lnTo>
                    <a:pt x="96" y="80"/>
                  </a:lnTo>
                  <a:lnTo>
                    <a:pt x="94" y="88"/>
                  </a:lnTo>
                  <a:lnTo>
                    <a:pt x="90" y="96"/>
                  </a:lnTo>
                  <a:lnTo>
                    <a:pt x="86" y="102"/>
                  </a:lnTo>
                  <a:lnTo>
                    <a:pt x="80" y="108"/>
                  </a:lnTo>
                  <a:lnTo>
                    <a:pt x="72" y="112"/>
                  </a:lnTo>
                  <a:lnTo>
                    <a:pt x="64" y="114"/>
                  </a:lnTo>
                  <a:lnTo>
                    <a:pt x="58" y="116"/>
                  </a:lnTo>
                  <a:lnTo>
                    <a:pt x="50" y="116"/>
                  </a:lnTo>
                  <a:lnTo>
                    <a:pt x="42" y="116"/>
                  </a:lnTo>
                  <a:lnTo>
                    <a:pt x="0" y="116"/>
                  </a:lnTo>
                  <a:lnTo>
                    <a:pt x="0" y="112"/>
                  </a:lnTo>
                  <a:lnTo>
                    <a:pt x="6" y="112"/>
                  </a:lnTo>
                  <a:lnTo>
                    <a:pt x="10" y="112"/>
                  </a:lnTo>
                  <a:lnTo>
                    <a:pt x="12" y="110"/>
                  </a:lnTo>
                  <a:lnTo>
                    <a:pt x="14" y="108"/>
                  </a:lnTo>
                  <a:lnTo>
                    <a:pt x="16" y="104"/>
                  </a:lnTo>
                  <a:lnTo>
                    <a:pt x="18" y="100"/>
                  </a:lnTo>
                  <a:lnTo>
                    <a:pt x="20" y="94"/>
                  </a:lnTo>
                  <a:lnTo>
                    <a:pt x="40" y="24"/>
                  </a:lnTo>
                  <a:lnTo>
                    <a:pt x="40" y="16"/>
                  </a:lnTo>
                  <a:lnTo>
                    <a:pt x="42" y="12"/>
                  </a:lnTo>
                  <a:lnTo>
                    <a:pt x="42" y="8"/>
                  </a:lnTo>
                  <a:lnTo>
                    <a:pt x="40" y="6"/>
                  </a:lnTo>
                  <a:lnTo>
                    <a:pt x="36" y="4"/>
                  </a:lnTo>
                  <a:lnTo>
                    <a:pt x="30" y="4"/>
                  </a:lnTo>
                  <a:lnTo>
                    <a:pt x="30" y="4"/>
                  </a:lnTo>
                  <a:lnTo>
                    <a:pt x="28" y="4"/>
                  </a:lnTo>
                  <a:close/>
                  <a:moveTo>
                    <a:pt x="46" y="52"/>
                  </a:moveTo>
                  <a:lnTo>
                    <a:pt x="50" y="52"/>
                  </a:lnTo>
                  <a:lnTo>
                    <a:pt x="54" y="52"/>
                  </a:lnTo>
                  <a:lnTo>
                    <a:pt x="64" y="52"/>
                  </a:lnTo>
                  <a:lnTo>
                    <a:pt x="72" y="50"/>
                  </a:lnTo>
                  <a:lnTo>
                    <a:pt x="80" y="46"/>
                  </a:lnTo>
                  <a:lnTo>
                    <a:pt x="84" y="40"/>
                  </a:lnTo>
                  <a:lnTo>
                    <a:pt x="88" y="32"/>
                  </a:lnTo>
                  <a:lnTo>
                    <a:pt x="88" y="26"/>
                  </a:lnTo>
                  <a:lnTo>
                    <a:pt x="88" y="20"/>
                  </a:lnTo>
                  <a:lnTo>
                    <a:pt x="86" y="16"/>
                  </a:lnTo>
                  <a:lnTo>
                    <a:pt x="82" y="12"/>
                  </a:lnTo>
                  <a:lnTo>
                    <a:pt x="78" y="8"/>
                  </a:lnTo>
                  <a:lnTo>
                    <a:pt x="74" y="6"/>
                  </a:lnTo>
                  <a:lnTo>
                    <a:pt x="66" y="6"/>
                  </a:lnTo>
                  <a:lnTo>
                    <a:pt x="62" y="6"/>
                  </a:lnTo>
                  <a:lnTo>
                    <a:pt x="58" y="8"/>
                  </a:lnTo>
                  <a:lnTo>
                    <a:pt x="46" y="52"/>
                  </a:lnTo>
                  <a:close/>
                  <a:moveTo>
                    <a:pt x="30" y="110"/>
                  </a:moveTo>
                  <a:lnTo>
                    <a:pt x="38" y="110"/>
                  </a:lnTo>
                  <a:lnTo>
                    <a:pt x="44" y="110"/>
                  </a:lnTo>
                  <a:lnTo>
                    <a:pt x="54" y="110"/>
                  </a:lnTo>
                  <a:lnTo>
                    <a:pt x="62" y="106"/>
                  </a:lnTo>
                  <a:lnTo>
                    <a:pt x="68" y="102"/>
                  </a:lnTo>
                  <a:lnTo>
                    <a:pt x="74" y="96"/>
                  </a:lnTo>
                  <a:lnTo>
                    <a:pt x="78" y="88"/>
                  </a:lnTo>
                  <a:lnTo>
                    <a:pt x="80" y="80"/>
                  </a:lnTo>
                  <a:lnTo>
                    <a:pt x="78" y="72"/>
                  </a:lnTo>
                  <a:lnTo>
                    <a:pt x="76" y="68"/>
                  </a:lnTo>
                  <a:lnTo>
                    <a:pt x="74" y="62"/>
                  </a:lnTo>
                  <a:lnTo>
                    <a:pt x="68" y="60"/>
                  </a:lnTo>
                  <a:lnTo>
                    <a:pt x="60" y="58"/>
                  </a:lnTo>
                  <a:lnTo>
                    <a:pt x="52" y="56"/>
                  </a:lnTo>
                  <a:lnTo>
                    <a:pt x="48" y="56"/>
                  </a:lnTo>
                  <a:lnTo>
                    <a:pt x="44" y="56"/>
                  </a:lnTo>
                  <a:lnTo>
                    <a:pt x="30" y="110"/>
                  </a:lnTo>
                  <a:close/>
                </a:path>
              </a:pathLst>
            </a:custGeom>
            <a:solidFill>
              <a:schemeClr val="tx1"/>
            </a:solidFill>
            <a:ln w="0">
              <a:solidFill>
                <a:schemeClr val="tx1"/>
              </a:solidFill>
              <a:prstDash val="solid"/>
              <a:round/>
              <a:headEnd/>
              <a:tailEnd/>
            </a:ln>
          </p:spPr>
          <p:txBody>
            <a:bodyPr/>
            <a:lstStyle/>
            <a:p>
              <a:endParaRPr lang="fr-FR"/>
            </a:p>
          </p:txBody>
        </p:sp>
        <p:sp>
          <p:nvSpPr>
            <p:cNvPr id="302115" name="Freeform 35"/>
            <p:cNvSpPr>
              <a:spLocks/>
            </p:cNvSpPr>
            <p:nvPr/>
          </p:nvSpPr>
          <p:spPr bwMode="auto">
            <a:xfrm>
              <a:off x="4978" y="831"/>
              <a:ext cx="18" cy="43"/>
            </a:xfrm>
            <a:custGeom>
              <a:avLst/>
              <a:gdLst/>
              <a:ahLst/>
              <a:cxnLst>
                <a:cxn ang="0">
                  <a:pos x="0" y="50"/>
                </a:cxn>
                <a:cxn ang="0">
                  <a:pos x="2" y="24"/>
                </a:cxn>
                <a:cxn ang="0">
                  <a:pos x="4" y="16"/>
                </a:cxn>
                <a:cxn ang="0">
                  <a:pos x="4" y="10"/>
                </a:cxn>
                <a:cxn ang="0">
                  <a:pos x="6" y="6"/>
                </a:cxn>
                <a:cxn ang="0">
                  <a:pos x="8" y="4"/>
                </a:cxn>
                <a:cxn ang="0">
                  <a:pos x="12" y="2"/>
                </a:cxn>
                <a:cxn ang="0">
                  <a:pos x="16" y="0"/>
                </a:cxn>
                <a:cxn ang="0">
                  <a:pos x="18" y="2"/>
                </a:cxn>
                <a:cxn ang="0">
                  <a:pos x="20" y="2"/>
                </a:cxn>
                <a:cxn ang="0">
                  <a:pos x="20" y="4"/>
                </a:cxn>
                <a:cxn ang="0">
                  <a:pos x="22" y="6"/>
                </a:cxn>
                <a:cxn ang="0">
                  <a:pos x="22" y="8"/>
                </a:cxn>
                <a:cxn ang="0">
                  <a:pos x="20" y="12"/>
                </a:cxn>
                <a:cxn ang="0">
                  <a:pos x="20" y="14"/>
                </a:cxn>
                <a:cxn ang="0">
                  <a:pos x="18" y="18"/>
                </a:cxn>
                <a:cxn ang="0">
                  <a:pos x="14" y="26"/>
                </a:cxn>
                <a:cxn ang="0">
                  <a:pos x="4" y="50"/>
                </a:cxn>
                <a:cxn ang="0">
                  <a:pos x="0" y="50"/>
                </a:cxn>
              </a:cxnLst>
              <a:rect l="0" t="0" r="r" b="b"/>
              <a:pathLst>
                <a:path w="22" h="50">
                  <a:moveTo>
                    <a:pt x="0" y="50"/>
                  </a:moveTo>
                  <a:lnTo>
                    <a:pt x="2" y="24"/>
                  </a:lnTo>
                  <a:lnTo>
                    <a:pt x="4" y="16"/>
                  </a:lnTo>
                  <a:lnTo>
                    <a:pt x="4" y="10"/>
                  </a:lnTo>
                  <a:lnTo>
                    <a:pt x="6" y="6"/>
                  </a:lnTo>
                  <a:lnTo>
                    <a:pt x="8" y="4"/>
                  </a:lnTo>
                  <a:lnTo>
                    <a:pt x="12" y="2"/>
                  </a:lnTo>
                  <a:lnTo>
                    <a:pt x="16" y="0"/>
                  </a:lnTo>
                  <a:lnTo>
                    <a:pt x="18" y="2"/>
                  </a:lnTo>
                  <a:lnTo>
                    <a:pt x="20" y="2"/>
                  </a:lnTo>
                  <a:lnTo>
                    <a:pt x="20" y="4"/>
                  </a:lnTo>
                  <a:lnTo>
                    <a:pt x="22" y="6"/>
                  </a:lnTo>
                  <a:lnTo>
                    <a:pt x="22" y="8"/>
                  </a:lnTo>
                  <a:lnTo>
                    <a:pt x="20" y="12"/>
                  </a:lnTo>
                  <a:lnTo>
                    <a:pt x="20" y="14"/>
                  </a:lnTo>
                  <a:lnTo>
                    <a:pt x="18" y="18"/>
                  </a:lnTo>
                  <a:lnTo>
                    <a:pt x="14" y="26"/>
                  </a:lnTo>
                  <a:lnTo>
                    <a:pt x="4" y="50"/>
                  </a:lnTo>
                  <a:lnTo>
                    <a:pt x="0" y="50"/>
                  </a:lnTo>
                  <a:close/>
                </a:path>
              </a:pathLst>
            </a:custGeom>
            <a:solidFill>
              <a:schemeClr val="tx1"/>
            </a:solidFill>
            <a:ln w="0">
              <a:solidFill>
                <a:schemeClr val="tx1"/>
              </a:solidFill>
              <a:prstDash val="solid"/>
              <a:round/>
              <a:headEnd/>
              <a:tailEnd/>
            </a:ln>
          </p:spPr>
          <p:txBody>
            <a:bodyPr/>
            <a:lstStyle/>
            <a:p>
              <a:endParaRPr lang="fr-FR"/>
            </a:p>
          </p:txBody>
        </p:sp>
        <p:sp>
          <p:nvSpPr>
            <p:cNvPr id="302116" name="Freeform 36"/>
            <p:cNvSpPr>
              <a:spLocks/>
            </p:cNvSpPr>
            <p:nvPr/>
          </p:nvSpPr>
          <p:spPr bwMode="auto">
            <a:xfrm>
              <a:off x="3304" y="522"/>
              <a:ext cx="92" cy="103"/>
            </a:xfrm>
            <a:custGeom>
              <a:avLst/>
              <a:gdLst/>
              <a:ahLst/>
              <a:cxnLst>
                <a:cxn ang="0">
                  <a:pos x="108" y="0"/>
                </a:cxn>
                <a:cxn ang="0">
                  <a:pos x="100" y="36"/>
                </a:cxn>
                <a:cxn ang="0">
                  <a:pos x="96" y="36"/>
                </a:cxn>
                <a:cxn ang="0">
                  <a:pos x="96" y="28"/>
                </a:cxn>
                <a:cxn ang="0">
                  <a:pos x="96" y="22"/>
                </a:cxn>
                <a:cxn ang="0">
                  <a:pos x="94" y="18"/>
                </a:cxn>
                <a:cxn ang="0">
                  <a:pos x="92" y="14"/>
                </a:cxn>
                <a:cxn ang="0">
                  <a:pos x="90" y="10"/>
                </a:cxn>
                <a:cxn ang="0">
                  <a:pos x="86" y="8"/>
                </a:cxn>
                <a:cxn ang="0">
                  <a:pos x="82" y="6"/>
                </a:cxn>
                <a:cxn ang="0">
                  <a:pos x="76" y="6"/>
                </a:cxn>
                <a:cxn ang="0">
                  <a:pos x="72" y="4"/>
                </a:cxn>
                <a:cxn ang="0">
                  <a:pos x="62" y="6"/>
                </a:cxn>
                <a:cxn ang="0">
                  <a:pos x="52" y="8"/>
                </a:cxn>
                <a:cxn ang="0">
                  <a:pos x="44" y="14"/>
                </a:cxn>
                <a:cxn ang="0">
                  <a:pos x="36" y="22"/>
                </a:cxn>
                <a:cxn ang="0">
                  <a:pos x="28" y="32"/>
                </a:cxn>
                <a:cxn ang="0">
                  <a:pos x="22" y="44"/>
                </a:cxn>
                <a:cxn ang="0">
                  <a:pos x="16" y="60"/>
                </a:cxn>
                <a:cxn ang="0">
                  <a:pos x="16" y="76"/>
                </a:cxn>
                <a:cxn ang="0">
                  <a:pos x="16" y="88"/>
                </a:cxn>
                <a:cxn ang="0">
                  <a:pos x="20" y="96"/>
                </a:cxn>
                <a:cxn ang="0">
                  <a:pos x="24" y="104"/>
                </a:cxn>
                <a:cxn ang="0">
                  <a:pos x="32" y="110"/>
                </a:cxn>
                <a:cxn ang="0">
                  <a:pos x="40" y="114"/>
                </a:cxn>
                <a:cxn ang="0">
                  <a:pos x="50" y="114"/>
                </a:cxn>
                <a:cxn ang="0">
                  <a:pos x="62" y="114"/>
                </a:cxn>
                <a:cxn ang="0">
                  <a:pos x="72" y="110"/>
                </a:cxn>
                <a:cxn ang="0">
                  <a:pos x="80" y="104"/>
                </a:cxn>
                <a:cxn ang="0">
                  <a:pos x="88" y="94"/>
                </a:cxn>
                <a:cxn ang="0">
                  <a:pos x="92" y="94"/>
                </a:cxn>
                <a:cxn ang="0">
                  <a:pos x="86" y="102"/>
                </a:cxn>
                <a:cxn ang="0">
                  <a:pos x="80" y="108"/>
                </a:cxn>
                <a:cxn ang="0">
                  <a:pos x="72" y="114"/>
                </a:cxn>
                <a:cxn ang="0">
                  <a:pos x="64" y="118"/>
                </a:cxn>
                <a:cxn ang="0">
                  <a:pos x="56" y="120"/>
                </a:cxn>
                <a:cxn ang="0">
                  <a:pos x="46" y="120"/>
                </a:cxn>
                <a:cxn ang="0">
                  <a:pos x="36" y="120"/>
                </a:cxn>
                <a:cxn ang="0">
                  <a:pos x="28" y="118"/>
                </a:cxn>
                <a:cxn ang="0">
                  <a:pos x="20" y="114"/>
                </a:cxn>
                <a:cxn ang="0">
                  <a:pos x="14" y="110"/>
                </a:cxn>
                <a:cxn ang="0">
                  <a:pos x="8" y="104"/>
                </a:cxn>
                <a:cxn ang="0">
                  <a:pos x="4" y="98"/>
                </a:cxn>
                <a:cxn ang="0">
                  <a:pos x="0" y="86"/>
                </a:cxn>
                <a:cxn ang="0">
                  <a:pos x="0" y="74"/>
                </a:cxn>
                <a:cxn ang="0">
                  <a:pos x="2" y="56"/>
                </a:cxn>
                <a:cxn ang="0">
                  <a:pos x="8" y="38"/>
                </a:cxn>
                <a:cxn ang="0">
                  <a:pos x="16" y="28"/>
                </a:cxn>
                <a:cxn ang="0">
                  <a:pos x="26" y="18"/>
                </a:cxn>
                <a:cxn ang="0">
                  <a:pos x="36" y="12"/>
                </a:cxn>
                <a:cxn ang="0">
                  <a:pos x="54" y="4"/>
                </a:cxn>
                <a:cxn ang="0">
                  <a:pos x="72" y="0"/>
                </a:cxn>
                <a:cxn ang="0">
                  <a:pos x="80" y="2"/>
                </a:cxn>
                <a:cxn ang="0">
                  <a:pos x="90" y="4"/>
                </a:cxn>
                <a:cxn ang="0">
                  <a:pos x="94" y="6"/>
                </a:cxn>
                <a:cxn ang="0">
                  <a:pos x="96" y="6"/>
                </a:cxn>
                <a:cxn ang="0">
                  <a:pos x="98" y="6"/>
                </a:cxn>
                <a:cxn ang="0">
                  <a:pos x="100" y="6"/>
                </a:cxn>
                <a:cxn ang="0">
                  <a:pos x="102" y="4"/>
                </a:cxn>
                <a:cxn ang="0">
                  <a:pos x="106" y="0"/>
                </a:cxn>
                <a:cxn ang="0">
                  <a:pos x="108" y="0"/>
                </a:cxn>
              </a:cxnLst>
              <a:rect l="0" t="0" r="r" b="b"/>
              <a:pathLst>
                <a:path w="108" h="120">
                  <a:moveTo>
                    <a:pt x="108" y="0"/>
                  </a:moveTo>
                  <a:lnTo>
                    <a:pt x="100" y="36"/>
                  </a:lnTo>
                  <a:lnTo>
                    <a:pt x="96" y="36"/>
                  </a:lnTo>
                  <a:lnTo>
                    <a:pt x="96" y="28"/>
                  </a:lnTo>
                  <a:lnTo>
                    <a:pt x="96" y="22"/>
                  </a:lnTo>
                  <a:lnTo>
                    <a:pt x="94" y="18"/>
                  </a:lnTo>
                  <a:lnTo>
                    <a:pt x="92" y="14"/>
                  </a:lnTo>
                  <a:lnTo>
                    <a:pt x="90" y="10"/>
                  </a:lnTo>
                  <a:lnTo>
                    <a:pt x="86" y="8"/>
                  </a:lnTo>
                  <a:lnTo>
                    <a:pt x="82" y="6"/>
                  </a:lnTo>
                  <a:lnTo>
                    <a:pt x="76" y="6"/>
                  </a:lnTo>
                  <a:lnTo>
                    <a:pt x="72" y="4"/>
                  </a:lnTo>
                  <a:lnTo>
                    <a:pt x="62" y="6"/>
                  </a:lnTo>
                  <a:lnTo>
                    <a:pt x="52" y="8"/>
                  </a:lnTo>
                  <a:lnTo>
                    <a:pt x="44" y="14"/>
                  </a:lnTo>
                  <a:lnTo>
                    <a:pt x="36" y="22"/>
                  </a:lnTo>
                  <a:lnTo>
                    <a:pt x="28" y="32"/>
                  </a:lnTo>
                  <a:lnTo>
                    <a:pt x="22" y="44"/>
                  </a:lnTo>
                  <a:lnTo>
                    <a:pt x="16" y="60"/>
                  </a:lnTo>
                  <a:lnTo>
                    <a:pt x="16" y="76"/>
                  </a:lnTo>
                  <a:lnTo>
                    <a:pt x="16" y="88"/>
                  </a:lnTo>
                  <a:lnTo>
                    <a:pt x="20" y="96"/>
                  </a:lnTo>
                  <a:lnTo>
                    <a:pt x="24" y="104"/>
                  </a:lnTo>
                  <a:lnTo>
                    <a:pt x="32" y="110"/>
                  </a:lnTo>
                  <a:lnTo>
                    <a:pt x="40" y="114"/>
                  </a:lnTo>
                  <a:lnTo>
                    <a:pt x="50" y="114"/>
                  </a:lnTo>
                  <a:lnTo>
                    <a:pt x="62" y="114"/>
                  </a:lnTo>
                  <a:lnTo>
                    <a:pt x="72" y="110"/>
                  </a:lnTo>
                  <a:lnTo>
                    <a:pt x="80" y="104"/>
                  </a:lnTo>
                  <a:lnTo>
                    <a:pt x="88" y="94"/>
                  </a:lnTo>
                  <a:lnTo>
                    <a:pt x="92" y="94"/>
                  </a:lnTo>
                  <a:lnTo>
                    <a:pt x="86" y="102"/>
                  </a:lnTo>
                  <a:lnTo>
                    <a:pt x="80" y="108"/>
                  </a:lnTo>
                  <a:lnTo>
                    <a:pt x="72" y="114"/>
                  </a:lnTo>
                  <a:lnTo>
                    <a:pt x="64" y="118"/>
                  </a:lnTo>
                  <a:lnTo>
                    <a:pt x="56" y="120"/>
                  </a:lnTo>
                  <a:lnTo>
                    <a:pt x="46" y="120"/>
                  </a:lnTo>
                  <a:lnTo>
                    <a:pt x="36" y="120"/>
                  </a:lnTo>
                  <a:lnTo>
                    <a:pt x="28" y="118"/>
                  </a:lnTo>
                  <a:lnTo>
                    <a:pt x="20" y="114"/>
                  </a:lnTo>
                  <a:lnTo>
                    <a:pt x="14" y="110"/>
                  </a:lnTo>
                  <a:lnTo>
                    <a:pt x="8" y="104"/>
                  </a:lnTo>
                  <a:lnTo>
                    <a:pt x="4" y="98"/>
                  </a:lnTo>
                  <a:lnTo>
                    <a:pt x="0" y="86"/>
                  </a:lnTo>
                  <a:lnTo>
                    <a:pt x="0" y="74"/>
                  </a:lnTo>
                  <a:lnTo>
                    <a:pt x="2" y="56"/>
                  </a:lnTo>
                  <a:lnTo>
                    <a:pt x="8" y="38"/>
                  </a:lnTo>
                  <a:lnTo>
                    <a:pt x="16" y="28"/>
                  </a:lnTo>
                  <a:lnTo>
                    <a:pt x="26" y="18"/>
                  </a:lnTo>
                  <a:lnTo>
                    <a:pt x="36" y="12"/>
                  </a:lnTo>
                  <a:lnTo>
                    <a:pt x="54" y="4"/>
                  </a:lnTo>
                  <a:lnTo>
                    <a:pt x="72" y="0"/>
                  </a:lnTo>
                  <a:lnTo>
                    <a:pt x="80" y="2"/>
                  </a:lnTo>
                  <a:lnTo>
                    <a:pt x="90" y="4"/>
                  </a:lnTo>
                  <a:lnTo>
                    <a:pt x="94" y="6"/>
                  </a:lnTo>
                  <a:lnTo>
                    <a:pt x="96" y="6"/>
                  </a:lnTo>
                  <a:lnTo>
                    <a:pt x="98" y="6"/>
                  </a:lnTo>
                  <a:lnTo>
                    <a:pt x="100" y="6"/>
                  </a:lnTo>
                  <a:lnTo>
                    <a:pt x="102" y="4"/>
                  </a:lnTo>
                  <a:lnTo>
                    <a:pt x="106" y="0"/>
                  </a:lnTo>
                  <a:lnTo>
                    <a:pt x="108" y="0"/>
                  </a:lnTo>
                  <a:close/>
                </a:path>
              </a:pathLst>
            </a:custGeom>
            <a:solidFill>
              <a:schemeClr val="tx1"/>
            </a:solidFill>
            <a:ln w="0">
              <a:solidFill>
                <a:schemeClr val="tx1"/>
              </a:solidFill>
              <a:prstDash val="solid"/>
              <a:round/>
              <a:headEnd/>
              <a:tailEnd/>
            </a:ln>
          </p:spPr>
          <p:txBody>
            <a:bodyPr/>
            <a:lstStyle/>
            <a:p>
              <a:endParaRPr lang="fr-FR"/>
            </a:p>
          </p:txBody>
        </p:sp>
        <p:sp>
          <p:nvSpPr>
            <p:cNvPr id="302117" name="Freeform 37"/>
            <p:cNvSpPr>
              <a:spLocks/>
            </p:cNvSpPr>
            <p:nvPr/>
          </p:nvSpPr>
          <p:spPr bwMode="auto">
            <a:xfrm>
              <a:off x="3412" y="522"/>
              <a:ext cx="18" cy="42"/>
            </a:xfrm>
            <a:custGeom>
              <a:avLst/>
              <a:gdLst/>
              <a:ahLst/>
              <a:cxnLst>
                <a:cxn ang="0">
                  <a:pos x="0" y="50"/>
                </a:cxn>
                <a:cxn ang="0">
                  <a:pos x="4" y="24"/>
                </a:cxn>
                <a:cxn ang="0">
                  <a:pos x="4" y="16"/>
                </a:cxn>
                <a:cxn ang="0">
                  <a:pos x="6" y="10"/>
                </a:cxn>
                <a:cxn ang="0">
                  <a:pos x="8" y="6"/>
                </a:cxn>
                <a:cxn ang="0">
                  <a:pos x="10" y="4"/>
                </a:cxn>
                <a:cxn ang="0">
                  <a:pos x="12" y="2"/>
                </a:cxn>
                <a:cxn ang="0">
                  <a:pos x="16" y="0"/>
                </a:cxn>
                <a:cxn ang="0">
                  <a:pos x="18" y="2"/>
                </a:cxn>
                <a:cxn ang="0">
                  <a:pos x="20" y="2"/>
                </a:cxn>
                <a:cxn ang="0">
                  <a:pos x="22" y="4"/>
                </a:cxn>
                <a:cxn ang="0">
                  <a:pos x="22" y="6"/>
                </a:cxn>
                <a:cxn ang="0">
                  <a:pos x="22" y="8"/>
                </a:cxn>
                <a:cxn ang="0">
                  <a:pos x="22" y="12"/>
                </a:cxn>
                <a:cxn ang="0">
                  <a:pos x="20" y="14"/>
                </a:cxn>
                <a:cxn ang="0">
                  <a:pos x="18" y="18"/>
                </a:cxn>
                <a:cxn ang="0">
                  <a:pos x="16" y="26"/>
                </a:cxn>
                <a:cxn ang="0">
                  <a:pos x="4" y="50"/>
                </a:cxn>
                <a:cxn ang="0">
                  <a:pos x="0" y="50"/>
                </a:cxn>
              </a:cxnLst>
              <a:rect l="0" t="0" r="r" b="b"/>
              <a:pathLst>
                <a:path w="22" h="50">
                  <a:moveTo>
                    <a:pt x="0" y="50"/>
                  </a:moveTo>
                  <a:lnTo>
                    <a:pt x="4" y="24"/>
                  </a:lnTo>
                  <a:lnTo>
                    <a:pt x="4" y="16"/>
                  </a:lnTo>
                  <a:lnTo>
                    <a:pt x="6" y="10"/>
                  </a:lnTo>
                  <a:lnTo>
                    <a:pt x="8" y="6"/>
                  </a:lnTo>
                  <a:lnTo>
                    <a:pt x="10" y="4"/>
                  </a:lnTo>
                  <a:lnTo>
                    <a:pt x="12" y="2"/>
                  </a:lnTo>
                  <a:lnTo>
                    <a:pt x="16" y="0"/>
                  </a:lnTo>
                  <a:lnTo>
                    <a:pt x="18" y="2"/>
                  </a:lnTo>
                  <a:lnTo>
                    <a:pt x="20" y="2"/>
                  </a:lnTo>
                  <a:lnTo>
                    <a:pt x="22" y="4"/>
                  </a:lnTo>
                  <a:lnTo>
                    <a:pt x="22" y="6"/>
                  </a:lnTo>
                  <a:lnTo>
                    <a:pt x="22" y="8"/>
                  </a:lnTo>
                  <a:lnTo>
                    <a:pt x="22" y="12"/>
                  </a:lnTo>
                  <a:lnTo>
                    <a:pt x="20" y="14"/>
                  </a:lnTo>
                  <a:lnTo>
                    <a:pt x="18" y="18"/>
                  </a:lnTo>
                  <a:lnTo>
                    <a:pt x="16" y="26"/>
                  </a:lnTo>
                  <a:lnTo>
                    <a:pt x="4" y="50"/>
                  </a:lnTo>
                  <a:lnTo>
                    <a:pt x="0" y="50"/>
                  </a:lnTo>
                  <a:close/>
                </a:path>
              </a:pathLst>
            </a:custGeom>
            <a:solidFill>
              <a:schemeClr val="tx1"/>
            </a:solidFill>
            <a:ln w="0">
              <a:solidFill>
                <a:schemeClr val="tx1"/>
              </a:solidFill>
              <a:prstDash val="solid"/>
              <a:round/>
              <a:headEnd/>
              <a:tailEnd/>
            </a:ln>
          </p:spPr>
          <p:txBody>
            <a:bodyPr/>
            <a:lstStyle/>
            <a:p>
              <a:endParaRPr lang="fr-FR"/>
            </a:p>
          </p:txBody>
        </p:sp>
        <p:sp>
          <p:nvSpPr>
            <p:cNvPr id="302118" name="Freeform 38"/>
            <p:cNvSpPr>
              <a:spLocks noEditPoints="1"/>
            </p:cNvSpPr>
            <p:nvPr/>
          </p:nvSpPr>
          <p:spPr bwMode="auto">
            <a:xfrm>
              <a:off x="4311" y="492"/>
              <a:ext cx="106" cy="100"/>
            </a:xfrm>
            <a:custGeom>
              <a:avLst/>
              <a:gdLst/>
              <a:ahLst/>
              <a:cxnLst>
                <a:cxn ang="0">
                  <a:pos x="32" y="0"/>
                </a:cxn>
                <a:cxn ang="0">
                  <a:pos x="86" y="2"/>
                </a:cxn>
                <a:cxn ang="0">
                  <a:pos x="108" y="10"/>
                </a:cxn>
                <a:cxn ang="0">
                  <a:pos x="118" y="24"/>
                </a:cxn>
                <a:cxn ang="0">
                  <a:pos x="124" y="40"/>
                </a:cxn>
                <a:cxn ang="0">
                  <a:pos x="124" y="58"/>
                </a:cxn>
                <a:cxn ang="0">
                  <a:pos x="116" y="80"/>
                </a:cxn>
                <a:cxn ang="0">
                  <a:pos x="106" y="94"/>
                </a:cxn>
                <a:cxn ang="0">
                  <a:pos x="88" y="108"/>
                </a:cxn>
                <a:cxn ang="0">
                  <a:pos x="68" y="114"/>
                </a:cxn>
                <a:cxn ang="0">
                  <a:pos x="48" y="116"/>
                </a:cxn>
                <a:cxn ang="0">
                  <a:pos x="2" y="112"/>
                </a:cxn>
                <a:cxn ang="0">
                  <a:pos x="10" y="112"/>
                </a:cxn>
                <a:cxn ang="0">
                  <a:pos x="16" y="108"/>
                </a:cxn>
                <a:cxn ang="0">
                  <a:pos x="22" y="94"/>
                </a:cxn>
                <a:cxn ang="0">
                  <a:pos x="42" y="16"/>
                </a:cxn>
                <a:cxn ang="0">
                  <a:pos x="42" y="8"/>
                </a:cxn>
                <a:cxn ang="0">
                  <a:pos x="38" y="4"/>
                </a:cxn>
                <a:cxn ang="0">
                  <a:pos x="30" y="4"/>
                </a:cxn>
                <a:cxn ang="0">
                  <a:pos x="36" y="96"/>
                </a:cxn>
                <a:cxn ang="0">
                  <a:pos x="34" y="104"/>
                </a:cxn>
                <a:cxn ang="0">
                  <a:pos x="34" y="108"/>
                </a:cxn>
                <a:cxn ang="0">
                  <a:pos x="34" y="110"/>
                </a:cxn>
                <a:cxn ang="0">
                  <a:pos x="40" y="110"/>
                </a:cxn>
                <a:cxn ang="0">
                  <a:pos x="56" y="110"/>
                </a:cxn>
                <a:cxn ang="0">
                  <a:pos x="78" y="104"/>
                </a:cxn>
                <a:cxn ang="0">
                  <a:pos x="92" y="94"/>
                </a:cxn>
                <a:cxn ang="0">
                  <a:pos x="102" y="78"/>
                </a:cxn>
                <a:cxn ang="0">
                  <a:pos x="108" y="58"/>
                </a:cxn>
                <a:cxn ang="0">
                  <a:pos x="108" y="36"/>
                </a:cxn>
                <a:cxn ang="0">
                  <a:pos x="102" y="22"/>
                </a:cxn>
                <a:cxn ang="0">
                  <a:pos x="94" y="12"/>
                </a:cxn>
                <a:cxn ang="0">
                  <a:pos x="80" y="6"/>
                </a:cxn>
                <a:cxn ang="0">
                  <a:pos x="66" y="6"/>
                </a:cxn>
              </a:cxnLst>
              <a:rect l="0" t="0" r="r" b="b"/>
              <a:pathLst>
                <a:path w="124" h="116">
                  <a:moveTo>
                    <a:pt x="30" y="4"/>
                  </a:moveTo>
                  <a:lnTo>
                    <a:pt x="32" y="0"/>
                  </a:lnTo>
                  <a:lnTo>
                    <a:pt x="68" y="0"/>
                  </a:lnTo>
                  <a:lnTo>
                    <a:pt x="86" y="2"/>
                  </a:lnTo>
                  <a:lnTo>
                    <a:pt x="100" y="6"/>
                  </a:lnTo>
                  <a:lnTo>
                    <a:pt x="108" y="10"/>
                  </a:lnTo>
                  <a:lnTo>
                    <a:pt x="114" y="16"/>
                  </a:lnTo>
                  <a:lnTo>
                    <a:pt x="118" y="24"/>
                  </a:lnTo>
                  <a:lnTo>
                    <a:pt x="122" y="30"/>
                  </a:lnTo>
                  <a:lnTo>
                    <a:pt x="124" y="40"/>
                  </a:lnTo>
                  <a:lnTo>
                    <a:pt x="124" y="48"/>
                  </a:lnTo>
                  <a:lnTo>
                    <a:pt x="124" y="58"/>
                  </a:lnTo>
                  <a:lnTo>
                    <a:pt x="120" y="70"/>
                  </a:lnTo>
                  <a:lnTo>
                    <a:pt x="116" y="80"/>
                  </a:lnTo>
                  <a:lnTo>
                    <a:pt x="112" y="86"/>
                  </a:lnTo>
                  <a:lnTo>
                    <a:pt x="106" y="94"/>
                  </a:lnTo>
                  <a:lnTo>
                    <a:pt x="98" y="100"/>
                  </a:lnTo>
                  <a:lnTo>
                    <a:pt x="88" y="108"/>
                  </a:lnTo>
                  <a:lnTo>
                    <a:pt x="76" y="112"/>
                  </a:lnTo>
                  <a:lnTo>
                    <a:pt x="68" y="114"/>
                  </a:lnTo>
                  <a:lnTo>
                    <a:pt x="58" y="116"/>
                  </a:lnTo>
                  <a:lnTo>
                    <a:pt x="48" y="116"/>
                  </a:lnTo>
                  <a:lnTo>
                    <a:pt x="0" y="116"/>
                  </a:lnTo>
                  <a:lnTo>
                    <a:pt x="2" y="112"/>
                  </a:lnTo>
                  <a:lnTo>
                    <a:pt x="8" y="112"/>
                  </a:lnTo>
                  <a:lnTo>
                    <a:pt x="10" y="112"/>
                  </a:lnTo>
                  <a:lnTo>
                    <a:pt x="14" y="110"/>
                  </a:lnTo>
                  <a:lnTo>
                    <a:pt x="16" y="108"/>
                  </a:lnTo>
                  <a:lnTo>
                    <a:pt x="18" y="102"/>
                  </a:lnTo>
                  <a:lnTo>
                    <a:pt x="22" y="94"/>
                  </a:lnTo>
                  <a:lnTo>
                    <a:pt x="40" y="24"/>
                  </a:lnTo>
                  <a:lnTo>
                    <a:pt x="42" y="16"/>
                  </a:lnTo>
                  <a:lnTo>
                    <a:pt x="44" y="12"/>
                  </a:lnTo>
                  <a:lnTo>
                    <a:pt x="42" y="8"/>
                  </a:lnTo>
                  <a:lnTo>
                    <a:pt x="42" y="6"/>
                  </a:lnTo>
                  <a:lnTo>
                    <a:pt x="38" y="4"/>
                  </a:lnTo>
                  <a:lnTo>
                    <a:pt x="32" y="4"/>
                  </a:lnTo>
                  <a:lnTo>
                    <a:pt x="30" y="4"/>
                  </a:lnTo>
                  <a:close/>
                  <a:moveTo>
                    <a:pt x="60" y="6"/>
                  </a:moveTo>
                  <a:lnTo>
                    <a:pt x="36" y="96"/>
                  </a:lnTo>
                  <a:lnTo>
                    <a:pt x="34" y="100"/>
                  </a:lnTo>
                  <a:lnTo>
                    <a:pt x="34" y="104"/>
                  </a:lnTo>
                  <a:lnTo>
                    <a:pt x="32" y="106"/>
                  </a:lnTo>
                  <a:lnTo>
                    <a:pt x="34" y="108"/>
                  </a:lnTo>
                  <a:lnTo>
                    <a:pt x="34" y="108"/>
                  </a:lnTo>
                  <a:lnTo>
                    <a:pt x="34" y="110"/>
                  </a:lnTo>
                  <a:lnTo>
                    <a:pt x="36" y="110"/>
                  </a:lnTo>
                  <a:lnTo>
                    <a:pt x="40" y="110"/>
                  </a:lnTo>
                  <a:lnTo>
                    <a:pt x="44" y="110"/>
                  </a:lnTo>
                  <a:lnTo>
                    <a:pt x="56" y="110"/>
                  </a:lnTo>
                  <a:lnTo>
                    <a:pt x="68" y="108"/>
                  </a:lnTo>
                  <a:lnTo>
                    <a:pt x="78" y="104"/>
                  </a:lnTo>
                  <a:lnTo>
                    <a:pt x="86" y="100"/>
                  </a:lnTo>
                  <a:lnTo>
                    <a:pt x="92" y="94"/>
                  </a:lnTo>
                  <a:lnTo>
                    <a:pt x="98" y="86"/>
                  </a:lnTo>
                  <a:lnTo>
                    <a:pt x="102" y="78"/>
                  </a:lnTo>
                  <a:lnTo>
                    <a:pt x="106" y="68"/>
                  </a:lnTo>
                  <a:lnTo>
                    <a:pt x="108" y="58"/>
                  </a:lnTo>
                  <a:lnTo>
                    <a:pt x="108" y="46"/>
                  </a:lnTo>
                  <a:lnTo>
                    <a:pt x="108" y="36"/>
                  </a:lnTo>
                  <a:lnTo>
                    <a:pt x="106" y="28"/>
                  </a:lnTo>
                  <a:lnTo>
                    <a:pt x="102" y="22"/>
                  </a:lnTo>
                  <a:lnTo>
                    <a:pt x="98" y="16"/>
                  </a:lnTo>
                  <a:lnTo>
                    <a:pt x="94" y="12"/>
                  </a:lnTo>
                  <a:lnTo>
                    <a:pt x="88" y="8"/>
                  </a:lnTo>
                  <a:lnTo>
                    <a:pt x="80" y="6"/>
                  </a:lnTo>
                  <a:lnTo>
                    <a:pt x="72" y="6"/>
                  </a:lnTo>
                  <a:lnTo>
                    <a:pt x="66" y="6"/>
                  </a:lnTo>
                  <a:lnTo>
                    <a:pt x="60" y="6"/>
                  </a:lnTo>
                  <a:close/>
                </a:path>
              </a:pathLst>
            </a:custGeom>
            <a:solidFill>
              <a:schemeClr val="tx1"/>
            </a:solidFill>
            <a:ln w="0">
              <a:solidFill>
                <a:schemeClr val="tx1"/>
              </a:solidFill>
              <a:prstDash val="solid"/>
              <a:round/>
              <a:headEnd/>
              <a:tailEnd/>
            </a:ln>
          </p:spPr>
          <p:txBody>
            <a:bodyPr/>
            <a:lstStyle/>
            <a:p>
              <a:endParaRPr lang="fr-FR"/>
            </a:p>
          </p:txBody>
        </p:sp>
        <p:sp>
          <p:nvSpPr>
            <p:cNvPr id="302119" name="Freeform 39"/>
            <p:cNvSpPr>
              <a:spLocks/>
            </p:cNvSpPr>
            <p:nvPr/>
          </p:nvSpPr>
          <p:spPr bwMode="auto">
            <a:xfrm>
              <a:off x="4438" y="492"/>
              <a:ext cx="18" cy="41"/>
            </a:xfrm>
            <a:custGeom>
              <a:avLst/>
              <a:gdLst/>
              <a:ahLst/>
              <a:cxnLst>
                <a:cxn ang="0">
                  <a:pos x="0" y="48"/>
                </a:cxn>
                <a:cxn ang="0">
                  <a:pos x="2" y="22"/>
                </a:cxn>
                <a:cxn ang="0">
                  <a:pos x="4" y="14"/>
                </a:cxn>
                <a:cxn ang="0">
                  <a:pos x="4" y="8"/>
                </a:cxn>
                <a:cxn ang="0">
                  <a:pos x="6" y="4"/>
                </a:cxn>
                <a:cxn ang="0">
                  <a:pos x="8" y="2"/>
                </a:cxn>
                <a:cxn ang="0">
                  <a:pos x="12" y="0"/>
                </a:cxn>
                <a:cxn ang="0">
                  <a:pos x="18" y="0"/>
                </a:cxn>
                <a:cxn ang="0">
                  <a:pos x="20" y="0"/>
                </a:cxn>
                <a:cxn ang="0">
                  <a:pos x="20" y="2"/>
                </a:cxn>
                <a:cxn ang="0">
                  <a:pos x="22" y="4"/>
                </a:cxn>
                <a:cxn ang="0">
                  <a:pos x="22" y="6"/>
                </a:cxn>
                <a:cxn ang="0">
                  <a:pos x="20" y="10"/>
                </a:cxn>
                <a:cxn ang="0">
                  <a:pos x="20" y="12"/>
                </a:cxn>
                <a:cxn ang="0">
                  <a:pos x="18" y="16"/>
                </a:cxn>
                <a:cxn ang="0">
                  <a:pos x="14" y="24"/>
                </a:cxn>
                <a:cxn ang="0">
                  <a:pos x="4" y="48"/>
                </a:cxn>
                <a:cxn ang="0">
                  <a:pos x="0" y="48"/>
                </a:cxn>
                <a:cxn ang="0">
                  <a:pos x="0" y="48"/>
                </a:cxn>
              </a:cxnLst>
              <a:rect l="0" t="0" r="r" b="b"/>
              <a:pathLst>
                <a:path w="22" h="48">
                  <a:moveTo>
                    <a:pt x="0" y="48"/>
                  </a:moveTo>
                  <a:lnTo>
                    <a:pt x="2" y="22"/>
                  </a:lnTo>
                  <a:lnTo>
                    <a:pt x="4" y="14"/>
                  </a:lnTo>
                  <a:lnTo>
                    <a:pt x="4" y="8"/>
                  </a:lnTo>
                  <a:lnTo>
                    <a:pt x="6" y="4"/>
                  </a:lnTo>
                  <a:lnTo>
                    <a:pt x="8" y="2"/>
                  </a:lnTo>
                  <a:lnTo>
                    <a:pt x="12" y="0"/>
                  </a:lnTo>
                  <a:lnTo>
                    <a:pt x="18" y="0"/>
                  </a:lnTo>
                  <a:lnTo>
                    <a:pt x="20" y="0"/>
                  </a:lnTo>
                  <a:lnTo>
                    <a:pt x="20" y="2"/>
                  </a:lnTo>
                  <a:lnTo>
                    <a:pt x="22" y="4"/>
                  </a:lnTo>
                  <a:lnTo>
                    <a:pt x="22" y="6"/>
                  </a:lnTo>
                  <a:lnTo>
                    <a:pt x="20" y="10"/>
                  </a:lnTo>
                  <a:lnTo>
                    <a:pt x="20" y="12"/>
                  </a:lnTo>
                  <a:lnTo>
                    <a:pt x="18" y="16"/>
                  </a:lnTo>
                  <a:lnTo>
                    <a:pt x="14" y="24"/>
                  </a:lnTo>
                  <a:lnTo>
                    <a:pt x="4" y="48"/>
                  </a:lnTo>
                  <a:lnTo>
                    <a:pt x="0" y="48"/>
                  </a:lnTo>
                  <a:lnTo>
                    <a:pt x="0" y="48"/>
                  </a:lnTo>
                  <a:close/>
                </a:path>
              </a:pathLst>
            </a:custGeom>
            <a:solidFill>
              <a:schemeClr val="tx1"/>
            </a:solidFill>
            <a:ln w="0">
              <a:solidFill>
                <a:schemeClr val="tx1"/>
              </a:solidFill>
              <a:prstDash val="solid"/>
              <a:round/>
              <a:headEnd/>
              <a:tailEnd/>
            </a:ln>
          </p:spPr>
          <p:txBody>
            <a:bodyPr/>
            <a:lstStyle/>
            <a:p>
              <a:endParaRPr lang="fr-FR"/>
            </a:p>
          </p:txBody>
        </p:sp>
        <p:sp>
          <p:nvSpPr>
            <p:cNvPr id="302120" name="Freeform 40"/>
            <p:cNvSpPr>
              <a:spLocks/>
            </p:cNvSpPr>
            <p:nvPr/>
          </p:nvSpPr>
          <p:spPr bwMode="auto">
            <a:xfrm>
              <a:off x="4035" y="1583"/>
              <a:ext cx="62"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close/>
                </a:path>
              </a:pathLst>
            </a:custGeom>
            <a:solidFill>
              <a:srgbClr val="FFFFFF"/>
            </a:solidFill>
            <a:ln w="0">
              <a:solidFill>
                <a:schemeClr val="tx1"/>
              </a:solidFill>
              <a:prstDash val="solid"/>
              <a:round/>
              <a:headEnd/>
              <a:tailEnd/>
            </a:ln>
          </p:spPr>
          <p:txBody>
            <a:bodyPr/>
            <a:lstStyle/>
            <a:p>
              <a:endParaRPr lang="fr-FR"/>
            </a:p>
          </p:txBody>
        </p:sp>
        <p:sp>
          <p:nvSpPr>
            <p:cNvPr id="302121" name="Freeform 41"/>
            <p:cNvSpPr>
              <a:spLocks/>
            </p:cNvSpPr>
            <p:nvPr/>
          </p:nvSpPr>
          <p:spPr bwMode="auto">
            <a:xfrm>
              <a:off x="4035" y="1583"/>
              <a:ext cx="62"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path>
              </a:pathLst>
            </a:custGeom>
            <a:noFill/>
            <a:ln w="6350">
              <a:solidFill>
                <a:schemeClr val="tx1"/>
              </a:solidFill>
              <a:prstDash val="solid"/>
              <a:round/>
              <a:headEnd/>
              <a:tailEnd/>
            </a:ln>
          </p:spPr>
          <p:txBody>
            <a:bodyPr/>
            <a:lstStyle/>
            <a:p>
              <a:endParaRPr lang="fr-FR"/>
            </a:p>
          </p:txBody>
        </p:sp>
        <p:sp>
          <p:nvSpPr>
            <p:cNvPr id="302122" name="Freeform 42"/>
            <p:cNvSpPr>
              <a:spLocks/>
            </p:cNvSpPr>
            <p:nvPr/>
          </p:nvSpPr>
          <p:spPr bwMode="auto">
            <a:xfrm>
              <a:off x="4528" y="1087"/>
              <a:ext cx="62"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close/>
                </a:path>
              </a:pathLst>
            </a:custGeom>
            <a:solidFill>
              <a:srgbClr val="FFFFFF"/>
            </a:solidFill>
            <a:ln w="0">
              <a:solidFill>
                <a:schemeClr val="tx1"/>
              </a:solidFill>
              <a:prstDash val="solid"/>
              <a:round/>
              <a:headEnd/>
              <a:tailEnd/>
            </a:ln>
          </p:spPr>
          <p:txBody>
            <a:bodyPr/>
            <a:lstStyle/>
            <a:p>
              <a:endParaRPr lang="fr-FR"/>
            </a:p>
          </p:txBody>
        </p:sp>
        <p:sp>
          <p:nvSpPr>
            <p:cNvPr id="302123" name="Freeform 43"/>
            <p:cNvSpPr>
              <a:spLocks/>
            </p:cNvSpPr>
            <p:nvPr/>
          </p:nvSpPr>
          <p:spPr bwMode="auto">
            <a:xfrm>
              <a:off x="4528" y="1087"/>
              <a:ext cx="62"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path>
              </a:pathLst>
            </a:custGeom>
            <a:noFill/>
            <a:ln w="6350">
              <a:solidFill>
                <a:schemeClr val="tx1"/>
              </a:solidFill>
              <a:prstDash val="solid"/>
              <a:round/>
              <a:headEnd/>
              <a:tailEnd/>
            </a:ln>
          </p:spPr>
          <p:txBody>
            <a:bodyPr/>
            <a:lstStyle/>
            <a:p>
              <a:endParaRPr lang="fr-FR"/>
            </a:p>
          </p:txBody>
        </p:sp>
        <p:sp>
          <p:nvSpPr>
            <p:cNvPr id="302124" name="Freeform 44"/>
            <p:cNvSpPr>
              <a:spLocks/>
            </p:cNvSpPr>
            <p:nvPr/>
          </p:nvSpPr>
          <p:spPr bwMode="auto">
            <a:xfrm>
              <a:off x="4282" y="1335"/>
              <a:ext cx="61"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close/>
                </a:path>
              </a:pathLst>
            </a:custGeom>
            <a:solidFill>
              <a:srgbClr val="FFFFFF"/>
            </a:solidFill>
            <a:ln w="0">
              <a:solidFill>
                <a:schemeClr val="tx1"/>
              </a:solidFill>
              <a:prstDash val="solid"/>
              <a:round/>
              <a:headEnd/>
              <a:tailEnd/>
            </a:ln>
          </p:spPr>
          <p:txBody>
            <a:bodyPr/>
            <a:lstStyle/>
            <a:p>
              <a:endParaRPr lang="fr-FR"/>
            </a:p>
          </p:txBody>
        </p:sp>
        <p:sp>
          <p:nvSpPr>
            <p:cNvPr id="302125" name="Freeform 45"/>
            <p:cNvSpPr>
              <a:spLocks/>
            </p:cNvSpPr>
            <p:nvPr/>
          </p:nvSpPr>
          <p:spPr bwMode="auto">
            <a:xfrm>
              <a:off x="4282" y="1335"/>
              <a:ext cx="61"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path>
              </a:pathLst>
            </a:custGeom>
            <a:noFill/>
            <a:ln w="6350">
              <a:solidFill>
                <a:schemeClr val="tx1"/>
              </a:solidFill>
              <a:prstDash val="solid"/>
              <a:round/>
              <a:headEnd/>
              <a:tailEnd/>
            </a:ln>
          </p:spPr>
          <p:txBody>
            <a:bodyPr/>
            <a:lstStyle/>
            <a:p>
              <a:endParaRPr lang="fr-FR"/>
            </a:p>
          </p:txBody>
        </p:sp>
        <p:sp>
          <p:nvSpPr>
            <p:cNvPr id="302126" name="Freeform 46"/>
            <p:cNvSpPr>
              <a:spLocks/>
            </p:cNvSpPr>
            <p:nvPr/>
          </p:nvSpPr>
          <p:spPr bwMode="auto">
            <a:xfrm>
              <a:off x="4775" y="839"/>
              <a:ext cx="62"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close/>
                </a:path>
              </a:pathLst>
            </a:custGeom>
            <a:solidFill>
              <a:srgbClr val="FFFFFF"/>
            </a:solidFill>
            <a:ln w="0">
              <a:solidFill>
                <a:schemeClr val="tx1"/>
              </a:solidFill>
              <a:prstDash val="solid"/>
              <a:round/>
              <a:headEnd/>
              <a:tailEnd/>
            </a:ln>
          </p:spPr>
          <p:txBody>
            <a:bodyPr/>
            <a:lstStyle/>
            <a:p>
              <a:endParaRPr lang="fr-FR"/>
            </a:p>
          </p:txBody>
        </p:sp>
        <p:sp>
          <p:nvSpPr>
            <p:cNvPr id="302127" name="Freeform 47"/>
            <p:cNvSpPr>
              <a:spLocks/>
            </p:cNvSpPr>
            <p:nvPr/>
          </p:nvSpPr>
          <p:spPr bwMode="auto">
            <a:xfrm>
              <a:off x="4775" y="839"/>
              <a:ext cx="62"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path>
              </a:pathLst>
            </a:custGeom>
            <a:noFill/>
            <a:ln w="6350">
              <a:solidFill>
                <a:schemeClr val="tx1"/>
              </a:solidFill>
              <a:prstDash val="solid"/>
              <a:round/>
              <a:headEnd/>
              <a:tailEnd/>
            </a:ln>
          </p:spPr>
          <p:txBody>
            <a:bodyPr/>
            <a:lstStyle/>
            <a:p>
              <a:endParaRPr lang="fr-FR"/>
            </a:p>
          </p:txBody>
        </p:sp>
        <p:sp>
          <p:nvSpPr>
            <p:cNvPr id="302128" name="Freeform 48"/>
            <p:cNvSpPr>
              <a:spLocks/>
            </p:cNvSpPr>
            <p:nvPr/>
          </p:nvSpPr>
          <p:spPr bwMode="auto">
            <a:xfrm>
              <a:off x="4220" y="592"/>
              <a:ext cx="62"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close/>
                </a:path>
              </a:pathLst>
            </a:custGeom>
            <a:solidFill>
              <a:srgbClr val="FFFFFF"/>
            </a:solidFill>
            <a:ln w="0">
              <a:solidFill>
                <a:schemeClr val="tx1"/>
              </a:solidFill>
              <a:prstDash val="solid"/>
              <a:round/>
              <a:headEnd/>
              <a:tailEnd/>
            </a:ln>
          </p:spPr>
          <p:txBody>
            <a:bodyPr/>
            <a:lstStyle/>
            <a:p>
              <a:endParaRPr lang="fr-FR"/>
            </a:p>
          </p:txBody>
        </p:sp>
        <p:sp>
          <p:nvSpPr>
            <p:cNvPr id="302129" name="Freeform 49"/>
            <p:cNvSpPr>
              <a:spLocks/>
            </p:cNvSpPr>
            <p:nvPr/>
          </p:nvSpPr>
          <p:spPr bwMode="auto">
            <a:xfrm>
              <a:off x="4220" y="592"/>
              <a:ext cx="62"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path>
              </a:pathLst>
            </a:custGeom>
            <a:noFill/>
            <a:ln w="6350">
              <a:solidFill>
                <a:schemeClr val="tx1"/>
              </a:solidFill>
              <a:prstDash val="solid"/>
              <a:round/>
              <a:headEnd/>
              <a:tailEnd/>
            </a:ln>
          </p:spPr>
          <p:txBody>
            <a:bodyPr/>
            <a:lstStyle/>
            <a:p>
              <a:endParaRPr lang="fr-FR"/>
            </a:p>
          </p:txBody>
        </p:sp>
        <p:sp>
          <p:nvSpPr>
            <p:cNvPr id="302130" name="Freeform 50"/>
            <p:cNvSpPr>
              <a:spLocks/>
            </p:cNvSpPr>
            <p:nvPr/>
          </p:nvSpPr>
          <p:spPr bwMode="auto">
            <a:xfrm>
              <a:off x="3418" y="592"/>
              <a:ext cx="62"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close/>
                </a:path>
              </a:pathLst>
            </a:custGeom>
            <a:solidFill>
              <a:srgbClr val="FFFFFF"/>
            </a:solidFill>
            <a:ln w="0">
              <a:solidFill>
                <a:schemeClr val="tx1"/>
              </a:solidFill>
              <a:prstDash val="solid"/>
              <a:round/>
              <a:headEnd/>
              <a:tailEnd/>
            </a:ln>
          </p:spPr>
          <p:txBody>
            <a:bodyPr/>
            <a:lstStyle/>
            <a:p>
              <a:endParaRPr lang="fr-FR"/>
            </a:p>
          </p:txBody>
        </p:sp>
        <p:sp>
          <p:nvSpPr>
            <p:cNvPr id="302131" name="Freeform 51"/>
            <p:cNvSpPr>
              <a:spLocks/>
            </p:cNvSpPr>
            <p:nvPr/>
          </p:nvSpPr>
          <p:spPr bwMode="auto">
            <a:xfrm>
              <a:off x="3418" y="592"/>
              <a:ext cx="62"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path>
              </a:pathLst>
            </a:custGeom>
            <a:noFill/>
            <a:ln w="6350">
              <a:solidFill>
                <a:schemeClr val="tx1"/>
              </a:solidFill>
              <a:prstDash val="solid"/>
              <a:round/>
              <a:headEnd/>
              <a:tailEnd/>
            </a:ln>
          </p:spPr>
          <p:txBody>
            <a:bodyPr/>
            <a:lstStyle/>
            <a:p>
              <a:endParaRPr lang="fr-FR"/>
            </a:p>
          </p:txBody>
        </p:sp>
        <p:sp>
          <p:nvSpPr>
            <p:cNvPr id="302132" name="Freeform 52"/>
            <p:cNvSpPr>
              <a:spLocks/>
            </p:cNvSpPr>
            <p:nvPr/>
          </p:nvSpPr>
          <p:spPr bwMode="auto">
            <a:xfrm>
              <a:off x="3727" y="1087"/>
              <a:ext cx="61"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close/>
                </a:path>
              </a:pathLst>
            </a:custGeom>
            <a:solidFill>
              <a:srgbClr val="FFFFFF"/>
            </a:solidFill>
            <a:ln w="0">
              <a:solidFill>
                <a:schemeClr val="tx1"/>
              </a:solidFill>
              <a:prstDash val="solid"/>
              <a:round/>
              <a:headEnd/>
              <a:tailEnd/>
            </a:ln>
          </p:spPr>
          <p:txBody>
            <a:bodyPr/>
            <a:lstStyle/>
            <a:p>
              <a:endParaRPr lang="fr-FR"/>
            </a:p>
          </p:txBody>
        </p:sp>
        <p:sp>
          <p:nvSpPr>
            <p:cNvPr id="302133" name="Freeform 53"/>
            <p:cNvSpPr>
              <a:spLocks/>
            </p:cNvSpPr>
            <p:nvPr/>
          </p:nvSpPr>
          <p:spPr bwMode="auto">
            <a:xfrm>
              <a:off x="3727" y="1087"/>
              <a:ext cx="61"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path>
              </a:pathLst>
            </a:custGeom>
            <a:noFill/>
            <a:ln w="6350">
              <a:solidFill>
                <a:schemeClr val="tx1"/>
              </a:solidFill>
              <a:prstDash val="solid"/>
              <a:round/>
              <a:headEnd/>
              <a:tailEnd/>
            </a:ln>
          </p:spPr>
          <p:txBody>
            <a:bodyPr/>
            <a:lstStyle/>
            <a:p>
              <a:endParaRPr lang="fr-FR"/>
            </a:p>
          </p:txBody>
        </p:sp>
        <p:sp>
          <p:nvSpPr>
            <p:cNvPr id="302134" name="Freeform 54"/>
            <p:cNvSpPr>
              <a:spLocks/>
            </p:cNvSpPr>
            <p:nvPr/>
          </p:nvSpPr>
          <p:spPr bwMode="auto">
            <a:xfrm>
              <a:off x="826" y="1521"/>
              <a:ext cx="61"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close/>
                </a:path>
              </a:pathLst>
            </a:custGeom>
            <a:solidFill>
              <a:srgbClr val="FFFFFF"/>
            </a:solidFill>
            <a:ln w="0">
              <a:solidFill>
                <a:schemeClr val="tx1"/>
              </a:solidFill>
              <a:prstDash val="solid"/>
              <a:round/>
              <a:headEnd/>
              <a:tailEnd/>
            </a:ln>
          </p:spPr>
          <p:txBody>
            <a:bodyPr/>
            <a:lstStyle/>
            <a:p>
              <a:endParaRPr lang="fr-FR"/>
            </a:p>
          </p:txBody>
        </p:sp>
        <p:sp>
          <p:nvSpPr>
            <p:cNvPr id="302135" name="Freeform 55"/>
            <p:cNvSpPr>
              <a:spLocks/>
            </p:cNvSpPr>
            <p:nvPr/>
          </p:nvSpPr>
          <p:spPr bwMode="auto">
            <a:xfrm>
              <a:off x="826" y="1521"/>
              <a:ext cx="61"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path>
              </a:pathLst>
            </a:custGeom>
            <a:noFill/>
            <a:ln w="6350">
              <a:solidFill>
                <a:schemeClr val="tx1"/>
              </a:solidFill>
              <a:prstDash val="solid"/>
              <a:round/>
              <a:headEnd/>
              <a:tailEnd/>
            </a:ln>
          </p:spPr>
          <p:txBody>
            <a:bodyPr/>
            <a:lstStyle/>
            <a:p>
              <a:endParaRPr lang="fr-FR"/>
            </a:p>
          </p:txBody>
        </p:sp>
        <p:sp>
          <p:nvSpPr>
            <p:cNvPr id="302136" name="Freeform 56"/>
            <p:cNvSpPr>
              <a:spLocks/>
            </p:cNvSpPr>
            <p:nvPr/>
          </p:nvSpPr>
          <p:spPr bwMode="auto">
            <a:xfrm>
              <a:off x="1011" y="1087"/>
              <a:ext cx="62"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close/>
                </a:path>
              </a:pathLst>
            </a:custGeom>
            <a:solidFill>
              <a:srgbClr val="FFFFFF"/>
            </a:solidFill>
            <a:ln w="0">
              <a:solidFill>
                <a:schemeClr val="tx1"/>
              </a:solidFill>
              <a:prstDash val="solid"/>
              <a:round/>
              <a:headEnd/>
              <a:tailEnd/>
            </a:ln>
          </p:spPr>
          <p:txBody>
            <a:bodyPr/>
            <a:lstStyle/>
            <a:p>
              <a:endParaRPr lang="fr-FR"/>
            </a:p>
          </p:txBody>
        </p:sp>
        <p:sp>
          <p:nvSpPr>
            <p:cNvPr id="302137" name="Freeform 57"/>
            <p:cNvSpPr>
              <a:spLocks/>
            </p:cNvSpPr>
            <p:nvPr/>
          </p:nvSpPr>
          <p:spPr bwMode="auto">
            <a:xfrm>
              <a:off x="1011" y="1087"/>
              <a:ext cx="62"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path>
              </a:pathLst>
            </a:custGeom>
            <a:noFill/>
            <a:ln w="6350">
              <a:solidFill>
                <a:schemeClr val="tx1"/>
              </a:solidFill>
              <a:prstDash val="solid"/>
              <a:round/>
              <a:headEnd/>
              <a:tailEnd/>
            </a:ln>
          </p:spPr>
          <p:txBody>
            <a:bodyPr/>
            <a:lstStyle/>
            <a:p>
              <a:endParaRPr lang="fr-FR"/>
            </a:p>
          </p:txBody>
        </p:sp>
        <p:sp>
          <p:nvSpPr>
            <p:cNvPr id="302138" name="Freeform 58"/>
            <p:cNvSpPr>
              <a:spLocks/>
            </p:cNvSpPr>
            <p:nvPr/>
          </p:nvSpPr>
          <p:spPr bwMode="auto">
            <a:xfrm>
              <a:off x="1196" y="654"/>
              <a:ext cx="62"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close/>
                </a:path>
              </a:pathLst>
            </a:custGeom>
            <a:solidFill>
              <a:srgbClr val="FFFFFF"/>
            </a:solidFill>
            <a:ln w="0">
              <a:solidFill>
                <a:schemeClr val="tx1"/>
              </a:solidFill>
              <a:prstDash val="solid"/>
              <a:round/>
              <a:headEnd/>
              <a:tailEnd/>
            </a:ln>
          </p:spPr>
          <p:txBody>
            <a:bodyPr/>
            <a:lstStyle/>
            <a:p>
              <a:endParaRPr lang="fr-FR"/>
            </a:p>
          </p:txBody>
        </p:sp>
        <p:sp>
          <p:nvSpPr>
            <p:cNvPr id="302139" name="Freeform 59"/>
            <p:cNvSpPr>
              <a:spLocks/>
            </p:cNvSpPr>
            <p:nvPr/>
          </p:nvSpPr>
          <p:spPr bwMode="auto">
            <a:xfrm>
              <a:off x="1196" y="654"/>
              <a:ext cx="62"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path>
              </a:pathLst>
            </a:custGeom>
            <a:noFill/>
            <a:ln w="6350">
              <a:solidFill>
                <a:schemeClr val="tx1"/>
              </a:solidFill>
              <a:prstDash val="solid"/>
              <a:round/>
              <a:headEnd/>
              <a:tailEnd/>
            </a:ln>
          </p:spPr>
          <p:txBody>
            <a:bodyPr/>
            <a:lstStyle/>
            <a:p>
              <a:endParaRPr lang="fr-FR"/>
            </a:p>
          </p:txBody>
        </p:sp>
        <p:sp>
          <p:nvSpPr>
            <p:cNvPr id="302140" name="Freeform 60"/>
            <p:cNvSpPr>
              <a:spLocks/>
            </p:cNvSpPr>
            <p:nvPr/>
          </p:nvSpPr>
          <p:spPr bwMode="auto">
            <a:xfrm>
              <a:off x="1258" y="1521"/>
              <a:ext cx="61"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close/>
                </a:path>
              </a:pathLst>
            </a:custGeom>
            <a:solidFill>
              <a:srgbClr val="FFFFFF"/>
            </a:solidFill>
            <a:ln w="0">
              <a:solidFill>
                <a:schemeClr val="tx1"/>
              </a:solidFill>
              <a:prstDash val="solid"/>
              <a:round/>
              <a:headEnd/>
              <a:tailEnd/>
            </a:ln>
          </p:spPr>
          <p:txBody>
            <a:bodyPr/>
            <a:lstStyle/>
            <a:p>
              <a:endParaRPr lang="fr-FR"/>
            </a:p>
          </p:txBody>
        </p:sp>
        <p:sp>
          <p:nvSpPr>
            <p:cNvPr id="302141" name="Freeform 61"/>
            <p:cNvSpPr>
              <a:spLocks/>
            </p:cNvSpPr>
            <p:nvPr/>
          </p:nvSpPr>
          <p:spPr bwMode="auto">
            <a:xfrm>
              <a:off x="1258" y="1521"/>
              <a:ext cx="61"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path>
              </a:pathLst>
            </a:custGeom>
            <a:noFill/>
            <a:ln w="6350">
              <a:solidFill>
                <a:schemeClr val="tx1"/>
              </a:solidFill>
              <a:prstDash val="solid"/>
              <a:round/>
              <a:headEnd/>
              <a:tailEnd/>
            </a:ln>
          </p:spPr>
          <p:txBody>
            <a:bodyPr/>
            <a:lstStyle/>
            <a:p>
              <a:endParaRPr lang="fr-FR"/>
            </a:p>
          </p:txBody>
        </p:sp>
        <p:sp>
          <p:nvSpPr>
            <p:cNvPr id="302142" name="Freeform 62"/>
            <p:cNvSpPr>
              <a:spLocks/>
            </p:cNvSpPr>
            <p:nvPr/>
          </p:nvSpPr>
          <p:spPr bwMode="auto">
            <a:xfrm>
              <a:off x="1689" y="1521"/>
              <a:ext cx="62"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close/>
                </a:path>
              </a:pathLst>
            </a:custGeom>
            <a:solidFill>
              <a:srgbClr val="FFFFFF"/>
            </a:solidFill>
            <a:ln w="0">
              <a:solidFill>
                <a:schemeClr val="tx1"/>
              </a:solidFill>
              <a:prstDash val="solid"/>
              <a:round/>
              <a:headEnd/>
              <a:tailEnd/>
            </a:ln>
          </p:spPr>
          <p:txBody>
            <a:bodyPr/>
            <a:lstStyle/>
            <a:p>
              <a:endParaRPr lang="fr-FR"/>
            </a:p>
          </p:txBody>
        </p:sp>
        <p:sp>
          <p:nvSpPr>
            <p:cNvPr id="302143" name="Freeform 63"/>
            <p:cNvSpPr>
              <a:spLocks/>
            </p:cNvSpPr>
            <p:nvPr/>
          </p:nvSpPr>
          <p:spPr bwMode="auto">
            <a:xfrm>
              <a:off x="1689" y="1521"/>
              <a:ext cx="62"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path>
              </a:pathLst>
            </a:custGeom>
            <a:noFill/>
            <a:ln w="6350">
              <a:solidFill>
                <a:schemeClr val="tx1"/>
              </a:solidFill>
              <a:prstDash val="solid"/>
              <a:round/>
              <a:headEnd/>
              <a:tailEnd/>
            </a:ln>
          </p:spPr>
          <p:txBody>
            <a:bodyPr/>
            <a:lstStyle/>
            <a:p>
              <a:endParaRPr lang="fr-FR"/>
            </a:p>
          </p:txBody>
        </p:sp>
        <p:sp>
          <p:nvSpPr>
            <p:cNvPr id="302144" name="Freeform 64"/>
            <p:cNvSpPr>
              <a:spLocks/>
            </p:cNvSpPr>
            <p:nvPr/>
          </p:nvSpPr>
          <p:spPr bwMode="auto">
            <a:xfrm>
              <a:off x="2121" y="1521"/>
              <a:ext cx="62"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close/>
                </a:path>
              </a:pathLst>
            </a:custGeom>
            <a:solidFill>
              <a:srgbClr val="FFFFFF"/>
            </a:solidFill>
            <a:ln w="0">
              <a:solidFill>
                <a:schemeClr val="tx1"/>
              </a:solidFill>
              <a:prstDash val="solid"/>
              <a:round/>
              <a:headEnd/>
              <a:tailEnd/>
            </a:ln>
          </p:spPr>
          <p:txBody>
            <a:bodyPr/>
            <a:lstStyle/>
            <a:p>
              <a:endParaRPr lang="fr-FR"/>
            </a:p>
          </p:txBody>
        </p:sp>
        <p:sp>
          <p:nvSpPr>
            <p:cNvPr id="302145" name="Freeform 65"/>
            <p:cNvSpPr>
              <a:spLocks/>
            </p:cNvSpPr>
            <p:nvPr/>
          </p:nvSpPr>
          <p:spPr bwMode="auto">
            <a:xfrm>
              <a:off x="2121" y="1521"/>
              <a:ext cx="62"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path>
              </a:pathLst>
            </a:custGeom>
            <a:noFill/>
            <a:ln w="6350">
              <a:solidFill>
                <a:schemeClr val="tx1"/>
              </a:solidFill>
              <a:prstDash val="solid"/>
              <a:round/>
              <a:headEnd/>
              <a:tailEnd/>
            </a:ln>
          </p:spPr>
          <p:txBody>
            <a:bodyPr/>
            <a:lstStyle/>
            <a:p>
              <a:endParaRPr lang="fr-FR"/>
            </a:p>
          </p:txBody>
        </p:sp>
        <p:sp>
          <p:nvSpPr>
            <p:cNvPr id="302146" name="Freeform 66"/>
            <p:cNvSpPr>
              <a:spLocks/>
            </p:cNvSpPr>
            <p:nvPr/>
          </p:nvSpPr>
          <p:spPr bwMode="auto">
            <a:xfrm>
              <a:off x="1874" y="1087"/>
              <a:ext cx="62"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close/>
                </a:path>
              </a:pathLst>
            </a:custGeom>
            <a:solidFill>
              <a:srgbClr val="FFFFFF"/>
            </a:solidFill>
            <a:ln w="0">
              <a:solidFill>
                <a:schemeClr val="tx1"/>
              </a:solidFill>
              <a:prstDash val="solid"/>
              <a:round/>
              <a:headEnd/>
              <a:tailEnd/>
            </a:ln>
          </p:spPr>
          <p:txBody>
            <a:bodyPr/>
            <a:lstStyle/>
            <a:p>
              <a:endParaRPr lang="fr-FR"/>
            </a:p>
          </p:txBody>
        </p:sp>
        <p:sp>
          <p:nvSpPr>
            <p:cNvPr id="302147" name="Freeform 67"/>
            <p:cNvSpPr>
              <a:spLocks/>
            </p:cNvSpPr>
            <p:nvPr/>
          </p:nvSpPr>
          <p:spPr bwMode="auto">
            <a:xfrm>
              <a:off x="1874" y="1087"/>
              <a:ext cx="62" cy="62"/>
            </a:xfrm>
            <a:custGeom>
              <a:avLst/>
              <a:gdLst/>
              <a:ahLst/>
              <a:cxnLst>
                <a:cxn ang="0">
                  <a:pos x="72" y="36"/>
                </a:cxn>
                <a:cxn ang="0">
                  <a:pos x="68" y="54"/>
                </a:cxn>
                <a:cxn ang="0">
                  <a:pos x="54" y="68"/>
                </a:cxn>
                <a:cxn ang="0">
                  <a:pos x="36" y="72"/>
                </a:cxn>
                <a:cxn ang="0">
                  <a:pos x="18" y="68"/>
                </a:cxn>
                <a:cxn ang="0">
                  <a:pos x="4" y="54"/>
                </a:cxn>
                <a:cxn ang="0">
                  <a:pos x="0" y="36"/>
                </a:cxn>
                <a:cxn ang="0">
                  <a:pos x="4" y="18"/>
                </a:cxn>
                <a:cxn ang="0">
                  <a:pos x="18" y="4"/>
                </a:cxn>
                <a:cxn ang="0">
                  <a:pos x="36" y="0"/>
                </a:cxn>
                <a:cxn ang="0">
                  <a:pos x="54" y="4"/>
                </a:cxn>
                <a:cxn ang="0">
                  <a:pos x="68" y="18"/>
                </a:cxn>
                <a:cxn ang="0">
                  <a:pos x="72" y="36"/>
                </a:cxn>
              </a:cxnLst>
              <a:rect l="0" t="0" r="r" b="b"/>
              <a:pathLst>
                <a:path w="72" h="72">
                  <a:moveTo>
                    <a:pt x="72" y="36"/>
                  </a:moveTo>
                  <a:lnTo>
                    <a:pt x="68" y="54"/>
                  </a:lnTo>
                  <a:lnTo>
                    <a:pt x="54" y="68"/>
                  </a:lnTo>
                  <a:lnTo>
                    <a:pt x="36" y="72"/>
                  </a:lnTo>
                  <a:lnTo>
                    <a:pt x="18" y="68"/>
                  </a:lnTo>
                  <a:lnTo>
                    <a:pt x="4" y="54"/>
                  </a:lnTo>
                  <a:lnTo>
                    <a:pt x="0" y="36"/>
                  </a:lnTo>
                  <a:lnTo>
                    <a:pt x="4" y="18"/>
                  </a:lnTo>
                  <a:lnTo>
                    <a:pt x="18" y="4"/>
                  </a:lnTo>
                  <a:lnTo>
                    <a:pt x="36" y="0"/>
                  </a:lnTo>
                  <a:lnTo>
                    <a:pt x="54" y="4"/>
                  </a:lnTo>
                  <a:lnTo>
                    <a:pt x="68" y="18"/>
                  </a:lnTo>
                  <a:lnTo>
                    <a:pt x="72" y="36"/>
                  </a:lnTo>
                </a:path>
              </a:pathLst>
            </a:custGeom>
            <a:noFill/>
            <a:ln w="6350">
              <a:solidFill>
                <a:schemeClr val="tx1"/>
              </a:solidFill>
              <a:prstDash val="solid"/>
              <a:round/>
              <a:headEnd/>
              <a:tailEnd/>
            </a:ln>
          </p:spPr>
          <p:txBody>
            <a:bodyPr/>
            <a:lstStyle/>
            <a:p>
              <a:endParaRPr lang="fr-FR"/>
            </a:p>
          </p:txBody>
        </p:sp>
        <p:sp>
          <p:nvSpPr>
            <p:cNvPr id="302148" name="AutoShape 68"/>
            <p:cNvSpPr>
              <a:spLocks noChangeArrowheads="1"/>
            </p:cNvSpPr>
            <p:nvPr/>
          </p:nvSpPr>
          <p:spPr bwMode="auto">
            <a:xfrm>
              <a:off x="2424" y="784"/>
              <a:ext cx="800" cy="688"/>
            </a:xfrm>
            <a:prstGeom prst="leftRightArrow">
              <a:avLst>
                <a:gd name="adj1" fmla="val 50000"/>
                <a:gd name="adj2" fmla="val 23256"/>
              </a:avLst>
            </a:prstGeom>
            <a:solidFill>
              <a:schemeClr val="accent2"/>
            </a:solidFill>
            <a:ln w="28575">
              <a:solidFill>
                <a:schemeClr val="tx1"/>
              </a:solidFill>
              <a:miter lim="800000"/>
              <a:headEnd/>
              <a:tailEnd/>
            </a:ln>
            <a:effectLst/>
          </p:spPr>
          <p:txBody>
            <a:bodyPr wrap="none" anchor="ctr">
              <a:spAutoFit/>
            </a:bodyPr>
            <a:lstStyle/>
            <a:p>
              <a:endParaRPr lang="fr-FR"/>
            </a:p>
          </p:txBody>
        </p:sp>
      </p:grpSp>
      <p:sp>
        <p:nvSpPr>
          <p:cNvPr id="302149" name="Text Box 69"/>
          <p:cNvSpPr txBox="1">
            <a:spLocks noChangeArrowheads="1"/>
          </p:cNvSpPr>
          <p:nvPr/>
        </p:nvSpPr>
        <p:spPr bwMode="auto">
          <a:xfrm>
            <a:off x="136525" y="136525"/>
            <a:ext cx="7596188" cy="519113"/>
          </a:xfrm>
          <a:prstGeom prst="rect">
            <a:avLst/>
          </a:prstGeom>
          <a:noFill/>
          <a:ln w="9525">
            <a:noFill/>
            <a:miter lim="800000"/>
            <a:headEnd/>
            <a:tailEnd/>
          </a:ln>
          <a:effectLst/>
        </p:spPr>
        <p:txBody>
          <a:bodyPr wrap="none">
            <a:spAutoFit/>
          </a:bodyPr>
          <a:lstStyle/>
          <a:p>
            <a:r>
              <a:rPr lang="en-US" sz="2800">
                <a:cs typeface="Times New Roman" pitchFamily="18" charset="0"/>
              </a:rPr>
              <a:t>Example: affine invariants of coplanar points</a:t>
            </a:r>
          </a:p>
        </p:txBody>
      </p:sp>
      <p:sp>
        <p:nvSpPr>
          <p:cNvPr id="302150" name="Line 70"/>
          <p:cNvSpPr>
            <a:spLocks noChangeShapeType="1"/>
          </p:cNvSpPr>
          <p:nvPr/>
        </p:nvSpPr>
        <p:spPr bwMode="auto">
          <a:xfrm flipH="1">
            <a:off x="3213100" y="2463800"/>
            <a:ext cx="203200" cy="114300"/>
          </a:xfrm>
          <a:prstGeom prst="line">
            <a:avLst/>
          </a:prstGeom>
          <a:noFill/>
          <a:ln w="28575">
            <a:solidFill>
              <a:schemeClr val="tx1"/>
            </a:solidFill>
            <a:round/>
            <a:headEnd/>
            <a:tailEnd/>
          </a:ln>
          <a:effectLst/>
        </p:spPr>
        <p:txBody>
          <a:bodyPr wrap="none">
            <a:spAutoFit/>
          </a:bodyPr>
          <a:lstStyle/>
          <a:p>
            <a:endParaRPr lang="fr-FR"/>
          </a:p>
        </p:txBody>
      </p:sp>
      <p:sp>
        <p:nvSpPr>
          <p:cNvPr id="302151" name="Line 71"/>
          <p:cNvSpPr>
            <a:spLocks noChangeShapeType="1"/>
          </p:cNvSpPr>
          <p:nvPr/>
        </p:nvSpPr>
        <p:spPr bwMode="auto">
          <a:xfrm flipH="1" flipV="1">
            <a:off x="3200400" y="2349500"/>
            <a:ext cx="215900" cy="114300"/>
          </a:xfrm>
          <a:prstGeom prst="line">
            <a:avLst/>
          </a:prstGeom>
          <a:noFill/>
          <a:ln w="28575">
            <a:solidFill>
              <a:schemeClr val="tx1"/>
            </a:solidFill>
            <a:round/>
            <a:headEnd/>
            <a:tailEnd/>
          </a:ln>
          <a:effectLst/>
        </p:spPr>
        <p:txBody>
          <a:bodyPr wrap="none">
            <a:spAutoFit/>
          </a:bodyPr>
          <a:lstStyle/>
          <a:p>
            <a:endParaRPr lang="fr-FR"/>
          </a:p>
        </p:txBody>
      </p:sp>
      <p:sp>
        <p:nvSpPr>
          <p:cNvPr id="302152" name="Line 72"/>
          <p:cNvSpPr>
            <a:spLocks noChangeShapeType="1"/>
          </p:cNvSpPr>
          <p:nvPr/>
        </p:nvSpPr>
        <p:spPr bwMode="auto">
          <a:xfrm>
            <a:off x="1943100" y="1079500"/>
            <a:ext cx="25400" cy="279400"/>
          </a:xfrm>
          <a:prstGeom prst="line">
            <a:avLst/>
          </a:prstGeom>
          <a:noFill/>
          <a:ln w="28575">
            <a:solidFill>
              <a:schemeClr val="tx1"/>
            </a:solidFill>
            <a:round/>
            <a:headEnd/>
            <a:tailEnd/>
          </a:ln>
          <a:effectLst/>
        </p:spPr>
        <p:txBody>
          <a:bodyPr wrap="none">
            <a:spAutoFit/>
          </a:bodyPr>
          <a:lstStyle/>
          <a:p>
            <a:endParaRPr lang="fr-FR"/>
          </a:p>
        </p:txBody>
      </p:sp>
      <p:sp>
        <p:nvSpPr>
          <p:cNvPr id="302153" name="Line 73"/>
          <p:cNvSpPr>
            <a:spLocks noChangeShapeType="1"/>
          </p:cNvSpPr>
          <p:nvPr/>
        </p:nvSpPr>
        <p:spPr bwMode="auto">
          <a:xfrm flipH="1">
            <a:off x="1714500" y="1079500"/>
            <a:ext cx="228600" cy="177800"/>
          </a:xfrm>
          <a:prstGeom prst="line">
            <a:avLst/>
          </a:prstGeom>
          <a:noFill/>
          <a:ln w="28575">
            <a:solidFill>
              <a:schemeClr val="tx1"/>
            </a:solidFill>
            <a:round/>
            <a:headEnd/>
            <a:tailEnd/>
          </a:ln>
          <a:effectLst/>
        </p:spPr>
        <p:txBody>
          <a:bodyPr wrap="none">
            <a:spAutoFit/>
          </a:bodyPr>
          <a:lstStyle/>
          <a:p>
            <a:endParaRPr lang="fr-FR"/>
          </a:p>
        </p:txBody>
      </p:sp>
      <p:sp>
        <p:nvSpPr>
          <p:cNvPr id="302154" name="Line 74"/>
          <p:cNvSpPr>
            <a:spLocks noChangeShapeType="1"/>
          </p:cNvSpPr>
          <p:nvPr/>
        </p:nvSpPr>
        <p:spPr bwMode="auto">
          <a:xfrm flipH="1">
            <a:off x="7556500" y="1384300"/>
            <a:ext cx="63500" cy="254000"/>
          </a:xfrm>
          <a:prstGeom prst="line">
            <a:avLst/>
          </a:prstGeom>
          <a:noFill/>
          <a:ln w="28575">
            <a:solidFill>
              <a:schemeClr val="tx1"/>
            </a:solidFill>
            <a:round/>
            <a:headEnd/>
            <a:tailEnd/>
          </a:ln>
          <a:effectLst/>
        </p:spPr>
        <p:txBody>
          <a:bodyPr wrap="none">
            <a:spAutoFit/>
          </a:bodyPr>
          <a:lstStyle/>
          <a:p>
            <a:endParaRPr lang="fr-FR"/>
          </a:p>
        </p:txBody>
      </p:sp>
      <p:sp>
        <p:nvSpPr>
          <p:cNvPr id="302155" name="Line 75"/>
          <p:cNvSpPr>
            <a:spLocks noChangeShapeType="1"/>
          </p:cNvSpPr>
          <p:nvPr/>
        </p:nvSpPr>
        <p:spPr bwMode="auto">
          <a:xfrm flipH="1">
            <a:off x="7366000" y="1371600"/>
            <a:ext cx="254000" cy="88900"/>
          </a:xfrm>
          <a:prstGeom prst="line">
            <a:avLst/>
          </a:prstGeom>
          <a:noFill/>
          <a:ln w="28575">
            <a:solidFill>
              <a:schemeClr val="tx1"/>
            </a:solidFill>
            <a:round/>
            <a:headEnd/>
            <a:tailEnd/>
          </a:ln>
          <a:effectLst/>
        </p:spPr>
        <p:txBody>
          <a:bodyPr wrap="none">
            <a:spAutoFit/>
          </a:bodyPr>
          <a:lstStyle/>
          <a:p>
            <a:endParaRPr lang="fr-FR"/>
          </a:p>
        </p:txBody>
      </p:sp>
      <p:sp>
        <p:nvSpPr>
          <p:cNvPr id="302156" name="Line 76"/>
          <p:cNvSpPr>
            <a:spLocks noChangeShapeType="1"/>
          </p:cNvSpPr>
          <p:nvPr/>
        </p:nvSpPr>
        <p:spPr bwMode="auto">
          <a:xfrm>
            <a:off x="5473700" y="990600"/>
            <a:ext cx="228600" cy="127000"/>
          </a:xfrm>
          <a:prstGeom prst="line">
            <a:avLst/>
          </a:prstGeom>
          <a:noFill/>
          <a:ln w="28575">
            <a:solidFill>
              <a:schemeClr val="tx1"/>
            </a:solidFill>
            <a:round/>
            <a:headEnd/>
            <a:tailEnd/>
          </a:ln>
          <a:effectLst/>
        </p:spPr>
        <p:txBody>
          <a:bodyPr wrap="none">
            <a:spAutoFit/>
          </a:bodyPr>
          <a:lstStyle/>
          <a:p>
            <a:endParaRPr lang="fr-FR"/>
          </a:p>
        </p:txBody>
      </p:sp>
      <p:sp>
        <p:nvSpPr>
          <p:cNvPr id="302157" name="Line 77"/>
          <p:cNvSpPr>
            <a:spLocks noChangeShapeType="1"/>
          </p:cNvSpPr>
          <p:nvPr/>
        </p:nvSpPr>
        <p:spPr bwMode="auto">
          <a:xfrm>
            <a:off x="5473700" y="990600"/>
            <a:ext cx="25400" cy="266700"/>
          </a:xfrm>
          <a:prstGeom prst="line">
            <a:avLst/>
          </a:prstGeom>
          <a:noFill/>
          <a:ln w="28575">
            <a:solidFill>
              <a:schemeClr val="tx1"/>
            </a:solidFill>
            <a:round/>
            <a:headEnd/>
            <a:tailEnd/>
          </a:ln>
          <a:effectLst/>
        </p:spPr>
        <p:txBody>
          <a:bodyPr wrap="none">
            <a:spAutoFit/>
          </a:bodyPr>
          <a:lstStyle/>
          <a:p>
            <a:endParaRPr lang="fr-F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9"/>
          <p:cNvGrpSpPr>
            <a:grpSpLocks/>
          </p:cNvGrpSpPr>
          <p:nvPr/>
        </p:nvGrpSpPr>
        <p:grpSpPr bwMode="auto">
          <a:xfrm>
            <a:off x="152400" y="457200"/>
            <a:ext cx="8532813" cy="6297613"/>
            <a:chOff x="96" y="288"/>
            <a:chExt cx="5375" cy="3967"/>
          </a:xfrm>
        </p:grpSpPr>
        <p:grpSp>
          <p:nvGrpSpPr>
            <p:cNvPr id="4" name="Group 18"/>
            <p:cNvGrpSpPr>
              <a:grpSpLocks/>
            </p:cNvGrpSpPr>
            <p:nvPr/>
          </p:nvGrpSpPr>
          <p:grpSpPr bwMode="auto">
            <a:xfrm>
              <a:off x="96" y="288"/>
              <a:ext cx="5375" cy="3967"/>
              <a:chOff x="96" y="288"/>
              <a:chExt cx="5375" cy="3967"/>
            </a:xfrm>
          </p:grpSpPr>
          <p:pic>
            <p:nvPicPr>
              <p:cNvPr id="184329" name="Picture 9" descr="SCAN0341-1"/>
              <p:cNvPicPr>
                <a:picLocks noChangeAspect="1" noChangeArrowheads="1"/>
              </p:cNvPicPr>
              <p:nvPr/>
            </p:nvPicPr>
            <p:blipFill>
              <a:blip r:embed="rId3"/>
              <a:srcRect t="4537"/>
              <a:stretch>
                <a:fillRect/>
              </a:stretch>
            </p:blipFill>
            <p:spPr bwMode="auto">
              <a:xfrm>
                <a:off x="96" y="711"/>
                <a:ext cx="2208" cy="1830"/>
              </a:xfrm>
              <a:prstGeom prst="rect">
                <a:avLst/>
              </a:prstGeom>
              <a:noFill/>
            </p:spPr>
          </p:pic>
          <p:sp>
            <p:nvSpPr>
              <p:cNvPr id="184330" name="Rectangle 10"/>
              <p:cNvSpPr>
                <a:spLocks noChangeArrowheads="1"/>
              </p:cNvSpPr>
              <p:nvPr/>
            </p:nvSpPr>
            <p:spPr bwMode="auto">
              <a:xfrm>
                <a:off x="192" y="288"/>
                <a:ext cx="2688" cy="442"/>
              </a:xfrm>
              <a:prstGeom prst="rect">
                <a:avLst/>
              </a:prstGeom>
              <a:noFill/>
              <a:ln w="9525">
                <a:noFill/>
                <a:miter lim="800000"/>
                <a:headEnd/>
                <a:tailEnd/>
              </a:ln>
              <a:effectLst/>
            </p:spPr>
            <p:txBody>
              <a:bodyPr>
                <a:spAutoFit/>
              </a:bodyPr>
              <a:lstStyle/>
              <a:p>
                <a:pPr marL="609600" indent="-609600" algn="l">
                  <a:spcAft>
                    <a:spcPct val="0"/>
                  </a:spcAft>
                </a:pPr>
                <a:r>
                  <a:rPr lang="en-US" b="1" dirty="0" err="1"/>
                  <a:t>I.Biederman</a:t>
                </a:r>
                <a:r>
                  <a:rPr lang="en-US" b="1" dirty="0"/>
                  <a:t> (1985-87) </a:t>
                </a:r>
              </a:p>
              <a:p>
                <a:pPr marL="609600" indent="-609600" algn="l">
                  <a:spcAft>
                    <a:spcPct val="0"/>
                  </a:spcAft>
                </a:pPr>
                <a:r>
                  <a:rPr lang="en-US" b="1" dirty="0"/>
                  <a:t>Recognition by components</a:t>
                </a:r>
                <a:endParaRPr lang="fr-FR" b="1" dirty="0"/>
              </a:p>
            </p:txBody>
          </p:sp>
          <p:pic>
            <p:nvPicPr>
              <p:cNvPr id="184332" name="Picture 12" descr="SCAN0342-11"/>
              <p:cNvPicPr>
                <a:picLocks noChangeAspect="1" noChangeArrowheads="1"/>
              </p:cNvPicPr>
              <p:nvPr/>
            </p:nvPicPr>
            <p:blipFill>
              <a:blip r:embed="rId4" cstate="print"/>
              <a:srcRect/>
              <a:stretch>
                <a:fillRect/>
              </a:stretch>
            </p:blipFill>
            <p:spPr bwMode="auto">
              <a:xfrm>
                <a:off x="3120" y="720"/>
                <a:ext cx="2256" cy="1822"/>
              </a:xfrm>
              <a:prstGeom prst="rect">
                <a:avLst/>
              </a:prstGeom>
              <a:noFill/>
            </p:spPr>
          </p:pic>
          <p:sp>
            <p:nvSpPr>
              <p:cNvPr id="184333" name="Rectangle 13"/>
              <p:cNvSpPr>
                <a:spLocks noChangeArrowheads="1"/>
              </p:cNvSpPr>
              <p:nvPr/>
            </p:nvSpPr>
            <p:spPr bwMode="auto">
              <a:xfrm>
                <a:off x="3133" y="389"/>
                <a:ext cx="2338" cy="233"/>
              </a:xfrm>
              <a:prstGeom prst="rect">
                <a:avLst/>
              </a:prstGeom>
              <a:noFill/>
              <a:ln w="9525">
                <a:noFill/>
                <a:miter lim="800000"/>
                <a:headEnd/>
                <a:tailEnd/>
              </a:ln>
              <a:effectLst/>
            </p:spPr>
            <p:txBody>
              <a:bodyPr wrap="square">
                <a:spAutoFit/>
              </a:bodyPr>
              <a:lstStyle/>
              <a:p>
                <a:pPr marL="609600" indent="-609600" algn="l">
                  <a:spcAft>
                    <a:spcPct val="0"/>
                  </a:spcAft>
                </a:pPr>
                <a:r>
                  <a:rPr lang="en-US" b="1" dirty="0"/>
                  <a:t>D. Lowe (1985) </a:t>
                </a:r>
              </a:p>
            </p:txBody>
          </p:sp>
          <p:sp>
            <p:nvSpPr>
              <p:cNvPr id="184336" name="Rectangle 16"/>
              <p:cNvSpPr>
                <a:spLocks noChangeArrowheads="1"/>
              </p:cNvSpPr>
              <p:nvPr/>
            </p:nvSpPr>
            <p:spPr bwMode="auto">
              <a:xfrm>
                <a:off x="192" y="2544"/>
                <a:ext cx="3840" cy="518"/>
              </a:xfrm>
              <a:prstGeom prst="rect">
                <a:avLst/>
              </a:prstGeom>
              <a:noFill/>
              <a:ln w="9525">
                <a:noFill/>
                <a:miter lim="800000"/>
                <a:headEnd/>
                <a:tailEnd/>
              </a:ln>
              <a:effectLst/>
            </p:spPr>
            <p:txBody>
              <a:bodyPr>
                <a:spAutoFit/>
              </a:bodyPr>
              <a:lstStyle/>
              <a:p>
                <a:pPr algn="l">
                  <a:spcAft>
                    <a:spcPct val="0"/>
                  </a:spcAft>
                </a:pPr>
                <a:r>
                  <a:rPr lang="en-US" sz="2400" b="1"/>
                  <a:t>Pros:</a:t>
                </a:r>
              </a:p>
              <a:p>
                <a:pPr lvl="1" algn="l">
                  <a:spcAft>
                    <a:spcPct val="0"/>
                  </a:spcAft>
                  <a:buFontTx/>
                  <a:buChar char="•"/>
                </a:pPr>
                <a:r>
                  <a:rPr lang="en-US" sz="2400"/>
                  <a:t> View-point independent </a:t>
                </a:r>
              </a:p>
            </p:txBody>
          </p:sp>
          <p:sp>
            <p:nvSpPr>
              <p:cNvPr id="184337" name="Rectangle 17"/>
              <p:cNvSpPr>
                <a:spLocks noChangeArrowheads="1"/>
              </p:cNvSpPr>
              <p:nvPr/>
            </p:nvSpPr>
            <p:spPr bwMode="auto">
              <a:xfrm>
                <a:off x="192" y="3034"/>
                <a:ext cx="5040" cy="1221"/>
              </a:xfrm>
              <a:prstGeom prst="rect">
                <a:avLst/>
              </a:prstGeom>
              <a:noFill/>
              <a:ln w="9525">
                <a:noFill/>
                <a:miter lim="800000"/>
                <a:headEnd/>
                <a:tailEnd/>
              </a:ln>
              <a:effectLst/>
            </p:spPr>
            <p:txBody>
              <a:bodyPr>
                <a:spAutoFit/>
              </a:bodyPr>
              <a:lstStyle/>
              <a:p>
                <a:pPr algn="l">
                  <a:spcAft>
                    <a:spcPct val="0"/>
                  </a:spcAft>
                </a:pPr>
                <a:r>
                  <a:rPr lang="en-US" sz="2400" b="1" dirty="0"/>
                  <a:t>Cons:</a:t>
                </a:r>
              </a:p>
              <a:p>
                <a:pPr lvl="1" algn="l">
                  <a:spcAft>
                    <a:spcPct val="0"/>
                  </a:spcAft>
                  <a:buFontTx/>
                  <a:buChar char="•"/>
                </a:pPr>
                <a:r>
                  <a:rPr lang="en-US" sz="2400" dirty="0"/>
                  <a:t> Model matching is ill-posed: geometric </a:t>
                </a:r>
                <a:r>
                  <a:rPr lang="en-US" sz="2400" dirty="0" smtClean="0"/>
                  <a:t>properties     </a:t>
                </a:r>
                <a:br>
                  <a:rPr lang="en-US" sz="2400" dirty="0" smtClean="0"/>
                </a:br>
                <a:r>
                  <a:rPr lang="en-US" sz="2400" dirty="0" smtClean="0"/>
                  <a:t>  of </a:t>
                </a:r>
                <a:r>
                  <a:rPr lang="en-US" sz="2400" dirty="0"/>
                  <a:t>the model are not available in the image</a:t>
                </a:r>
              </a:p>
              <a:p>
                <a:pPr lvl="1" algn="l">
                  <a:spcAft>
                    <a:spcPct val="0"/>
                  </a:spcAft>
                  <a:buFontTx/>
                  <a:buChar char="•"/>
                </a:pPr>
                <a:r>
                  <a:rPr lang="en-US" sz="2400" dirty="0"/>
                  <a:t> Generalization to object classes is unclear</a:t>
                </a:r>
              </a:p>
              <a:p>
                <a:pPr lvl="1" algn="l">
                  <a:spcAft>
                    <a:spcPct val="0"/>
                  </a:spcAft>
                  <a:buFontTx/>
                  <a:buChar char="•"/>
                </a:pPr>
                <a:r>
                  <a:rPr lang="en-US" sz="2400" dirty="0"/>
                  <a:t> Requires complex 3D model (usually handcrafted)</a:t>
                </a:r>
              </a:p>
            </p:txBody>
          </p:sp>
        </p:grpSp>
        <p:sp>
          <p:nvSpPr>
            <p:cNvPr id="184331" name="Rectangle 11"/>
            <p:cNvSpPr>
              <a:spLocks noChangeArrowheads="1"/>
            </p:cNvSpPr>
            <p:nvPr/>
          </p:nvSpPr>
          <p:spPr bwMode="auto">
            <a:xfrm>
              <a:off x="511" y="720"/>
              <a:ext cx="1748" cy="213"/>
            </a:xfrm>
            <a:prstGeom prst="rect">
              <a:avLst/>
            </a:prstGeom>
            <a:solidFill>
              <a:schemeClr val="tx1"/>
            </a:solidFill>
            <a:ln w="9525">
              <a:noFill/>
              <a:miter lim="800000"/>
              <a:headEnd/>
              <a:tailEnd/>
            </a:ln>
            <a:effectLst/>
          </p:spPr>
          <p:txBody>
            <a:bodyPr wrap="square">
              <a:spAutoFit/>
            </a:bodyPr>
            <a:lstStyle/>
            <a:p>
              <a:pPr marL="609600" indent="-609600" algn="l">
                <a:spcAft>
                  <a:spcPct val="0"/>
                </a:spcAft>
              </a:pPr>
              <a:r>
                <a:rPr lang="en-US" sz="1600" b="1" dirty="0" err="1" smtClean="0">
                  <a:solidFill>
                    <a:schemeClr val="bg2"/>
                  </a:solidFill>
                  <a:latin typeface="Arial" pitchFamily="34" charset="0"/>
                  <a:cs typeface="Arial" pitchFamily="34" charset="0"/>
                </a:rPr>
                <a:t>Geons</a:t>
              </a:r>
              <a:r>
                <a:rPr lang="en-US" sz="1600" dirty="0" smtClean="0">
                  <a:solidFill>
                    <a:schemeClr val="bg2"/>
                  </a:solidFill>
                  <a:latin typeface="Arial" pitchFamily="34" charset="0"/>
                  <a:cs typeface="Arial" pitchFamily="34" charset="0"/>
                </a:rPr>
                <a:t> = geometric icons</a:t>
              </a:r>
              <a:endParaRPr lang="fr-FR" sz="1600" dirty="0">
                <a:solidFill>
                  <a:schemeClr val="bg2"/>
                </a:solidFill>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84" name="Picture 32" descr="objrec_paperstat"/>
          <p:cNvPicPr>
            <a:picLocks noChangeAspect="1" noChangeArrowheads="1"/>
          </p:cNvPicPr>
          <p:nvPr/>
        </p:nvPicPr>
        <p:blipFill>
          <a:blip r:embed="rId3"/>
          <a:srcRect l="10669" t="5336" r="6641" b="3964"/>
          <a:stretch>
            <a:fillRect/>
          </a:stretch>
        </p:blipFill>
        <p:spPr bwMode="auto">
          <a:xfrm>
            <a:off x="1295400" y="1600200"/>
            <a:ext cx="6096000" cy="4360863"/>
          </a:xfrm>
          <a:prstGeom prst="rect">
            <a:avLst/>
          </a:prstGeom>
          <a:noFill/>
        </p:spPr>
      </p:pic>
      <p:sp>
        <p:nvSpPr>
          <p:cNvPr id="125985" name="Freeform 33"/>
          <p:cNvSpPr>
            <a:spLocks/>
          </p:cNvSpPr>
          <p:nvPr/>
        </p:nvSpPr>
        <p:spPr bwMode="auto">
          <a:xfrm>
            <a:off x="1524000" y="1733550"/>
            <a:ext cx="5549900" cy="3708400"/>
          </a:xfrm>
          <a:custGeom>
            <a:avLst/>
            <a:gdLst/>
            <a:ahLst/>
            <a:cxnLst>
              <a:cxn ang="0">
                <a:pos x="0" y="2240"/>
              </a:cxn>
              <a:cxn ang="0">
                <a:pos x="528" y="2336"/>
              </a:cxn>
              <a:cxn ang="0">
                <a:pos x="1056" y="2240"/>
              </a:cxn>
              <a:cxn ang="0">
                <a:pos x="1584" y="1952"/>
              </a:cxn>
              <a:cxn ang="0">
                <a:pos x="2016" y="1808"/>
              </a:cxn>
              <a:cxn ang="0">
                <a:pos x="2544" y="1760"/>
              </a:cxn>
              <a:cxn ang="0">
                <a:pos x="2880" y="1520"/>
              </a:cxn>
              <a:cxn ang="0">
                <a:pos x="3408" y="224"/>
              </a:cxn>
              <a:cxn ang="0">
                <a:pos x="3408" y="176"/>
              </a:cxn>
            </a:cxnLst>
            <a:rect l="0" t="0" r="r" b="b"/>
            <a:pathLst>
              <a:path w="3496" h="2336">
                <a:moveTo>
                  <a:pt x="0" y="2240"/>
                </a:moveTo>
                <a:cubicBezTo>
                  <a:pt x="176" y="2288"/>
                  <a:pt x="352" y="2336"/>
                  <a:pt x="528" y="2336"/>
                </a:cubicBezTo>
                <a:cubicBezTo>
                  <a:pt x="704" y="2336"/>
                  <a:pt x="880" y="2304"/>
                  <a:pt x="1056" y="2240"/>
                </a:cubicBezTo>
                <a:cubicBezTo>
                  <a:pt x="1232" y="2176"/>
                  <a:pt x="1424" y="2024"/>
                  <a:pt x="1584" y="1952"/>
                </a:cubicBezTo>
                <a:cubicBezTo>
                  <a:pt x="1744" y="1880"/>
                  <a:pt x="1856" y="1840"/>
                  <a:pt x="2016" y="1808"/>
                </a:cubicBezTo>
                <a:cubicBezTo>
                  <a:pt x="2176" y="1776"/>
                  <a:pt x="2400" y="1808"/>
                  <a:pt x="2544" y="1760"/>
                </a:cubicBezTo>
                <a:cubicBezTo>
                  <a:pt x="2688" y="1712"/>
                  <a:pt x="2736" y="1776"/>
                  <a:pt x="2880" y="1520"/>
                </a:cubicBezTo>
                <a:cubicBezTo>
                  <a:pt x="3024" y="1264"/>
                  <a:pt x="3320" y="448"/>
                  <a:pt x="3408" y="224"/>
                </a:cubicBezTo>
                <a:cubicBezTo>
                  <a:pt x="3496" y="0"/>
                  <a:pt x="3452" y="88"/>
                  <a:pt x="3408" y="176"/>
                </a:cubicBezTo>
              </a:path>
            </a:pathLst>
          </a:custGeom>
          <a:noFill/>
          <a:ln w="123825" cap="flat" cmpd="sng">
            <a:solidFill>
              <a:srgbClr val="FF0000"/>
            </a:solidFill>
            <a:prstDash val="solid"/>
            <a:round/>
            <a:headEnd/>
            <a:tailEnd/>
          </a:ln>
          <a:effectLst/>
        </p:spPr>
        <p:txBody>
          <a:bodyPr/>
          <a:lstStyle/>
          <a:p>
            <a:endParaRPr lang="fr-FR"/>
          </a:p>
        </p:txBody>
      </p:sp>
      <p:sp>
        <p:nvSpPr>
          <p:cNvPr id="125987" name="Rectangle 35"/>
          <p:cNvSpPr>
            <a:spLocks noChangeArrowheads="1"/>
          </p:cNvSpPr>
          <p:nvPr/>
        </p:nvSpPr>
        <p:spPr bwMode="auto">
          <a:xfrm>
            <a:off x="774648" y="325395"/>
            <a:ext cx="5257800" cy="1200329"/>
          </a:xfrm>
          <a:prstGeom prst="rect">
            <a:avLst/>
          </a:prstGeom>
          <a:noFill/>
          <a:ln w="9525">
            <a:noFill/>
            <a:miter lim="800000"/>
            <a:headEnd/>
            <a:tailEnd/>
          </a:ln>
          <a:effectLst/>
        </p:spPr>
        <p:txBody>
          <a:bodyPr>
            <a:spAutoFit/>
          </a:bodyPr>
          <a:lstStyle/>
          <a:p>
            <a:r>
              <a:rPr lang="en-US" sz="2400" b="1" dirty="0" smtClean="0"/>
              <a:t>Number of research papers with key-words “object </a:t>
            </a:r>
            <a:r>
              <a:rPr lang="en-US" sz="2400" b="1" dirty="0"/>
              <a:t>recognition</a:t>
            </a:r>
            <a:r>
              <a:rPr lang="en-US" sz="2400" b="1" dirty="0" smtClean="0"/>
              <a:t>”, </a:t>
            </a:r>
            <a:r>
              <a:rPr lang="en-US" sz="2400" b="1" dirty="0"/>
              <a:t>source: Springer.com</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914400" y="2209800"/>
            <a:ext cx="6172200" cy="4343400"/>
            <a:chOff x="576" y="1392"/>
            <a:chExt cx="3888" cy="2736"/>
          </a:xfrm>
        </p:grpSpPr>
        <p:pic>
          <p:nvPicPr>
            <p:cNvPr id="180230" name="Picture 6" descr="geometry_paperstat"/>
            <p:cNvPicPr>
              <a:picLocks noChangeAspect="1" noChangeArrowheads="1"/>
            </p:cNvPicPr>
            <p:nvPr/>
          </p:nvPicPr>
          <p:blipFill>
            <a:blip r:embed="rId3"/>
            <a:srcRect l="9335" t="3557" r="6641" b="5743"/>
            <a:stretch>
              <a:fillRect/>
            </a:stretch>
          </p:blipFill>
          <p:spPr bwMode="auto">
            <a:xfrm>
              <a:off x="576" y="1392"/>
              <a:ext cx="3888" cy="2736"/>
            </a:xfrm>
            <a:prstGeom prst="rect">
              <a:avLst/>
            </a:prstGeom>
            <a:noFill/>
          </p:spPr>
        </p:pic>
        <p:sp>
          <p:nvSpPr>
            <p:cNvPr id="180232" name="Freeform 8"/>
            <p:cNvSpPr>
              <a:spLocks/>
            </p:cNvSpPr>
            <p:nvPr/>
          </p:nvSpPr>
          <p:spPr bwMode="auto">
            <a:xfrm>
              <a:off x="864" y="2592"/>
              <a:ext cx="3120" cy="1320"/>
            </a:xfrm>
            <a:custGeom>
              <a:avLst/>
              <a:gdLst/>
              <a:ahLst/>
              <a:cxnLst>
                <a:cxn ang="0">
                  <a:pos x="0" y="976"/>
                </a:cxn>
                <a:cxn ang="0">
                  <a:pos x="768" y="928"/>
                </a:cxn>
                <a:cxn ang="0">
                  <a:pos x="1344" y="352"/>
                </a:cxn>
                <a:cxn ang="0">
                  <a:pos x="1776" y="16"/>
                </a:cxn>
                <a:cxn ang="0">
                  <a:pos x="2112" y="256"/>
                </a:cxn>
                <a:cxn ang="0">
                  <a:pos x="2448" y="544"/>
                </a:cxn>
                <a:cxn ang="0">
                  <a:pos x="2832" y="544"/>
                </a:cxn>
                <a:cxn ang="0">
                  <a:pos x="3120" y="304"/>
                </a:cxn>
              </a:cxnLst>
              <a:rect l="0" t="0" r="r" b="b"/>
              <a:pathLst>
                <a:path w="3120" h="1032">
                  <a:moveTo>
                    <a:pt x="0" y="976"/>
                  </a:moveTo>
                  <a:cubicBezTo>
                    <a:pt x="272" y="1004"/>
                    <a:pt x="544" y="1032"/>
                    <a:pt x="768" y="928"/>
                  </a:cubicBezTo>
                  <a:cubicBezTo>
                    <a:pt x="992" y="824"/>
                    <a:pt x="1176" y="504"/>
                    <a:pt x="1344" y="352"/>
                  </a:cubicBezTo>
                  <a:cubicBezTo>
                    <a:pt x="1512" y="200"/>
                    <a:pt x="1648" y="32"/>
                    <a:pt x="1776" y="16"/>
                  </a:cubicBezTo>
                  <a:cubicBezTo>
                    <a:pt x="1904" y="0"/>
                    <a:pt x="2000" y="168"/>
                    <a:pt x="2112" y="256"/>
                  </a:cubicBezTo>
                  <a:cubicBezTo>
                    <a:pt x="2224" y="344"/>
                    <a:pt x="2328" y="496"/>
                    <a:pt x="2448" y="544"/>
                  </a:cubicBezTo>
                  <a:cubicBezTo>
                    <a:pt x="2568" y="592"/>
                    <a:pt x="2720" y="584"/>
                    <a:pt x="2832" y="544"/>
                  </a:cubicBezTo>
                  <a:cubicBezTo>
                    <a:pt x="2944" y="504"/>
                    <a:pt x="3032" y="404"/>
                    <a:pt x="3120" y="304"/>
                  </a:cubicBezTo>
                </a:path>
              </a:pathLst>
            </a:custGeom>
            <a:noFill/>
            <a:ln w="114300" cap="flat" cmpd="sng">
              <a:solidFill>
                <a:srgbClr val="009900"/>
              </a:solidFill>
              <a:prstDash val="solid"/>
              <a:round/>
              <a:headEnd/>
              <a:tailEnd/>
            </a:ln>
            <a:effectLst/>
          </p:spPr>
          <p:txBody>
            <a:bodyPr/>
            <a:lstStyle/>
            <a:p>
              <a:endParaRPr lang="fr-FR"/>
            </a:p>
          </p:txBody>
        </p:sp>
      </p:grpSp>
      <p:sp>
        <p:nvSpPr>
          <p:cNvPr id="180235" name="Rectangle 11"/>
          <p:cNvSpPr>
            <a:spLocks noChangeArrowheads="1"/>
          </p:cNvSpPr>
          <p:nvPr/>
        </p:nvSpPr>
        <p:spPr bwMode="auto">
          <a:xfrm>
            <a:off x="7875" y="252369"/>
            <a:ext cx="3276600" cy="1938992"/>
          </a:xfrm>
          <a:prstGeom prst="rect">
            <a:avLst/>
          </a:prstGeom>
          <a:noFill/>
          <a:ln w="9525">
            <a:noFill/>
            <a:miter lim="800000"/>
            <a:headEnd/>
            <a:tailEnd/>
          </a:ln>
          <a:effectLst/>
        </p:spPr>
        <p:txBody>
          <a:bodyPr>
            <a:spAutoFit/>
          </a:bodyPr>
          <a:lstStyle/>
          <a:p>
            <a:pPr algn="l">
              <a:spcAft>
                <a:spcPct val="0"/>
              </a:spcAft>
            </a:pPr>
            <a:r>
              <a:rPr lang="en-US" sz="2400" b="1" dirty="0" smtClean="0"/>
              <a:t>Numbers of papers </a:t>
            </a:r>
            <a:r>
              <a:rPr lang="en-US" sz="2400" b="1" dirty="0"/>
              <a:t>with </a:t>
            </a:r>
            <a:r>
              <a:rPr lang="en-US" sz="2400" b="1" dirty="0" smtClean="0"/>
              <a:t>key-words “</a:t>
            </a:r>
            <a:r>
              <a:rPr lang="en-US" sz="2400" b="1" dirty="0" err="1" smtClean="0"/>
              <a:t>epipolar</a:t>
            </a:r>
            <a:r>
              <a:rPr lang="en-US" sz="2400" b="1" dirty="0" smtClean="0"/>
              <a:t> </a:t>
            </a:r>
            <a:r>
              <a:rPr lang="en-US" sz="2400" b="1" dirty="0"/>
              <a:t>geometry</a:t>
            </a:r>
            <a:r>
              <a:rPr lang="en-US" sz="2400" b="1" dirty="0" smtClean="0"/>
              <a:t>” </a:t>
            </a:r>
            <a:br>
              <a:rPr lang="en-US" sz="2400" b="1" dirty="0" smtClean="0"/>
            </a:br>
            <a:r>
              <a:rPr lang="en-US" sz="2400" b="1" dirty="0" smtClean="0"/>
              <a:t>source</a:t>
            </a:r>
            <a:r>
              <a:rPr lang="en-US" sz="2400" b="1" dirty="0"/>
              <a:t>: Springer.com</a:t>
            </a:r>
          </a:p>
        </p:txBody>
      </p:sp>
      <p:grpSp>
        <p:nvGrpSpPr>
          <p:cNvPr id="3" name="Group 15"/>
          <p:cNvGrpSpPr>
            <a:grpSpLocks/>
          </p:cNvGrpSpPr>
          <p:nvPr/>
        </p:nvGrpSpPr>
        <p:grpSpPr bwMode="auto">
          <a:xfrm>
            <a:off x="3048000" y="381000"/>
            <a:ext cx="6096000" cy="4360863"/>
            <a:chOff x="816" y="1008"/>
            <a:chExt cx="3840" cy="2747"/>
          </a:xfrm>
        </p:grpSpPr>
        <p:pic>
          <p:nvPicPr>
            <p:cNvPr id="180237" name="Picture 13" descr="objrec_paperstat"/>
            <p:cNvPicPr>
              <a:picLocks noChangeAspect="1" noChangeArrowheads="1"/>
            </p:cNvPicPr>
            <p:nvPr/>
          </p:nvPicPr>
          <p:blipFill>
            <a:blip r:embed="rId4"/>
            <a:srcRect l="10669" t="5336" r="6641" b="3964"/>
            <a:stretch>
              <a:fillRect/>
            </a:stretch>
          </p:blipFill>
          <p:spPr bwMode="auto">
            <a:xfrm>
              <a:off x="816" y="1008"/>
              <a:ext cx="3840" cy="2747"/>
            </a:xfrm>
            <a:prstGeom prst="rect">
              <a:avLst/>
            </a:prstGeom>
            <a:noFill/>
          </p:spPr>
        </p:pic>
        <p:sp>
          <p:nvSpPr>
            <p:cNvPr id="180238" name="Freeform 14"/>
            <p:cNvSpPr>
              <a:spLocks/>
            </p:cNvSpPr>
            <p:nvPr/>
          </p:nvSpPr>
          <p:spPr bwMode="auto">
            <a:xfrm>
              <a:off x="960" y="1092"/>
              <a:ext cx="3496" cy="2336"/>
            </a:xfrm>
            <a:custGeom>
              <a:avLst/>
              <a:gdLst/>
              <a:ahLst/>
              <a:cxnLst>
                <a:cxn ang="0">
                  <a:pos x="0" y="2240"/>
                </a:cxn>
                <a:cxn ang="0">
                  <a:pos x="528" y="2336"/>
                </a:cxn>
                <a:cxn ang="0">
                  <a:pos x="1056" y="2240"/>
                </a:cxn>
                <a:cxn ang="0">
                  <a:pos x="1584" y="1952"/>
                </a:cxn>
                <a:cxn ang="0">
                  <a:pos x="2016" y="1808"/>
                </a:cxn>
                <a:cxn ang="0">
                  <a:pos x="2544" y="1760"/>
                </a:cxn>
                <a:cxn ang="0">
                  <a:pos x="2880" y="1520"/>
                </a:cxn>
                <a:cxn ang="0">
                  <a:pos x="3408" y="224"/>
                </a:cxn>
                <a:cxn ang="0">
                  <a:pos x="3408" y="176"/>
                </a:cxn>
              </a:cxnLst>
              <a:rect l="0" t="0" r="r" b="b"/>
              <a:pathLst>
                <a:path w="3496" h="2336">
                  <a:moveTo>
                    <a:pt x="0" y="2240"/>
                  </a:moveTo>
                  <a:cubicBezTo>
                    <a:pt x="176" y="2288"/>
                    <a:pt x="352" y="2336"/>
                    <a:pt x="528" y="2336"/>
                  </a:cubicBezTo>
                  <a:cubicBezTo>
                    <a:pt x="704" y="2336"/>
                    <a:pt x="880" y="2304"/>
                    <a:pt x="1056" y="2240"/>
                  </a:cubicBezTo>
                  <a:cubicBezTo>
                    <a:pt x="1232" y="2176"/>
                    <a:pt x="1424" y="2024"/>
                    <a:pt x="1584" y="1952"/>
                  </a:cubicBezTo>
                  <a:cubicBezTo>
                    <a:pt x="1744" y="1880"/>
                    <a:pt x="1856" y="1840"/>
                    <a:pt x="2016" y="1808"/>
                  </a:cubicBezTo>
                  <a:cubicBezTo>
                    <a:pt x="2176" y="1776"/>
                    <a:pt x="2400" y="1808"/>
                    <a:pt x="2544" y="1760"/>
                  </a:cubicBezTo>
                  <a:cubicBezTo>
                    <a:pt x="2688" y="1712"/>
                    <a:pt x="2736" y="1776"/>
                    <a:pt x="2880" y="1520"/>
                  </a:cubicBezTo>
                  <a:cubicBezTo>
                    <a:pt x="3024" y="1264"/>
                    <a:pt x="3320" y="448"/>
                    <a:pt x="3408" y="224"/>
                  </a:cubicBezTo>
                  <a:cubicBezTo>
                    <a:pt x="3496" y="0"/>
                    <a:pt x="3452" y="88"/>
                    <a:pt x="3408" y="176"/>
                  </a:cubicBezTo>
                </a:path>
              </a:pathLst>
            </a:custGeom>
            <a:noFill/>
            <a:ln w="123825" cap="flat" cmpd="sng">
              <a:solidFill>
                <a:srgbClr val="FF0000"/>
              </a:solidFill>
              <a:prstDash val="solid"/>
              <a:round/>
              <a:headEnd/>
              <a:tailEnd/>
            </a:ln>
            <a:effectLst/>
          </p:spPr>
          <p:txBody>
            <a:bodyPr/>
            <a:lstStyle/>
            <a:p>
              <a:endParaRPr lang="fr-FR"/>
            </a:p>
          </p:txBody>
        </p:sp>
      </p:grpSp>
      <p:sp>
        <p:nvSpPr>
          <p:cNvPr id="180240" name="Freeform 16"/>
          <p:cNvSpPr>
            <a:spLocks/>
          </p:cNvSpPr>
          <p:nvPr/>
        </p:nvSpPr>
        <p:spPr bwMode="auto">
          <a:xfrm>
            <a:off x="1371600" y="4114800"/>
            <a:ext cx="4953000" cy="2095500"/>
          </a:xfrm>
          <a:custGeom>
            <a:avLst/>
            <a:gdLst/>
            <a:ahLst/>
            <a:cxnLst>
              <a:cxn ang="0">
                <a:pos x="0" y="976"/>
              </a:cxn>
              <a:cxn ang="0">
                <a:pos x="768" y="928"/>
              </a:cxn>
              <a:cxn ang="0">
                <a:pos x="1344" y="352"/>
              </a:cxn>
              <a:cxn ang="0">
                <a:pos x="1776" y="16"/>
              </a:cxn>
              <a:cxn ang="0">
                <a:pos x="2112" y="256"/>
              </a:cxn>
              <a:cxn ang="0">
                <a:pos x="2448" y="544"/>
              </a:cxn>
              <a:cxn ang="0">
                <a:pos x="2832" y="544"/>
              </a:cxn>
              <a:cxn ang="0">
                <a:pos x="3120" y="304"/>
              </a:cxn>
            </a:cxnLst>
            <a:rect l="0" t="0" r="r" b="b"/>
            <a:pathLst>
              <a:path w="3120" h="1032">
                <a:moveTo>
                  <a:pt x="0" y="976"/>
                </a:moveTo>
                <a:cubicBezTo>
                  <a:pt x="272" y="1004"/>
                  <a:pt x="544" y="1032"/>
                  <a:pt x="768" y="928"/>
                </a:cubicBezTo>
                <a:cubicBezTo>
                  <a:pt x="992" y="824"/>
                  <a:pt x="1176" y="504"/>
                  <a:pt x="1344" y="352"/>
                </a:cubicBezTo>
                <a:cubicBezTo>
                  <a:pt x="1512" y="200"/>
                  <a:pt x="1648" y="32"/>
                  <a:pt x="1776" y="16"/>
                </a:cubicBezTo>
                <a:cubicBezTo>
                  <a:pt x="1904" y="0"/>
                  <a:pt x="2000" y="168"/>
                  <a:pt x="2112" y="256"/>
                </a:cubicBezTo>
                <a:cubicBezTo>
                  <a:pt x="2224" y="344"/>
                  <a:pt x="2328" y="496"/>
                  <a:pt x="2448" y="544"/>
                </a:cubicBezTo>
                <a:cubicBezTo>
                  <a:pt x="2568" y="592"/>
                  <a:pt x="2720" y="584"/>
                  <a:pt x="2832" y="544"/>
                </a:cubicBezTo>
                <a:cubicBezTo>
                  <a:pt x="2944" y="504"/>
                  <a:pt x="3032" y="404"/>
                  <a:pt x="3120" y="304"/>
                </a:cubicBezTo>
              </a:path>
            </a:pathLst>
          </a:custGeom>
          <a:noFill/>
          <a:ln w="114300" cap="flat" cmpd="sng">
            <a:solidFill>
              <a:srgbClr val="009900"/>
            </a:solidFill>
            <a:prstDash val="solid"/>
            <a:round/>
            <a:headEnd/>
            <a:tailEnd/>
          </a:ln>
          <a:effectLst/>
        </p:spPr>
        <p:txBody>
          <a:bodyPr/>
          <a:lstStyle/>
          <a:p>
            <a:endParaRPr lang="fr-FR"/>
          </a:p>
        </p:txBody>
      </p:sp>
      <p:grpSp>
        <p:nvGrpSpPr>
          <p:cNvPr id="4" name="Group 20"/>
          <p:cNvGrpSpPr>
            <a:grpSpLocks/>
          </p:cNvGrpSpPr>
          <p:nvPr/>
        </p:nvGrpSpPr>
        <p:grpSpPr bwMode="auto">
          <a:xfrm>
            <a:off x="3810000" y="1066800"/>
            <a:ext cx="4495800" cy="1812925"/>
            <a:chOff x="2400" y="672"/>
            <a:chExt cx="2832" cy="1142"/>
          </a:xfrm>
        </p:grpSpPr>
        <p:sp>
          <p:nvSpPr>
            <p:cNvPr id="180242" name="Rectangle 18"/>
            <p:cNvSpPr>
              <a:spLocks noChangeArrowheads="1"/>
            </p:cNvSpPr>
            <p:nvPr/>
          </p:nvSpPr>
          <p:spPr bwMode="auto">
            <a:xfrm>
              <a:off x="2400" y="1296"/>
              <a:ext cx="1200" cy="518"/>
            </a:xfrm>
            <a:prstGeom prst="rect">
              <a:avLst/>
            </a:prstGeom>
            <a:noFill/>
            <a:ln w="9525">
              <a:noFill/>
              <a:miter lim="800000"/>
              <a:headEnd/>
              <a:tailEnd/>
            </a:ln>
            <a:effectLst/>
          </p:spPr>
          <p:txBody>
            <a:bodyPr>
              <a:spAutoFit/>
            </a:bodyPr>
            <a:lstStyle/>
            <a:p>
              <a:pPr algn="l">
                <a:spcAft>
                  <a:spcPct val="0"/>
                </a:spcAft>
              </a:pPr>
              <a:r>
                <a:rPr lang="en-US" sz="2400" b="1">
                  <a:solidFill>
                    <a:srgbClr val="009900"/>
                  </a:solidFill>
                </a:rPr>
                <a:t>Visual Geometry</a:t>
              </a:r>
            </a:p>
          </p:txBody>
        </p:sp>
        <p:sp>
          <p:nvSpPr>
            <p:cNvPr id="180243" name="Rectangle 19"/>
            <p:cNvSpPr>
              <a:spLocks noChangeArrowheads="1"/>
            </p:cNvSpPr>
            <p:nvPr/>
          </p:nvSpPr>
          <p:spPr bwMode="auto">
            <a:xfrm>
              <a:off x="3936" y="672"/>
              <a:ext cx="1296" cy="518"/>
            </a:xfrm>
            <a:prstGeom prst="rect">
              <a:avLst/>
            </a:prstGeom>
            <a:noFill/>
            <a:ln w="9525">
              <a:noFill/>
              <a:miter lim="800000"/>
              <a:headEnd/>
              <a:tailEnd/>
            </a:ln>
            <a:effectLst/>
          </p:spPr>
          <p:txBody>
            <a:bodyPr>
              <a:spAutoFit/>
            </a:bodyPr>
            <a:lstStyle/>
            <a:p>
              <a:pPr algn="l">
                <a:spcAft>
                  <a:spcPct val="0"/>
                </a:spcAft>
              </a:pPr>
              <a:r>
                <a:rPr lang="en-US" sz="2400" b="1">
                  <a:solidFill>
                    <a:srgbClr val="FF0000"/>
                  </a:solidFill>
                </a:rPr>
                <a:t>Object Recognition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33333E-6 2.22222E-6 L 0.22917 -0.29722 " pathEditMode="relative" rAng="0" ptsTypes="AA">
                                      <p:cBhvr>
                                        <p:cTn id="6" dur="500" fill="hold"/>
                                        <p:tgtEl>
                                          <p:spTgt spid="180240"/>
                                        </p:tgtEl>
                                        <p:attrNameLst>
                                          <p:attrName>ppt_x</p:attrName>
                                          <p:attrName>ppt_y</p:attrName>
                                        </p:attrNameLst>
                                      </p:cBhvr>
                                      <p:rCtr x="115" y="-149"/>
                                    </p:animMotion>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sailorco"/>
          <p:cNvPicPr>
            <a:picLocks noChangeAspect="1" noChangeArrowheads="1"/>
          </p:cNvPicPr>
          <p:nvPr/>
        </p:nvPicPr>
        <p:blipFill>
          <a:blip r:embed="rId3"/>
          <a:srcRect/>
          <a:stretch>
            <a:fillRect/>
          </a:stretch>
        </p:blipFill>
        <p:spPr bwMode="auto">
          <a:xfrm>
            <a:off x="1447800" y="152400"/>
            <a:ext cx="6248400" cy="5986463"/>
          </a:xfrm>
          <a:prstGeom prst="rect">
            <a:avLst/>
          </a:prstGeom>
          <a:noFill/>
        </p:spPr>
      </p:pic>
      <p:sp>
        <p:nvSpPr>
          <p:cNvPr id="252931" name="Freeform 3"/>
          <p:cNvSpPr>
            <a:spLocks/>
          </p:cNvSpPr>
          <p:nvPr/>
        </p:nvSpPr>
        <p:spPr bwMode="auto">
          <a:xfrm>
            <a:off x="1993900" y="1371600"/>
            <a:ext cx="1930400" cy="2489200"/>
          </a:xfrm>
          <a:custGeom>
            <a:avLst/>
            <a:gdLst/>
            <a:ahLst/>
            <a:cxnLst>
              <a:cxn ang="0">
                <a:pos x="0" y="8"/>
              </a:cxn>
              <a:cxn ang="0">
                <a:pos x="56" y="1568"/>
              </a:cxn>
              <a:cxn ang="0">
                <a:pos x="1216" y="1552"/>
              </a:cxn>
              <a:cxn ang="0">
                <a:pos x="1192" y="0"/>
              </a:cxn>
              <a:cxn ang="0">
                <a:pos x="0" y="8"/>
              </a:cxn>
            </a:cxnLst>
            <a:rect l="0" t="0" r="r" b="b"/>
            <a:pathLst>
              <a:path w="1216" h="1568">
                <a:moveTo>
                  <a:pt x="0" y="8"/>
                </a:moveTo>
                <a:lnTo>
                  <a:pt x="56" y="1568"/>
                </a:lnTo>
                <a:lnTo>
                  <a:pt x="1216" y="1552"/>
                </a:lnTo>
                <a:lnTo>
                  <a:pt x="1192" y="0"/>
                </a:lnTo>
                <a:lnTo>
                  <a:pt x="0" y="8"/>
                </a:lnTo>
                <a:close/>
              </a:path>
            </a:pathLst>
          </a:custGeom>
          <a:noFill/>
          <a:ln w="38100" cmpd="sng">
            <a:solidFill>
              <a:srgbClr val="CC3300"/>
            </a:solidFill>
            <a:round/>
            <a:headEnd/>
            <a:tailEnd/>
          </a:ln>
          <a:effectLst/>
        </p:spPr>
        <p:txBody>
          <a:bodyPr/>
          <a:lstStyle/>
          <a:p>
            <a:endParaRPr lang="fr-FR"/>
          </a:p>
        </p:txBody>
      </p:sp>
      <p:sp>
        <p:nvSpPr>
          <p:cNvPr id="252932" name="Line 4"/>
          <p:cNvSpPr>
            <a:spLocks noChangeShapeType="1"/>
          </p:cNvSpPr>
          <p:nvPr/>
        </p:nvSpPr>
        <p:spPr bwMode="auto">
          <a:xfrm>
            <a:off x="2794000" y="1384300"/>
            <a:ext cx="76200" cy="2463800"/>
          </a:xfrm>
          <a:prstGeom prst="line">
            <a:avLst/>
          </a:prstGeom>
          <a:noFill/>
          <a:ln w="28575">
            <a:solidFill>
              <a:srgbClr val="CC3300"/>
            </a:solidFill>
            <a:round/>
            <a:headEnd/>
            <a:tailEnd/>
          </a:ln>
          <a:effectLst/>
        </p:spPr>
        <p:txBody>
          <a:bodyPr/>
          <a:lstStyle/>
          <a:p>
            <a:endParaRPr lang="fr-FR"/>
          </a:p>
        </p:txBody>
      </p:sp>
      <p:sp>
        <p:nvSpPr>
          <p:cNvPr id="252933" name="Line 5"/>
          <p:cNvSpPr>
            <a:spLocks noChangeShapeType="1"/>
          </p:cNvSpPr>
          <p:nvPr/>
        </p:nvSpPr>
        <p:spPr bwMode="auto">
          <a:xfrm>
            <a:off x="2019300" y="2489200"/>
            <a:ext cx="1879600" cy="1588"/>
          </a:xfrm>
          <a:prstGeom prst="line">
            <a:avLst/>
          </a:prstGeom>
          <a:noFill/>
          <a:ln w="28575">
            <a:solidFill>
              <a:srgbClr val="CC3300"/>
            </a:solidFill>
            <a:round/>
            <a:headEnd/>
            <a:tailEnd/>
          </a:ln>
          <a:effectLst/>
        </p:spPr>
        <p:txBody>
          <a:bodyPr/>
          <a:lstStyle/>
          <a:p>
            <a:endParaRPr lang="fr-FR"/>
          </a:p>
        </p:txBody>
      </p:sp>
      <p:sp>
        <p:nvSpPr>
          <p:cNvPr id="252934" name="Oval 6"/>
          <p:cNvSpPr>
            <a:spLocks noChangeArrowheads="1"/>
          </p:cNvSpPr>
          <p:nvPr/>
        </p:nvSpPr>
        <p:spPr bwMode="auto">
          <a:xfrm>
            <a:off x="2768600" y="2413000"/>
            <a:ext cx="114300" cy="127000"/>
          </a:xfrm>
          <a:prstGeom prst="ellipse">
            <a:avLst/>
          </a:prstGeom>
          <a:solidFill>
            <a:schemeClr val="accent1"/>
          </a:solidFill>
          <a:ln w="9525">
            <a:solidFill>
              <a:schemeClr val="tx1"/>
            </a:solidFill>
            <a:round/>
            <a:headEnd/>
            <a:tailEnd/>
          </a:ln>
          <a:effectLst/>
        </p:spPr>
        <p:txBody>
          <a:bodyPr wrap="none" anchor="ctr"/>
          <a:lstStyle/>
          <a:p>
            <a:endParaRPr lang="fr-FR"/>
          </a:p>
        </p:txBody>
      </p:sp>
      <p:sp>
        <p:nvSpPr>
          <p:cNvPr id="252935" name="Text Box 7"/>
          <p:cNvSpPr txBox="1">
            <a:spLocks noChangeArrowheads="1"/>
          </p:cNvSpPr>
          <p:nvPr/>
        </p:nvSpPr>
        <p:spPr bwMode="auto">
          <a:xfrm>
            <a:off x="576263" y="6273800"/>
            <a:ext cx="7983537" cy="457200"/>
          </a:xfrm>
          <a:prstGeom prst="rect">
            <a:avLst/>
          </a:prstGeom>
          <a:noFill/>
          <a:ln w="9525">
            <a:noFill/>
            <a:miter lim="800000"/>
            <a:headEnd/>
            <a:tailEnd/>
          </a:ln>
          <a:effectLst/>
        </p:spPr>
        <p:txBody>
          <a:bodyPr wrap="none">
            <a:spAutoFit/>
          </a:bodyPr>
          <a:lstStyle/>
          <a:p>
            <a:r>
              <a:rPr lang="en-US" sz="2400"/>
              <a:t>Images are brightness/color patterns drawn in a plane.</a:t>
            </a:r>
          </a:p>
        </p:txBody>
      </p:sp>
      <p:sp>
        <p:nvSpPr>
          <p:cNvPr id="252936" name="Line 8"/>
          <p:cNvSpPr>
            <a:spLocks noChangeShapeType="1"/>
          </p:cNvSpPr>
          <p:nvPr/>
        </p:nvSpPr>
        <p:spPr bwMode="auto">
          <a:xfrm>
            <a:off x="4991100" y="3162300"/>
            <a:ext cx="1257300" cy="393700"/>
          </a:xfrm>
          <a:prstGeom prst="line">
            <a:avLst/>
          </a:prstGeom>
          <a:noFill/>
          <a:ln w="28575">
            <a:solidFill>
              <a:schemeClr val="accent1"/>
            </a:solidFill>
            <a:round/>
            <a:headEnd/>
            <a:tailEnd/>
          </a:ln>
          <a:effectLst/>
        </p:spPr>
        <p:txBody>
          <a:bodyPr/>
          <a:lstStyle/>
          <a:p>
            <a:endParaRPr lang="fr-FR"/>
          </a:p>
        </p:txBody>
      </p:sp>
      <p:sp>
        <p:nvSpPr>
          <p:cNvPr id="252937" name="Oval 9"/>
          <p:cNvSpPr>
            <a:spLocks noChangeArrowheads="1"/>
          </p:cNvSpPr>
          <p:nvPr/>
        </p:nvSpPr>
        <p:spPr bwMode="auto">
          <a:xfrm>
            <a:off x="6134100" y="3479800"/>
            <a:ext cx="114300" cy="127000"/>
          </a:xfrm>
          <a:prstGeom prst="ellipse">
            <a:avLst/>
          </a:prstGeom>
          <a:solidFill>
            <a:schemeClr val="accent1"/>
          </a:solidFill>
          <a:ln w="9525">
            <a:solidFill>
              <a:schemeClr val="tx1"/>
            </a:solidFill>
            <a:round/>
            <a:headEnd/>
            <a:tailEnd/>
          </a:ln>
          <a:effectLst/>
        </p:spPr>
        <p:txBody>
          <a:bodyPr wrap="none" anchor="ctr"/>
          <a:lstStyle/>
          <a:p>
            <a:endParaRPr lang="fr-FR"/>
          </a:p>
        </p:txBody>
      </p:sp>
      <p:sp>
        <p:nvSpPr>
          <p:cNvPr id="252938" name="Line 10"/>
          <p:cNvSpPr>
            <a:spLocks noChangeShapeType="1"/>
          </p:cNvSpPr>
          <p:nvPr/>
        </p:nvSpPr>
        <p:spPr bwMode="auto">
          <a:xfrm flipV="1">
            <a:off x="5334000" y="3225800"/>
            <a:ext cx="279400" cy="50800"/>
          </a:xfrm>
          <a:prstGeom prst="line">
            <a:avLst/>
          </a:prstGeom>
          <a:noFill/>
          <a:ln w="28575">
            <a:solidFill>
              <a:schemeClr val="accent1"/>
            </a:solidFill>
            <a:round/>
            <a:headEnd/>
            <a:tailEnd/>
          </a:ln>
          <a:effectLst/>
        </p:spPr>
        <p:txBody>
          <a:bodyPr/>
          <a:lstStyle/>
          <a:p>
            <a:endParaRPr lang="fr-FR"/>
          </a:p>
        </p:txBody>
      </p:sp>
      <p:sp>
        <p:nvSpPr>
          <p:cNvPr id="252939" name="Line 11"/>
          <p:cNvSpPr>
            <a:spLocks noChangeShapeType="1"/>
          </p:cNvSpPr>
          <p:nvPr/>
        </p:nvSpPr>
        <p:spPr bwMode="auto">
          <a:xfrm>
            <a:off x="5334000" y="3276600"/>
            <a:ext cx="215900" cy="215900"/>
          </a:xfrm>
          <a:prstGeom prst="line">
            <a:avLst/>
          </a:prstGeom>
          <a:noFill/>
          <a:ln w="28575">
            <a:solidFill>
              <a:schemeClr val="accent1"/>
            </a:solidFill>
            <a:round/>
            <a:headEnd/>
            <a:tailEnd/>
          </a:ln>
          <a:effectLst/>
        </p:spPr>
        <p:txBody>
          <a:bodyPr/>
          <a:lstStyle/>
          <a:p>
            <a:endParaRPr lang="fr-FR"/>
          </a:p>
        </p:txBody>
      </p:sp>
      <p:sp>
        <p:nvSpPr>
          <p:cNvPr id="252940" name="Text Box 12"/>
          <p:cNvSpPr txBox="1">
            <a:spLocks noChangeArrowheads="1"/>
          </p:cNvSpPr>
          <p:nvPr/>
        </p:nvSpPr>
        <p:spPr bwMode="auto">
          <a:xfrm>
            <a:off x="1911350" y="152400"/>
            <a:ext cx="5556250" cy="822325"/>
          </a:xfrm>
          <a:prstGeom prst="rect">
            <a:avLst/>
          </a:prstGeom>
          <a:noFill/>
          <a:ln w="9525">
            <a:noFill/>
            <a:miter lim="800000"/>
            <a:headEnd/>
            <a:tailEnd/>
          </a:ln>
          <a:effectLst/>
        </p:spPr>
        <p:txBody>
          <a:bodyPr wrap="none">
            <a:spAutoFit/>
          </a:bodyPr>
          <a:lstStyle/>
          <a:p>
            <a:r>
              <a:rPr lang="en-US" sz="2400" dirty="0"/>
              <a:t>They are formed by the projection of</a:t>
            </a:r>
          </a:p>
          <a:p>
            <a:r>
              <a:rPr lang="en-US" sz="2400" dirty="0"/>
              <a:t>three-dimensional objects.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29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529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529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529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529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529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2529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2529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252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animBg="1"/>
      <p:bldP spid="252932" grpId="0" animBg="1"/>
      <p:bldP spid="252933" grpId="0" animBg="1"/>
      <p:bldP spid="252934" grpId="0" animBg="1"/>
      <p:bldP spid="252936" grpId="0" animBg="1"/>
      <p:bldP spid="252937" grpId="0" animBg="1"/>
      <p:bldP spid="252938" grpId="0" animBg="1"/>
      <p:bldP spid="252939" grpId="0" animBg="1"/>
      <p:bldP spid="252940"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295400" y="1828800"/>
            <a:ext cx="6172200" cy="4343400"/>
            <a:chOff x="576" y="1392"/>
            <a:chExt cx="3888" cy="2736"/>
          </a:xfrm>
        </p:grpSpPr>
        <p:pic>
          <p:nvPicPr>
            <p:cNvPr id="186372" name="Picture 4" descr="geometry_paperstat"/>
            <p:cNvPicPr>
              <a:picLocks noChangeAspect="1" noChangeArrowheads="1"/>
            </p:cNvPicPr>
            <p:nvPr/>
          </p:nvPicPr>
          <p:blipFill>
            <a:blip r:embed="rId3"/>
            <a:srcRect l="9335" t="3557" r="6641" b="5743"/>
            <a:stretch>
              <a:fillRect/>
            </a:stretch>
          </p:blipFill>
          <p:spPr bwMode="auto">
            <a:xfrm>
              <a:off x="576" y="1392"/>
              <a:ext cx="3888" cy="2736"/>
            </a:xfrm>
            <a:prstGeom prst="rect">
              <a:avLst/>
            </a:prstGeom>
            <a:noFill/>
          </p:spPr>
        </p:pic>
        <p:sp>
          <p:nvSpPr>
            <p:cNvPr id="186373" name="Freeform 5"/>
            <p:cNvSpPr>
              <a:spLocks/>
            </p:cNvSpPr>
            <p:nvPr/>
          </p:nvSpPr>
          <p:spPr bwMode="auto">
            <a:xfrm>
              <a:off x="864" y="2592"/>
              <a:ext cx="3120" cy="1320"/>
            </a:xfrm>
            <a:custGeom>
              <a:avLst/>
              <a:gdLst/>
              <a:ahLst/>
              <a:cxnLst>
                <a:cxn ang="0">
                  <a:pos x="0" y="976"/>
                </a:cxn>
                <a:cxn ang="0">
                  <a:pos x="768" y="928"/>
                </a:cxn>
                <a:cxn ang="0">
                  <a:pos x="1344" y="352"/>
                </a:cxn>
                <a:cxn ang="0">
                  <a:pos x="1776" y="16"/>
                </a:cxn>
                <a:cxn ang="0">
                  <a:pos x="2112" y="256"/>
                </a:cxn>
                <a:cxn ang="0">
                  <a:pos x="2448" y="544"/>
                </a:cxn>
                <a:cxn ang="0">
                  <a:pos x="2832" y="544"/>
                </a:cxn>
                <a:cxn ang="0">
                  <a:pos x="3120" y="304"/>
                </a:cxn>
              </a:cxnLst>
              <a:rect l="0" t="0" r="r" b="b"/>
              <a:pathLst>
                <a:path w="3120" h="1032">
                  <a:moveTo>
                    <a:pt x="0" y="976"/>
                  </a:moveTo>
                  <a:cubicBezTo>
                    <a:pt x="272" y="1004"/>
                    <a:pt x="544" y="1032"/>
                    <a:pt x="768" y="928"/>
                  </a:cubicBezTo>
                  <a:cubicBezTo>
                    <a:pt x="992" y="824"/>
                    <a:pt x="1176" y="504"/>
                    <a:pt x="1344" y="352"/>
                  </a:cubicBezTo>
                  <a:cubicBezTo>
                    <a:pt x="1512" y="200"/>
                    <a:pt x="1648" y="32"/>
                    <a:pt x="1776" y="16"/>
                  </a:cubicBezTo>
                  <a:cubicBezTo>
                    <a:pt x="1904" y="0"/>
                    <a:pt x="2000" y="168"/>
                    <a:pt x="2112" y="256"/>
                  </a:cubicBezTo>
                  <a:cubicBezTo>
                    <a:pt x="2224" y="344"/>
                    <a:pt x="2328" y="496"/>
                    <a:pt x="2448" y="544"/>
                  </a:cubicBezTo>
                  <a:cubicBezTo>
                    <a:pt x="2568" y="592"/>
                    <a:pt x="2720" y="584"/>
                    <a:pt x="2832" y="544"/>
                  </a:cubicBezTo>
                  <a:cubicBezTo>
                    <a:pt x="2944" y="504"/>
                    <a:pt x="3032" y="404"/>
                    <a:pt x="3120" y="304"/>
                  </a:cubicBezTo>
                </a:path>
              </a:pathLst>
            </a:custGeom>
            <a:noFill/>
            <a:ln w="114300" cap="flat" cmpd="sng">
              <a:solidFill>
                <a:srgbClr val="009900"/>
              </a:solidFill>
              <a:prstDash val="solid"/>
              <a:round/>
              <a:headEnd/>
              <a:tailEnd/>
            </a:ln>
            <a:effectLst/>
          </p:spPr>
          <p:txBody>
            <a:bodyPr/>
            <a:lstStyle/>
            <a:p>
              <a:endParaRPr lang="fr-FR"/>
            </a:p>
          </p:txBody>
        </p:sp>
      </p:grpSp>
      <p:sp>
        <p:nvSpPr>
          <p:cNvPr id="186383" name="Rectangle 15"/>
          <p:cNvSpPr>
            <a:spLocks noChangeArrowheads="1"/>
          </p:cNvSpPr>
          <p:nvPr/>
        </p:nvSpPr>
        <p:spPr bwMode="auto">
          <a:xfrm>
            <a:off x="533400" y="838200"/>
            <a:ext cx="8610600" cy="1698625"/>
          </a:xfrm>
          <a:prstGeom prst="rect">
            <a:avLst/>
          </a:prstGeom>
          <a:noFill/>
          <a:ln w="9525">
            <a:noFill/>
            <a:miter lim="800000"/>
            <a:headEnd/>
            <a:tailEnd/>
          </a:ln>
          <a:effectLst/>
        </p:spPr>
        <p:txBody>
          <a:bodyPr>
            <a:spAutoFit/>
          </a:bodyPr>
          <a:lstStyle/>
          <a:p>
            <a:pPr algn="l">
              <a:spcAft>
                <a:spcPct val="20000"/>
              </a:spcAft>
            </a:pPr>
            <a:r>
              <a:rPr lang="en-US" sz="2400" b="1"/>
              <a:t>Visual Geometry:</a:t>
            </a:r>
          </a:p>
          <a:p>
            <a:pPr lvl="1" algn="l">
              <a:spcAft>
                <a:spcPct val="20000"/>
              </a:spcAft>
            </a:pPr>
            <a:r>
              <a:rPr lang="en-US" sz="2400" i="1"/>
              <a:t>Problems:</a:t>
            </a:r>
            <a:r>
              <a:rPr lang="en-US" sz="2400"/>
              <a:t> Camera calibration, 3D reconstruction, Structure and motion estimation, …</a:t>
            </a:r>
          </a:p>
          <a:p>
            <a:pPr lvl="1" algn="l">
              <a:spcAft>
                <a:spcPct val="20000"/>
              </a:spcAft>
            </a:pPr>
            <a:r>
              <a:rPr lang="en-US" sz="2400" i="1"/>
              <a:t>Tools:</a:t>
            </a:r>
            <a:r>
              <a:rPr lang="en-US" sz="2400"/>
              <a:t> Bundle adjustment, </a:t>
            </a:r>
            <a:r>
              <a:rPr lang="en-US" sz="2400" u="sng"/>
              <a:t>Wide baseline matching, …</a:t>
            </a:r>
          </a:p>
        </p:txBody>
      </p:sp>
      <p:pic>
        <p:nvPicPr>
          <p:cNvPr id="186386" name="Picture 18" descr="ipdet_boat_2b"/>
          <p:cNvPicPr>
            <a:picLocks noChangeAspect="1" noChangeArrowheads="1"/>
          </p:cNvPicPr>
          <p:nvPr/>
        </p:nvPicPr>
        <p:blipFill>
          <a:blip r:embed="rId4"/>
          <a:srcRect l="12546" t="26814" r="9225" b="30873"/>
          <a:stretch>
            <a:fillRect/>
          </a:stretch>
        </p:blipFill>
        <p:spPr bwMode="auto">
          <a:xfrm>
            <a:off x="533400" y="3048000"/>
            <a:ext cx="8077200" cy="3276600"/>
          </a:xfrm>
          <a:prstGeom prst="rect">
            <a:avLst/>
          </a:prstGeom>
          <a:noFill/>
        </p:spPr>
      </p:pic>
      <p:grpSp>
        <p:nvGrpSpPr>
          <p:cNvPr id="3" name="Group 23"/>
          <p:cNvGrpSpPr>
            <a:grpSpLocks/>
          </p:cNvGrpSpPr>
          <p:nvPr/>
        </p:nvGrpSpPr>
        <p:grpSpPr bwMode="auto">
          <a:xfrm>
            <a:off x="533400" y="2705100"/>
            <a:ext cx="8153400" cy="3619500"/>
            <a:chOff x="336" y="1752"/>
            <a:chExt cx="5136" cy="2280"/>
          </a:xfrm>
        </p:grpSpPr>
        <p:pic>
          <p:nvPicPr>
            <p:cNvPr id="186388" name="Picture 20" descr="ipdet_boat_3a"/>
            <p:cNvPicPr>
              <a:picLocks noChangeAspect="1" noChangeArrowheads="1"/>
            </p:cNvPicPr>
            <p:nvPr/>
          </p:nvPicPr>
          <p:blipFill>
            <a:blip r:embed="rId5"/>
            <a:srcRect l="12546" t="26814" r="9225" b="30873"/>
            <a:stretch>
              <a:fillRect/>
            </a:stretch>
          </p:blipFill>
          <p:spPr bwMode="auto">
            <a:xfrm>
              <a:off x="336" y="1968"/>
              <a:ext cx="5088" cy="2064"/>
            </a:xfrm>
            <a:prstGeom prst="rect">
              <a:avLst/>
            </a:prstGeom>
            <a:noFill/>
          </p:spPr>
        </p:pic>
        <p:sp>
          <p:nvSpPr>
            <p:cNvPr id="186390" name="Rectangle 22"/>
            <p:cNvSpPr>
              <a:spLocks noChangeArrowheads="1"/>
            </p:cNvSpPr>
            <p:nvPr/>
          </p:nvSpPr>
          <p:spPr bwMode="auto">
            <a:xfrm>
              <a:off x="336" y="1752"/>
              <a:ext cx="5136" cy="252"/>
            </a:xfrm>
            <a:prstGeom prst="rect">
              <a:avLst/>
            </a:prstGeom>
            <a:noFill/>
            <a:ln w="9525">
              <a:noFill/>
              <a:miter lim="800000"/>
              <a:headEnd/>
              <a:tailEnd/>
            </a:ln>
            <a:effectLst/>
          </p:spPr>
          <p:txBody>
            <a:bodyPr>
              <a:spAutoFit/>
            </a:bodyPr>
            <a:lstStyle/>
            <a:p>
              <a:pPr algn="l">
                <a:spcAft>
                  <a:spcPct val="0"/>
                </a:spcAft>
              </a:pPr>
              <a:r>
                <a:rPr lang="en-US" sz="2000" dirty="0"/>
                <a:t>Scale/affine – invariant regions: SIFT, Harris-Laplace, etc.</a:t>
              </a:r>
            </a:p>
          </p:txBody>
        </p:sp>
      </p:grpSp>
      <p:pic>
        <p:nvPicPr>
          <p:cNvPr id="186384" name="Picture 16" descr="ipdet_boat_3d"/>
          <p:cNvPicPr>
            <a:picLocks noChangeAspect="1" noChangeArrowheads="1"/>
          </p:cNvPicPr>
          <p:nvPr/>
        </p:nvPicPr>
        <p:blipFill>
          <a:blip r:embed="rId6"/>
          <a:srcRect l="12546" t="26814" r="9225" b="30873"/>
          <a:stretch>
            <a:fillRect/>
          </a:stretch>
        </p:blipFill>
        <p:spPr bwMode="auto">
          <a:xfrm>
            <a:off x="533400" y="3048000"/>
            <a:ext cx="8077200" cy="3276600"/>
          </a:xfrm>
          <a:prstGeom prst="rect">
            <a:avLst/>
          </a:prstGeom>
          <a:noFill/>
        </p:spPr>
      </p:pic>
      <p:pic>
        <p:nvPicPr>
          <p:cNvPr id="186385" name="Picture 17" descr="ipdet_boat_3b"/>
          <p:cNvPicPr>
            <a:picLocks noChangeAspect="1" noChangeArrowheads="1"/>
          </p:cNvPicPr>
          <p:nvPr/>
        </p:nvPicPr>
        <p:blipFill>
          <a:blip r:embed="rId7"/>
          <a:srcRect l="12546" t="26814" r="9225" b="30873"/>
          <a:stretch>
            <a:fillRect/>
          </a:stretch>
        </p:blipFill>
        <p:spPr bwMode="auto">
          <a:xfrm>
            <a:off x="533400" y="3060700"/>
            <a:ext cx="8077200" cy="3276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2"/>
                                        </p:tgtEl>
                                      </p:cBhvr>
                                      <p:by x="250000" y="250000"/>
                                    </p:animScale>
                                  </p:childTnLst>
                                </p:cTn>
                              </p:par>
                              <p:par>
                                <p:cTn id="7" presetID="0" presetClass="path" presetSubtype="0" accel="50000" decel="50000" fill="hold" nodeType="withEffect">
                                  <p:stCondLst>
                                    <p:cond delay="0"/>
                                  </p:stCondLst>
                                  <p:childTnLst>
                                    <p:animMotion origin="layout" path="M 3.33333E-6 -3.33333E-6 L -0.00417 -0.39444 " pathEditMode="relative" rAng="0" ptsTypes="AA">
                                      <p:cBhvr>
                                        <p:cTn id="8" dur="500" fill="hold"/>
                                        <p:tgtEl>
                                          <p:spTgt spid="2"/>
                                        </p:tgtEl>
                                        <p:attrNameLst>
                                          <p:attrName>ppt_x</p:attrName>
                                          <p:attrName>ppt_y</p:attrName>
                                        </p:attrNameLst>
                                      </p:cBhvr>
                                      <p:rCtr x="-2" y="-197"/>
                                    </p:animMotion>
                                  </p:childTnLst>
                                </p:cTn>
                              </p:par>
                            </p:childTnLst>
                          </p:cTn>
                        </p:par>
                        <p:par>
                          <p:cTn id="9" fill="hold">
                            <p:stCondLst>
                              <p:cond delay="500"/>
                            </p:stCondLst>
                            <p:childTnLst>
                              <p:par>
                                <p:cTn id="10" presetID="9" presetClass="emph" presetSubtype="0" nodeType="afterEffect">
                                  <p:stCondLst>
                                    <p:cond delay="0"/>
                                  </p:stCondLst>
                                  <p:childTnLst>
                                    <p:set>
                                      <p:cBhvr rctx="PPT">
                                        <p:cTn id="11" dur="indefinite"/>
                                        <p:tgtEl>
                                          <p:spTgt spid="2"/>
                                        </p:tgtEl>
                                        <p:attrNameLst>
                                          <p:attrName>style.opacity</p:attrName>
                                        </p:attrNameLst>
                                      </p:cBhvr>
                                      <p:to>
                                        <p:strVal val="0.25"/>
                                      </p:to>
                                    </p:set>
                                    <p:animEffect filter="image" prLst="opacity: 0.25">
                                      <p:cBhvr rctx="IE">
                                        <p:cTn id="12" dur="indefinite"/>
                                        <p:tgtEl>
                                          <p:spTgt spid="2"/>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8638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638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8638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86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8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6021388" y="-3028950"/>
            <a:ext cx="15165388" cy="9886950"/>
            <a:chOff x="-3793" y="-1908"/>
            <a:chExt cx="9553" cy="6228"/>
          </a:xfrm>
        </p:grpSpPr>
        <p:pic>
          <p:nvPicPr>
            <p:cNvPr id="188429" name="Picture 13" descr="objrec_paperstat"/>
            <p:cNvPicPr>
              <a:picLocks noChangeAspect="1" noChangeArrowheads="1"/>
            </p:cNvPicPr>
            <p:nvPr/>
          </p:nvPicPr>
          <p:blipFill>
            <a:blip r:embed="rId3"/>
            <a:srcRect l="44444" t="34047" r="8971" b="7227"/>
            <a:stretch>
              <a:fillRect/>
            </a:stretch>
          </p:blipFill>
          <p:spPr bwMode="auto">
            <a:xfrm>
              <a:off x="0" y="0"/>
              <a:ext cx="5760" cy="4320"/>
            </a:xfrm>
            <a:prstGeom prst="rect">
              <a:avLst/>
            </a:prstGeom>
            <a:noFill/>
          </p:spPr>
        </p:pic>
        <p:sp>
          <p:nvSpPr>
            <p:cNvPr id="188430" name="Freeform 14"/>
            <p:cNvSpPr>
              <a:spLocks/>
            </p:cNvSpPr>
            <p:nvPr/>
          </p:nvSpPr>
          <p:spPr bwMode="auto">
            <a:xfrm>
              <a:off x="-3793" y="-1908"/>
              <a:ext cx="9309" cy="5674"/>
            </a:xfrm>
            <a:custGeom>
              <a:avLst/>
              <a:gdLst/>
              <a:ahLst/>
              <a:cxnLst>
                <a:cxn ang="0">
                  <a:pos x="0" y="2240"/>
                </a:cxn>
                <a:cxn ang="0">
                  <a:pos x="528" y="2336"/>
                </a:cxn>
                <a:cxn ang="0">
                  <a:pos x="1056" y="2240"/>
                </a:cxn>
                <a:cxn ang="0">
                  <a:pos x="1584" y="1952"/>
                </a:cxn>
                <a:cxn ang="0">
                  <a:pos x="2016" y="1808"/>
                </a:cxn>
                <a:cxn ang="0">
                  <a:pos x="2544" y="1760"/>
                </a:cxn>
                <a:cxn ang="0">
                  <a:pos x="2880" y="1520"/>
                </a:cxn>
                <a:cxn ang="0">
                  <a:pos x="3408" y="224"/>
                </a:cxn>
                <a:cxn ang="0">
                  <a:pos x="3408" y="176"/>
                </a:cxn>
              </a:cxnLst>
              <a:rect l="0" t="0" r="r" b="b"/>
              <a:pathLst>
                <a:path w="3496" h="2336">
                  <a:moveTo>
                    <a:pt x="0" y="2240"/>
                  </a:moveTo>
                  <a:cubicBezTo>
                    <a:pt x="176" y="2288"/>
                    <a:pt x="352" y="2336"/>
                    <a:pt x="528" y="2336"/>
                  </a:cubicBezTo>
                  <a:cubicBezTo>
                    <a:pt x="704" y="2336"/>
                    <a:pt x="880" y="2304"/>
                    <a:pt x="1056" y="2240"/>
                  </a:cubicBezTo>
                  <a:cubicBezTo>
                    <a:pt x="1232" y="2176"/>
                    <a:pt x="1424" y="2024"/>
                    <a:pt x="1584" y="1952"/>
                  </a:cubicBezTo>
                  <a:cubicBezTo>
                    <a:pt x="1744" y="1880"/>
                    <a:pt x="1856" y="1840"/>
                    <a:pt x="2016" y="1808"/>
                  </a:cubicBezTo>
                  <a:cubicBezTo>
                    <a:pt x="2176" y="1776"/>
                    <a:pt x="2400" y="1808"/>
                    <a:pt x="2544" y="1760"/>
                  </a:cubicBezTo>
                  <a:cubicBezTo>
                    <a:pt x="2688" y="1712"/>
                    <a:pt x="2736" y="1776"/>
                    <a:pt x="2880" y="1520"/>
                  </a:cubicBezTo>
                  <a:cubicBezTo>
                    <a:pt x="3024" y="1264"/>
                    <a:pt x="3320" y="448"/>
                    <a:pt x="3408" y="224"/>
                  </a:cubicBezTo>
                  <a:cubicBezTo>
                    <a:pt x="3496" y="0"/>
                    <a:pt x="3452" y="88"/>
                    <a:pt x="3408" y="176"/>
                  </a:cubicBezTo>
                </a:path>
              </a:pathLst>
            </a:custGeom>
            <a:noFill/>
            <a:ln w="123825" cap="flat" cmpd="sng">
              <a:solidFill>
                <a:srgbClr val="FF0000"/>
              </a:solidFill>
              <a:prstDash val="solid"/>
              <a:round/>
              <a:headEnd/>
              <a:tailEnd/>
            </a:ln>
            <a:effectLst/>
          </p:spPr>
          <p:txBody>
            <a:bodyPr/>
            <a:lstStyle/>
            <a:p>
              <a:endParaRPr lang="fr-FR"/>
            </a:p>
          </p:txBody>
        </p:sp>
      </p:grpSp>
      <p:sp>
        <p:nvSpPr>
          <p:cNvPr id="188421" name="Rectangle 5"/>
          <p:cNvSpPr>
            <a:spLocks noChangeArrowheads="1"/>
          </p:cNvSpPr>
          <p:nvPr/>
        </p:nvSpPr>
        <p:spPr bwMode="auto">
          <a:xfrm>
            <a:off x="228600" y="495300"/>
            <a:ext cx="4038600" cy="1333500"/>
          </a:xfrm>
          <a:prstGeom prst="rect">
            <a:avLst/>
          </a:prstGeom>
          <a:noFill/>
          <a:ln w="9525">
            <a:noFill/>
            <a:miter lim="800000"/>
            <a:headEnd/>
            <a:tailEnd/>
          </a:ln>
          <a:effectLst/>
        </p:spPr>
        <p:txBody>
          <a:bodyPr>
            <a:spAutoFit/>
          </a:bodyPr>
          <a:lstStyle/>
          <a:p>
            <a:pPr>
              <a:spcAft>
                <a:spcPct val="20000"/>
              </a:spcAft>
            </a:pPr>
            <a:r>
              <a:rPr lang="en-US" sz="2400" b="1"/>
              <a:t>Wide baseline matching</a:t>
            </a:r>
          </a:p>
          <a:p>
            <a:pPr>
              <a:spcAft>
                <a:spcPct val="20000"/>
              </a:spcAft>
            </a:pPr>
            <a:endParaRPr lang="en-US" sz="2400" b="1"/>
          </a:p>
          <a:p>
            <a:pPr>
              <a:spcAft>
                <a:spcPct val="20000"/>
              </a:spcAft>
            </a:pPr>
            <a:r>
              <a:rPr lang="en-US" sz="2400" b="1"/>
              <a:t>Object recognition</a:t>
            </a:r>
          </a:p>
        </p:txBody>
      </p:sp>
      <p:sp>
        <p:nvSpPr>
          <p:cNvPr id="188433" name="AutoShape 17"/>
          <p:cNvSpPr>
            <a:spLocks noChangeArrowheads="1"/>
          </p:cNvSpPr>
          <p:nvPr/>
        </p:nvSpPr>
        <p:spPr bwMode="auto">
          <a:xfrm>
            <a:off x="1981200" y="952500"/>
            <a:ext cx="609600" cy="457200"/>
          </a:xfrm>
          <a:prstGeom prst="downArrow">
            <a:avLst>
              <a:gd name="adj1" fmla="val 50000"/>
              <a:gd name="adj2" fmla="val 25000"/>
            </a:avLst>
          </a:prstGeom>
          <a:solidFill>
            <a:srgbClr val="FFFFFF"/>
          </a:solidFill>
          <a:ln w="9525" algn="ctr">
            <a:solidFill>
              <a:srgbClr val="0000FF"/>
            </a:solidFill>
            <a:miter lim="800000"/>
            <a:headEnd/>
            <a:tailEnd/>
          </a:ln>
          <a:effectLst/>
        </p:spPr>
        <p:txBody>
          <a:bodyPr wrap="none" anchor="ctr"/>
          <a:lstStyle/>
          <a:p>
            <a:endParaRPr lang="fr-FR"/>
          </a:p>
        </p:txBody>
      </p:sp>
      <p:pic>
        <p:nvPicPr>
          <p:cNvPr id="188434" name="Picture 18" descr="interestpoints_lowe6"/>
          <p:cNvPicPr>
            <a:picLocks noChangeAspect="1" noChangeArrowheads="1"/>
          </p:cNvPicPr>
          <p:nvPr/>
        </p:nvPicPr>
        <p:blipFill>
          <a:blip r:embed="rId4"/>
          <a:srcRect r="47824" b="83382"/>
          <a:stretch>
            <a:fillRect/>
          </a:stretch>
        </p:blipFill>
        <p:spPr bwMode="auto">
          <a:xfrm>
            <a:off x="0" y="2667000"/>
            <a:ext cx="4567238" cy="1225550"/>
          </a:xfrm>
          <a:prstGeom prst="rect">
            <a:avLst/>
          </a:prstGeom>
          <a:noFill/>
        </p:spPr>
      </p:pic>
      <p:pic>
        <p:nvPicPr>
          <p:cNvPr id="188435" name="Picture 19" descr="interestpoints_lowe6"/>
          <p:cNvPicPr>
            <a:picLocks noChangeAspect="1" noChangeArrowheads="1"/>
          </p:cNvPicPr>
          <p:nvPr/>
        </p:nvPicPr>
        <p:blipFill>
          <a:blip r:embed="rId4"/>
          <a:srcRect l="57022" t="37150" r="6269" b="30665"/>
          <a:stretch>
            <a:fillRect/>
          </a:stretch>
        </p:blipFill>
        <p:spPr bwMode="auto">
          <a:xfrm>
            <a:off x="446031" y="4049721"/>
            <a:ext cx="3213144" cy="2373345"/>
          </a:xfrm>
          <a:prstGeom prst="rect">
            <a:avLst/>
          </a:prstGeom>
          <a:noFill/>
        </p:spPr>
      </p:pic>
      <p:sp>
        <p:nvSpPr>
          <p:cNvPr id="188436" name="Rectangle 20"/>
          <p:cNvSpPr>
            <a:spLocks noChangeArrowheads="1"/>
          </p:cNvSpPr>
          <p:nvPr/>
        </p:nvSpPr>
        <p:spPr bwMode="auto">
          <a:xfrm>
            <a:off x="226953" y="2224071"/>
            <a:ext cx="1981200" cy="396875"/>
          </a:xfrm>
          <a:prstGeom prst="rect">
            <a:avLst/>
          </a:prstGeom>
          <a:noFill/>
          <a:ln w="9525">
            <a:noFill/>
            <a:miter lim="800000"/>
            <a:headEnd/>
            <a:tailEnd/>
          </a:ln>
          <a:effectLst/>
        </p:spPr>
        <p:txBody>
          <a:bodyPr>
            <a:spAutoFit/>
          </a:bodyPr>
          <a:lstStyle/>
          <a:p>
            <a:pPr marL="609600" indent="-609600" algn="l">
              <a:spcAft>
                <a:spcPct val="0"/>
              </a:spcAft>
            </a:pPr>
            <a:r>
              <a:rPr lang="en-US" dirty="0"/>
              <a:t>D. Lowe (1999)</a:t>
            </a:r>
            <a:r>
              <a:rPr lang="en-US" b="1" dirty="0"/>
              <a:t> </a:t>
            </a:r>
          </a:p>
        </p:txBody>
      </p:sp>
      <p:pic>
        <p:nvPicPr>
          <p:cNvPr id="188437" name="Picture 21" descr="interestpoints_lazebnik1"/>
          <p:cNvPicPr>
            <a:picLocks noChangeAspect="1" noChangeArrowheads="1"/>
          </p:cNvPicPr>
          <p:nvPr/>
        </p:nvPicPr>
        <p:blipFill>
          <a:blip r:embed="rId5"/>
          <a:srcRect l="2369" t="38751" r="6419" b="29332"/>
          <a:stretch>
            <a:fillRect/>
          </a:stretch>
        </p:blipFill>
        <p:spPr bwMode="auto">
          <a:xfrm>
            <a:off x="4316409" y="3454400"/>
            <a:ext cx="4827591" cy="941388"/>
          </a:xfrm>
          <a:prstGeom prst="rect">
            <a:avLst/>
          </a:prstGeom>
          <a:noFill/>
        </p:spPr>
      </p:pic>
      <p:pic>
        <p:nvPicPr>
          <p:cNvPr id="188438" name="Picture 22" descr="interestpoints_lazebnik2"/>
          <p:cNvPicPr>
            <a:picLocks noChangeAspect="1" noChangeArrowheads="1"/>
          </p:cNvPicPr>
          <p:nvPr/>
        </p:nvPicPr>
        <p:blipFill>
          <a:blip r:embed="rId6"/>
          <a:srcRect l="18539" t="9451" r="17079" b="24657"/>
          <a:stretch>
            <a:fillRect/>
          </a:stretch>
        </p:blipFill>
        <p:spPr bwMode="auto">
          <a:xfrm>
            <a:off x="5029200" y="1524000"/>
            <a:ext cx="3429000" cy="1981200"/>
          </a:xfrm>
          <a:prstGeom prst="rect">
            <a:avLst/>
          </a:prstGeom>
          <a:noFill/>
        </p:spPr>
      </p:pic>
      <p:sp>
        <p:nvSpPr>
          <p:cNvPr id="188439" name="Rectangle 23"/>
          <p:cNvSpPr>
            <a:spLocks noChangeArrowheads="1"/>
          </p:cNvSpPr>
          <p:nvPr/>
        </p:nvSpPr>
        <p:spPr bwMode="auto">
          <a:xfrm>
            <a:off x="4800600" y="1066800"/>
            <a:ext cx="4038600" cy="396875"/>
          </a:xfrm>
          <a:prstGeom prst="rect">
            <a:avLst/>
          </a:prstGeom>
          <a:noFill/>
          <a:ln w="9525">
            <a:noFill/>
            <a:miter lim="800000"/>
            <a:headEnd/>
            <a:tailEnd/>
          </a:ln>
          <a:effectLst/>
        </p:spPr>
        <p:txBody>
          <a:bodyPr>
            <a:spAutoFit/>
          </a:bodyPr>
          <a:lstStyle/>
          <a:p>
            <a:pPr marL="609600" indent="-609600" algn="l">
              <a:spcAft>
                <a:spcPct val="0"/>
              </a:spcAft>
            </a:pPr>
            <a:r>
              <a:rPr lang="en-US"/>
              <a:t>Lazebnik et al. (2004) </a:t>
            </a:r>
          </a:p>
        </p:txBody>
      </p:sp>
      <p:pic>
        <p:nvPicPr>
          <p:cNvPr id="188440" name="Picture 24"/>
          <p:cNvPicPr>
            <a:picLocks noChangeAspect="1" noChangeArrowheads="1"/>
          </p:cNvPicPr>
          <p:nvPr/>
        </p:nvPicPr>
        <p:blipFill>
          <a:blip r:embed="rId7"/>
          <a:srcRect l="17188" t="46664" r="17188" b="13542"/>
          <a:stretch>
            <a:fillRect/>
          </a:stretch>
        </p:blipFill>
        <p:spPr bwMode="auto">
          <a:xfrm rot="-21600000">
            <a:off x="4419600" y="4778375"/>
            <a:ext cx="4572000" cy="2079625"/>
          </a:xfrm>
          <a:prstGeom prst="rect">
            <a:avLst/>
          </a:prstGeom>
          <a:noFill/>
          <a:ln w="9525" algn="ctr">
            <a:noFill/>
            <a:miter lim="800000"/>
            <a:headEnd/>
            <a:tailEnd/>
          </a:ln>
          <a:effectLst/>
        </p:spPr>
      </p:pic>
      <p:sp>
        <p:nvSpPr>
          <p:cNvPr id="188441" name="Rectangle 25"/>
          <p:cNvSpPr>
            <a:spLocks noChangeArrowheads="1"/>
          </p:cNvSpPr>
          <p:nvPr/>
        </p:nvSpPr>
        <p:spPr bwMode="auto">
          <a:xfrm>
            <a:off x="4038600" y="4419600"/>
            <a:ext cx="5562600" cy="396875"/>
          </a:xfrm>
          <a:prstGeom prst="rect">
            <a:avLst/>
          </a:prstGeom>
          <a:noFill/>
          <a:ln w="9525">
            <a:noFill/>
            <a:miter lim="800000"/>
            <a:headEnd/>
            <a:tailEnd/>
          </a:ln>
          <a:effectLst/>
        </p:spPr>
        <p:txBody>
          <a:bodyPr>
            <a:spAutoFit/>
          </a:bodyPr>
          <a:lstStyle/>
          <a:p>
            <a:pPr marL="609600" indent="-609600" algn="l">
              <a:spcAft>
                <a:spcPct val="0"/>
              </a:spcAft>
            </a:pPr>
            <a:r>
              <a:rPr lang="en-US"/>
              <a:t>3D object recognition, Lazebnik et al. (2006)</a:t>
            </a:r>
          </a:p>
        </p:txBody>
      </p:sp>
      <p:cxnSp>
        <p:nvCxnSpPr>
          <p:cNvPr id="16" name="Connecteur droit 15"/>
          <p:cNvCxnSpPr/>
          <p:nvPr/>
        </p:nvCxnSpPr>
        <p:spPr bwMode="auto">
          <a:xfrm rot="16200000" flipV="1">
            <a:off x="-174689" y="3940182"/>
            <a:ext cx="1570059" cy="474669"/>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7" name="Connecteur droit 16"/>
          <p:cNvCxnSpPr/>
          <p:nvPr/>
        </p:nvCxnSpPr>
        <p:spPr bwMode="auto">
          <a:xfrm rot="16200000" flipV="1">
            <a:off x="-22289" y="3749679"/>
            <a:ext cx="1570059" cy="474669"/>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8" name="Connecteur droit 17"/>
          <p:cNvCxnSpPr/>
          <p:nvPr/>
        </p:nvCxnSpPr>
        <p:spPr bwMode="auto">
          <a:xfrm rot="16200000" flipV="1">
            <a:off x="44388" y="4013208"/>
            <a:ext cx="1570059" cy="474669"/>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9" name="Connecteur droit 18"/>
          <p:cNvCxnSpPr/>
          <p:nvPr/>
        </p:nvCxnSpPr>
        <p:spPr bwMode="auto">
          <a:xfrm rot="16200000" flipV="1">
            <a:off x="-65151" y="3940182"/>
            <a:ext cx="1570059" cy="474669"/>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20" name="Connecteur droit 19"/>
          <p:cNvCxnSpPr/>
          <p:nvPr/>
        </p:nvCxnSpPr>
        <p:spPr bwMode="auto">
          <a:xfrm rot="16200000" flipV="1">
            <a:off x="409518" y="3794130"/>
            <a:ext cx="1570059" cy="474669"/>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21" name="Connecteur droit 20"/>
          <p:cNvCxnSpPr/>
          <p:nvPr/>
        </p:nvCxnSpPr>
        <p:spPr bwMode="auto">
          <a:xfrm rot="16200000" flipV="1">
            <a:off x="190441" y="4049721"/>
            <a:ext cx="1570059" cy="474669"/>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22" name="Connecteur droit 21"/>
          <p:cNvCxnSpPr/>
          <p:nvPr/>
        </p:nvCxnSpPr>
        <p:spPr bwMode="auto">
          <a:xfrm rot="16200000" flipV="1">
            <a:off x="884186" y="3830643"/>
            <a:ext cx="1570059" cy="474669"/>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23" name="Connecteur droit 22"/>
          <p:cNvCxnSpPr/>
          <p:nvPr/>
        </p:nvCxnSpPr>
        <p:spPr bwMode="auto">
          <a:xfrm rot="16200000" flipV="1">
            <a:off x="1723987" y="4268799"/>
            <a:ext cx="2117755" cy="219079"/>
          </a:xfrm>
          <a:prstGeom prst="line">
            <a:avLst/>
          </a:prstGeom>
          <a:solidFill>
            <a:schemeClr val="accent1"/>
          </a:solidFill>
          <a:ln w="19050" cap="flat" cmpd="sng" algn="ctr">
            <a:solidFill>
              <a:srgbClr val="0099FF"/>
            </a:solidFill>
            <a:prstDash val="solid"/>
            <a:round/>
            <a:headEnd type="none" w="med" len="med"/>
            <a:tailEnd type="none" w="med" len="med"/>
          </a:ln>
          <a:effectLst/>
        </p:spPr>
      </p:cxnSp>
      <p:cxnSp>
        <p:nvCxnSpPr>
          <p:cNvPr id="25" name="Connecteur droit 24"/>
          <p:cNvCxnSpPr/>
          <p:nvPr/>
        </p:nvCxnSpPr>
        <p:spPr bwMode="auto">
          <a:xfrm rot="16200000" flipV="1">
            <a:off x="1760499" y="4421199"/>
            <a:ext cx="2117755" cy="219079"/>
          </a:xfrm>
          <a:prstGeom prst="line">
            <a:avLst/>
          </a:prstGeom>
          <a:solidFill>
            <a:schemeClr val="accent1"/>
          </a:solidFill>
          <a:ln w="19050" cap="flat" cmpd="sng" algn="ctr">
            <a:solidFill>
              <a:srgbClr val="0099FF"/>
            </a:solidFill>
            <a:prstDash val="solid"/>
            <a:round/>
            <a:headEnd type="none" w="med" len="med"/>
            <a:tailEnd type="none" w="med" len="med"/>
          </a:ln>
          <a:effectLst/>
        </p:spPr>
      </p:cxnSp>
      <p:cxnSp>
        <p:nvCxnSpPr>
          <p:cNvPr id="26" name="Connecteur droit 25"/>
          <p:cNvCxnSpPr/>
          <p:nvPr/>
        </p:nvCxnSpPr>
        <p:spPr bwMode="auto">
          <a:xfrm rot="16200000" flipV="1">
            <a:off x="1614447" y="4414851"/>
            <a:ext cx="2117755" cy="219079"/>
          </a:xfrm>
          <a:prstGeom prst="line">
            <a:avLst/>
          </a:prstGeom>
          <a:solidFill>
            <a:schemeClr val="accent1"/>
          </a:solidFill>
          <a:ln w="19050" cap="flat" cmpd="sng" algn="ctr">
            <a:solidFill>
              <a:srgbClr val="0099FF"/>
            </a:solidFill>
            <a:prstDash val="solid"/>
            <a:round/>
            <a:headEnd type="none" w="med" len="med"/>
            <a:tailEnd type="none" w="med" len="med"/>
          </a:ln>
          <a:effectLst/>
        </p:spPr>
      </p:cxnSp>
      <p:cxnSp>
        <p:nvCxnSpPr>
          <p:cNvPr id="27" name="Connecteur droit 26"/>
          <p:cNvCxnSpPr/>
          <p:nvPr/>
        </p:nvCxnSpPr>
        <p:spPr bwMode="auto">
          <a:xfrm rot="16200000" flipV="1">
            <a:off x="1212805" y="4414851"/>
            <a:ext cx="2117755" cy="219079"/>
          </a:xfrm>
          <a:prstGeom prst="line">
            <a:avLst/>
          </a:prstGeom>
          <a:solidFill>
            <a:schemeClr val="accent1"/>
          </a:solidFill>
          <a:ln w="19050" cap="flat" cmpd="sng" algn="ctr">
            <a:solidFill>
              <a:srgbClr val="0099FF"/>
            </a:solidFill>
            <a:prstDash val="solid"/>
            <a:round/>
            <a:headEnd type="none" w="med" len="med"/>
            <a:tailEnd type="none" w="med" len="med"/>
          </a:ln>
          <a:effectLst/>
        </p:spPr>
      </p:cxnSp>
      <p:cxnSp>
        <p:nvCxnSpPr>
          <p:cNvPr id="38" name="Connecteur droit 37"/>
          <p:cNvCxnSpPr/>
          <p:nvPr/>
        </p:nvCxnSpPr>
        <p:spPr bwMode="auto">
          <a:xfrm rot="16200000" flipV="1">
            <a:off x="1797012" y="4573599"/>
            <a:ext cx="2117755" cy="219079"/>
          </a:xfrm>
          <a:prstGeom prst="line">
            <a:avLst/>
          </a:prstGeom>
          <a:solidFill>
            <a:schemeClr val="accent1"/>
          </a:solidFill>
          <a:ln w="19050" cap="flat" cmpd="sng" algn="ctr">
            <a:solidFill>
              <a:srgbClr val="0099FF"/>
            </a:solidFill>
            <a:prstDash val="solid"/>
            <a:round/>
            <a:headEnd type="none" w="med" len="med"/>
            <a:tailEnd type="none" w="med" len="med"/>
          </a:ln>
          <a:effectLst/>
        </p:spPr>
      </p:cxnSp>
      <p:cxnSp>
        <p:nvCxnSpPr>
          <p:cNvPr id="28" name="Connecteur droit 27"/>
          <p:cNvCxnSpPr/>
          <p:nvPr/>
        </p:nvCxnSpPr>
        <p:spPr bwMode="auto">
          <a:xfrm rot="5400000" flipH="1" flipV="1">
            <a:off x="1866070" y="3680625"/>
            <a:ext cx="1862165" cy="1724046"/>
          </a:xfrm>
          <a:prstGeom prst="line">
            <a:avLst/>
          </a:prstGeom>
          <a:solidFill>
            <a:schemeClr val="accent1"/>
          </a:solidFill>
          <a:ln w="19050" cap="flat" cmpd="sng" algn="ctr">
            <a:solidFill>
              <a:srgbClr val="00FF00"/>
            </a:solidFill>
            <a:prstDash val="solid"/>
            <a:round/>
            <a:headEnd type="none" w="med" len="med"/>
            <a:tailEnd type="none" w="med" len="med"/>
          </a:ln>
          <a:effectLst/>
        </p:spPr>
      </p:cxnSp>
      <p:cxnSp>
        <p:nvCxnSpPr>
          <p:cNvPr id="30" name="Connecteur droit 29"/>
          <p:cNvCxnSpPr/>
          <p:nvPr/>
        </p:nvCxnSpPr>
        <p:spPr bwMode="auto">
          <a:xfrm rot="5400000" flipH="1" flipV="1">
            <a:off x="1650960" y="3721105"/>
            <a:ext cx="1862166" cy="1789138"/>
          </a:xfrm>
          <a:prstGeom prst="line">
            <a:avLst/>
          </a:prstGeom>
          <a:solidFill>
            <a:schemeClr val="accent1"/>
          </a:solidFill>
          <a:ln w="19050" cap="flat" cmpd="sng" algn="ctr">
            <a:solidFill>
              <a:srgbClr val="00FF00"/>
            </a:solidFill>
            <a:prstDash val="solid"/>
            <a:round/>
            <a:headEnd type="none" w="med" len="med"/>
            <a:tailEnd type="none" w="med" len="med"/>
          </a:ln>
          <a:effectLst/>
        </p:spPr>
      </p:cxnSp>
      <p:cxnSp>
        <p:nvCxnSpPr>
          <p:cNvPr id="32" name="Connecteur droit 31"/>
          <p:cNvCxnSpPr/>
          <p:nvPr/>
        </p:nvCxnSpPr>
        <p:spPr bwMode="auto">
          <a:xfrm rot="5400000" flipH="1" flipV="1">
            <a:off x="1523163" y="3593310"/>
            <a:ext cx="1862166" cy="1825650"/>
          </a:xfrm>
          <a:prstGeom prst="line">
            <a:avLst/>
          </a:prstGeom>
          <a:solidFill>
            <a:schemeClr val="accent1"/>
          </a:solidFill>
          <a:ln w="19050" cap="flat" cmpd="sng" algn="ctr">
            <a:solidFill>
              <a:srgbClr val="00FF00"/>
            </a:solidFill>
            <a:prstDash val="solid"/>
            <a:round/>
            <a:headEnd type="none" w="med" len="med"/>
            <a:tailEnd type="none" w="med" len="med"/>
          </a:ln>
          <a:effectLst/>
        </p:spPr>
      </p:cxnSp>
      <p:cxnSp>
        <p:nvCxnSpPr>
          <p:cNvPr id="34" name="Connecteur droit 33"/>
          <p:cNvCxnSpPr/>
          <p:nvPr/>
        </p:nvCxnSpPr>
        <p:spPr bwMode="auto">
          <a:xfrm flipV="1">
            <a:off x="2106579" y="2990844"/>
            <a:ext cx="1662135" cy="1397022"/>
          </a:xfrm>
          <a:prstGeom prst="line">
            <a:avLst/>
          </a:prstGeom>
          <a:solidFill>
            <a:schemeClr val="accent1"/>
          </a:solidFill>
          <a:ln w="19050" cap="flat" cmpd="sng" algn="ctr">
            <a:solidFill>
              <a:srgbClr val="00FF00"/>
            </a:solidFill>
            <a:prstDash val="solid"/>
            <a:round/>
            <a:headEnd type="none" w="med" len="med"/>
            <a:tailEnd type="none" w="med" len="med"/>
          </a:ln>
          <a:effectLst/>
        </p:spPr>
      </p:cxnSp>
      <p:cxnSp>
        <p:nvCxnSpPr>
          <p:cNvPr id="36" name="Connecteur droit 35"/>
          <p:cNvCxnSpPr/>
          <p:nvPr/>
        </p:nvCxnSpPr>
        <p:spPr bwMode="auto">
          <a:xfrm rot="5400000" flipH="1" flipV="1">
            <a:off x="2421700" y="3442496"/>
            <a:ext cx="1689126" cy="1443057"/>
          </a:xfrm>
          <a:prstGeom prst="line">
            <a:avLst/>
          </a:prstGeom>
          <a:solidFill>
            <a:schemeClr val="accent1"/>
          </a:solidFill>
          <a:ln w="19050" cap="flat" cmpd="sng" algn="ctr">
            <a:solidFill>
              <a:srgbClr val="00FF00"/>
            </a:solidFill>
            <a:prstDash val="solid"/>
            <a:round/>
            <a:headEnd type="none" w="med" len="med"/>
            <a:tailEnd type="none" w="med" len="med"/>
          </a:ln>
          <a:effectLst/>
        </p:spPr>
      </p:cxnSp>
      <p:cxnSp>
        <p:nvCxnSpPr>
          <p:cNvPr id="39" name="Connecteur droit 38"/>
          <p:cNvCxnSpPr/>
          <p:nvPr/>
        </p:nvCxnSpPr>
        <p:spPr bwMode="auto">
          <a:xfrm flipV="1">
            <a:off x="2162142" y="3100383"/>
            <a:ext cx="1643085" cy="1533546"/>
          </a:xfrm>
          <a:prstGeom prst="line">
            <a:avLst/>
          </a:prstGeom>
          <a:solidFill>
            <a:schemeClr val="accent1"/>
          </a:solidFill>
          <a:ln w="19050" cap="flat" cmpd="sng" algn="ctr">
            <a:solidFill>
              <a:srgbClr val="00FF00"/>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88421"/>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2"/>
                                        </p:tgtEl>
                                        <p:attrNameLst>
                                          <p:attrName>style.opacity</p:attrName>
                                        </p:attrNameLst>
                                      </p:cBhvr>
                                      <p:to>
                                        <p:strVal val="0.25"/>
                                      </p:to>
                                    </p:set>
                                    <p:animEffect filter="image" prLst="opacity: 0.25">
                                      <p:cBhvr rctx="IE">
                                        <p:cTn id="9"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3106" name="Group 2"/>
          <p:cNvGrpSpPr>
            <a:grpSpLocks/>
          </p:cNvGrpSpPr>
          <p:nvPr/>
        </p:nvGrpSpPr>
        <p:grpSpPr bwMode="auto">
          <a:xfrm>
            <a:off x="623888" y="428625"/>
            <a:ext cx="7851775" cy="3765550"/>
            <a:chOff x="227" y="1406"/>
            <a:chExt cx="5321" cy="2224"/>
          </a:xfrm>
        </p:grpSpPr>
        <p:sp>
          <p:nvSpPr>
            <p:cNvPr id="303107" name="Rectangle 3"/>
            <p:cNvSpPr>
              <a:spLocks noChangeArrowheads="1"/>
            </p:cNvSpPr>
            <p:nvPr/>
          </p:nvSpPr>
          <p:spPr bwMode="auto">
            <a:xfrm>
              <a:off x="227" y="1406"/>
              <a:ext cx="5321" cy="2224"/>
            </a:xfrm>
            <a:prstGeom prst="rect">
              <a:avLst/>
            </a:prstGeom>
            <a:noFill/>
            <a:ln w="0">
              <a:solidFill>
                <a:srgbClr val="FFFFFF"/>
              </a:solidFill>
              <a:miter lim="800000"/>
              <a:headEnd/>
              <a:tailEnd/>
            </a:ln>
          </p:spPr>
          <p:txBody>
            <a:bodyPr/>
            <a:lstStyle/>
            <a:p>
              <a:endParaRPr lang="fr-FR"/>
            </a:p>
          </p:txBody>
        </p:sp>
        <p:sp>
          <p:nvSpPr>
            <p:cNvPr id="303108" name="Rectangle 4"/>
            <p:cNvSpPr>
              <a:spLocks noChangeArrowheads="1"/>
            </p:cNvSpPr>
            <p:nvPr/>
          </p:nvSpPr>
          <p:spPr bwMode="auto">
            <a:xfrm>
              <a:off x="227" y="1406"/>
              <a:ext cx="5321" cy="2224"/>
            </a:xfrm>
            <a:prstGeom prst="rect">
              <a:avLst/>
            </a:prstGeom>
            <a:solidFill>
              <a:srgbClr val="FFFFFF"/>
            </a:solidFill>
            <a:ln w="9525">
              <a:noFill/>
              <a:miter lim="800000"/>
              <a:headEnd/>
              <a:tailEnd/>
            </a:ln>
          </p:spPr>
          <p:txBody>
            <a:bodyPr/>
            <a:lstStyle/>
            <a:p>
              <a:endParaRPr lang="fr-FR"/>
            </a:p>
          </p:txBody>
        </p:sp>
        <p:pic>
          <p:nvPicPr>
            <p:cNvPr id="303109" name="Picture 5"/>
            <p:cNvPicPr>
              <a:picLocks noChangeAspect="1" noChangeArrowheads="1"/>
            </p:cNvPicPr>
            <p:nvPr/>
          </p:nvPicPr>
          <p:blipFill>
            <a:blip r:embed="rId3"/>
            <a:srcRect/>
            <a:stretch>
              <a:fillRect/>
            </a:stretch>
          </p:blipFill>
          <p:spPr bwMode="auto">
            <a:xfrm>
              <a:off x="227" y="3485"/>
              <a:ext cx="5321" cy="145"/>
            </a:xfrm>
            <a:prstGeom prst="rect">
              <a:avLst/>
            </a:prstGeom>
            <a:noFill/>
            <a:ln w="9525">
              <a:noFill/>
              <a:miter lim="800000"/>
              <a:headEnd/>
              <a:tailEnd/>
            </a:ln>
          </p:spPr>
        </p:pic>
        <p:pic>
          <p:nvPicPr>
            <p:cNvPr id="303110" name="Picture 6"/>
            <p:cNvPicPr>
              <a:picLocks noChangeAspect="1" noChangeArrowheads="1"/>
            </p:cNvPicPr>
            <p:nvPr/>
          </p:nvPicPr>
          <p:blipFill>
            <a:blip r:embed="rId4"/>
            <a:srcRect/>
            <a:stretch>
              <a:fillRect/>
            </a:stretch>
          </p:blipFill>
          <p:spPr bwMode="auto">
            <a:xfrm>
              <a:off x="227" y="3339"/>
              <a:ext cx="5321" cy="146"/>
            </a:xfrm>
            <a:prstGeom prst="rect">
              <a:avLst/>
            </a:prstGeom>
            <a:noFill/>
            <a:ln w="9525">
              <a:noFill/>
              <a:miter lim="800000"/>
              <a:headEnd/>
              <a:tailEnd/>
            </a:ln>
          </p:spPr>
        </p:pic>
        <p:pic>
          <p:nvPicPr>
            <p:cNvPr id="303111" name="Picture 7"/>
            <p:cNvPicPr>
              <a:picLocks noChangeAspect="1" noChangeArrowheads="1"/>
            </p:cNvPicPr>
            <p:nvPr/>
          </p:nvPicPr>
          <p:blipFill>
            <a:blip r:embed="rId5"/>
            <a:srcRect/>
            <a:stretch>
              <a:fillRect/>
            </a:stretch>
          </p:blipFill>
          <p:spPr bwMode="auto">
            <a:xfrm>
              <a:off x="227" y="3194"/>
              <a:ext cx="5321" cy="145"/>
            </a:xfrm>
            <a:prstGeom prst="rect">
              <a:avLst/>
            </a:prstGeom>
            <a:noFill/>
            <a:ln w="9525">
              <a:noFill/>
              <a:miter lim="800000"/>
              <a:headEnd/>
              <a:tailEnd/>
            </a:ln>
          </p:spPr>
        </p:pic>
        <p:pic>
          <p:nvPicPr>
            <p:cNvPr id="303112" name="Picture 8"/>
            <p:cNvPicPr>
              <a:picLocks noChangeAspect="1" noChangeArrowheads="1"/>
            </p:cNvPicPr>
            <p:nvPr/>
          </p:nvPicPr>
          <p:blipFill>
            <a:blip r:embed="rId6"/>
            <a:srcRect/>
            <a:stretch>
              <a:fillRect/>
            </a:stretch>
          </p:blipFill>
          <p:spPr bwMode="auto">
            <a:xfrm>
              <a:off x="227" y="3048"/>
              <a:ext cx="5321" cy="146"/>
            </a:xfrm>
            <a:prstGeom prst="rect">
              <a:avLst/>
            </a:prstGeom>
            <a:noFill/>
            <a:ln w="9525">
              <a:noFill/>
              <a:miter lim="800000"/>
              <a:headEnd/>
              <a:tailEnd/>
            </a:ln>
          </p:spPr>
        </p:pic>
        <p:pic>
          <p:nvPicPr>
            <p:cNvPr id="303113" name="Picture 9"/>
            <p:cNvPicPr>
              <a:picLocks noChangeAspect="1" noChangeArrowheads="1"/>
            </p:cNvPicPr>
            <p:nvPr/>
          </p:nvPicPr>
          <p:blipFill>
            <a:blip r:embed="rId7"/>
            <a:srcRect/>
            <a:stretch>
              <a:fillRect/>
            </a:stretch>
          </p:blipFill>
          <p:spPr bwMode="auto">
            <a:xfrm>
              <a:off x="227" y="2903"/>
              <a:ext cx="5321" cy="145"/>
            </a:xfrm>
            <a:prstGeom prst="rect">
              <a:avLst/>
            </a:prstGeom>
            <a:noFill/>
            <a:ln w="9525">
              <a:noFill/>
              <a:miter lim="800000"/>
              <a:headEnd/>
              <a:tailEnd/>
            </a:ln>
          </p:spPr>
        </p:pic>
        <p:pic>
          <p:nvPicPr>
            <p:cNvPr id="303114" name="Picture 10"/>
            <p:cNvPicPr>
              <a:picLocks noChangeAspect="1" noChangeArrowheads="1"/>
            </p:cNvPicPr>
            <p:nvPr/>
          </p:nvPicPr>
          <p:blipFill>
            <a:blip r:embed="rId8"/>
            <a:srcRect/>
            <a:stretch>
              <a:fillRect/>
            </a:stretch>
          </p:blipFill>
          <p:spPr bwMode="auto">
            <a:xfrm>
              <a:off x="227" y="2757"/>
              <a:ext cx="5321" cy="146"/>
            </a:xfrm>
            <a:prstGeom prst="rect">
              <a:avLst/>
            </a:prstGeom>
            <a:noFill/>
            <a:ln w="9525">
              <a:noFill/>
              <a:miter lim="800000"/>
              <a:headEnd/>
              <a:tailEnd/>
            </a:ln>
          </p:spPr>
        </p:pic>
        <p:pic>
          <p:nvPicPr>
            <p:cNvPr id="303115" name="Picture 11"/>
            <p:cNvPicPr>
              <a:picLocks noChangeAspect="1" noChangeArrowheads="1"/>
            </p:cNvPicPr>
            <p:nvPr/>
          </p:nvPicPr>
          <p:blipFill>
            <a:blip r:embed="rId9"/>
            <a:srcRect/>
            <a:stretch>
              <a:fillRect/>
            </a:stretch>
          </p:blipFill>
          <p:spPr bwMode="auto">
            <a:xfrm>
              <a:off x="227" y="2612"/>
              <a:ext cx="5321" cy="145"/>
            </a:xfrm>
            <a:prstGeom prst="rect">
              <a:avLst/>
            </a:prstGeom>
            <a:noFill/>
            <a:ln w="9525">
              <a:noFill/>
              <a:miter lim="800000"/>
              <a:headEnd/>
              <a:tailEnd/>
            </a:ln>
          </p:spPr>
        </p:pic>
        <p:pic>
          <p:nvPicPr>
            <p:cNvPr id="303116" name="Picture 12"/>
            <p:cNvPicPr>
              <a:picLocks noChangeAspect="1" noChangeArrowheads="1"/>
            </p:cNvPicPr>
            <p:nvPr/>
          </p:nvPicPr>
          <p:blipFill>
            <a:blip r:embed="rId10"/>
            <a:srcRect/>
            <a:stretch>
              <a:fillRect/>
            </a:stretch>
          </p:blipFill>
          <p:spPr bwMode="auto">
            <a:xfrm>
              <a:off x="227" y="2466"/>
              <a:ext cx="5321" cy="146"/>
            </a:xfrm>
            <a:prstGeom prst="rect">
              <a:avLst/>
            </a:prstGeom>
            <a:noFill/>
            <a:ln w="9525">
              <a:noFill/>
              <a:miter lim="800000"/>
              <a:headEnd/>
              <a:tailEnd/>
            </a:ln>
          </p:spPr>
        </p:pic>
        <p:pic>
          <p:nvPicPr>
            <p:cNvPr id="303117" name="Picture 13"/>
            <p:cNvPicPr>
              <a:picLocks noChangeAspect="1" noChangeArrowheads="1"/>
            </p:cNvPicPr>
            <p:nvPr/>
          </p:nvPicPr>
          <p:blipFill>
            <a:blip r:embed="rId11"/>
            <a:srcRect/>
            <a:stretch>
              <a:fillRect/>
            </a:stretch>
          </p:blipFill>
          <p:spPr bwMode="auto">
            <a:xfrm>
              <a:off x="227" y="2321"/>
              <a:ext cx="5321" cy="145"/>
            </a:xfrm>
            <a:prstGeom prst="rect">
              <a:avLst/>
            </a:prstGeom>
            <a:noFill/>
            <a:ln w="9525">
              <a:noFill/>
              <a:miter lim="800000"/>
              <a:headEnd/>
              <a:tailEnd/>
            </a:ln>
          </p:spPr>
        </p:pic>
        <p:pic>
          <p:nvPicPr>
            <p:cNvPr id="303118" name="Picture 14"/>
            <p:cNvPicPr>
              <a:picLocks noChangeAspect="1" noChangeArrowheads="1"/>
            </p:cNvPicPr>
            <p:nvPr/>
          </p:nvPicPr>
          <p:blipFill>
            <a:blip r:embed="rId12"/>
            <a:srcRect/>
            <a:stretch>
              <a:fillRect/>
            </a:stretch>
          </p:blipFill>
          <p:spPr bwMode="auto">
            <a:xfrm>
              <a:off x="227" y="2176"/>
              <a:ext cx="5321" cy="145"/>
            </a:xfrm>
            <a:prstGeom prst="rect">
              <a:avLst/>
            </a:prstGeom>
            <a:noFill/>
            <a:ln w="9525">
              <a:noFill/>
              <a:miter lim="800000"/>
              <a:headEnd/>
              <a:tailEnd/>
            </a:ln>
          </p:spPr>
        </p:pic>
        <p:pic>
          <p:nvPicPr>
            <p:cNvPr id="303119" name="Picture 15"/>
            <p:cNvPicPr>
              <a:picLocks noChangeAspect="1" noChangeArrowheads="1"/>
            </p:cNvPicPr>
            <p:nvPr/>
          </p:nvPicPr>
          <p:blipFill>
            <a:blip r:embed="rId13"/>
            <a:srcRect/>
            <a:stretch>
              <a:fillRect/>
            </a:stretch>
          </p:blipFill>
          <p:spPr bwMode="auto">
            <a:xfrm>
              <a:off x="227" y="2030"/>
              <a:ext cx="5321" cy="146"/>
            </a:xfrm>
            <a:prstGeom prst="rect">
              <a:avLst/>
            </a:prstGeom>
            <a:noFill/>
            <a:ln w="9525">
              <a:noFill/>
              <a:miter lim="800000"/>
              <a:headEnd/>
              <a:tailEnd/>
            </a:ln>
          </p:spPr>
        </p:pic>
        <p:pic>
          <p:nvPicPr>
            <p:cNvPr id="303120" name="Picture 16"/>
            <p:cNvPicPr>
              <a:picLocks noChangeAspect="1" noChangeArrowheads="1"/>
            </p:cNvPicPr>
            <p:nvPr/>
          </p:nvPicPr>
          <p:blipFill>
            <a:blip r:embed="rId14"/>
            <a:srcRect/>
            <a:stretch>
              <a:fillRect/>
            </a:stretch>
          </p:blipFill>
          <p:spPr bwMode="auto">
            <a:xfrm>
              <a:off x="227" y="1885"/>
              <a:ext cx="5321" cy="145"/>
            </a:xfrm>
            <a:prstGeom prst="rect">
              <a:avLst/>
            </a:prstGeom>
            <a:noFill/>
            <a:ln w="9525">
              <a:noFill/>
              <a:miter lim="800000"/>
              <a:headEnd/>
              <a:tailEnd/>
            </a:ln>
          </p:spPr>
        </p:pic>
        <p:pic>
          <p:nvPicPr>
            <p:cNvPr id="303121" name="Picture 17"/>
            <p:cNvPicPr>
              <a:picLocks noChangeAspect="1" noChangeArrowheads="1"/>
            </p:cNvPicPr>
            <p:nvPr/>
          </p:nvPicPr>
          <p:blipFill>
            <a:blip r:embed="rId15"/>
            <a:srcRect/>
            <a:stretch>
              <a:fillRect/>
            </a:stretch>
          </p:blipFill>
          <p:spPr bwMode="auto">
            <a:xfrm>
              <a:off x="227" y="1739"/>
              <a:ext cx="5321" cy="146"/>
            </a:xfrm>
            <a:prstGeom prst="rect">
              <a:avLst/>
            </a:prstGeom>
            <a:noFill/>
            <a:ln w="9525">
              <a:noFill/>
              <a:miter lim="800000"/>
              <a:headEnd/>
              <a:tailEnd/>
            </a:ln>
          </p:spPr>
        </p:pic>
        <p:pic>
          <p:nvPicPr>
            <p:cNvPr id="303122" name="Picture 18"/>
            <p:cNvPicPr>
              <a:picLocks noChangeAspect="1" noChangeArrowheads="1"/>
            </p:cNvPicPr>
            <p:nvPr/>
          </p:nvPicPr>
          <p:blipFill>
            <a:blip r:embed="rId16"/>
            <a:srcRect/>
            <a:stretch>
              <a:fillRect/>
            </a:stretch>
          </p:blipFill>
          <p:spPr bwMode="auto">
            <a:xfrm>
              <a:off x="227" y="1594"/>
              <a:ext cx="5321" cy="145"/>
            </a:xfrm>
            <a:prstGeom prst="rect">
              <a:avLst/>
            </a:prstGeom>
            <a:noFill/>
            <a:ln w="9525">
              <a:noFill/>
              <a:miter lim="800000"/>
              <a:headEnd/>
              <a:tailEnd/>
            </a:ln>
          </p:spPr>
        </p:pic>
        <p:pic>
          <p:nvPicPr>
            <p:cNvPr id="303123" name="Picture 19"/>
            <p:cNvPicPr>
              <a:picLocks noChangeAspect="1" noChangeArrowheads="1"/>
            </p:cNvPicPr>
            <p:nvPr/>
          </p:nvPicPr>
          <p:blipFill>
            <a:blip r:embed="rId17"/>
            <a:srcRect/>
            <a:stretch>
              <a:fillRect/>
            </a:stretch>
          </p:blipFill>
          <p:spPr bwMode="auto">
            <a:xfrm>
              <a:off x="227" y="1448"/>
              <a:ext cx="5321" cy="146"/>
            </a:xfrm>
            <a:prstGeom prst="rect">
              <a:avLst/>
            </a:prstGeom>
            <a:noFill/>
            <a:ln w="9525">
              <a:noFill/>
              <a:miter lim="800000"/>
              <a:headEnd/>
              <a:tailEnd/>
            </a:ln>
          </p:spPr>
        </p:pic>
        <p:pic>
          <p:nvPicPr>
            <p:cNvPr id="303124" name="Picture 20"/>
            <p:cNvPicPr>
              <a:picLocks noChangeAspect="1" noChangeArrowheads="1"/>
            </p:cNvPicPr>
            <p:nvPr/>
          </p:nvPicPr>
          <p:blipFill>
            <a:blip r:embed="rId18"/>
            <a:srcRect/>
            <a:stretch>
              <a:fillRect/>
            </a:stretch>
          </p:blipFill>
          <p:spPr bwMode="auto">
            <a:xfrm>
              <a:off x="227" y="1406"/>
              <a:ext cx="5321" cy="42"/>
            </a:xfrm>
            <a:prstGeom prst="rect">
              <a:avLst/>
            </a:prstGeom>
            <a:noFill/>
            <a:ln w="9525">
              <a:noFill/>
              <a:miter lim="800000"/>
              <a:headEnd/>
              <a:tailEnd/>
            </a:ln>
          </p:spPr>
        </p:pic>
      </p:grpSp>
      <p:sp>
        <p:nvSpPr>
          <p:cNvPr id="303125" name="Text Box 21"/>
          <p:cNvSpPr txBox="1">
            <a:spLocks noChangeArrowheads="1"/>
          </p:cNvSpPr>
          <p:nvPr/>
        </p:nvSpPr>
        <p:spPr bwMode="auto">
          <a:xfrm>
            <a:off x="1338263" y="4522788"/>
            <a:ext cx="6343650" cy="519112"/>
          </a:xfrm>
          <a:prstGeom prst="rect">
            <a:avLst/>
          </a:prstGeom>
          <a:noFill/>
          <a:ln w="9525">
            <a:noFill/>
            <a:miter lim="800000"/>
            <a:headEnd/>
            <a:tailEnd/>
          </a:ln>
          <a:effectLst/>
        </p:spPr>
        <p:txBody>
          <a:bodyPr wrap="none">
            <a:spAutoFit/>
          </a:bodyPr>
          <a:lstStyle/>
          <a:p>
            <a:r>
              <a:rPr lang="en-US" sz="2800"/>
              <a:t>Empirical models of image variability</a:t>
            </a:r>
            <a:r>
              <a:rPr lang="en-US" sz="2400"/>
              <a:t>:</a:t>
            </a:r>
          </a:p>
        </p:txBody>
      </p:sp>
      <p:grpSp>
        <p:nvGrpSpPr>
          <p:cNvPr id="303126" name="Group 22"/>
          <p:cNvGrpSpPr>
            <a:grpSpLocks/>
          </p:cNvGrpSpPr>
          <p:nvPr/>
        </p:nvGrpSpPr>
        <p:grpSpPr bwMode="auto">
          <a:xfrm>
            <a:off x="4025900" y="457200"/>
            <a:ext cx="1130300" cy="825500"/>
            <a:chOff x="2488" y="928"/>
            <a:chExt cx="712" cy="520"/>
          </a:xfrm>
        </p:grpSpPr>
        <p:sp>
          <p:nvSpPr>
            <p:cNvPr id="303127" name="Rectangle 23"/>
            <p:cNvSpPr>
              <a:spLocks noChangeArrowheads="1"/>
            </p:cNvSpPr>
            <p:nvPr/>
          </p:nvSpPr>
          <p:spPr bwMode="auto">
            <a:xfrm>
              <a:off x="2488" y="928"/>
              <a:ext cx="712" cy="520"/>
            </a:xfrm>
            <a:prstGeom prst="rect">
              <a:avLst/>
            </a:prstGeom>
            <a:noFill/>
            <a:ln w="19050">
              <a:solidFill>
                <a:schemeClr val="bg2"/>
              </a:solidFill>
              <a:miter lim="800000"/>
              <a:headEnd/>
              <a:tailEnd/>
            </a:ln>
            <a:effectLst/>
          </p:spPr>
          <p:txBody>
            <a:bodyPr wrap="none" anchor="ctr">
              <a:spAutoFit/>
            </a:bodyPr>
            <a:lstStyle/>
            <a:p>
              <a:endParaRPr lang="fr-FR"/>
            </a:p>
          </p:txBody>
        </p:sp>
        <p:sp>
          <p:nvSpPr>
            <p:cNvPr id="303128" name="Rectangle 24"/>
            <p:cNvSpPr>
              <a:spLocks noChangeArrowheads="1"/>
            </p:cNvSpPr>
            <p:nvPr/>
          </p:nvSpPr>
          <p:spPr bwMode="auto">
            <a:xfrm>
              <a:off x="2672" y="928"/>
              <a:ext cx="352" cy="520"/>
            </a:xfrm>
            <a:prstGeom prst="rect">
              <a:avLst/>
            </a:prstGeom>
            <a:noFill/>
            <a:ln w="19050">
              <a:solidFill>
                <a:schemeClr val="bg2"/>
              </a:solidFill>
              <a:miter lim="800000"/>
              <a:headEnd/>
              <a:tailEnd/>
            </a:ln>
            <a:effectLst/>
          </p:spPr>
          <p:txBody>
            <a:bodyPr anchor="ctr">
              <a:spAutoFit/>
            </a:bodyPr>
            <a:lstStyle/>
            <a:p>
              <a:endParaRPr lang="fr-FR"/>
            </a:p>
          </p:txBody>
        </p:sp>
        <p:sp>
          <p:nvSpPr>
            <p:cNvPr id="303129" name="Line 25"/>
            <p:cNvSpPr>
              <a:spLocks noChangeShapeType="1"/>
            </p:cNvSpPr>
            <p:nvPr/>
          </p:nvSpPr>
          <p:spPr bwMode="auto">
            <a:xfrm>
              <a:off x="2840" y="928"/>
              <a:ext cx="0" cy="520"/>
            </a:xfrm>
            <a:prstGeom prst="line">
              <a:avLst/>
            </a:prstGeom>
            <a:noFill/>
            <a:ln w="19050">
              <a:solidFill>
                <a:schemeClr val="bg2"/>
              </a:solidFill>
              <a:round/>
              <a:headEnd/>
              <a:tailEnd/>
            </a:ln>
            <a:effectLst/>
          </p:spPr>
          <p:txBody>
            <a:bodyPr wrap="none">
              <a:spAutoFit/>
            </a:bodyPr>
            <a:lstStyle/>
            <a:p>
              <a:endParaRPr lang="fr-FR"/>
            </a:p>
          </p:txBody>
        </p:sp>
        <p:sp>
          <p:nvSpPr>
            <p:cNvPr id="303130" name="Rectangle 26"/>
            <p:cNvSpPr>
              <a:spLocks noChangeArrowheads="1"/>
            </p:cNvSpPr>
            <p:nvPr/>
          </p:nvSpPr>
          <p:spPr bwMode="auto">
            <a:xfrm>
              <a:off x="2488" y="1088"/>
              <a:ext cx="712" cy="184"/>
            </a:xfrm>
            <a:prstGeom prst="rect">
              <a:avLst/>
            </a:prstGeom>
            <a:noFill/>
            <a:ln w="19050">
              <a:solidFill>
                <a:schemeClr val="bg2"/>
              </a:solidFill>
              <a:miter lim="800000"/>
              <a:headEnd/>
              <a:tailEnd/>
            </a:ln>
            <a:effectLst/>
          </p:spPr>
          <p:txBody>
            <a:bodyPr anchor="ctr">
              <a:spAutoFit/>
            </a:bodyPr>
            <a:lstStyle/>
            <a:p>
              <a:endParaRPr lang="fr-FR"/>
            </a:p>
          </p:txBody>
        </p:sp>
      </p:grpSp>
      <p:sp>
        <p:nvSpPr>
          <p:cNvPr id="303131" name="Oval 27"/>
          <p:cNvSpPr>
            <a:spLocks noChangeArrowheads="1"/>
          </p:cNvSpPr>
          <p:nvPr/>
        </p:nvSpPr>
        <p:spPr bwMode="auto">
          <a:xfrm>
            <a:off x="5994400" y="1384300"/>
            <a:ext cx="114300" cy="88900"/>
          </a:xfrm>
          <a:prstGeom prst="ellipse">
            <a:avLst/>
          </a:prstGeom>
          <a:solidFill>
            <a:schemeClr val="bg2"/>
          </a:solidFill>
          <a:ln w="9525">
            <a:solidFill>
              <a:schemeClr val="bg2"/>
            </a:solidFill>
            <a:round/>
            <a:headEnd/>
            <a:tailEnd/>
          </a:ln>
          <a:effectLst/>
        </p:spPr>
        <p:txBody>
          <a:bodyPr wrap="none" anchor="ctr">
            <a:spAutoFit/>
          </a:bodyPr>
          <a:lstStyle/>
          <a:p>
            <a:endParaRPr lang="fr-FR"/>
          </a:p>
        </p:txBody>
      </p:sp>
      <p:sp>
        <p:nvSpPr>
          <p:cNvPr id="303132" name="Freeform 28"/>
          <p:cNvSpPr>
            <a:spLocks/>
          </p:cNvSpPr>
          <p:nvPr/>
        </p:nvSpPr>
        <p:spPr bwMode="auto">
          <a:xfrm>
            <a:off x="5168900" y="863600"/>
            <a:ext cx="868363" cy="457200"/>
          </a:xfrm>
          <a:custGeom>
            <a:avLst/>
            <a:gdLst/>
            <a:ahLst/>
            <a:cxnLst>
              <a:cxn ang="0">
                <a:pos x="0" y="0"/>
              </a:cxn>
              <a:cxn ang="0">
                <a:pos x="456" y="80"/>
              </a:cxn>
              <a:cxn ang="0">
                <a:pos x="544" y="288"/>
              </a:cxn>
            </a:cxnLst>
            <a:rect l="0" t="0" r="r" b="b"/>
            <a:pathLst>
              <a:path w="547" h="288">
                <a:moveTo>
                  <a:pt x="0" y="0"/>
                </a:moveTo>
                <a:cubicBezTo>
                  <a:pt x="182" y="16"/>
                  <a:pt x="365" y="32"/>
                  <a:pt x="456" y="80"/>
                </a:cubicBezTo>
                <a:cubicBezTo>
                  <a:pt x="547" y="128"/>
                  <a:pt x="529" y="253"/>
                  <a:pt x="544" y="288"/>
                </a:cubicBezTo>
              </a:path>
            </a:pathLst>
          </a:custGeom>
          <a:noFill/>
          <a:ln w="12700" cap="flat" cmpd="sng">
            <a:solidFill>
              <a:schemeClr val="bg2"/>
            </a:solidFill>
            <a:prstDash val="solid"/>
            <a:round/>
            <a:headEnd type="none" w="med" len="med"/>
            <a:tailEnd type="arrow" w="med" len="med"/>
          </a:ln>
          <a:effectLst/>
        </p:spPr>
        <p:txBody>
          <a:bodyPr wrap="none">
            <a:spAutoFit/>
          </a:bodyPr>
          <a:lstStyle/>
          <a:p>
            <a:endParaRPr lang="fr-FR"/>
          </a:p>
        </p:txBody>
      </p:sp>
      <p:grpSp>
        <p:nvGrpSpPr>
          <p:cNvPr id="303133" name="Group 29"/>
          <p:cNvGrpSpPr>
            <a:grpSpLocks/>
          </p:cNvGrpSpPr>
          <p:nvPr/>
        </p:nvGrpSpPr>
        <p:grpSpPr bwMode="auto">
          <a:xfrm>
            <a:off x="7785100" y="76200"/>
            <a:ext cx="1130300" cy="825500"/>
            <a:chOff x="2488" y="928"/>
            <a:chExt cx="712" cy="520"/>
          </a:xfrm>
        </p:grpSpPr>
        <p:sp>
          <p:nvSpPr>
            <p:cNvPr id="303134" name="Rectangle 30"/>
            <p:cNvSpPr>
              <a:spLocks noChangeArrowheads="1"/>
            </p:cNvSpPr>
            <p:nvPr/>
          </p:nvSpPr>
          <p:spPr bwMode="auto">
            <a:xfrm>
              <a:off x="2488" y="928"/>
              <a:ext cx="712" cy="520"/>
            </a:xfrm>
            <a:prstGeom prst="rect">
              <a:avLst/>
            </a:prstGeom>
            <a:noFill/>
            <a:ln w="19050">
              <a:solidFill>
                <a:schemeClr val="hlink"/>
              </a:solidFill>
              <a:miter lim="800000"/>
              <a:headEnd/>
              <a:tailEnd/>
            </a:ln>
            <a:effectLst/>
          </p:spPr>
          <p:txBody>
            <a:bodyPr wrap="none" anchor="ctr">
              <a:spAutoFit/>
            </a:bodyPr>
            <a:lstStyle/>
            <a:p>
              <a:endParaRPr lang="fr-FR"/>
            </a:p>
          </p:txBody>
        </p:sp>
        <p:sp>
          <p:nvSpPr>
            <p:cNvPr id="303135" name="Rectangle 31"/>
            <p:cNvSpPr>
              <a:spLocks noChangeArrowheads="1"/>
            </p:cNvSpPr>
            <p:nvPr/>
          </p:nvSpPr>
          <p:spPr bwMode="auto">
            <a:xfrm>
              <a:off x="2672" y="928"/>
              <a:ext cx="352" cy="520"/>
            </a:xfrm>
            <a:prstGeom prst="rect">
              <a:avLst/>
            </a:prstGeom>
            <a:noFill/>
            <a:ln w="19050">
              <a:solidFill>
                <a:schemeClr val="hlink"/>
              </a:solidFill>
              <a:miter lim="800000"/>
              <a:headEnd/>
              <a:tailEnd/>
            </a:ln>
            <a:effectLst/>
          </p:spPr>
          <p:txBody>
            <a:bodyPr anchor="ctr">
              <a:spAutoFit/>
            </a:bodyPr>
            <a:lstStyle/>
            <a:p>
              <a:endParaRPr lang="fr-FR"/>
            </a:p>
          </p:txBody>
        </p:sp>
        <p:sp>
          <p:nvSpPr>
            <p:cNvPr id="303136" name="Line 32"/>
            <p:cNvSpPr>
              <a:spLocks noChangeShapeType="1"/>
            </p:cNvSpPr>
            <p:nvPr/>
          </p:nvSpPr>
          <p:spPr bwMode="auto">
            <a:xfrm>
              <a:off x="2840" y="928"/>
              <a:ext cx="0" cy="520"/>
            </a:xfrm>
            <a:prstGeom prst="line">
              <a:avLst/>
            </a:prstGeom>
            <a:noFill/>
            <a:ln w="19050">
              <a:solidFill>
                <a:schemeClr val="hlink"/>
              </a:solidFill>
              <a:round/>
              <a:headEnd/>
              <a:tailEnd/>
            </a:ln>
            <a:effectLst/>
          </p:spPr>
          <p:txBody>
            <a:bodyPr wrap="none">
              <a:spAutoFit/>
            </a:bodyPr>
            <a:lstStyle/>
            <a:p>
              <a:endParaRPr lang="fr-FR"/>
            </a:p>
          </p:txBody>
        </p:sp>
        <p:sp>
          <p:nvSpPr>
            <p:cNvPr id="303137" name="Rectangle 33"/>
            <p:cNvSpPr>
              <a:spLocks noChangeArrowheads="1"/>
            </p:cNvSpPr>
            <p:nvPr/>
          </p:nvSpPr>
          <p:spPr bwMode="auto">
            <a:xfrm>
              <a:off x="2488" y="1088"/>
              <a:ext cx="712" cy="184"/>
            </a:xfrm>
            <a:prstGeom prst="rect">
              <a:avLst/>
            </a:prstGeom>
            <a:noFill/>
            <a:ln w="19050">
              <a:solidFill>
                <a:schemeClr val="hlink"/>
              </a:solidFill>
              <a:miter lim="800000"/>
              <a:headEnd/>
              <a:tailEnd/>
            </a:ln>
            <a:effectLst/>
          </p:spPr>
          <p:txBody>
            <a:bodyPr anchor="ctr">
              <a:spAutoFit/>
            </a:bodyPr>
            <a:lstStyle/>
            <a:p>
              <a:endParaRPr lang="fr-FR"/>
            </a:p>
          </p:txBody>
        </p:sp>
      </p:grpSp>
      <p:sp>
        <p:nvSpPr>
          <p:cNvPr id="303138" name="Oval 34"/>
          <p:cNvSpPr>
            <a:spLocks noChangeArrowheads="1"/>
          </p:cNvSpPr>
          <p:nvPr/>
        </p:nvSpPr>
        <p:spPr bwMode="auto">
          <a:xfrm>
            <a:off x="7797800" y="1752600"/>
            <a:ext cx="114300" cy="88900"/>
          </a:xfrm>
          <a:prstGeom prst="ellipse">
            <a:avLst/>
          </a:prstGeom>
          <a:solidFill>
            <a:srgbClr val="777777"/>
          </a:solidFill>
          <a:ln w="9525">
            <a:noFill/>
            <a:round/>
            <a:headEnd/>
            <a:tailEnd/>
          </a:ln>
          <a:effectLst/>
        </p:spPr>
        <p:txBody>
          <a:bodyPr wrap="none" anchor="ctr">
            <a:spAutoFit/>
          </a:bodyPr>
          <a:lstStyle/>
          <a:p>
            <a:endParaRPr lang="fr-FR"/>
          </a:p>
        </p:txBody>
      </p:sp>
      <p:sp>
        <p:nvSpPr>
          <p:cNvPr id="303139" name="Oval 35"/>
          <p:cNvSpPr>
            <a:spLocks noChangeArrowheads="1"/>
          </p:cNvSpPr>
          <p:nvPr/>
        </p:nvSpPr>
        <p:spPr bwMode="auto">
          <a:xfrm>
            <a:off x="7797800" y="1600200"/>
            <a:ext cx="101600" cy="114300"/>
          </a:xfrm>
          <a:prstGeom prst="ellipse">
            <a:avLst/>
          </a:prstGeom>
          <a:solidFill>
            <a:schemeClr val="hlink"/>
          </a:solidFill>
          <a:ln w="9525">
            <a:solidFill>
              <a:schemeClr val="hlink"/>
            </a:solidFill>
            <a:round/>
            <a:headEnd/>
            <a:tailEnd/>
          </a:ln>
          <a:effectLst/>
        </p:spPr>
        <p:txBody>
          <a:bodyPr anchor="ctr">
            <a:spAutoFit/>
          </a:bodyPr>
          <a:lstStyle/>
          <a:p>
            <a:endParaRPr lang="fr-FR"/>
          </a:p>
        </p:txBody>
      </p:sp>
      <p:sp>
        <p:nvSpPr>
          <p:cNvPr id="303140" name="Line 36"/>
          <p:cNvSpPr>
            <a:spLocks noChangeShapeType="1"/>
          </p:cNvSpPr>
          <p:nvPr/>
        </p:nvSpPr>
        <p:spPr bwMode="auto">
          <a:xfrm flipH="1">
            <a:off x="7912100" y="901700"/>
            <a:ext cx="431800" cy="660400"/>
          </a:xfrm>
          <a:prstGeom prst="line">
            <a:avLst/>
          </a:prstGeom>
          <a:noFill/>
          <a:ln w="19050">
            <a:solidFill>
              <a:schemeClr val="hlink"/>
            </a:solidFill>
            <a:round/>
            <a:headEnd/>
            <a:tailEnd type="arrow" w="med" len="med"/>
          </a:ln>
          <a:effectLst/>
        </p:spPr>
        <p:txBody>
          <a:bodyPr>
            <a:spAutoFit/>
          </a:bodyPr>
          <a:lstStyle/>
          <a:p>
            <a:endParaRPr lang="fr-FR"/>
          </a:p>
        </p:txBody>
      </p:sp>
      <p:sp>
        <p:nvSpPr>
          <p:cNvPr id="303141" name="Text Box 37"/>
          <p:cNvSpPr txBox="1">
            <a:spLocks noChangeArrowheads="1"/>
          </p:cNvSpPr>
          <p:nvPr/>
        </p:nvSpPr>
        <p:spPr bwMode="auto">
          <a:xfrm>
            <a:off x="1619250" y="5218113"/>
            <a:ext cx="5822950" cy="579437"/>
          </a:xfrm>
          <a:prstGeom prst="rect">
            <a:avLst/>
          </a:prstGeom>
          <a:noFill/>
          <a:ln w="9525">
            <a:noFill/>
            <a:miter lim="800000"/>
            <a:headEnd/>
            <a:tailEnd/>
          </a:ln>
          <a:effectLst/>
        </p:spPr>
        <p:txBody>
          <a:bodyPr wrap="none">
            <a:spAutoFit/>
          </a:bodyPr>
          <a:lstStyle/>
          <a:p>
            <a:r>
              <a:rPr lang="en-US" sz="3200">
                <a:solidFill>
                  <a:schemeClr val="tx2"/>
                </a:solidFill>
                <a:cs typeface="Times New Roman" pitchFamily="18" charset="0"/>
              </a:rPr>
              <a:t>Appearance-based techniques</a:t>
            </a:r>
          </a:p>
        </p:txBody>
      </p:sp>
      <p:sp>
        <p:nvSpPr>
          <p:cNvPr id="303142" name="Text Box 38"/>
          <p:cNvSpPr txBox="1">
            <a:spLocks noChangeArrowheads="1"/>
          </p:cNvSpPr>
          <p:nvPr/>
        </p:nvSpPr>
        <p:spPr bwMode="auto">
          <a:xfrm>
            <a:off x="755650" y="6140450"/>
            <a:ext cx="7604125" cy="457200"/>
          </a:xfrm>
          <a:prstGeom prst="rect">
            <a:avLst/>
          </a:prstGeom>
          <a:noFill/>
          <a:ln w="9525">
            <a:noFill/>
            <a:miter lim="800000"/>
            <a:headEnd/>
            <a:tailEnd/>
          </a:ln>
          <a:effectLst/>
        </p:spPr>
        <p:txBody>
          <a:bodyPr wrap="none">
            <a:spAutoFit/>
          </a:bodyPr>
          <a:lstStyle/>
          <a:p>
            <a:r>
              <a:rPr lang="en-US" sz="2400">
                <a:cs typeface="Times New Roman" pitchFamily="18" charset="0"/>
              </a:rPr>
              <a:t>Turk &amp; Pentland (1991); Murase &amp; Nayar (1995); etc.</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descr="ortupe1"/>
          <p:cNvPicPr>
            <a:picLocks noChangeAspect="1" noChangeArrowheads="1"/>
          </p:cNvPicPr>
          <p:nvPr/>
        </p:nvPicPr>
        <p:blipFill>
          <a:blip r:embed="rId3"/>
          <a:srcRect/>
          <a:stretch>
            <a:fillRect/>
          </a:stretch>
        </p:blipFill>
        <p:spPr bwMode="auto">
          <a:xfrm>
            <a:off x="2425700" y="996950"/>
            <a:ext cx="4292600" cy="4038600"/>
          </a:xfrm>
          <a:prstGeom prst="rect">
            <a:avLst/>
          </a:prstGeom>
          <a:noFill/>
        </p:spPr>
      </p:pic>
      <p:pic>
        <p:nvPicPr>
          <p:cNvPr id="304131" name="Picture 3"/>
          <p:cNvPicPr>
            <a:picLocks noChangeAspect="1" noChangeArrowheads="1"/>
          </p:cNvPicPr>
          <p:nvPr/>
        </p:nvPicPr>
        <p:blipFill>
          <a:blip r:embed="rId4"/>
          <a:srcRect/>
          <a:stretch>
            <a:fillRect/>
          </a:stretch>
        </p:blipFill>
        <p:spPr bwMode="auto">
          <a:xfrm>
            <a:off x="1041400" y="5145088"/>
            <a:ext cx="7105650" cy="1536700"/>
          </a:xfrm>
          <a:prstGeom prst="rect">
            <a:avLst/>
          </a:prstGeom>
          <a:noFill/>
          <a:ln w="9525">
            <a:noFill/>
            <a:miter lim="800000"/>
            <a:headEnd/>
            <a:tailEnd/>
          </a:ln>
          <a:effectLst/>
        </p:spPr>
      </p:pic>
      <p:sp>
        <p:nvSpPr>
          <p:cNvPr id="304132" name="Text Box 4"/>
          <p:cNvSpPr txBox="1">
            <a:spLocks noChangeArrowheads="1"/>
          </p:cNvSpPr>
          <p:nvPr/>
        </p:nvSpPr>
        <p:spPr bwMode="auto">
          <a:xfrm>
            <a:off x="1541421" y="219075"/>
            <a:ext cx="6019597" cy="523220"/>
          </a:xfrm>
          <a:prstGeom prst="rect">
            <a:avLst/>
          </a:prstGeom>
          <a:noFill/>
          <a:ln w="9525">
            <a:noFill/>
            <a:miter lim="800000"/>
            <a:headEnd/>
            <a:tailEnd/>
          </a:ln>
          <a:effectLst/>
        </p:spPr>
        <p:txBody>
          <a:bodyPr wrap="none">
            <a:spAutoFit/>
          </a:bodyPr>
          <a:lstStyle/>
          <a:p>
            <a:r>
              <a:rPr lang="en-US" sz="2800" dirty="0" err="1"/>
              <a:t>Eigenfaces</a:t>
            </a:r>
            <a:r>
              <a:rPr lang="en-US" sz="2800" dirty="0"/>
              <a:t> (Turk &amp; </a:t>
            </a:r>
            <a:r>
              <a:rPr lang="en-US" sz="2800" dirty="0" err="1"/>
              <a:t>Pentland</a:t>
            </a:r>
            <a:r>
              <a:rPr lang="en-US" sz="2800" dirty="0"/>
              <a:t>, 1991)</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100object-vectors.mpg">
            <a:hlinkClick r:id="" action="ppaction://media"/>
          </p:cNvPr>
          <p:cNvPicPr>
            <a:picLocks noRot="1" noChangeAspect="1" noChangeArrowheads="1"/>
          </p:cNvPicPr>
          <p:nvPr>
            <a:videoFile r:link="rId1"/>
          </p:nvPr>
        </p:nvPicPr>
        <p:blipFill>
          <a:blip r:embed="rId5"/>
          <a:srcRect/>
          <a:stretch>
            <a:fillRect/>
          </a:stretch>
        </p:blipFill>
        <p:spPr bwMode="auto">
          <a:xfrm>
            <a:off x="254000" y="495300"/>
            <a:ext cx="4025900" cy="3019425"/>
          </a:xfrm>
          <a:prstGeom prst="rect">
            <a:avLst/>
          </a:prstGeom>
          <a:noFill/>
        </p:spPr>
      </p:pic>
      <p:pic>
        <p:nvPicPr>
          <p:cNvPr id="305155" name="100object-recog.mpg">
            <a:hlinkClick r:id="" action="ppaction://media"/>
          </p:cNvPr>
          <p:cNvPicPr>
            <a:picLocks noRot="1" noChangeAspect="1" noChangeArrowheads="1"/>
          </p:cNvPicPr>
          <p:nvPr>
            <a:videoFile r:link="rId2"/>
          </p:nvPr>
        </p:nvPicPr>
        <p:blipFill>
          <a:blip r:embed="rId6"/>
          <a:srcRect/>
          <a:stretch>
            <a:fillRect/>
          </a:stretch>
        </p:blipFill>
        <p:spPr bwMode="auto">
          <a:xfrm>
            <a:off x="4592638" y="3049588"/>
            <a:ext cx="4106862" cy="3079750"/>
          </a:xfrm>
          <a:prstGeom prst="rect">
            <a:avLst/>
          </a:prstGeom>
          <a:noFill/>
        </p:spPr>
      </p:pic>
      <p:sp>
        <p:nvSpPr>
          <p:cNvPr id="305156" name="Text Box 4"/>
          <p:cNvSpPr txBox="1">
            <a:spLocks noChangeArrowheads="1"/>
          </p:cNvSpPr>
          <p:nvPr/>
        </p:nvSpPr>
        <p:spPr bwMode="auto">
          <a:xfrm>
            <a:off x="4751388" y="1176338"/>
            <a:ext cx="3819525" cy="884237"/>
          </a:xfrm>
          <a:prstGeom prst="rect">
            <a:avLst/>
          </a:prstGeom>
          <a:noFill/>
          <a:ln w="9525">
            <a:noFill/>
            <a:miter lim="800000"/>
            <a:headEnd/>
            <a:tailEnd/>
          </a:ln>
          <a:effectLst/>
        </p:spPr>
        <p:txBody>
          <a:bodyPr wrap="none">
            <a:spAutoFit/>
          </a:bodyPr>
          <a:lstStyle/>
          <a:p>
            <a:r>
              <a:rPr lang="en-US" sz="2800"/>
              <a:t>Appearance manifolds</a:t>
            </a:r>
          </a:p>
          <a:p>
            <a:r>
              <a:rPr lang="en-US" sz="2400"/>
              <a:t>(Murase &amp; Nayar, 1995)</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515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05154"/>
                                        </p:tgtEl>
                                      </p:cBhvr>
                                    </p:cmd>
                                  </p:childTnLst>
                                </p:cTn>
                              </p:par>
                            </p:childTnLst>
                          </p:cTn>
                        </p:par>
                      </p:childTnLst>
                    </p:cTn>
                  </p:par>
                </p:childTnLst>
              </p:cTn>
              <p:nextCondLst>
                <p:cond evt="onClick" delay="0">
                  <p:tgtEl>
                    <p:spTgt spid="305154"/>
                  </p:tgtEl>
                </p:cond>
              </p:nextCondLst>
            </p:seq>
            <p:video>
              <p:cMediaNode>
                <p:cTn id="7" fill="hold" display="0">
                  <p:stCondLst>
                    <p:cond delay="indefinite"/>
                  </p:stCondLst>
                  <p:endCondLst>
                    <p:cond evt="onNext" delay="0">
                      <p:tgtEl>
                        <p:sldTgt/>
                      </p:tgtEl>
                    </p:cond>
                    <p:cond evt="onPrev" delay="0">
                      <p:tgtEl>
                        <p:sldTgt/>
                      </p:tgtEl>
                    </p:cond>
                  </p:endCondLst>
                </p:cTn>
                <p:tgtEl>
                  <p:spTgt spid="305154"/>
                </p:tgtEl>
              </p:cMediaNode>
            </p:video>
            <p:seq concurrent="1" nextAc="seek">
              <p:cTn id="8" restart="whenNotActive" fill="hold" evtFilter="cancelBubble" nodeType="interactiveSeq">
                <p:stCondLst>
                  <p:cond evt="onClick" delay="0">
                    <p:tgtEl>
                      <p:spTgt spid="30515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5155"/>
                                        </p:tgtEl>
                                      </p:cBhvr>
                                    </p:cmd>
                                  </p:childTnLst>
                                </p:cTn>
                              </p:par>
                            </p:childTnLst>
                          </p:cTn>
                        </p:par>
                      </p:childTnLst>
                    </p:cTn>
                  </p:par>
                </p:childTnLst>
              </p:cTn>
              <p:nextCondLst>
                <p:cond evt="onClick" delay="0">
                  <p:tgtEl>
                    <p:spTgt spid="305155"/>
                  </p:tgtEl>
                </p:cond>
              </p:nextCondLst>
            </p:seq>
            <p:video>
              <p:cMediaNode>
                <p:cTn id="13" fill="hold" display="0">
                  <p:stCondLst>
                    <p:cond delay="indefinite"/>
                  </p:stCondLst>
                  <p:endCondLst>
                    <p:cond evt="onNext" delay="0">
                      <p:tgtEl>
                        <p:sldTgt/>
                      </p:tgtEl>
                    </p:cond>
                    <p:cond evt="onPrev" delay="0">
                      <p:tgtEl>
                        <p:sldTgt/>
                      </p:tgtEl>
                    </p:cond>
                  </p:endCondLst>
                </p:cTn>
                <p:tgtEl>
                  <p:spTgt spid="305155"/>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srcRect/>
          <a:stretch>
            <a:fillRect/>
          </a:stretch>
        </p:blipFill>
        <p:spPr bwMode="auto">
          <a:xfrm>
            <a:off x="1911353" y="1092168"/>
            <a:ext cx="5323121" cy="2674935"/>
          </a:xfrm>
          <a:prstGeom prst="rect">
            <a:avLst/>
          </a:prstGeom>
          <a:noFill/>
          <a:ln w="9525" cap="flat" cmpd="sng" algn="ctr">
            <a:noFill/>
            <a:prstDash val="solid"/>
            <a:miter lim="800000"/>
            <a:headEnd/>
            <a:tailEnd/>
          </a:ln>
          <a:effectLst/>
        </p:spPr>
      </p:pic>
      <p:sp>
        <p:nvSpPr>
          <p:cNvPr id="3" name="ZoneTexte 2"/>
          <p:cNvSpPr txBox="1"/>
          <p:nvPr/>
        </p:nvSpPr>
        <p:spPr>
          <a:xfrm>
            <a:off x="80901" y="288882"/>
            <a:ext cx="8982198" cy="1077218"/>
          </a:xfrm>
          <a:prstGeom prst="rect">
            <a:avLst/>
          </a:prstGeom>
          <a:noFill/>
        </p:spPr>
        <p:txBody>
          <a:bodyPr wrap="square" rtlCol="0">
            <a:spAutoFit/>
          </a:bodyPr>
          <a:lstStyle/>
          <a:p>
            <a:pPr algn="ctr"/>
            <a:r>
              <a:rPr lang="fr-FR" sz="3200" u="none" dirty="0" err="1">
                <a:latin typeface="Comic Sans MS" pitchFamily="66" charset="0"/>
              </a:rPr>
              <a:t>Correlation</a:t>
            </a:r>
            <a:r>
              <a:rPr lang="fr-FR" sz="3200" u="none" dirty="0">
                <a:latin typeface="Comic Sans MS" pitchFamily="66" charset="0"/>
              </a:rPr>
              <a:t>-</a:t>
            </a:r>
            <a:r>
              <a:rPr lang="fr-FR" sz="3200" u="none" dirty="0" err="1">
                <a:latin typeface="Comic Sans MS" pitchFamily="66" charset="0"/>
              </a:rPr>
              <a:t>based</a:t>
            </a:r>
            <a:r>
              <a:rPr lang="fr-FR" sz="3200" u="none" dirty="0">
                <a:latin typeface="Comic Sans MS" pitchFamily="66" charset="0"/>
              </a:rPr>
              <a:t> </a:t>
            </a:r>
            <a:r>
              <a:rPr lang="fr-FR" sz="3200" u="none" dirty="0" err="1">
                <a:latin typeface="Comic Sans MS" pitchFamily="66" charset="0"/>
              </a:rPr>
              <a:t>template</a:t>
            </a:r>
            <a:r>
              <a:rPr lang="fr-FR" sz="3200" u="none" dirty="0">
                <a:latin typeface="Comic Sans MS" pitchFamily="66" charset="0"/>
              </a:rPr>
              <a:t> </a:t>
            </a:r>
            <a:r>
              <a:rPr lang="fr-FR" sz="3200" u="none" dirty="0" err="1">
                <a:latin typeface="Comic Sans MS" pitchFamily="66" charset="0"/>
              </a:rPr>
              <a:t>matching</a:t>
            </a:r>
            <a:r>
              <a:rPr lang="fr-FR" sz="3200" u="none" dirty="0">
                <a:latin typeface="Comic Sans MS" pitchFamily="66" charset="0"/>
              </a:rPr>
              <a:t> (60s)</a:t>
            </a:r>
          </a:p>
          <a:p>
            <a:pPr algn="ctr"/>
            <a:endParaRPr lang="fr-FR" sz="3200" u="none" dirty="0">
              <a:latin typeface="Comic Sans MS" pitchFamily="66" charset="0"/>
            </a:endParaRPr>
          </a:p>
        </p:txBody>
      </p:sp>
      <p:sp>
        <p:nvSpPr>
          <p:cNvPr id="4" name="ZoneTexte 3"/>
          <p:cNvSpPr txBox="1"/>
          <p:nvPr/>
        </p:nvSpPr>
        <p:spPr>
          <a:xfrm>
            <a:off x="1784249" y="3835387"/>
            <a:ext cx="5891356" cy="646331"/>
          </a:xfrm>
          <a:prstGeom prst="rect">
            <a:avLst/>
          </a:prstGeom>
          <a:noFill/>
        </p:spPr>
        <p:txBody>
          <a:bodyPr wrap="none" rtlCol="0">
            <a:spAutoFit/>
          </a:bodyPr>
          <a:lstStyle/>
          <a:p>
            <a:r>
              <a:rPr lang="en-US" u="none" dirty="0">
                <a:latin typeface="Comic Sans MS" pitchFamily="66" charset="0"/>
              </a:rPr>
              <a:t>Ballard &amp; Brown (1980, Fig. 3.3). Courtesy Bob Fisher</a:t>
            </a:r>
          </a:p>
          <a:p>
            <a:r>
              <a:rPr lang="fr-FR" u="none" dirty="0">
                <a:latin typeface="Comic Sans MS" pitchFamily="66" charset="0"/>
              </a:rPr>
              <a:t>and Ballard &amp; Brown on-line</a:t>
            </a:r>
            <a:r>
              <a:rPr lang="fr-FR" u="none" dirty="0" smtClean="0">
                <a:latin typeface="Comic Sans MS" pitchFamily="66" charset="0"/>
              </a:rPr>
              <a:t>.</a:t>
            </a:r>
            <a:endParaRPr lang="fr-FR" u="none" dirty="0">
              <a:latin typeface="Comic Sans MS" pitchFamily="66" charset="0"/>
            </a:endParaRPr>
          </a:p>
        </p:txBody>
      </p:sp>
      <p:sp>
        <p:nvSpPr>
          <p:cNvPr id="5" name="ZoneTexte 4"/>
          <p:cNvSpPr txBox="1"/>
          <p:nvPr/>
        </p:nvSpPr>
        <p:spPr>
          <a:xfrm>
            <a:off x="1760499" y="4560903"/>
            <a:ext cx="5452134" cy="2246769"/>
          </a:xfrm>
          <a:prstGeom prst="rect">
            <a:avLst/>
          </a:prstGeom>
          <a:noFill/>
        </p:spPr>
        <p:txBody>
          <a:bodyPr wrap="none" rtlCol="0">
            <a:spAutoFit/>
          </a:bodyPr>
          <a:lstStyle/>
          <a:p>
            <a:r>
              <a:rPr lang="fr-FR" sz="2800" u="none" dirty="0" smtClean="0">
                <a:latin typeface="Comic Sans MS" pitchFamily="66" charset="0"/>
              </a:rPr>
              <a:t>• </a:t>
            </a:r>
            <a:r>
              <a:rPr lang="fr-FR" sz="2800" u="none" dirty="0" err="1">
                <a:latin typeface="Comic Sans MS" pitchFamily="66" charset="0"/>
              </a:rPr>
              <a:t>Automated</a:t>
            </a:r>
            <a:r>
              <a:rPr lang="fr-FR" sz="2800" u="none" dirty="0">
                <a:latin typeface="Comic Sans MS" pitchFamily="66" charset="0"/>
              </a:rPr>
              <a:t> </a:t>
            </a:r>
            <a:r>
              <a:rPr lang="fr-FR" sz="2800" u="none" dirty="0" err="1">
                <a:latin typeface="Comic Sans MS" pitchFamily="66" charset="0"/>
              </a:rPr>
              <a:t>target</a:t>
            </a:r>
            <a:r>
              <a:rPr lang="fr-FR" sz="2800" u="none" dirty="0">
                <a:latin typeface="Comic Sans MS" pitchFamily="66" charset="0"/>
              </a:rPr>
              <a:t> recognition</a:t>
            </a:r>
          </a:p>
          <a:p>
            <a:r>
              <a:rPr lang="fr-FR" sz="2800" u="none" dirty="0">
                <a:latin typeface="Comic Sans MS" pitchFamily="66" charset="0"/>
              </a:rPr>
              <a:t>• </a:t>
            </a:r>
            <a:r>
              <a:rPr lang="fr-FR" sz="2800" u="none" dirty="0" err="1">
                <a:latin typeface="Comic Sans MS" pitchFamily="66" charset="0"/>
              </a:rPr>
              <a:t>Industrial</a:t>
            </a:r>
            <a:r>
              <a:rPr lang="fr-FR" sz="2800" u="none" dirty="0">
                <a:latin typeface="Comic Sans MS" pitchFamily="66" charset="0"/>
              </a:rPr>
              <a:t> inspection</a:t>
            </a:r>
          </a:p>
          <a:p>
            <a:r>
              <a:rPr lang="fr-FR" sz="2800" u="none" dirty="0">
                <a:latin typeface="Comic Sans MS" pitchFamily="66" charset="0"/>
              </a:rPr>
              <a:t>• Optical </a:t>
            </a:r>
            <a:r>
              <a:rPr lang="fr-FR" sz="2800" u="none" dirty="0" err="1">
                <a:latin typeface="Comic Sans MS" pitchFamily="66" charset="0"/>
              </a:rPr>
              <a:t>character</a:t>
            </a:r>
            <a:r>
              <a:rPr lang="fr-FR" sz="2800" u="none" dirty="0">
                <a:latin typeface="Comic Sans MS" pitchFamily="66" charset="0"/>
              </a:rPr>
              <a:t> recognition</a:t>
            </a:r>
          </a:p>
          <a:p>
            <a:r>
              <a:rPr lang="fr-FR" sz="2800" u="none" dirty="0">
                <a:latin typeface="Comic Sans MS" pitchFamily="66" charset="0"/>
              </a:rPr>
              <a:t>• </a:t>
            </a:r>
            <a:r>
              <a:rPr lang="fr-FR" sz="2800" u="none" dirty="0" err="1">
                <a:latin typeface="Comic Sans MS" pitchFamily="66" charset="0"/>
              </a:rPr>
              <a:t>Stereo</a:t>
            </a:r>
            <a:r>
              <a:rPr lang="fr-FR" sz="2800" u="none" dirty="0">
                <a:latin typeface="Comic Sans MS" pitchFamily="66" charset="0"/>
              </a:rPr>
              <a:t> </a:t>
            </a:r>
            <a:r>
              <a:rPr lang="fr-FR" sz="2800" u="none" dirty="0" err="1">
                <a:latin typeface="Comic Sans MS" pitchFamily="66" charset="0"/>
              </a:rPr>
              <a:t>matching</a:t>
            </a:r>
            <a:endParaRPr lang="fr-FR" sz="2800" u="none" dirty="0">
              <a:latin typeface="Comic Sans MS" pitchFamily="66" charset="0"/>
            </a:endParaRPr>
          </a:p>
          <a:p>
            <a:r>
              <a:rPr lang="fr-FR" sz="2800" u="none" dirty="0">
                <a:latin typeface="Comic Sans MS" pitchFamily="66" charset="0"/>
              </a:rPr>
              <a:t>• Pattern </a:t>
            </a:r>
            <a:r>
              <a:rPr lang="fr-FR" sz="2800" u="none" dirty="0" smtClean="0">
                <a:latin typeface="Comic Sans MS" pitchFamily="66" charset="0"/>
              </a:rPr>
              <a:t>recognition</a:t>
            </a:r>
            <a:endParaRPr lang="fr-FR" sz="2800" u="none" dirty="0">
              <a:latin typeface="Comic Sans MS" pitchFamily="66"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6178" name="Picture 2"/>
          <p:cNvPicPr>
            <a:picLocks noChangeAspect="1" noChangeArrowheads="1"/>
          </p:cNvPicPr>
          <p:nvPr/>
        </p:nvPicPr>
        <p:blipFill>
          <a:blip r:embed="rId2"/>
          <a:srcRect t="7133"/>
          <a:stretch>
            <a:fillRect/>
          </a:stretch>
        </p:blipFill>
        <p:spPr bwMode="auto">
          <a:xfrm>
            <a:off x="2819400" y="1836738"/>
            <a:ext cx="6122988" cy="2236787"/>
          </a:xfrm>
          <a:prstGeom prst="rect">
            <a:avLst/>
          </a:prstGeom>
          <a:noFill/>
          <a:ln w="28575">
            <a:solidFill>
              <a:schemeClr val="hlink"/>
            </a:solidFill>
            <a:miter lim="800000"/>
            <a:headEnd/>
            <a:tailEnd/>
          </a:ln>
          <a:effectLst/>
        </p:spPr>
      </p:pic>
      <p:sp>
        <p:nvSpPr>
          <p:cNvPr id="306179" name="Text Box 3"/>
          <p:cNvSpPr txBox="1">
            <a:spLocks noChangeArrowheads="1"/>
          </p:cNvSpPr>
          <p:nvPr/>
        </p:nvSpPr>
        <p:spPr bwMode="auto">
          <a:xfrm>
            <a:off x="2825750" y="1838325"/>
            <a:ext cx="1009650" cy="366713"/>
          </a:xfrm>
          <a:prstGeom prst="rect">
            <a:avLst/>
          </a:prstGeom>
          <a:solidFill>
            <a:schemeClr val="tx1"/>
          </a:solidFill>
          <a:ln w="28575">
            <a:noFill/>
            <a:miter lim="800000"/>
            <a:headEnd/>
            <a:tailEnd/>
          </a:ln>
          <a:effectLst/>
        </p:spPr>
        <p:txBody>
          <a:bodyPr wrap="none">
            <a:spAutoFit/>
          </a:bodyPr>
          <a:lstStyle/>
          <a:p>
            <a:r>
              <a:rPr lang="en-US">
                <a:solidFill>
                  <a:schemeClr val="bg2"/>
                </a:solidFill>
                <a:latin typeface="Times New Roman" pitchFamily="18" charset="0"/>
              </a:rPr>
              <a:t>Lowe’02</a:t>
            </a:r>
          </a:p>
        </p:txBody>
      </p:sp>
      <p:grpSp>
        <p:nvGrpSpPr>
          <p:cNvPr id="306180" name="Group 4"/>
          <p:cNvGrpSpPr>
            <a:grpSpLocks/>
          </p:cNvGrpSpPr>
          <p:nvPr/>
        </p:nvGrpSpPr>
        <p:grpSpPr bwMode="auto">
          <a:xfrm>
            <a:off x="2813050" y="4090988"/>
            <a:ext cx="6127750" cy="2276475"/>
            <a:chOff x="1820" y="2465"/>
            <a:chExt cx="3756" cy="1402"/>
          </a:xfrm>
        </p:grpSpPr>
        <p:pic>
          <p:nvPicPr>
            <p:cNvPr id="306181" name="Picture 5" descr="detection"/>
            <p:cNvPicPr>
              <a:picLocks noChangeAspect="1" noChangeArrowheads="1"/>
            </p:cNvPicPr>
            <p:nvPr/>
          </p:nvPicPr>
          <p:blipFill>
            <a:blip r:embed="rId3"/>
            <a:srcRect t="2640" r="502" b="4901"/>
            <a:stretch>
              <a:fillRect/>
            </a:stretch>
          </p:blipFill>
          <p:spPr bwMode="auto">
            <a:xfrm>
              <a:off x="1820" y="2465"/>
              <a:ext cx="3756" cy="1402"/>
            </a:xfrm>
            <a:prstGeom prst="rect">
              <a:avLst/>
            </a:prstGeom>
            <a:noFill/>
            <a:ln w="28575">
              <a:solidFill>
                <a:schemeClr val="hlink"/>
              </a:solidFill>
              <a:miter lim="800000"/>
              <a:headEnd/>
              <a:tailEnd/>
            </a:ln>
          </p:spPr>
        </p:pic>
        <p:sp>
          <p:nvSpPr>
            <p:cNvPr id="306182" name="Text Box 6"/>
            <p:cNvSpPr txBox="1">
              <a:spLocks noChangeArrowheads="1"/>
            </p:cNvSpPr>
            <p:nvPr/>
          </p:nvSpPr>
          <p:spPr bwMode="auto">
            <a:xfrm>
              <a:off x="1822" y="2466"/>
              <a:ext cx="1510" cy="226"/>
            </a:xfrm>
            <a:prstGeom prst="rect">
              <a:avLst/>
            </a:prstGeom>
            <a:solidFill>
              <a:schemeClr val="tx1"/>
            </a:solidFill>
            <a:ln w="28575">
              <a:noFill/>
              <a:miter lim="800000"/>
              <a:headEnd/>
              <a:tailEnd/>
            </a:ln>
            <a:effectLst/>
          </p:spPr>
          <p:txBody>
            <a:bodyPr>
              <a:spAutoFit/>
            </a:bodyPr>
            <a:lstStyle/>
            <a:p>
              <a:r>
                <a:rPr lang="en-US">
                  <a:solidFill>
                    <a:schemeClr val="bg2"/>
                  </a:solidFill>
                  <a:latin typeface="Times New Roman" pitchFamily="18" charset="0"/>
                </a:rPr>
                <a:t>Mahamud &amp; Hebert’03</a:t>
              </a:r>
            </a:p>
          </p:txBody>
        </p:sp>
      </p:grpSp>
      <p:sp>
        <p:nvSpPr>
          <p:cNvPr id="306183" name="Text Box 7"/>
          <p:cNvSpPr txBox="1">
            <a:spLocks noChangeArrowheads="1"/>
          </p:cNvSpPr>
          <p:nvPr/>
        </p:nvSpPr>
        <p:spPr bwMode="auto">
          <a:xfrm>
            <a:off x="149225" y="223838"/>
            <a:ext cx="8556625" cy="1187450"/>
          </a:xfrm>
          <a:prstGeom prst="rect">
            <a:avLst/>
          </a:prstGeom>
          <a:noFill/>
          <a:ln w="9525">
            <a:noFill/>
            <a:miter lim="800000"/>
            <a:headEnd/>
            <a:tailEnd/>
          </a:ln>
          <a:effectLst/>
        </p:spPr>
        <p:txBody>
          <a:bodyPr wrap="none">
            <a:spAutoFit/>
          </a:bodyPr>
          <a:lstStyle/>
          <a:p>
            <a:r>
              <a:rPr lang="en-US" sz="2400">
                <a:cs typeface="Times New Roman" pitchFamily="18" charset="0"/>
              </a:rPr>
              <a:t>In the lates 1990s, a new approach emerges: </a:t>
            </a:r>
          </a:p>
          <a:p>
            <a:r>
              <a:rPr lang="en-US" sz="2400">
                <a:cs typeface="Times New Roman" pitchFamily="18" charset="0"/>
              </a:rPr>
              <a:t>Combining </a:t>
            </a:r>
            <a:r>
              <a:rPr lang="en-US" sz="2400" i="1">
                <a:cs typeface="Times New Roman" pitchFamily="18" charset="0"/>
              </a:rPr>
              <a:t>local</a:t>
            </a:r>
            <a:r>
              <a:rPr lang="en-US" sz="2400">
                <a:cs typeface="Times New Roman" pitchFamily="18" charset="0"/>
              </a:rPr>
              <a:t> appearance, spatial constraints, invariants, </a:t>
            </a:r>
          </a:p>
          <a:p>
            <a:r>
              <a:rPr lang="en-US" sz="2400">
                <a:cs typeface="Times New Roman" pitchFamily="18" charset="0"/>
              </a:rPr>
              <a:t>and classification techniques from machine learning.</a:t>
            </a:r>
          </a:p>
        </p:txBody>
      </p:sp>
      <p:grpSp>
        <p:nvGrpSpPr>
          <p:cNvPr id="306184" name="Group 8"/>
          <p:cNvGrpSpPr>
            <a:grpSpLocks/>
          </p:cNvGrpSpPr>
          <p:nvPr/>
        </p:nvGrpSpPr>
        <p:grpSpPr bwMode="auto">
          <a:xfrm>
            <a:off x="203200" y="1816100"/>
            <a:ext cx="2362200" cy="4546600"/>
            <a:chOff x="336" y="1024"/>
            <a:chExt cx="1304" cy="2704"/>
          </a:xfrm>
        </p:grpSpPr>
        <p:grpSp>
          <p:nvGrpSpPr>
            <p:cNvPr id="306185" name="Group 9"/>
            <p:cNvGrpSpPr>
              <a:grpSpLocks/>
            </p:cNvGrpSpPr>
            <p:nvPr/>
          </p:nvGrpSpPr>
          <p:grpSpPr bwMode="auto">
            <a:xfrm>
              <a:off x="336" y="1024"/>
              <a:ext cx="1304" cy="2704"/>
              <a:chOff x="144" y="928"/>
              <a:chExt cx="1536" cy="3072"/>
            </a:xfrm>
          </p:grpSpPr>
          <p:pic>
            <p:nvPicPr>
              <p:cNvPr id="306186" name="Picture 10" descr="recherche51"/>
              <p:cNvPicPr>
                <a:picLocks noChangeAspect="1" noChangeArrowheads="1"/>
              </p:cNvPicPr>
              <p:nvPr/>
            </p:nvPicPr>
            <p:blipFill>
              <a:blip r:embed="rId4"/>
              <a:srcRect/>
              <a:stretch>
                <a:fillRect/>
              </a:stretch>
            </p:blipFill>
            <p:spPr bwMode="auto">
              <a:xfrm>
                <a:off x="144" y="928"/>
                <a:ext cx="1536" cy="1536"/>
              </a:xfrm>
              <a:prstGeom prst="rect">
                <a:avLst/>
              </a:prstGeom>
              <a:noFill/>
            </p:spPr>
          </p:pic>
          <p:pic>
            <p:nvPicPr>
              <p:cNvPr id="306187" name="Picture 11" descr="recherche41_res"/>
              <p:cNvPicPr>
                <a:picLocks noChangeAspect="1" noChangeArrowheads="1"/>
              </p:cNvPicPr>
              <p:nvPr/>
            </p:nvPicPr>
            <p:blipFill>
              <a:blip r:embed="rId5"/>
              <a:srcRect/>
              <a:stretch>
                <a:fillRect/>
              </a:stretch>
            </p:blipFill>
            <p:spPr bwMode="auto">
              <a:xfrm>
                <a:off x="144" y="2464"/>
                <a:ext cx="1536" cy="1536"/>
              </a:xfrm>
              <a:prstGeom prst="rect">
                <a:avLst/>
              </a:prstGeom>
              <a:noFill/>
            </p:spPr>
          </p:pic>
        </p:grpSp>
        <p:sp>
          <p:nvSpPr>
            <p:cNvPr id="306188" name="Text Box 12"/>
            <p:cNvSpPr txBox="1">
              <a:spLocks noChangeArrowheads="1"/>
            </p:cNvSpPr>
            <p:nvPr/>
          </p:nvSpPr>
          <p:spPr bwMode="auto">
            <a:xfrm>
              <a:off x="342" y="1024"/>
              <a:ext cx="417" cy="218"/>
            </a:xfrm>
            <a:prstGeom prst="rect">
              <a:avLst/>
            </a:prstGeom>
            <a:solidFill>
              <a:schemeClr val="tx1"/>
            </a:solidFill>
            <a:ln w="9525">
              <a:noFill/>
              <a:miter lim="800000"/>
              <a:headEnd/>
              <a:tailEnd/>
            </a:ln>
            <a:effectLst/>
          </p:spPr>
          <p:txBody>
            <a:bodyPr wrap="none">
              <a:spAutoFit/>
            </a:bodyPr>
            <a:lstStyle/>
            <a:p>
              <a:r>
                <a:rPr lang="en-US">
                  <a:solidFill>
                    <a:schemeClr val="bg2"/>
                  </a:solidFill>
                  <a:latin typeface="Times New Roman" pitchFamily="18" charset="0"/>
                  <a:cs typeface="Times New Roman" pitchFamily="18" charset="0"/>
                </a:rPr>
                <a:t>Query</a:t>
              </a:r>
            </a:p>
          </p:txBody>
        </p:sp>
        <p:sp>
          <p:nvSpPr>
            <p:cNvPr id="306189" name="Text Box 13"/>
            <p:cNvSpPr txBox="1">
              <a:spLocks noChangeArrowheads="1"/>
            </p:cNvSpPr>
            <p:nvPr/>
          </p:nvSpPr>
          <p:spPr bwMode="auto">
            <a:xfrm>
              <a:off x="343" y="2377"/>
              <a:ext cx="1055" cy="218"/>
            </a:xfrm>
            <a:prstGeom prst="rect">
              <a:avLst/>
            </a:prstGeom>
            <a:solidFill>
              <a:schemeClr val="tx1"/>
            </a:solidFill>
            <a:ln w="9525">
              <a:noFill/>
              <a:miter lim="800000"/>
              <a:headEnd/>
              <a:tailEnd/>
            </a:ln>
            <a:effectLst/>
          </p:spPr>
          <p:txBody>
            <a:bodyPr wrap="none">
              <a:spAutoFit/>
            </a:bodyPr>
            <a:lstStyle/>
            <a:p>
              <a:r>
                <a:rPr lang="en-US">
                  <a:solidFill>
                    <a:schemeClr val="bg2"/>
                  </a:solidFill>
                  <a:latin typeface="Times New Roman" pitchFamily="18" charset="0"/>
                  <a:cs typeface="Times New Roman" pitchFamily="18" charset="0"/>
                </a:rPr>
                <a:t>Retrieved (10</a:t>
              </a:r>
              <a:r>
                <a:rPr lang="en-US" baseline="30000">
                  <a:solidFill>
                    <a:schemeClr val="bg2"/>
                  </a:solidFill>
                  <a:latin typeface="Times New Roman" pitchFamily="18" charset="0"/>
                  <a:cs typeface="Times New Roman" pitchFamily="18" charset="0"/>
                </a:rPr>
                <a:t>o</a:t>
              </a:r>
              <a:r>
                <a:rPr lang="en-US">
                  <a:solidFill>
                    <a:schemeClr val="bg2"/>
                  </a:solidFill>
                  <a:latin typeface="Times New Roman" pitchFamily="18" charset="0"/>
                  <a:cs typeface="Times New Roman" pitchFamily="18" charset="0"/>
                </a:rPr>
                <a:t> off)</a:t>
              </a:r>
            </a:p>
          </p:txBody>
        </p:sp>
        <p:sp>
          <p:nvSpPr>
            <p:cNvPr id="306190" name="Text Box 14"/>
            <p:cNvSpPr txBox="1">
              <a:spLocks noChangeArrowheads="1"/>
            </p:cNvSpPr>
            <p:nvPr/>
          </p:nvSpPr>
          <p:spPr bwMode="auto">
            <a:xfrm>
              <a:off x="351" y="3497"/>
              <a:ext cx="1097" cy="218"/>
            </a:xfrm>
            <a:prstGeom prst="rect">
              <a:avLst/>
            </a:prstGeom>
            <a:noFill/>
            <a:ln w="28575">
              <a:noFill/>
              <a:miter lim="800000"/>
              <a:headEnd/>
              <a:tailEnd/>
            </a:ln>
            <a:effectLst/>
          </p:spPr>
          <p:txBody>
            <a:bodyPr wrap="none">
              <a:spAutoFit/>
            </a:bodyPr>
            <a:lstStyle/>
            <a:p>
              <a:r>
                <a:rPr lang="en-US">
                  <a:solidFill>
                    <a:schemeClr val="bg2"/>
                  </a:solidFill>
                  <a:latin typeface="Times New Roman" pitchFamily="18" charset="0"/>
                  <a:cs typeface="Times New Roman" pitchFamily="18" charset="0"/>
                </a:rPr>
                <a:t>Schmid &amp; Mohr’97</a:t>
              </a:r>
            </a:p>
          </p:txBody>
        </p:sp>
      </p:grpSp>
      <p:sp>
        <p:nvSpPr>
          <p:cNvPr id="306191" name="Rectangle 15"/>
          <p:cNvSpPr>
            <a:spLocks noChangeArrowheads="1"/>
          </p:cNvSpPr>
          <p:nvPr/>
        </p:nvSpPr>
        <p:spPr bwMode="auto">
          <a:xfrm>
            <a:off x="203200" y="1816100"/>
            <a:ext cx="2362200" cy="4546600"/>
          </a:xfrm>
          <a:prstGeom prst="rect">
            <a:avLst/>
          </a:prstGeom>
          <a:noFill/>
          <a:ln w="28575">
            <a:solidFill>
              <a:schemeClr val="hlink"/>
            </a:solidFill>
            <a:miter lim="800000"/>
            <a:headEnd/>
            <a:tailEnd/>
          </a:ln>
          <a:effectLst/>
        </p:spPr>
        <p:txBody>
          <a:bodyPr wrap="none" anchor="ctr">
            <a:spAutoFit/>
          </a:bodyPr>
          <a:lstStyle/>
          <a:p>
            <a:endParaRPr lang="fr-F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02" name="Group 2"/>
          <p:cNvGrpSpPr>
            <a:grpSpLocks/>
          </p:cNvGrpSpPr>
          <p:nvPr/>
        </p:nvGrpSpPr>
        <p:grpSpPr bwMode="auto">
          <a:xfrm>
            <a:off x="468313" y="1582738"/>
            <a:ext cx="4071937" cy="3921125"/>
            <a:chOff x="2966" y="967"/>
            <a:chExt cx="1512" cy="1592"/>
          </a:xfrm>
        </p:grpSpPr>
        <p:sp>
          <p:nvSpPr>
            <p:cNvPr id="307203" name="Rectangle 3"/>
            <p:cNvSpPr>
              <a:spLocks noChangeArrowheads="1"/>
            </p:cNvSpPr>
            <p:nvPr/>
          </p:nvSpPr>
          <p:spPr bwMode="auto">
            <a:xfrm>
              <a:off x="2966" y="967"/>
              <a:ext cx="1512" cy="1592"/>
            </a:xfrm>
            <a:prstGeom prst="rect">
              <a:avLst/>
            </a:prstGeom>
            <a:noFill/>
            <a:ln w="0">
              <a:solidFill>
                <a:srgbClr val="FFFFFF"/>
              </a:solidFill>
              <a:miter lim="800000"/>
              <a:headEnd/>
              <a:tailEnd/>
            </a:ln>
          </p:spPr>
          <p:txBody>
            <a:bodyPr/>
            <a:lstStyle/>
            <a:p>
              <a:endParaRPr lang="fr-FR"/>
            </a:p>
          </p:txBody>
        </p:sp>
        <p:sp>
          <p:nvSpPr>
            <p:cNvPr id="307204" name="Rectangle 4"/>
            <p:cNvSpPr>
              <a:spLocks noChangeArrowheads="1"/>
            </p:cNvSpPr>
            <p:nvPr/>
          </p:nvSpPr>
          <p:spPr bwMode="auto">
            <a:xfrm>
              <a:off x="2966" y="967"/>
              <a:ext cx="1512" cy="1592"/>
            </a:xfrm>
            <a:prstGeom prst="rect">
              <a:avLst/>
            </a:prstGeom>
            <a:solidFill>
              <a:srgbClr val="FFFFFF"/>
            </a:solidFill>
            <a:ln w="9525">
              <a:noFill/>
              <a:miter lim="800000"/>
              <a:headEnd/>
              <a:tailEnd/>
            </a:ln>
          </p:spPr>
          <p:txBody>
            <a:bodyPr/>
            <a:lstStyle/>
            <a:p>
              <a:endParaRPr lang="fr-FR"/>
            </a:p>
          </p:txBody>
        </p:sp>
        <p:pic>
          <p:nvPicPr>
            <p:cNvPr id="307205" name="Picture 5"/>
            <p:cNvPicPr>
              <a:picLocks noChangeAspect="1" noChangeArrowheads="1"/>
            </p:cNvPicPr>
            <p:nvPr/>
          </p:nvPicPr>
          <p:blipFill>
            <a:blip r:embed="rId3"/>
            <a:srcRect/>
            <a:stretch>
              <a:fillRect/>
            </a:stretch>
          </p:blipFill>
          <p:spPr bwMode="auto">
            <a:xfrm>
              <a:off x="2966" y="2044"/>
              <a:ext cx="1512" cy="515"/>
            </a:xfrm>
            <a:prstGeom prst="rect">
              <a:avLst/>
            </a:prstGeom>
            <a:noFill/>
            <a:ln w="9525">
              <a:noFill/>
              <a:miter lim="800000"/>
              <a:headEnd/>
              <a:tailEnd/>
            </a:ln>
          </p:spPr>
        </p:pic>
        <p:pic>
          <p:nvPicPr>
            <p:cNvPr id="307206" name="Picture 6"/>
            <p:cNvPicPr>
              <a:picLocks noChangeAspect="1" noChangeArrowheads="1"/>
            </p:cNvPicPr>
            <p:nvPr/>
          </p:nvPicPr>
          <p:blipFill>
            <a:blip r:embed="rId4"/>
            <a:srcRect/>
            <a:stretch>
              <a:fillRect/>
            </a:stretch>
          </p:blipFill>
          <p:spPr bwMode="auto">
            <a:xfrm>
              <a:off x="2966" y="1530"/>
              <a:ext cx="1512" cy="514"/>
            </a:xfrm>
            <a:prstGeom prst="rect">
              <a:avLst/>
            </a:prstGeom>
            <a:noFill/>
            <a:ln w="9525">
              <a:noFill/>
              <a:miter lim="800000"/>
              <a:headEnd/>
              <a:tailEnd/>
            </a:ln>
          </p:spPr>
        </p:pic>
        <p:pic>
          <p:nvPicPr>
            <p:cNvPr id="307207" name="Picture 7"/>
            <p:cNvPicPr>
              <a:picLocks noChangeAspect="1" noChangeArrowheads="1"/>
            </p:cNvPicPr>
            <p:nvPr/>
          </p:nvPicPr>
          <p:blipFill>
            <a:blip r:embed="rId5"/>
            <a:srcRect/>
            <a:stretch>
              <a:fillRect/>
            </a:stretch>
          </p:blipFill>
          <p:spPr bwMode="auto">
            <a:xfrm>
              <a:off x="2966" y="1015"/>
              <a:ext cx="1512" cy="515"/>
            </a:xfrm>
            <a:prstGeom prst="rect">
              <a:avLst/>
            </a:prstGeom>
            <a:noFill/>
            <a:ln w="9525">
              <a:noFill/>
              <a:miter lim="800000"/>
              <a:headEnd/>
              <a:tailEnd/>
            </a:ln>
          </p:spPr>
        </p:pic>
        <p:pic>
          <p:nvPicPr>
            <p:cNvPr id="307208" name="Picture 8"/>
            <p:cNvPicPr>
              <a:picLocks noChangeAspect="1" noChangeArrowheads="1"/>
            </p:cNvPicPr>
            <p:nvPr/>
          </p:nvPicPr>
          <p:blipFill>
            <a:blip r:embed="rId6"/>
            <a:srcRect/>
            <a:stretch>
              <a:fillRect/>
            </a:stretch>
          </p:blipFill>
          <p:spPr bwMode="auto">
            <a:xfrm>
              <a:off x="2966" y="967"/>
              <a:ext cx="1512" cy="48"/>
            </a:xfrm>
            <a:prstGeom prst="rect">
              <a:avLst/>
            </a:prstGeom>
            <a:noFill/>
            <a:ln w="9525">
              <a:noFill/>
              <a:miter lim="800000"/>
              <a:headEnd/>
              <a:tailEnd/>
            </a:ln>
          </p:spPr>
        </p:pic>
      </p:grpSp>
      <p:grpSp>
        <p:nvGrpSpPr>
          <p:cNvPr id="307209" name="Group 9"/>
          <p:cNvGrpSpPr>
            <a:grpSpLocks/>
          </p:cNvGrpSpPr>
          <p:nvPr/>
        </p:nvGrpSpPr>
        <p:grpSpPr bwMode="auto">
          <a:xfrm>
            <a:off x="4741863" y="1570038"/>
            <a:ext cx="3983037" cy="3933825"/>
            <a:chOff x="2080" y="1372"/>
            <a:chExt cx="1600" cy="1576"/>
          </a:xfrm>
        </p:grpSpPr>
        <p:sp>
          <p:nvSpPr>
            <p:cNvPr id="307210" name="Rectangle 10"/>
            <p:cNvSpPr>
              <a:spLocks noChangeArrowheads="1"/>
            </p:cNvSpPr>
            <p:nvPr/>
          </p:nvSpPr>
          <p:spPr bwMode="auto">
            <a:xfrm>
              <a:off x="2080" y="1372"/>
              <a:ext cx="1600" cy="1576"/>
            </a:xfrm>
            <a:prstGeom prst="rect">
              <a:avLst/>
            </a:prstGeom>
            <a:noFill/>
            <a:ln w="0">
              <a:solidFill>
                <a:srgbClr val="FFFFFF"/>
              </a:solidFill>
              <a:miter lim="800000"/>
              <a:headEnd/>
              <a:tailEnd/>
            </a:ln>
          </p:spPr>
          <p:txBody>
            <a:bodyPr/>
            <a:lstStyle/>
            <a:p>
              <a:endParaRPr lang="fr-FR"/>
            </a:p>
          </p:txBody>
        </p:sp>
        <p:sp>
          <p:nvSpPr>
            <p:cNvPr id="307211" name="Rectangle 11"/>
            <p:cNvSpPr>
              <a:spLocks noChangeArrowheads="1"/>
            </p:cNvSpPr>
            <p:nvPr/>
          </p:nvSpPr>
          <p:spPr bwMode="auto">
            <a:xfrm>
              <a:off x="2080" y="1372"/>
              <a:ext cx="1600" cy="1576"/>
            </a:xfrm>
            <a:prstGeom prst="rect">
              <a:avLst/>
            </a:prstGeom>
            <a:solidFill>
              <a:srgbClr val="FFFFFF"/>
            </a:solidFill>
            <a:ln w="9525">
              <a:noFill/>
              <a:miter lim="800000"/>
              <a:headEnd/>
              <a:tailEnd/>
            </a:ln>
          </p:spPr>
          <p:txBody>
            <a:bodyPr/>
            <a:lstStyle/>
            <a:p>
              <a:endParaRPr lang="fr-FR"/>
            </a:p>
          </p:txBody>
        </p:sp>
        <p:pic>
          <p:nvPicPr>
            <p:cNvPr id="307212" name="Picture 12"/>
            <p:cNvPicPr>
              <a:picLocks noChangeAspect="1" noChangeArrowheads="1"/>
            </p:cNvPicPr>
            <p:nvPr/>
          </p:nvPicPr>
          <p:blipFill>
            <a:blip r:embed="rId7"/>
            <a:srcRect/>
            <a:stretch>
              <a:fillRect/>
            </a:stretch>
          </p:blipFill>
          <p:spPr bwMode="auto">
            <a:xfrm>
              <a:off x="2080" y="2463"/>
              <a:ext cx="1600" cy="485"/>
            </a:xfrm>
            <a:prstGeom prst="rect">
              <a:avLst/>
            </a:prstGeom>
            <a:noFill/>
            <a:ln w="9525">
              <a:noFill/>
              <a:miter lim="800000"/>
              <a:headEnd/>
              <a:tailEnd/>
            </a:ln>
          </p:spPr>
        </p:pic>
        <p:pic>
          <p:nvPicPr>
            <p:cNvPr id="307213" name="Picture 13"/>
            <p:cNvPicPr>
              <a:picLocks noChangeAspect="1" noChangeArrowheads="1"/>
            </p:cNvPicPr>
            <p:nvPr/>
          </p:nvPicPr>
          <p:blipFill>
            <a:blip r:embed="rId8"/>
            <a:srcRect/>
            <a:stretch>
              <a:fillRect/>
            </a:stretch>
          </p:blipFill>
          <p:spPr bwMode="auto">
            <a:xfrm>
              <a:off x="2080" y="1978"/>
              <a:ext cx="1600" cy="485"/>
            </a:xfrm>
            <a:prstGeom prst="rect">
              <a:avLst/>
            </a:prstGeom>
            <a:noFill/>
            <a:ln w="9525">
              <a:noFill/>
              <a:miter lim="800000"/>
              <a:headEnd/>
              <a:tailEnd/>
            </a:ln>
          </p:spPr>
        </p:pic>
        <p:pic>
          <p:nvPicPr>
            <p:cNvPr id="307214" name="Picture 14"/>
            <p:cNvPicPr>
              <a:picLocks noChangeAspect="1" noChangeArrowheads="1"/>
            </p:cNvPicPr>
            <p:nvPr/>
          </p:nvPicPr>
          <p:blipFill>
            <a:blip r:embed="rId9"/>
            <a:srcRect/>
            <a:stretch>
              <a:fillRect/>
            </a:stretch>
          </p:blipFill>
          <p:spPr bwMode="auto">
            <a:xfrm>
              <a:off x="2080" y="1493"/>
              <a:ext cx="1600" cy="485"/>
            </a:xfrm>
            <a:prstGeom prst="rect">
              <a:avLst/>
            </a:prstGeom>
            <a:noFill/>
            <a:ln w="9525">
              <a:noFill/>
              <a:miter lim="800000"/>
              <a:headEnd/>
              <a:tailEnd/>
            </a:ln>
          </p:spPr>
        </p:pic>
        <p:pic>
          <p:nvPicPr>
            <p:cNvPr id="307215" name="Picture 15"/>
            <p:cNvPicPr>
              <a:picLocks noChangeAspect="1" noChangeArrowheads="1"/>
            </p:cNvPicPr>
            <p:nvPr/>
          </p:nvPicPr>
          <p:blipFill>
            <a:blip r:embed="rId10"/>
            <a:srcRect/>
            <a:stretch>
              <a:fillRect/>
            </a:stretch>
          </p:blipFill>
          <p:spPr bwMode="auto">
            <a:xfrm>
              <a:off x="2080" y="1372"/>
              <a:ext cx="1600" cy="121"/>
            </a:xfrm>
            <a:prstGeom prst="rect">
              <a:avLst/>
            </a:prstGeom>
            <a:noFill/>
            <a:ln w="9525">
              <a:noFill/>
              <a:miter lim="800000"/>
              <a:headEnd/>
              <a:tailEnd/>
            </a:ln>
          </p:spPr>
        </p:pic>
      </p:grpSp>
      <p:sp>
        <p:nvSpPr>
          <p:cNvPr id="307216" name="Text Box 16"/>
          <p:cNvSpPr txBox="1">
            <a:spLocks noChangeArrowheads="1"/>
          </p:cNvSpPr>
          <p:nvPr/>
        </p:nvSpPr>
        <p:spPr bwMode="auto">
          <a:xfrm>
            <a:off x="493713" y="5745163"/>
            <a:ext cx="5591175" cy="457200"/>
          </a:xfrm>
          <a:prstGeom prst="rect">
            <a:avLst/>
          </a:prstGeom>
          <a:noFill/>
          <a:ln w="9525">
            <a:noFill/>
            <a:miter lim="800000"/>
            <a:headEnd/>
            <a:tailEnd/>
          </a:ln>
          <a:effectLst/>
        </p:spPr>
        <p:txBody>
          <a:bodyPr wrap="none">
            <a:spAutoFit/>
          </a:bodyPr>
          <a:lstStyle/>
          <a:p>
            <a:r>
              <a:rPr lang="en-US" sz="2400"/>
              <a:t>ACRONYM (Brooks and Binford, 1981)</a:t>
            </a:r>
          </a:p>
        </p:txBody>
      </p:sp>
      <p:sp>
        <p:nvSpPr>
          <p:cNvPr id="307217" name="Text Box 17"/>
          <p:cNvSpPr txBox="1">
            <a:spLocks noChangeArrowheads="1"/>
          </p:cNvSpPr>
          <p:nvPr/>
        </p:nvSpPr>
        <p:spPr bwMode="auto">
          <a:xfrm>
            <a:off x="566738" y="188913"/>
            <a:ext cx="8074025" cy="1190625"/>
          </a:xfrm>
          <a:prstGeom prst="rect">
            <a:avLst/>
          </a:prstGeom>
          <a:noFill/>
          <a:ln w="9525">
            <a:noFill/>
            <a:miter lim="800000"/>
            <a:headEnd/>
            <a:tailEnd/>
          </a:ln>
          <a:effectLst/>
        </p:spPr>
        <p:txBody>
          <a:bodyPr wrap="none">
            <a:spAutoFit/>
          </a:bodyPr>
          <a:lstStyle/>
          <a:p>
            <a:r>
              <a:rPr lang="en-US" sz="3600">
                <a:cs typeface="Times New Roman" pitchFamily="18" charset="0"/>
              </a:rPr>
              <a:t>Representing and recognizing object </a:t>
            </a:r>
          </a:p>
          <a:p>
            <a:r>
              <a:rPr lang="en-US" sz="3600">
                <a:cs typeface="Times New Roman" pitchFamily="18" charset="0"/>
              </a:rPr>
              <a:t>categories is harder</a:t>
            </a:r>
          </a:p>
        </p:txBody>
      </p:sp>
      <p:sp>
        <p:nvSpPr>
          <p:cNvPr id="307218" name="Text Box 18"/>
          <p:cNvSpPr txBox="1">
            <a:spLocks noChangeArrowheads="1"/>
          </p:cNvSpPr>
          <p:nvPr/>
        </p:nvSpPr>
        <p:spPr bwMode="auto">
          <a:xfrm>
            <a:off x="503238" y="6308725"/>
            <a:ext cx="8064500" cy="396875"/>
          </a:xfrm>
          <a:prstGeom prst="rect">
            <a:avLst/>
          </a:prstGeom>
          <a:noFill/>
          <a:ln w="9525">
            <a:noFill/>
            <a:miter lim="800000"/>
            <a:headEnd/>
            <a:tailEnd/>
          </a:ln>
          <a:effectLst/>
        </p:spPr>
        <p:txBody>
          <a:bodyPr wrap="none">
            <a:spAutoFit/>
          </a:bodyPr>
          <a:lstStyle/>
          <a:p>
            <a:r>
              <a:rPr lang="en-US" sz="2000">
                <a:cs typeface="Times New Roman" pitchFamily="18" charset="0"/>
              </a:rPr>
              <a:t>Binford (1971), Nevatia &amp; Binford (1972), Marr &amp; Nishihara (1978)</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7378" name="Group 2"/>
          <p:cNvGrpSpPr>
            <a:grpSpLocks/>
          </p:cNvGrpSpPr>
          <p:nvPr/>
        </p:nvGrpSpPr>
        <p:grpSpPr bwMode="auto">
          <a:xfrm>
            <a:off x="952500" y="1565275"/>
            <a:ext cx="3414713" cy="2259013"/>
            <a:chOff x="600" y="334"/>
            <a:chExt cx="2151" cy="1423"/>
          </a:xfrm>
        </p:grpSpPr>
        <p:sp>
          <p:nvSpPr>
            <p:cNvPr id="357379" name="Rectangle 3"/>
            <p:cNvSpPr>
              <a:spLocks noChangeArrowheads="1"/>
            </p:cNvSpPr>
            <p:nvPr/>
          </p:nvSpPr>
          <p:spPr bwMode="auto">
            <a:xfrm>
              <a:off x="600" y="334"/>
              <a:ext cx="2151" cy="1423"/>
            </a:xfrm>
            <a:prstGeom prst="rect">
              <a:avLst/>
            </a:prstGeom>
            <a:noFill/>
            <a:ln w="0">
              <a:solidFill>
                <a:srgbClr val="FFFFFF"/>
              </a:solidFill>
              <a:miter lim="800000"/>
              <a:headEnd/>
              <a:tailEnd/>
            </a:ln>
          </p:spPr>
          <p:txBody>
            <a:bodyPr/>
            <a:lstStyle/>
            <a:p>
              <a:endParaRPr lang="fr-FR"/>
            </a:p>
          </p:txBody>
        </p:sp>
        <p:sp>
          <p:nvSpPr>
            <p:cNvPr id="357380" name="Rectangle 4"/>
            <p:cNvSpPr>
              <a:spLocks noChangeArrowheads="1"/>
            </p:cNvSpPr>
            <p:nvPr/>
          </p:nvSpPr>
          <p:spPr bwMode="auto">
            <a:xfrm>
              <a:off x="600" y="334"/>
              <a:ext cx="2151" cy="1423"/>
            </a:xfrm>
            <a:prstGeom prst="rect">
              <a:avLst/>
            </a:prstGeom>
            <a:solidFill>
              <a:srgbClr val="FFFFFF"/>
            </a:solidFill>
            <a:ln w="9525">
              <a:noFill/>
              <a:miter lim="800000"/>
              <a:headEnd/>
              <a:tailEnd/>
            </a:ln>
          </p:spPr>
          <p:txBody>
            <a:bodyPr/>
            <a:lstStyle/>
            <a:p>
              <a:endParaRPr lang="fr-FR"/>
            </a:p>
          </p:txBody>
        </p:sp>
        <p:pic>
          <p:nvPicPr>
            <p:cNvPr id="357381" name="Picture 5"/>
            <p:cNvPicPr>
              <a:picLocks noChangeAspect="1" noChangeArrowheads="1"/>
            </p:cNvPicPr>
            <p:nvPr/>
          </p:nvPicPr>
          <p:blipFill>
            <a:blip r:embed="rId3"/>
            <a:srcRect/>
            <a:stretch>
              <a:fillRect/>
            </a:stretch>
          </p:blipFill>
          <p:spPr bwMode="auto">
            <a:xfrm>
              <a:off x="600" y="1186"/>
              <a:ext cx="2151" cy="571"/>
            </a:xfrm>
            <a:prstGeom prst="rect">
              <a:avLst/>
            </a:prstGeom>
            <a:noFill/>
            <a:ln w="9525">
              <a:noFill/>
              <a:miter lim="800000"/>
              <a:headEnd/>
              <a:tailEnd/>
            </a:ln>
          </p:spPr>
        </p:pic>
        <p:pic>
          <p:nvPicPr>
            <p:cNvPr id="357382" name="Picture 6"/>
            <p:cNvPicPr>
              <a:picLocks noChangeAspect="1" noChangeArrowheads="1"/>
            </p:cNvPicPr>
            <p:nvPr/>
          </p:nvPicPr>
          <p:blipFill>
            <a:blip r:embed="rId4"/>
            <a:srcRect/>
            <a:stretch>
              <a:fillRect/>
            </a:stretch>
          </p:blipFill>
          <p:spPr bwMode="auto">
            <a:xfrm>
              <a:off x="600" y="616"/>
              <a:ext cx="2151" cy="570"/>
            </a:xfrm>
            <a:prstGeom prst="rect">
              <a:avLst/>
            </a:prstGeom>
            <a:noFill/>
            <a:ln w="9525">
              <a:noFill/>
              <a:miter lim="800000"/>
              <a:headEnd/>
              <a:tailEnd/>
            </a:ln>
          </p:spPr>
        </p:pic>
        <p:pic>
          <p:nvPicPr>
            <p:cNvPr id="357383" name="Picture 7"/>
            <p:cNvPicPr>
              <a:picLocks noChangeAspect="1" noChangeArrowheads="1"/>
            </p:cNvPicPr>
            <p:nvPr/>
          </p:nvPicPr>
          <p:blipFill>
            <a:blip r:embed="rId5"/>
            <a:srcRect/>
            <a:stretch>
              <a:fillRect/>
            </a:stretch>
          </p:blipFill>
          <p:spPr bwMode="auto">
            <a:xfrm>
              <a:off x="600" y="334"/>
              <a:ext cx="2151" cy="282"/>
            </a:xfrm>
            <a:prstGeom prst="rect">
              <a:avLst/>
            </a:prstGeom>
            <a:noFill/>
            <a:ln w="9525">
              <a:noFill/>
              <a:miter lim="800000"/>
              <a:headEnd/>
              <a:tailEnd/>
            </a:ln>
          </p:spPr>
        </p:pic>
      </p:grpSp>
      <p:grpSp>
        <p:nvGrpSpPr>
          <p:cNvPr id="357384" name="Group 8"/>
          <p:cNvGrpSpPr>
            <a:grpSpLocks/>
          </p:cNvGrpSpPr>
          <p:nvPr/>
        </p:nvGrpSpPr>
        <p:grpSpPr bwMode="auto">
          <a:xfrm>
            <a:off x="5580063" y="1016000"/>
            <a:ext cx="2628900" cy="3060700"/>
            <a:chOff x="2052" y="1196"/>
            <a:chExt cx="1656" cy="1928"/>
          </a:xfrm>
        </p:grpSpPr>
        <p:sp>
          <p:nvSpPr>
            <p:cNvPr id="357385" name="Rectangle 9"/>
            <p:cNvSpPr>
              <a:spLocks noChangeArrowheads="1"/>
            </p:cNvSpPr>
            <p:nvPr/>
          </p:nvSpPr>
          <p:spPr bwMode="auto">
            <a:xfrm>
              <a:off x="2052" y="1196"/>
              <a:ext cx="1656" cy="1928"/>
            </a:xfrm>
            <a:prstGeom prst="rect">
              <a:avLst/>
            </a:prstGeom>
            <a:noFill/>
            <a:ln w="0">
              <a:solidFill>
                <a:srgbClr val="FFFFFF"/>
              </a:solidFill>
              <a:miter lim="800000"/>
              <a:headEnd/>
              <a:tailEnd/>
            </a:ln>
          </p:spPr>
          <p:txBody>
            <a:bodyPr/>
            <a:lstStyle/>
            <a:p>
              <a:endParaRPr lang="fr-FR"/>
            </a:p>
          </p:txBody>
        </p:sp>
        <p:sp>
          <p:nvSpPr>
            <p:cNvPr id="357386" name="Rectangle 10"/>
            <p:cNvSpPr>
              <a:spLocks noChangeArrowheads="1"/>
            </p:cNvSpPr>
            <p:nvPr/>
          </p:nvSpPr>
          <p:spPr bwMode="auto">
            <a:xfrm>
              <a:off x="2052" y="1196"/>
              <a:ext cx="1656" cy="1928"/>
            </a:xfrm>
            <a:prstGeom prst="rect">
              <a:avLst/>
            </a:prstGeom>
            <a:solidFill>
              <a:srgbClr val="FFFFFF"/>
            </a:solidFill>
            <a:ln w="9525">
              <a:noFill/>
              <a:miter lim="800000"/>
              <a:headEnd/>
              <a:tailEnd/>
            </a:ln>
          </p:spPr>
          <p:txBody>
            <a:bodyPr/>
            <a:lstStyle/>
            <a:p>
              <a:endParaRPr lang="fr-FR"/>
            </a:p>
          </p:txBody>
        </p:sp>
        <p:pic>
          <p:nvPicPr>
            <p:cNvPr id="357387" name="Picture 11"/>
            <p:cNvPicPr>
              <a:picLocks noChangeAspect="1" noChangeArrowheads="1"/>
            </p:cNvPicPr>
            <p:nvPr/>
          </p:nvPicPr>
          <p:blipFill>
            <a:blip r:embed="rId6"/>
            <a:srcRect/>
            <a:stretch>
              <a:fillRect/>
            </a:stretch>
          </p:blipFill>
          <p:spPr bwMode="auto">
            <a:xfrm>
              <a:off x="2052" y="2445"/>
              <a:ext cx="1656" cy="679"/>
            </a:xfrm>
            <a:prstGeom prst="rect">
              <a:avLst/>
            </a:prstGeom>
            <a:noFill/>
            <a:ln w="9525">
              <a:noFill/>
              <a:miter lim="800000"/>
              <a:headEnd/>
              <a:tailEnd/>
            </a:ln>
          </p:spPr>
        </p:pic>
        <p:pic>
          <p:nvPicPr>
            <p:cNvPr id="357388" name="Picture 12"/>
            <p:cNvPicPr>
              <a:picLocks noChangeAspect="1" noChangeArrowheads="1"/>
            </p:cNvPicPr>
            <p:nvPr/>
          </p:nvPicPr>
          <p:blipFill>
            <a:blip r:embed="rId7"/>
            <a:srcRect/>
            <a:stretch>
              <a:fillRect/>
            </a:stretch>
          </p:blipFill>
          <p:spPr bwMode="auto">
            <a:xfrm>
              <a:off x="2052" y="1766"/>
              <a:ext cx="1656" cy="679"/>
            </a:xfrm>
            <a:prstGeom prst="rect">
              <a:avLst/>
            </a:prstGeom>
            <a:noFill/>
            <a:ln w="9525">
              <a:noFill/>
              <a:miter lim="800000"/>
              <a:headEnd/>
              <a:tailEnd/>
            </a:ln>
          </p:spPr>
        </p:pic>
        <p:pic>
          <p:nvPicPr>
            <p:cNvPr id="357389" name="Picture 13"/>
            <p:cNvPicPr>
              <a:picLocks noChangeAspect="1" noChangeArrowheads="1"/>
            </p:cNvPicPr>
            <p:nvPr/>
          </p:nvPicPr>
          <p:blipFill>
            <a:blip r:embed="rId8"/>
            <a:srcRect/>
            <a:stretch>
              <a:fillRect/>
            </a:stretch>
          </p:blipFill>
          <p:spPr bwMode="auto">
            <a:xfrm>
              <a:off x="2052" y="1196"/>
              <a:ext cx="1656" cy="570"/>
            </a:xfrm>
            <a:prstGeom prst="rect">
              <a:avLst/>
            </a:prstGeom>
            <a:noFill/>
            <a:ln w="9525">
              <a:noFill/>
              <a:miter lim="800000"/>
              <a:headEnd/>
              <a:tailEnd/>
            </a:ln>
          </p:spPr>
        </p:pic>
      </p:grpSp>
      <p:sp>
        <p:nvSpPr>
          <p:cNvPr id="357390" name="Text Box 14"/>
          <p:cNvSpPr txBox="1">
            <a:spLocks noChangeArrowheads="1"/>
          </p:cNvSpPr>
          <p:nvPr/>
        </p:nvSpPr>
        <p:spPr bwMode="auto">
          <a:xfrm>
            <a:off x="860425" y="965200"/>
            <a:ext cx="4533900" cy="519113"/>
          </a:xfrm>
          <a:prstGeom prst="rect">
            <a:avLst/>
          </a:prstGeom>
          <a:noFill/>
          <a:ln w="9525">
            <a:noFill/>
            <a:miter lim="800000"/>
            <a:headEnd/>
            <a:tailEnd/>
          </a:ln>
          <a:effectLst/>
        </p:spPr>
        <p:txBody>
          <a:bodyPr wrap="none">
            <a:spAutoFit/>
          </a:bodyPr>
          <a:lstStyle/>
          <a:p>
            <a:r>
              <a:rPr lang="en-US" sz="2800"/>
              <a:t>The Blum transform, 1967</a:t>
            </a:r>
            <a:endParaRPr lang="en-US" sz="2800">
              <a:solidFill>
                <a:schemeClr val="hlink"/>
              </a:solidFill>
            </a:endParaRPr>
          </a:p>
        </p:txBody>
      </p:sp>
      <p:grpSp>
        <p:nvGrpSpPr>
          <p:cNvPr id="357391" name="Group 15"/>
          <p:cNvGrpSpPr>
            <a:grpSpLocks/>
          </p:cNvGrpSpPr>
          <p:nvPr/>
        </p:nvGrpSpPr>
        <p:grpSpPr bwMode="auto">
          <a:xfrm>
            <a:off x="952500" y="4040188"/>
            <a:ext cx="2913063" cy="2592387"/>
            <a:chOff x="2460" y="1792"/>
            <a:chExt cx="840" cy="736"/>
          </a:xfrm>
        </p:grpSpPr>
        <p:sp>
          <p:nvSpPr>
            <p:cNvPr id="357392" name="Rectangle 16"/>
            <p:cNvSpPr>
              <a:spLocks noChangeArrowheads="1"/>
            </p:cNvSpPr>
            <p:nvPr/>
          </p:nvSpPr>
          <p:spPr bwMode="auto">
            <a:xfrm>
              <a:off x="2460" y="1792"/>
              <a:ext cx="840" cy="736"/>
            </a:xfrm>
            <a:prstGeom prst="rect">
              <a:avLst/>
            </a:prstGeom>
            <a:noFill/>
            <a:ln w="0">
              <a:solidFill>
                <a:srgbClr val="FFFFFF"/>
              </a:solidFill>
              <a:miter lim="800000"/>
              <a:headEnd/>
              <a:tailEnd/>
            </a:ln>
          </p:spPr>
          <p:txBody>
            <a:bodyPr/>
            <a:lstStyle/>
            <a:p>
              <a:endParaRPr lang="fr-FR"/>
            </a:p>
          </p:txBody>
        </p:sp>
        <p:sp>
          <p:nvSpPr>
            <p:cNvPr id="357393" name="Rectangle 17"/>
            <p:cNvSpPr>
              <a:spLocks noChangeArrowheads="1"/>
            </p:cNvSpPr>
            <p:nvPr/>
          </p:nvSpPr>
          <p:spPr bwMode="auto">
            <a:xfrm>
              <a:off x="2460" y="1792"/>
              <a:ext cx="840" cy="736"/>
            </a:xfrm>
            <a:prstGeom prst="rect">
              <a:avLst/>
            </a:prstGeom>
            <a:solidFill>
              <a:srgbClr val="FFFFFF"/>
            </a:solidFill>
            <a:ln w="9525">
              <a:noFill/>
              <a:miter lim="800000"/>
              <a:headEnd/>
              <a:tailEnd/>
            </a:ln>
          </p:spPr>
          <p:txBody>
            <a:bodyPr/>
            <a:lstStyle/>
            <a:p>
              <a:endParaRPr lang="fr-FR"/>
            </a:p>
          </p:txBody>
        </p:sp>
        <p:pic>
          <p:nvPicPr>
            <p:cNvPr id="357394" name="Picture 18"/>
            <p:cNvPicPr>
              <a:picLocks noChangeAspect="1" noChangeArrowheads="1"/>
            </p:cNvPicPr>
            <p:nvPr/>
          </p:nvPicPr>
          <p:blipFill>
            <a:blip r:embed="rId9"/>
            <a:srcRect/>
            <a:stretch>
              <a:fillRect/>
            </a:stretch>
          </p:blipFill>
          <p:spPr bwMode="auto">
            <a:xfrm>
              <a:off x="2460" y="1792"/>
              <a:ext cx="840" cy="736"/>
            </a:xfrm>
            <a:prstGeom prst="rect">
              <a:avLst/>
            </a:prstGeom>
            <a:noFill/>
            <a:ln w="9525">
              <a:noFill/>
              <a:miter lim="800000"/>
              <a:headEnd/>
              <a:tailEnd/>
            </a:ln>
          </p:spPr>
        </p:pic>
      </p:grpSp>
      <p:sp>
        <p:nvSpPr>
          <p:cNvPr id="357395" name="Text Box 19"/>
          <p:cNvSpPr txBox="1">
            <a:spLocks noChangeArrowheads="1"/>
          </p:cNvSpPr>
          <p:nvPr/>
        </p:nvSpPr>
        <p:spPr bwMode="auto">
          <a:xfrm>
            <a:off x="4608513" y="4606925"/>
            <a:ext cx="3756025" cy="946150"/>
          </a:xfrm>
          <a:prstGeom prst="rect">
            <a:avLst/>
          </a:prstGeom>
          <a:noFill/>
          <a:ln w="9525">
            <a:noFill/>
            <a:miter lim="800000"/>
            <a:headEnd/>
            <a:tailEnd/>
          </a:ln>
          <a:effectLst/>
        </p:spPr>
        <p:txBody>
          <a:bodyPr wrap="none">
            <a:spAutoFit/>
          </a:bodyPr>
          <a:lstStyle/>
          <a:p>
            <a:r>
              <a:rPr lang="en-US" sz="2800"/>
              <a:t>Generalized cylinders</a:t>
            </a:r>
          </a:p>
          <a:p>
            <a:r>
              <a:rPr lang="en-US" sz="2800"/>
              <a:t>(Binford, 1971)</a:t>
            </a:r>
            <a:endParaRPr lang="en-US" sz="2800">
              <a:solidFill>
                <a:schemeClr val="hlink"/>
              </a:solidFill>
            </a:endParaRPr>
          </a:p>
        </p:txBody>
      </p:sp>
      <p:sp>
        <p:nvSpPr>
          <p:cNvPr id="357396" name="Text Box 20"/>
          <p:cNvSpPr txBox="1">
            <a:spLocks noChangeArrowheads="1"/>
          </p:cNvSpPr>
          <p:nvPr/>
        </p:nvSpPr>
        <p:spPr bwMode="auto">
          <a:xfrm>
            <a:off x="2232025" y="152400"/>
            <a:ext cx="4410075" cy="641350"/>
          </a:xfrm>
          <a:prstGeom prst="rect">
            <a:avLst/>
          </a:prstGeom>
          <a:noFill/>
          <a:ln w="9525">
            <a:noFill/>
            <a:miter lim="800000"/>
            <a:headEnd/>
            <a:tailEnd/>
          </a:ln>
          <a:effectLst/>
        </p:spPr>
        <p:txBody>
          <a:bodyPr wrap="none">
            <a:spAutoFit/>
          </a:bodyPr>
          <a:lstStyle/>
          <a:p>
            <a:r>
              <a:rPr lang="en-US" sz="3600">
                <a:cs typeface="Times New Roman" pitchFamily="18" charset="0"/>
              </a:rPr>
              <a:t>Parts and invariants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573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573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57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95"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srcRect/>
          <a:stretch>
            <a:fillRect/>
          </a:stretch>
        </p:blipFill>
        <p:spPr bwMode="auto">
          <a:xfrm>
            <a:off x="154397" y="1749402"/>
            <a:ext cx="3796882" cy="3833865"/>
          </a:xfrm>
          <a:prstGeom prst="rect">
            <a:avLst/>
          </a:prstGeom>
          <a:noFill/>
          <a:ln w="9525" cap="flat" cmpd="sng" algn="ctr">
            <a:noFill/>
            <a:prstDash val="solid"/>
            <a:miter lim="800000"/>
            <a:headEnd/>
            <a:tailEnd/>
          </a:ln>
          <a:effectLst/>
        </p:spPr>
      </p:pic>
      <p:pic>
        <p:nvPicPr>
          <p:cNvPr id="49155" name="Picture 3"/>
          <p:cNvPicPr>
            <a:picLocks noChangeAspect="1" noChangeArrowheads="1"/>
          </p:cNvPicPr>
          <p:nvPr/>
        </p:nvPicPr>
        <p:blipFill>
          <a:blip r:embed="rId4"/>
          <a:srcRect/>
          <a:stretch>
            <a:fillRect/>
          </a:stretch>
        </p:blipFill>
        <p:spPr bwMode="auto">
          <a:xfrm>
            <a:off x="5521338" y="1749402"/>
            <a:ext cx="3483054" cy="3833865"/>
          </a:xfrm>
          <a:prstGeom prst="rect">
            <a:avLst/>
          </a:prstGeom>
          <a:noFill/>
          <a:ln w="9525" cap="flat" cmpd="sng" algn="ctr">
            <a:noFill/>
            <a:prstDash val="solid"/>
            <a:miter lim="800000"/>
            <a:headEnd/>
            <a:tailEnd/>
          </a:ln>
          <a:effectLst/>
        </p:spPr>
      </p:pic>
      <p:sp>
        <p:nvSpPr>
          <p:cNvPr id="4" name="Flèche droite 3"/>
          <p:cNvSpPr/>
          <p:nvPr/>
        </p:nvSpPr>
        <p:spPr bwMode="auto">
          <a:xfrm>
            <a:off x="4133844" y="2844792"/>
            <a:ext cx="1204929" cy="12049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charset="0"/>
            </a:endParaRPr>
          </a:p>
        </p:txBody>
      </p:sp>
      <p:sp>
        <p:nvSpPr>
          <p:cNvPr id="5" name="Text Box 2"/>
          <p:cNvSpPr txBox="1">
            <a:spLocks noChangeArrowheads="1"/>
          </p:cNvSpPr>
          <p:nvPr/>
        </p:nvSpPr>
        <p:spPr bwMode="auto">
          <a:xfrm>
            <a:off x="288925" y="190500"/>
            <a:ext cx="8702675" cy="646331"/>
          </a:xfrm>
          <a:prstGeom prst="rect">
            <a:avLst/>
          </a:prstGeom>
          <a:noFill/>
          <a:ln w="9525" algn="ctr">
            <a:noFill/>
            <a:miter lim="800000"/>
            <a:headEnd/>
            <a:tailEnd/>
          </a:ln>
        </p:spPr>
        <p:txBody>
          <a:bodyPr>
            <a:spAutoFit/>
          </a:bodyPr>
          <a:lstStyle/>
          <a:p>
            <a:pPr algn="ctr"/>
            <a:r>
              <a:rPr lang="en-US" sz="3600" u="none" dirty="0" smtClean="0">
                <a:latin typeface="Comic Sans MS" pitchFamily="66" charset="0"/>
              </a:rPr>
              <a:t>Generalized cylinders</a:t>
            </a:r>
            <a:endParaRPr lang="en-US" sz="3600" u="none" dirty="0">
              <a:latin typeface="Comic Sans MS" pitchFamily="66" charset="0"/>
            </a:endParaRPr>
          </a:p>
        </p:txBody>
      </p:sp>
      <p:sp>
        <p:nvSpPr>
          <p:cNvPr id="6" name="ZoneTexte 5"/>
          <p:cNvSpPr txBox="1"/>
          <p:nvPr/>
        </p:nvSpPr>
        <p:spPr>
          <a:xfrm>
            <a:off x="1176291" y="800064"/>
            <a:ext cx="6848350" cy="523220"/>
          </a:xfrm>
          <a:prstGeom prst="rect">
            <a:avLst/>
          </a:prstGeom>
          <a:noFill/>
        </p:spPr>
        <p:txBody>
          <a:bodyPr wrap="none" rtlCol="0">
            <a:spAutoFit/>
          </a:bodyPr>
          <a:lstStyle/>
          <a:p>
            <a:r>
              <a:rPr lang="en-US" sz="2800" u="none" dirty="0" smtClean="0">
                <a:latin typeface="Comic Sans MS" pitchFamily="66" charset="0"/>
              </a:rPr>
              <a:t>(</a:t>
            </a:r>
            <a:r>
              <a:rPr lang="en-US" sz="2800" u="none" dirty="0" err="1" smtClean="0">
                <a:latin typeface="Comic Sans MS" pitchFamily="66" charset="0"/>
              </a:rPr>
              <a:t>Binford</a:t>
            </a:r>
            <a:r>
              <a:rPr lang="en-US" sz="2800" u="none" dirty="0" smtClean="0">
                <a:latin typeface="Comic Sans MS" pitchFamily="66" charset="0"/>
              </a:rPr>
              <a:t>, 1971; Marr &amp; Nishihara, 1978)</a:t>
            </a:r>
            <a:endParaRPr lang="fr-FR" sz="2800" u="none" dirty="0">
              <a:latin typeface="Comic Sans MS" pitchFamily="66" charset="0"/>
            </a:endParaRPr>
          </a:p>
        </p:txBody>
      </p:sp>
      <p:sp>
        <p:nvSpPr>
          <p:cNvPr id="8" name="ZoneTexte 7"/>
          <p:cNvSpPr txBox="1"/>
          <p:nvPr/>
        </p:nvSpPr>
        <p:spPr>
          <a:xfrm>
            <a:off x="2231126" y="5765832"/>
            <a:ext cx="4495141" cy="523220"/>
          </a:xfrm>
          <a:prstGeom prst="rect">
            <a:avLst/>
          </a:prstGeom>
          <a:noFill/>
        </p:spPr>
        <p:txBody>
          <a:bodyPr wrap="none" rtlCol="0">
            <a:spAutoFit/>
          </a:bodyPr>
          <a:lstStyle/>
          <a:p>
            <a:r>
              <a:rPr lang="en-US" sz="2800" u="none" dirty="0" smtClean="0">
                <a:latin typeface="Comic Sans MS" pitchFamily="66" charset="0"/>
              </a:rPr>
              <a:t>(</a:t>
            </a:r>
            <a:r>
              <a:rPr lang="en-US" sz="2800" u="none" dirty="0" err="1" smtClean="0">
                <a:latin typeface="Comic Sans MS" pitchFamily="66" charset="0"/>
              </a:rPr>
              <a:t>Nevatia</a:t>
            </a:r>
            <a:r>
              <a:rPr lang="en-US" sz="2800" u="none" dirty="0" smtClean="0">
                <a:latin typeface="Comic Sans MS" pitchFamily="66" charset="0"/>
              </a:rPr>
              <a:t> &amp; </a:t>
            </a:r>
            <a:r>
              <a:rPr lang="en-US" sz="2800" u="none" dirty="0" err="1" smtClean="0">
                <a:latin typeface="Comic Sans MS" pitchFamily="66" charset="0"/>
              </a:rPr>
              <a:t>Binford</a:t>
            </a:r>
            <a:r>
              <a:rPr lang="en-US" sz="2800" u="none" dirty="0" smtClean="0">
                <a:latin typeface="Comic Sans MS" pitchFamily="66" charset="0"/>
              </a:rPr>
              <a:t>, 1972)</a:t>
            </a:r>
            <a:endParaRPr lang="fr-FR" sz="2800" u="none" dirty="0">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5" name="Picture 3"/>
          <p:cNvPicPr>
            <a:picLocks noChangeAspect="1" noChangeArrowheads="1"/>
          </p:cNvPicPr>
          <p:nvPr/>
        </p:nvPicPr>
        <p:blipFill>
          <a:blip r:embed="rId3"/>
          <a:srcRect/>
          <a:stretch>
            <a:fillRect/>
          </a:stretch>
        </p:blipFill>
        <p:spPr bwMode="auto">
          <a:xfrm>
            <a:off x="347663" y="152400"/>
            <a:ext cx="8448675" cy="2819400"/>
          </a:xfrm>
          <a:prstGeom prst="rect">
            <a:avLst/>
          </a:prstGeom>
          <a:noFill/>
          <a:ln w="9525">
            <a:noFill/>
            <a:miter lim="800000"/>
            <a:headEnd/>
            <a:tailEnd/>
          </a:ln>
          <a:effectLst/>
        </p:spPr>
      </p:pic>
      <p:pic>
        <p:nvPicPr>
          <p:cNvPr id="259076" name="Picture 4" descr="humaneye"/>
          <p:cNvPicPr>
            <a:picLocks noChangeAspect="1" noChangeArrowheads="1"/>
          </p:cNvPicPr>
          <p:nvPr/>
        </p:nvPicPr>
        <p:blipFill>
          <a:blip r:embed="rId4"/>
          <a:srcRect/>
          <a:stretch>
            <a:fillRect/>
          </a:stretch>
        </p:blipFill>
        <p:spPr bwMode="auto">
          <a:xfrm>
            <a:off x="1905000" y="3352800"/>
            <a:ext cx="5181600" cy="3311525"/>
          </a:xfrm>
          <a:prstGeom prst="rect">
            <a:avLst/>
          </a:prstGeom>
          <a:noFill/>
        </p:spPr>
      </p:pic>
      <p:pic>
        <p:nvPicPr>
          <p:cNvPr id="259077" name="Picture 5" descr="CpdEye"/>
          <p:cNvPicPr>
            <a:picLocks noChangeAspect="1" noChangeArrowheads="1"/>
          </p:cNvPicPr>
          <p:nvPr/>
        </p:nvPicPr>
        <p:blipFill>
          <a:blip r:embed="rId5"/>
          <a:srcRect/>
          <a:stretch>
            <a:fillRect/>
          </a:stretch>
        </p:blipFill>
        <p:spPr bwMode="auto">
          <a:xfrm>
            <a:off x="1752600" y="3124200"/>
            <a:ext cx="5638800" cy="35385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p:cNvPicPr>
            <a:picLocks noChangeAspect="1" noChangeArrowheads="1"/>
          </p:cNvPicPr>
          <p:nvPr/>
        </p:nvPicPr>
        <p:blipFill>
          <a:blip r:embed="rId3"/>
          <a:srcRect/>
          <a:stretch>
            <a:fillRect/>
          </a:stretch>
        </p:blipFill>
        <p:spPr bwMode="auto">
          <a:xfrm>
            <a:off x="-546100" y="4992688"/>
            <a:ext cx="3025775" cy="65087"/>
          </a:xfrm>
          <a:prstGeom prst="rect">
            <a:avLst/>
          </a:prstGeom>
          <a:noFill/>
          <a:ln w="9525">
            <a:noFill/>
            <a:miter lim="800000"/>
            <a:headEnd/>
            <a:tailEnd/>
          </a:ln>
        </p:spPr>
      </p:pic>
      <p:pic>
        <p:nvPicPr>
          <p:cNvPr id="308227" name="Picture 3"/>
          <p:cNvPicPr>
            <a:picLocks noChangeAspect="1" noChangeArrowheads="1"/>
          </p:cNvPicPr>
          <p:nvPr/>
        </p:nvPicPr>
        <p:blipFill>
          <a:blip r:embed="rId3"/>
          <a:srcRect/>
          <a:stretch>
            <a:fillRect/>
          </a:stretch>
        </p:blipFill>
        <p:spPr bwMode="auto">
          <a:xfrm>
            <a:off x="-546100" y="4992688"/>
            <a:ext cx="3025775" cy="65087"/>
          </a:xfrm>
          <a:prstGeom prst="rect">
            <a:avLst/>
          </a:prstGeom>
          <a:noFill/>
          <a:ln w="9525">
            <a:noFill/>
            <a:miter lim="800000"/>
            <a:headEnd/>
            <a:tailEnd/>
          </a:ln>
        </p:spPr>
      </p:pic>
      <p:grpSp>
        <p:nvGrpSpPr>
          <p:cNvPr id="308228" name="Group 4"/>
          <p:cNvGrpSpPr>
            <a:grpSpLocks/>
          </p:cNvGrpSpPr>
          <p:nvPr/>
        </p:nvGrpSpPr>
        <p:grpSpPr bwMode="auto">
          <a:xfrm>
            <a:off x="355600" y="1143000"/>
            <a:ext cx="3708400" cy="2298700"/>
            <a:chOff x="1832" y="2773"/>
            <a:chExt cx="2336" cy="1448"/>
          </a:xfrm>
        </p:grpSpPr>
        <p:sp>
          <p:nvSpPr>
            <p:cNvPr id="308229" name="Line 5"/>
            <p:cNvSpPr>
              <a:spLocks noChangeShapeType="1"/>
            </p:cNvSpPr>
            <p:nvPr/>
          </p:nvSpPr>
          <p:spPr bwMode="auto">
            <a:xfrm rot="-5400000">
              <a:off x="2887" y="3894"/>
              <a:ext cx="2" cy="3"/>
            </a:xfrm>
            <a:prstGeom prst="line">
              <a:avLst/>
            </a:prstGeom>
            <a:noFill/>
            <a:ln w="52388">
              <a:solidFill>
                <a:schemeClr val="tx1"/>
              </a:solidFill>
              <a:round/>
              <a:headEnd/>
              <a:tailEnd/>
            </a:ln>
          </p:spPr>
          <p:txBody>
            <a:bodyPr/>
            <a:lstStyle/>
            <a:p>
              <a:endParaRPr lang="fr-FR"/>
            </a:p>
          </p:txBody>
        </p:sp>
        <p:sp>
          <p:nvSpPr>
            <p:cNvPr id="308230" name="Line 6"/>
            <p:cNvSpPr>
              <a:spLocks noChangeShapeType="1"/>
            </p:cNvSpPr>
            <p:nvPr/>
          </p:nvSpPr>
          <p:spPr bwMode="auto">
            <a:xfrm rot="-5400000">
              <a:off x="2883" y="3877"/>
              <a:ext cx="23" cy="12"/>
            </a:xfrm>
            <a:prstGeom prst="line">
              <a:avLst/>
            </a:prstGeom>
            <a:noFill/>
            <a:ln w="52388">
              <a:solidFill>
                <a:schemeClr val="tx1"/>
              </a:solidFill>
              <a:round/>
              <a:headEnd/>
              <a:tailEnd/>
            </a:ln>
          </p:spPr>
          <p:txBody>
            <a:bodyPr/>
            <a:lstStyle/>
            <a:p>
              <a:endParaRPr lang="fr-FR"/>
            </a:p>
          </p:txBody>
        </p:sp>
        <p:sp>
          <p:nvSpPr>
            <p:cNvPr id="308231" name="Freeform 7"/>
            <p:cNvSpPr>
              <a:spLocks/>
            </p:cNvSpPr>
            <p:nvPr/>
          </p:nvSpPr>
          <p:spPr bwMode="auto">
            <a:xfrm rot="-5400000">
              <a:off x="2885" y="3852"/>
              <a:ext cx="36" cy="3"/>
            </a:xfrm>
            <a:custGeom>
              <a:avLst/>
              <a:gdLst/>
              <a:ahLst/>
              <a:cxnLst>
                <a:cxn ang="0">
                  <a:pos x="0" y="0"/>
                </a:cxn>
                <a:cxn ang="0">
                  <a:pos x="43" y="2"/>
                </a:cxn>
                <a:cxn ang="0">
                  <a:pos x="59" y="2"/>
                </a:cxn>
              </a:cxnLst>
              <a:rect l="0" t="0" r="r" b="b"/>
              <a:pathLst>
                <a:path w="59" h="2">
                  <a:moveTo>
                    <a:pt x="0" y="0"/>
                  </a:moveTo>
                  <a:lnTo>
                    <a:pt x="43" y="2"/>
                  </a:lnTo>
                  <a:lnTo>
                    <a:pt x="59" y="2"/>
                  </a:lnTo>
                </a:path>
              </a:pathLst>
            </a:custGeom>
            <a:solidFill>
              <a:schemeClr val="tx1"/>
            </a:solidFill>
            <a:ln w="52388">
              <a:solidFill>
                <a:schemeClr val="tx1"/>
              </a:solidFill>
              <a:prstDash val="solid"/>
              <a:round/>
              <a:headEnd/>
              <a:tailEnd/>
            </a:ln>
          </p:spPr>
          <p:txBody>
            <a:bodyPr/>
            <a:lstStyle/>
            <a:p>
              <a:endParaRPr lang="fr-FR"/>
            </a:p>
          </p:txBody>
        </p:sp>
        <p:sp>
          <p:nvSpPr>
            <p:cNvPr id="308232" name="Line 8"/>
            <p:cNvSpPr>
              <a:spLocks noChangeShapeType="1"/>
            </p:cNvSpPr>
            <p:nvPr/>
          </p:nvSpPr>
          <p:spPr bwMode="auto">
            <a:xfrm rot="16200000" flipV="1">
              <a:off x="2892" y="3792"/>
              <a:ext cx="14" cy="5"/>
            </a:xfrm>
            <a:prstGeom prst="line">
              <a:avLst/>
            </a:prstGeom>
            <a:noFill/>
            <a:ln w="52388">
              <a:solidFill>
                <a:schemeClr val="tx1"/>
              </a:solidFill>
              <a:round/>
              <a:headEnd/>
              <a:tailEnd/>
            </a:ln>
          </p:spPr>
          <p:txBody>
            <a:bodyPr/>
            <a:lstStyle/>
            <a:p>
              <a:endParaRPr lang="fr-FR"/>
            </a:p>
          </p:txBody>
        </p:sp>
        <p:sp>
          <p:nvSpPr>
            <p:cNvPr id="308233" name="Freeform 9"/>
            <p:cNvSpPr>
              <a:spLocks/>
            </p:cNvSpPr>
            <p:nvPr/>
          </p:nvSpPr>
          <p:spPr bwMode="auto">
            <a:xfrm rot="-5400000">
              <a:off x="2866" y="3757"/>
              <a:ext cx="49" cy="11"/>
            </a:xfrm>
            <a:custGeom>
              <a:avLst/>
              <a:gdLst/>
              <a:ahLst/>
              <a:cxnLst>
                <a:cxn ang="0">
                  <a:pos x="0" y="7"/>
                </a:cxn>
                <a:cxn ang="0">
                  <a:pos x="39" y="3"/>
                </a:cxn>
                <a:cxn ang="0">
                  <a:pos x="78" y="0"/>
                </a:cxn>
              </a:cxnLst>
              <a:rect l="0" t="0" r="r" b="b"/>
              <a:pathLst>
                <a:path w="78" h="7">
                  <a:moveTo>
                    <a:pt x="0" y="7"/>
                  </a:moveTo>
                  <a:lnTo>
                    <a:pt x="39" y="3"/>
                  </a:lnTo>
                  <a:lnTo>
                    <a:pt x="78" y="0"/>
                  </a:lnTo>
                </a:path>
              </a:pathLst>
            </a:custGeom>
            <a:solidFill>
              <a:schemeClr val="tx1"/>
            </a:solidFill>
            <a:ln w="52388">
              <a:solidFill>
                <a:schemeClr val="tx1"/>
              </a:solidFill>
              <a:prstDash val="solid"/>
              <a:round/>
              <a:headEnd/>
              <a:tailEnd/>
            </a:ln>
          </p:spPr>
          <p:txBody>
            <a:bodyPr/>
            <a:lstStyle/>
            <a:p>
              <a:endParaRPr lang="fr-FR"/>
            </a:p>
          </p:txBody>
        </p:sp>
        <p:sp>
          <p:nvSpPr>
            <p:cNvPr id="308234" name="Line 10"/>
            <p:cNvSpPr>
              <a:spLocks noChangeShapeType="1"/>
            </p:cNvSpPr>
            <p:nvPr/>
          </p:nvSpPr>
          <p:spPr bwMode="auto">
            <a:xfrm rot="-5400000">
              <a:off x="2882" y="3705"/>
              <a:ext cx="0" cy="2"/>
            </a:xfrm>
            <a:prstGeom prst="line">
              <a:avLst/>
            </a:prstGeom>
            <a:noFill/>
            <a:ln w="52388">
              <a:solidFill>
                <a:schemeClr val="tx1"/>
              </a:solidFill>
              <a:round/>
              <a:headEnd/>
              <a:tailEnd/>
            </a:ln>
          </p:spPr>
          <p:txBody>
            <a:bodyPr/>
            <a:lstStyle/>
            <a:p>
              <a:endParaRPr lang="fr-FR"/>
            </a:p>
          </p:txBody>
        </p:sp>
        <p:sp>
          <p:nvSpPr>
            <p:cNvPr id="308235" name="Freeform 11"/>
            <p:cNvSpPr>
              <a:spLocks/>
            </p:cNvSpPr>
            <p:nvPr/>
          </p:nvSpPr>
          <p:spPr bwMode="auto">
            <a:xfrm rot="-5400000">
              <a:off x="2851" y="3670"/>
              <a:ext cx="65" cy="5"/>
            </a:xfrm>
            <a:custGeom>
              <a:avLst/>
              <a:gdLst/>
              <a:ahLst/>
              <a:cxnLst>
                <a:cxn ang="0">
                  <a:pos x="0" y="0"/>
                </a:cxn>
                <a:cxn ang="0">
                  <a:pos x="82" y="2"/>
                </a:cxn>
                <a:cxn ang="0">
                  <a:pos x="104" y="3"/>
                </a:cxn>
              </a:cxnLst>
              <a:rect l="0" t="0" r="r" b="b"/>
              <a:pathLst>
                <a:path w="104" h="3">
                  <a:moveTo>
                    <a:pt x="0" y="0"/>
                  </a:moveTo>
                  <a:lnTo>
                    <a:pt x="82" y="2"/>
                  </a:lnTo>
                  <a:lnTo>
                    <a:pt x="104" y="3"/>
                  </a:lnTo>
                </a:path>
              </a:pathLst>
            </a:custGeom>
            <a:solidFill>
              <a:schemeClr val="tx1"/>
            </a:solidFill>
            <a:ln w="52388">
              <a:solidFill>
                <a:schemeClr val="tx1"/>
              </a:solidFill>
              <a:prstDash val="solid"/>
              <a:round/>
              <a:headEnd/>
              <a:tailEnd/>
            </a:ln>
          </p:spPr>
          <p:txBody>
            <a:bodyPr/>
            <a:lstStyle/>
            <a:p>
              <a:endParaRPr lang="fr-FR"/>
            </a:p>
          </p:txBody>
        </p:sp>
        <p:sp>
          <p:nvSpPr>
            <p:cNvPr id="308236" name="Line 12"/>
            <p:cNvSpPr>
              <a:spLocks noChangeShapeType="1"/>
            </p:cNvSpPr>
            <p:nvPr/>
          </p:nvSpPr>
          <p:spPr bwMode="auto">
            <a:xfrm rot="-5400000">
              <a:off x="2894" y="3608"/>
              <a:ext cx="2" cy="2"/>
            </a:xfrm>
            <a:prstGeom prst="line">
              <a:avLst/>
            </a:prstGeom>
            <a:noFill/>
            <a:ln w="52388">
              <a:solidFill>
                <a:schemeClr val="tx1"/>
              </a:solidFill>
              <a:round/>
              <a:headEnd/>
              <a:tailEnd/>
            </a:ln>
          </p:spPr>
          <p:txBody>
            <a:bodyPr/>
            <a:lstStyle/>
            <a:p>
              <a:endParaRPr lang="fr-FR"/>
            </a:p>
          </p:txBody>
        </p:sp>
        <p:sp>
          <p:nvSpPr>
            <p:cNvPr id="308237" name="Freeform 13"/>
            <p:cNvSpPr>
              <a:spLocks/>
            </p:cNvSpPr>
            <p:nvPr/>
          </p:nvSpPr>
          <p:spPr bwMode="auto">
            <a:xfrm rot="-5400000">
              <a:off x="2877" y="3565"/>
              <a:ext cx="59" cy="25"/>
            </a:xfrm>
            <a:custGeom>
              <a:avLst/>
              <a:gdLst/>
              <a:ahLst/>
              <a:cxnLst>
                <a:cxn ang="0">
                  <a:pos x="0" y="0"/>
                </a:cxn>
                <a:cxn ang="0">
                  <a:pos x="69" y="10"/>
                </a:cxn>
                <a:cxn ang="0">
                  <a:pos x="95" y="15"/>
                </a:cxn>
              </a:cxnLst>
              <a:rect l="0" t="0" r="r" b="b"/>
              <a:pathLst>
                <a:path w="95" h="15">
                  <a:moveTo>
                    <a:pt x="0" y="0"/>
                  </a:moveTo>
                  <a:lnTo>
                    <a:pt x="69" y="10"/>
                  </a:lnTo>
                  <a:lnTo>
                    <a:pt x="95" y="15"/>
                  </a:lnTo>
                </a:path>
              </a:pathLst>
            </a:custGeom>
            <a:solidFill>
              <a:schemeClr val="tx1"/>
            </a:solidFill>
            <a:ln w="52388">
              <a:solidFill>
                <a:schemeClr val="tx1"/>
              </a:solidFill>
              <a:prstDash val="solid"/>
              <a:round/>
              <a:headEnd/>
              <a:tailEnd/>
            </a:ln>
          </p:spPr>
          <p:txBody>
            <a:bodyPr/>
            <a:lstStyle/>
            <a:p>
              <a:endParaRPr lang="fr-FR"/>
            </a:p>
          </p:txBody>
        </p:sp>
        <p:sp>
          <p:nvSpPr>
            <p:cNvPr id="308238" name="Freeform 14"/>
            <p:cNvSpPr>
              <a:spLocks/>
            </p:cNvSpPr>
            <p:nvPr/>
          </p:nvSpPr>
          <p:spPr bwMode="auto">
            <a:xfrm rot="-5400000">
              <a:off x="2920" y="3476"/>
              <a:ext cx="56" cy="32"/>
            </a:xfrm>
            <a:custGeom>
              <a:avLst/>
              <a:gdLst/>
              <a:ahLst/>
              <a:cxnLst>
                <a:cxn ang="0">
                  <a:pos x="0" y="0"/>
                </a:cxn>
                <a:cxn ang="0">
                  <a:pos x="52" y="11"/>
                </a:cxn>
                <a:cxn ang="0">
                  <a:pos x="91" y="20"/>
                </a:cxn>
              </a:cxnLst>
              <a:rect l="0" t="0" r="r" b="b"/>
              <a:pathLst>
                <a:path w="91" h="20">
                  <a:moveTo>
                    <a:pt x="0" y="0"/>
                  </a:moveTo>
                  <a:lnTo>
                    <a:pt x="52" y="11"/>
                  </a:lnTo>
                  <a:lnTo>
                    <a:pt x="91" y="20"/>
                  </a:lnTo>
                </a:path>
              </a:pathLst>
            </a:custGeom>
            <a:solidFill>
              <a:schemeClr val="tx1"/>
            </a:solidFill>
            <a:ln w="52388">
              <a:solidFill>
                <a:schemeClr val="tx1"/>
              </a:solidFill>
              <a:prstDash val="solid"/>
              <a:round/>
              <a:headEnd/>
              <a:tailEnd/>
            </a:ln>
          </p:spPr>
          <p:txBody>
            <a:bodyPr/>
            <a:lstStyle/>
            <a:p>
              <a:endParaRPr lang="fr-FR"/>
            </a:p>
          </p:txBody>
        </p:sp>
        <p:sp>
          <p:nvSpPr>
            <p:cNvPr id="308239" name="Freeform 15"/>
            <p:cNvSpPr>
              <a:spLocks/>
            </p:cNvSpPr>
            <p:nvPr/>
          </p:nvSpPr>
          <p:spPr bwMode="auto">
            <a:xfrm rot="-5400000">
              <a:off x="2965" y="3392"/>
              <a:ext cx="58" cy="28"/>
            </a:xfrm>
            <a:custGeom>
              <a:avLst/>
              <a:gdLst/>
              <a:ahLst/>
              <a:cxnLst>
                <a:cxn ang="0">
                  <a:pos x="0" y="0"/>
                </a:cxn>
                <a:cxn ang="0">
                  <a:pos x="36" y="7"/>
                </a:cxn>
                <a:cxn ang="0">
                  <a:pos x="92" y="17"/>
                </a:cxn>
              </a:cxnLst>
              <a:rect l="0" t="0" r="r" b="b"/>
              <a:pathLst>
                <a:path w="92" h="17">
                  <a:moveTo>
                    <a:pt x="0" y="0"/>
                  </a:moveTo>
                  <a:lnTo>
                    <a:pt x="36" y="7"/>
                  </a:lnTo>
                  <a:lnTo>
                    <a:pt x="92" y="17"/>
                  </a:lnTo>
                </a:path>
              </a:pathLst>
            </a:custGeom>
            <a:solidFill>
              <a:schemeClr val="tx1"/>
            </a:solidFill>
            <a:ln w="52388">
              <a:solidFill>
                <a:schemeClr val="tx1"/>
              </a:solidFill>
              <a:prstDash val="solid"/>
              <a:round/>
              <a:headEnd/>
              <a:tailEnd/>
            </a:ln>
          </p:spPr>
          <p:txBody>
            <a:bodyPr/>
            <a:lstStyle/>
            <a:p>
              <a:endParaRPr lang="fr-FR"/>
            </a:p>
          </p:txBody>
        </p:sp>
        <p:sp>
          <p:nvSpPr>
            <p:cNvPr id="308240" name="Line 16"/>
            <p:cNvSpPr>
              <a:spLocks noChangeShapeType="1"/>
            </p:cNvSpPr>
            <p:nvPr/>
          </p:nvSpPr>
          <p:spPr bwMode="auto">
            <a:xfrm rot="-5400000">
              <a:off x="3015" y="3336"/>
              <a:ext cx="16" cy="6"/>
            </a:xfrm>
            <a:prstGeom prst="line">
              <a:avLst/>
            </a:prstGeom>
            <a:noFill/>
            <a:ln w="52388">
              <a:solidFill>
                <a:schemeClr val="tx1"/>
              </a:solidFill>
              <a:round/>
              <a:headEnd/>
              <a:tailEnd/>
            </a:ln>
          </p:spPr>
          <p:txBody>
            <a:bodyPr/>
            <a:lstStyle/>
            <a:p>
              <a:endParaRPr lang="fr-FR"/>
            </a:p>
          </p:txBody>
        </p:sp>
        <p:sp>
          <p:nvSpPr>
            <p:cNvPr id="308241" name="Freeform 17"/>
            <p:cNvSpPr>
              <a:spLocks/>
            </p:cNvSpPr>
            <p:nvPr/>
          </p:nvSpPr>
          <p:spPr bwMode="auto">
            <a:xfrm rot="-5400000">
              <a:off x="3007" y="3302"/>
              <a:ext cx="48" cy="10"/>
            </a:xfrm>
            <a:custGeom>
              <a:avLst/>
              <a:gdLst/>
              <a:ahLst/>
              <a:cxnLst>
                <a:cxn ang="0">
                  <a:pos x="0" y="0"/>
                </a:cxn>
                <a:cxn ang="0">
                  <a:pos x="76" y="6"/>
                </a:cxn>
                <a:cxn ang="0">
                  <a:pos x="76" y="6"/>
                </a:cxn>
              </a:cxnLst>
              <a:rect l="0" t="0" r="r" b="b"/>
              <a:pathLst>
                <a:path w="76" h="6">
                  <a:moveTo>
                    <a:pt x="0" y="0"/>
                  </a:moveTo>
                  <a:lnTo>
                    <a:pt x="76" y="6"/>
                  </a:lnTo>
                  <a:lnTo>
                    <a:pt x="76" y="6"/>
                  </a:lnTo>
                </a:path>
              </a:pathLst>
            </a:custGeom>
            <a:solidFill>
              <a:schemeClr val="tx1"/>
            </a:solidFill>
            <a:ln w="52388">
              <a:solidFill>
                <a:schemeClr val="tx1"/>
              </a:solidFill>
              <a:prstDash val="solid"/>
              <a:round/>
              <a:headEnd/>
              <a:tailEnd/>
            </a:ln>
          </p:spPr>
          <p:txBody>
            <a:bodyPr/>
            <a:lstStyle/>
            <a:p>
              <a:endParaRPr lang="fr-FR"/>
            </a:p>
          </p:txBody>
        </p:sp>
        <p:sp>
          <p:nvSpPr>
            <p:cNvPr id="308242" name="Line 18"/>
            <p:cNvSpPr>
              <a:spLocks noChangeShapeType="1"/>
            </p:cNvSpPr>
            <p:nvPr/>
          </p:nvSpPr>
          <p:spPr bwMode="auto">
            <a:xfrm rot="-5400000">
              <a:off x="3029" y="3241"/>
              <a:ext cx="18" cy="2"/>
            </a:xfrm>
            <a:prstGeom prst="line">
              <a:avLst/>
            </a:prstGeom>
            <a:noFill/>
            <a:ln w="52388">
              <a:solidFill>
                <a:schemeClr val="tx1"/>
              </a:solidFill>
              <a:round/>
              <a:headEnd/>
              <a:tailEnd/>
            </a:ln>
          </p:spPr>
          <p:txBody>
            <a:bodyPr/>
            <a:lstStyle/>
            <a:p>
              <a:endParaRPr lang="fr-FR"/>
            </a:p>
          </p:txBody>
        </p:sp>
        <p:sp>
          <p:nvSpPr>
            <p:cNvPr id="308243" name="Freeform 19"/>
            <p:cNvSpPr>
              <a:spLocks/>
            </p:cNvSpPr>
            <p:nvPr/>
          </p:nvSpPr>
          <p:spPr bwMode="auto">
            <a:xfrm rot="-5400000">
              <a:off x="3012" y="3206"/>
              <a:ext cx="48" cy="6"/>
            </a:xfrm>
            <a:custGeom>
              <a:avLst/>
              <a:gdLst/>
              <a:ahLst/>
              <a:cxnLst>
                <a:cxn ang="0">
                  <a:pos x="0" y="4"/>
                </a:cxn>
                <a:cxn ang="0">
                  <a:pos x="63" y="2"/>
                </a:cxn>
                <a:cxn ang="0">
                  <a:pos x="76" y="0"/>
                </a:cxn>
              </a:cxnLst>
              <a:rect l="0" t="0" r="r" b="b"/>
              <a:pathLst>
                <a:path w="76" h="4">
                  <a:moveTo>
                    <a:pt x="0" y="4"/>
                  </a:moveTo>
                  <a:lnTo>
                    <a:pt x="63" y="2"/>
                  </a:lnTo>
                  <a:lnTo>
                    <a:pt x="76" y="0"/>
                  </a:lnTo>
                </a:path>
              </a:pathLst>
            </a:custGeom>
            <a:solidFill>
              <a:schemeClr val="tx1"/>
            </a:solidFill>
            <a:ln w="52388">
              <a:solidFill>
                <a:schemeClr val="tx1"/>
              </a:solidFill>
              <a:prstDash val="solid"/>
              <a:round/>
              <a:headEnd/>
              <a:tailEnd/>
            </a:ln>
          </p:spPr>
          <p:txBody>
            <a:bodyPr/>
            <a:lstStyle/>
            <a:p>
              <a:endParaRPr lang="fr-FR"/>
            </a:p>
          </p:txBody>
        </p:sp>
        <p:sp>
          <p:nvSpPr>
            <p:cNvPr id="308244" name="Freeform 20"/>
            <p:cNvSpPr>
              <a:spLocks/>
            </p:cNvSpPr>
            <p:nvPr/>
          </p:nvSpPr>
          <p:spPr bwMode="auto">
            <a:xfrm rot="-5400000">
              <a:off x="2975" y="3111"/>
              <a:ext cx="46" cy="44"/>
            </a:xfrm>
            <a:custGeom>
              <a:avLst/>
              <a:gdLst/>
              <a:ahLst/>
              <a:cxnLst>
                <a:cxn ang="0">
                  <a:pos x="0" y="27"/>
                </a:cxn>
                <a:cxn ang="0">
                  <a:pos x="45" y="15"/>
                </a:cxn>
                <a:cxn ang="0">
                  <a:pos x="75" y="0"/>
                </a:cxn>
              </a:cxnLst>
              <a:rect l="0" t="0" r="r" b="b"/>
              <a:pathLst>
                <a:path w="75" h="27">
                  <a:moveTo>
                    <a:pt x="0" y="27"/>
                  </a:moveTo>
                  <a:lnTo>
                    <a:pt x="45" y="15"/>
                  </a:lnTo>
                  <a:lnTo>
                    <a:pt x="75" y="0"/>
                  </a:lnTo>
                </a:path>
              </a:pathLst>
            </a:custGeom>
            <a:solidFill>
              <a:schemeClr val="tx1"/>
            </a:solidFill>
            <a:ln w="52388">
              <a:solidFill>
                <a:schemeClr val="tx1"/>
              </a:solidFill>
              <a:prstDash val="solid"/>
              <a:round/>
              <a:headEnd/>
              <a:tailEnd/>
            </a:ln>
          </p:spPr>
          <p:txBody>
            <a:bodyPr/>
            <a:lstStyle/>
            <a:p>
              <a:endParaRPr lang="fr-FR"/>
            </a:p>
          </p:txBody>
        </p:sp>
        <p:sp>
          <p:nvSpPr>
            <p:cNvPr id="308245" name="Line 21"/>
            <p:cNvSpPr>
              <a:spLocks noChangeShapeType="1"/>
            </p:cNvSpPr>
            <p:nvPr/>
          </p:nvSpPr>
          <p:spPr bwMode="auto">
            <a:xfrm rot="16200000" flipV="1">
              <a:off x="2945" y="3091"/>
              <a:ext cx="2" cy="5"/>
            </a:xfrm>
            <a:prstGeom prst="line">
              <a:avLst/>
            </a:prstGeom>
            <a:noFill/>
            <a:ln w="52388">
              <a:solidFill>
                <a:schemeClr val="tx1"/>
              </a:solidFill>
              <a:round/>
              <a:headEnd/>
              <a:tailEnd/>
            </a:ln>
          </p:spPr>
          <p:txBody>
            <a:bodyPr/>
            <a:lstStyle/>
            <a:p>
              <a:endParaRPr lang="fr-FR"/>
            </a:p>
          </p:txBody>
        </p:sp>
        <p:sp>
          <p:nvSpPr>
            <p:cNvPr id="308246" name="Freeform 22"/>
            <p:cNvSpPr>
              <a:spLocks/>
            </p:cNvSpPr>
            <p:nvPr/>
          </p:nvSpPr>
          <p:spPr bwMode="auto">
            <a:xfrm rot="-5400000">
              <a:off x="2911" y="3061"/>
              <a:ext cx="6" cy="58"/>
            </a:xfrm>
            <a:custGeom>
              <a:avLst/>
              <a:gdLst/>
              <a:ahLst/>
              <a:cxnLst>
                <a:cxn ang="0">
                  <a:pos x="0" y="36"/>
                </a:cxn>
                <a:cxn ang="0">
                  <a:pos x="10" y="14"/>
                </a:cxn>
                <a:cxn ang="0">
                  <a:pos x="3" y="0"/>
                </a:cxn>
              </a:cxnLst>
              <a:rect l="0" t="0" r="r" b="b"/>
              <a:pathLst>
                <a:path w="10" h="36">
                  <a:moveTo>
                    <a:pt x="0" y="36"/>
                  </a:moveTo>
                  <a:lnTo>
                    <a:pt x="10" y="14"/>
                  </a:lnTo>
                  <a:lnTo>
                    <a:pt x="3" y="0"/>
                  </a:lnTo>
                </a:path>
              </a:pathLst>
            </a:custGeom>
            <a:solidFill>
              <a:schemeClr val="tx1"/>
            </a:solidFill>
            <a:ln w="52388">
              <a:solidFill>
                <a:schemeClr val="tx1"/>
              </a:solidFill>
              <a:prstDash val="solid"/>
              <a:round/>
              <a:headEnd/>
              <a:tailEnd/>
            </a:ln>
          </p:spPr>
          <p:txBody>
            <a:bodyPr/>
            <a:lstStyle/>
            <a:p>
              <a:endParaRPr lang="fr-FR"/>
            </a:p>
          </p:txBody>
        </p:sp>
        <p:sp>
          <p:nvSpPr>
            <p:cNvPr id="308247" name="Line 23"/>
            <p:cNvSpPr>
              <a:spLocks noChangeShapeType="1"/>
            </p:cNvSpPr>
            <p:nvPr/>
          </p:nvSpPr>
          <p:spPr bwMode="auto">
            <a:xfrm rot="-5400000" flipH="1" flipV="1">
              <a:off x="2849" y="3100"/>
              <a:ext cx="4" cy="8"/>
            </a:xfrm>
            <a:prstGeom prst="line">
              <a:avLst/>
            </a:prstGeom>
            <a:noFill/>
            <a:ln w="52388">
              <a:solidFill>
                <a:schemeClr val="tx1"/>
              </a:solidFill>
              <a:round/>
              <a:headEnd/>
              <a:tailEnd/>
            </a:ln>
          </p:spPr>
          <p:txBody>
            <a:bodyPr/>
            <a:lstStyle/>
            <a:p>
              <a:endParaRPr lang="fr-FR"/>
            </a:p>
          </p:txBody>
        </p:sp>
        <p:sp>
          <p:nvSpPr>
            <p:cNvPr id="308248" name="Freeform 24"/>
            <p:cNvSpPr>
              <a:spLocks/>
            </p:cNvSpPr>
            <p:nvPr/>
          </p:nvSpPr>
          <p:spPr bwMode="auto">
            <a:xfrm rot="-5400000">
              <a:off x="2809" y="3107"/>
              <a:ext cx="40" cy="37"/>
            </a:xfrm>
            <a:custGeom>
              <a:avLst/>
              <a:gdLst/>
              <a:ahLst/>
              <a:cxnLst>
                <a:cxn ang="0">
                  <a:pos x="65" y="23"/>
                </a:cxn>
                <a:cxn ang="0">
                  <a:pos x="33" y="8"/>
                </a:cxn>
                <a:cxn ang="0">
                  <a:pos x="0" y="0"/>
                </a:cxn>
              </a:cxnLst>
              <a:rect l="0" t="0" r="r" b="b"/>
              <a:pathLst>
                <a:path w="65" h="23">
                  <a:moveTo>
                    <a:pt x="65" y="23"/>
                  </a:moveTo>
                  <a:lnTo>
                    <a:pt x="33" y="8"/>
                  </a:lnTo>
                  <a:lnTo>
                    <a:pt x="0" y="0"/>
                  </a:lnTo>
                </a:path>
              </a:pathLst>
            </a:custGeom>
            <a:solidFill>
              <a:schemeClr val="tx1"/>
            </a:solidFill>
            <a:ln w="52388">
              <a:solidFill>
                <a:schemeClr val="tx1"/>
              </a:solidFill>
              <a:prstDash val="solid"/>
              <a:round/>
              <a:headEnd/>
              <a:tailEnd/>
            </a:ln>
          </p:spPr>
          <p:txBody>
            <a:bodyPr/>
            <a:lstStyle/>
            <a:p>
              <a:endParaRPr lang="fr-FR"/>
            </a:p>
          </p:txBody>
        </p:sp>
        <p:sp>
          <p:nvSpPr>
            <p:cNvPr id="308249" name="Line 25"/>
            <p:cNvSpPr>
              <a:spLocks noChangeShapeType="1"/>
            </p:cNvSpPr>
            <p:nvPr/>
          </p:nvSpPr>
          <p:spPr bwMode="auto">
            <a:xfrm rot="-5400000" flipH="1" flipV="1">
              <a:off x="2785" y="3177"/>
              <a:ext cx="10" cy="6"/>
            </a:xfrm>
            <a:prstGeom prst="line">
              <a:avLst/>
            </a:prstGeom>
            <a:noFill/>
            <a:ln w="52388">
              <a:solidFill>
                <a:schemeClr val="tx1"/>
              </a:solidFill>
              <a:round/>
              <a:headEnd/>
              <a:tailEnd/>
            </a:ln>
          </p:spPr>
          <p:txBody>
            <a:bodyPr/>
            <a:lstStyle/>
            <a:p>
              <a:endParaRPr lang="fr-FR"/>
            </a:p>
          </p:txBody>
        </p:sp>
        <p:sp>
          <p:nvSpPr>
            <p:cNvPr id="308250" name="Freeform 26"/>
            <p:cNvSpPr>
              <a:spLocks/>
            </p:cNvSpPr>
            <p:nvPr/>
          </p:nvSpPr>
          <p:spPr bwMode="auto">
            <a:xfrm rot="-5400000">
              <a:off x="2753" y="3200"/>
              <a:ext cx="49" cy="18"/>
            </a:xfrm>
            <a:custGeom>
              <a:avLst/>
              <a:gdLst/>
              <a:ahLst/>
              <a:cxnLst>
                <a:cxn ang="0">
                  <a:pos x="79" y="11"/>
                </a:cxn>
                <a:cxn ang="0">
                  <a:pos x="20" y="3"/>
                </a:cxn>
                <a:cxn ang="0">
                  <a:pos x="0" y="0"/>
                </a:cxn>
              </a:cxnLst>
              <a:rect l="0" t="0" r="r" b="b"/>
              <a:pathLst>
                <a:path w="79" h="11">
                  <a:moveTo>
                    <a:pt x="79" y="11"/>
                  </a:moveTo>
                  <a:lnTo>
                    <a:pt x="20" y="3"/>
                  </a:lnTo>
                  <a:lnTo>
                    <a:pt x="0" y="0"/>
                  </a:lnTo>
                </a:path>
              </a:pathLst>
            </a:custGeom>
            <a:solidFill>
              <a:schemeClr val="tx1"/>
            </a:solidFill>
            <a:ln w="52388">
              <a:solidFill>
                <a:schemeClr val="tx1"/>
              </a:solidFill>
              <a:prstDash val="solid"/>
              <a:round/>
              <a:headEnd/>
              <a:tailEnd/>
            </a:ln>
          </p:spPr>
          <p:txBody>
            <a:bodyPr/>
            <a:lstStyle/>
            <a:p>
              <a:endParaRPr lang="fr-FR"/>
            </a:p>
          </p:txBody>
        </p:sp>
        <p:sp>
          <p:nvSpPr>
            <p:cNvPr id="308251" name="Freeform 27"/>
            <p:cNvSpPr>
              <a:spLocks/>
            </p:cNvSpPr>
            <p:nvPr/>
          </p:nvSpPr>
          <p:spPr bwMode="auto">
            <a:xfrm rot="-5400000">
              <a:off x="2722" y="3291"/>
              <a:ext cx="64" cy="15"/>
            </a:xfrm>
            <a:custGeom>
              <a:avLst/>
              <a:gdLst/>
              <a:ahLst/>
              <a:cxnLst>
                <a:cxn ang="0">
                  <a:pos x="102" y="9"/>
                </a:cxn>
                <a:cxn ang="0">
                  <a:pos x="49" y="3"/>
                </a:cxn>
                <a:cxn ang="0">
                  <a:pos x="0" y="0"/>
                </a:cxn>
              </a:cxnLst>
              <a:rect l="0" t="0" r="r" b="b"/>
              <a:pathLst>
                <a:path w="102" h="9">
                  <a:moveTo>
                    <a:pt x="102" y="9"/>
                  </a:moveTo>
                  <a:lnTo>
                    <a:pt x="49" y="3"/>
                  </a:lnTo>
                  <a:lnTo>
                    <a:pt x="0" y="0"/>
                  </a:lnTo>
                </a:path>
              </a:pathLst>
            </a:custGeom>
            <a:solidFill>
              <a:schemeClr val="tx1"/>
            </a:solidFill>
            <a:ln w="52388">
              <a:solidFill>
                <a:schemeClr val="tx1"/>
              </a:solidFill>
              <a:prstDash val="solid"/>
              <a:round/>
              <a:headEnd/>
              <a:tailEnd/>
            </a:ln>
          </p:spPr>
          <p:txBody>
            <a:bodyPr/>
            <a:lstStyle/>
            <a:p>
              <a:endParaRPr lang="fr-FR"/>
            </a:p>
          </p:txBody>
        </p:sp>
        <p:sp>
          <p:nvSpPr>
            <p:cNvPr id="308252" name="Line 28"/>
            <p:cNvSpPr>
              <a:spLocks noChangeShapeType="1"/>
            </p:cNvSpPr>
            <p:nvPr/>
          </p:nvSpPr>
          <p:spPr bwMode="auto">
            <a:xfrm rot="-5400000" flipH="1" flipV="1">
              <a:off x="2727" y="3365"/>
              <a:ext cx="15" cy="5"/>
            </a:xfrm>
            <a:prstGeom prst="line">
              <a:avLst/>
            </a:prstGeom>
            <a:noFill/>
            <a:ln w="52388">
              <a:solidFill>
                <a:schemeClr val="tx1"/>
              </a:solidFill>
              <a:round/>
              <a:headEnd/>
              <a:tailEnd/>
            </a:ln>
          </p:spPr>
          <p:txBody>
            <a:bodyPr/>
            <a:lstStyle/>
            <a:p>
              <a:endParaRPr lang="fr-FR"/>
            </a:p>
          </p:txBody>
        </p:sp>
        <p:sp>
          <p:nvSpPr>
            <p:cNvPr id="308253" name="Freeform 29"/>
            <p:cNvSpPr>
              <a:spLocks/>
            </p:cNvSpPr>
            <p:nvPr/>
          </p:nvSpPr>
          <p:spPr bwMode="auto">
            <a:xfrm rot="-5400000">
              <a:off x="2700" y="3387"/>
              <a:ext cx="44" cy="21"/>
            </a:xfrm>
            <a:custGeom>
              <a:avLst/>
              <a:gdLst/>
              <a:ahLst/>
              <a:cxnLst>
                <a:cxn ang="0">
                  <a:pos x="72" y="13"/>
                </a:cxn>
                <a:cxn ang="0">
                  <a:pos x="20" y="3"/>
                </a:cxn>
                <a:cxn ang="0">
                  <a:pos x="0" y="0"/>
                </a:cxn>
              </a:cxnLst>
              <a:rect l="0" t="0" r="r" b="b"/>
              <a:pathLst>
                <a:path w="72" h="13">
                  <a:moveTo>
                    <a:pt x="72" y="13"/>
                  </a:moveTo>
                  <a:lnTo>
                    <a:pt x="20" y="3"/>
                  </a:lnTo>
                  <a:lnTo>
                    <a:pt x="0" y="0"/>
                  </a:lnTo>
                </a:path>
              </a:pathLst>
            </a:custGeom>
            <a:solidFill>
              <a:schemeClr val="tx1"/>
            </a:solidFill>
            <a:ln w="52388">
              <a:solidFill>
                <a:schemeClr val="tx1"/>
              </a:solidFill>
              <a:prstDash val="solid"/>
              <a:round/>
              <a:headEnd/>
              <a:tailEnd/>
            </a:ln>
          </p:spPr>
          <p:txBody>
            <a:bodyPr/>
            <a:lstStyle/>
            <a:p>
              <a:endParaRPr lang="fr-FR"/>
            </a:p>
          </p:txBody>
        </p:sp>
        <p:sp>
          <p:nvSpPr>
            <p:cNvPr id="308254" name="Line 30"/>
            <p:cNvSpPr>
              <a:spLocks noChangeShapeType="1"/>
            </p:cNvSpPr>
            <p:nvPr/>
          </p:nvSpPr>
          <p:spPr bwMode="auto">
            <a:xfrm rot="-5400000" flipH="1" flipV="1">
              <a:off x="2681" y="3452"/>
              <a:ext cx="16" cy="10"/>
            </a:xfrm>
            <a:prstGeom prst="line">
              <a:avLst/>
            </a:prstGeom>
            <a:noFill/>
            <a:ln w="52388">
              <a:solidFill>
                <a:schemeClr val="tx1"/>
              </a:solidFill>
              <a:round/>
              <a:headEnd/>
              <a:tailEnd/>
            </a:ln>
          </p:spPr>
          <p:txBody>
            <a:bodyPr/>
            <a:lstStyle/>
            <a:p>
              <a:endParaRPr lang="fr-FR"/>
            </a:p>
          </p:txBody>
        </p:sp>
        <p:sp>
          <p:nvSpPr>
            <p:cNvPr id="308255" name="Freeform 31"/>
            <p:cNvSpPr>
              <a:spLocks/>
            </p:cNvSpPr>
            <p:nvPr/>
          </p:nvSpPr>
          <p:spPr bwMode="auto">
            <a:xfrm rot="-5400000">
              <a:off x="2654" y="3478"/>
              <a:ext cx="43" cy="16"/>
            </a:xfrm>
            <a:custGeom>
              <a:avLst/>
              <a:gdLst/>
              <a:ahLst/>
              <a:cxnLst>
                <a:cxn ang="0">
                  <a:pos x="69" y="10"/>
                </a:cxn>
                <a:cxn ang="0">
                  <a:pos x="20" y="1"/>
                </a:cxn>
                <a:cxn ang="0">
                  <a:pos x="0" y="0"/>
                </a:cxn>
              </a:cxnLst>
              <a:rect l="0" t="0" r="r" b="b"/>
              <a:pathLst>
                <a:path w="69" h="10">
                  <a:moveTo>
                    <a:pt x="69" y="10"/>
                  </a:moveTo>
                  <a:lnTo>
                    <a:pt x="20" y="1"/>
                  </a:lnTo>
                  <a:lnTo>
                    <a:pt x="0" y="0"/>
                  </a:lnTo>
                </a:path>
              </a:pathLst>
            </a:custGeom>
            <a:solidFill>
              <a:schemeClr val="tx1"/>
            </a:solidFill>
            <a:ln w="52388">
              <a:solidFill>
                <a:schemeClr val="tx1"/>
              </a:solidFill>
              <a:prstDash val="solid"/>
              <a:round/>
              <a:headEnd/>
              <a:tailEnd/>
            </a:ln>
          </p:spPr>
          <p:txBody>
            <a:bodyPr/>
            <a:lstStyle/>
            <a:p>
              <a:endParaRPr lang="fr-FR"/>
            </a:p>
          </p:txBody>
        </p:sp>
        <p:sp>
          <p:nvSpPr>
            <p:cNvPr id="308256" name="Freeform 32"/>
            <p:cNvSpPr>
              <a:spLocks/>
            </p:cNvSpPr>
            <p:nvPr/>
          </p:nvSpPr>
          <p:spPr bwMode="auto">
            <a:xfrm rot="-5400000">
              <a:off x="2626" y="3571"/>
              <a:ext cx="66" cy="2"/>
            </a:xfrm>
            <a:custGeom>
              <a:avLst/>
              <a:gdLst/>
              <a:ahLst/>
              <a:cxnLst>
                <a:cxn ang="0">
                  <a:pos x="105" y="1"/>
                </a:cxn>
                <a:cxn ang="0">
                  <a:pos x="59" y="0"/>
                </a:cxn>
                <a:cxn ang="0">
                  <a:pos x="0" y="1"/>
                </a:cxn>
              </a:cxnLst>
              <a:rect l="0" t="0" r="r" b="b"/>
              <a:pathLst>
                <a:path w="105" h="1">
                  <a:moveTo>
                    <a:pt x="105" y="1"/>
                  </a:moveTo>
                  <a:lnTo>
                    <a:pt x="59" y="0"/>
                  </a:lnTo>
                  <a:lnTo>
                    <a:pt x="0" y="1"/>
                  </a:lnTo>
                </a:path>
              </a:pathLst>
            </a:custGeom>
            <a:solidFill>
              <a:schemeClr val="tx1"/>
            </a:solidFill>
            <a:ln w="52388">
              <a:solidFill>
                <a:schemeClr val="tx1"/>
              </a:solidFill>
              <a:prstDash val="solid"/>
              <a:round/>
              <a:headEnd/>
              <a:tailEnd/>
            </a:ln>
          </p:spPr>
          <p:txBody>
            <a:bodyPr/>
            <a:lstStyle/>
            <a:p>
              <a:endParaRPr lang="fr-FR"/>
            </a:p>
          </p:txBody>
        </p:sp>
        <p:sp>
          <p:nvSpPr>
            <p:cNvPr id="308257" name="Line 33"/>
            <p:cNvSpPr>
              <a:spLocks noChangeShapeType="1"/>
            </p:cNvSpPr>
            <p:nvPr/>
          </p:nvSpPr>
          <p:spPr bwMode="auto">
            <a:xfrm rot="16200000" flipH="1">
              <a:off x="2666" y="3638"/>
              <a:ext cx="4" cy="1"/>
            </a:xfrm>
            <a:prstGeom prst="line">
              <a:avLst/>
            </a:prstGeom>
            <a:noFill/>
            <a:ln w="52388">
              <a:solidFill>
                <a:schemeClr val="tx1"/>
              </a:solidFill>
              <a:round/>
              <a:headEnd/>
              <a:tailEnd/>
            </a:ln>
          </p:spPr>
          <p:txBody>
            <a:bodyPr/>
            <a:lstStyle/>
            <a:p>
              <a:endParaRPr lang="fr-FR"/>
            </a:p>
          </p:txBody>
        </p:sp>
        <p:sp>
          <p:nvSpPr>
            <p:cNvPr id="308258" name="Freeform 34"/>
            <p:cNvSpPr>
              <a:spLocks/>
            </p:cNvSpPr>
            <p:nvPr/>
          </p:nvSpPr>
          <p:spPr bwMode="auto">
            <a:xfrm rot="-5400000">
              <a:off x="2645" y="3662"/>
              <a:ext cx="59" cy="16"/>
            </a:xfrm>
            <a:custGeom>
              <a:avLst/>
              <a:gdLst/>
              <a:ahLst/>
              <a:cxnLst>
                <a:cxn ang="0">
                  <a:pos x="94" y="0"/>
                </a:cxn>
                <a:cxn ang="0">
                  <a:pos x="42" y="5"/>
                </a:cxn>
                <a:cxn ang="0">
                  <a:pos x="0" y="10"/>
                </a:cxn>
              </a:cxnLst>
              <a:rect l="0" t="0" r="r" b="b"/>
              <a:pathLst>
                <a:path w="94" h="10">
                  <a:moveTo>
                    <a:pt x="94" y="0"/>
                  </a:moveTo>
                  <a:lnTo>
                    <a:pt x="42" y="5"/>
                  </a:lnTo>
                  <a:lnTo>
                    <a:pt x="0" y="10"/>
                  </a:lnTo>
                </a:path>
              </a:pathLst>
            </a:custGeom>
            <a:solidFill>
              <a:schemeClr val="tx1"/>
            </a:solidFill>
            <a:ln w="52388">
              <a:solidFill>
                <a:schemeClr val="tx1"/>
              </a:solidFill>
              <a:prstDash val="solid"/>
              <a:round/>
              <a:headEnd/>
              <a:tailEnd/>
            </a:ln>
          </p:spPr>
          <p:txBody>
            <a:bodyPr/>
            <a:lstStyle/>
            <a:p>
              <a:endParaRPr lang="fr-FR"/>
            </a:p>
          </p:txBody>
        </p:sp>
        <p:sp>
          <p:nvSpPr>
            <p:cNvPr id="308259" name="Line 35"/>
            <p:cNvSpPr>
              <a:spLocks noChangeShapeType="1"/>
            </p:cNvSpPr>
            <p:nvPr/>
          </p:nvSpPr>
          <p:spPr bwMode="auto">
            <a:xfrm rot="16200000" flipH="1">
              <a:off x="2683" y="3736"/>
              <a:ext cx="15" cy="4"/>
            </a:xfrm>
            <a:prstGeom prst="line">
              <a:avLst/>
            </a:prstGeom>
            <a:noFill/>
            <a:ln w="52388">
              <a:solidFill>
                <a:schemeClr val="tx1"/>
              </a:solidFill>
              <a:round/>
              <a:headEnd/>
              <a:tailEnd/>
            </a:ln>
          </p:spPr>
          <p:txBody>
            <a:bodyPr/>
            <a:lstStyle/>
            <a:p>
              <a:endParaRPr lang="fr-FR"/>
            </a:p>
          </p:txBody>
        </p:sp>
        <p:sp>
          <p:nvSpPr>
            <p:cNvPr id="308260" name="Freeform 36"/>
            <p:cNvSpPr>
              <a:spLocks/>
            </p:cNvSpPr>
            <p:nvPr/>
          </p:nvSpPr>
          <p:spPr bwMode="auto">
            <a:xfrm rot="-5400000">
              <a:off x="2674" y="3765"/>
              <a:ext cx="50" cy="11"/>
            </a:xfrm>
            <a:custGeom>
              <a:avLst/>
              <a:gdLst/>
              <a:ahLst/>
              <a:cxnLst>
                <a:cxn ang="0">
                  <a:pos x="81" y="0"/>
                </a:cxn>
                <a:cxn ang="0">
                  <a:pos x="16" y="5"/>
                </a:cxn>
                <a:cxn ang="0">
                  <a:pos x="0" y="7"/>
                </a:cxn>
              </a:cxnLst>
              <a:rect l="0" t="0" r="r" b="b"/>
              <a:pathLst>
                <a:path w="81" h="7">
                  <a:moveTo>
                    <a:pt x="81" y="0"/>
                  </a:moveTo>
                  <a:lnTo>
                    <a:pt x="16" y="5"/>
                  </a:lnTo>
                  <a:lnTo>
                    <a:pt x="0" y="7"/>
                  </a:lnTo>
                </a:path>
              </a:pathLst>
            </a:custGeom>
            <a:solidFill>
              <a:schemeClr val="tx1"/>
            </a:solidFill>
            <a:ln w="52388">
              <a:solidFill>
                <a:schemeClr val="tx1"/>
              </a:solidFill>
              <a:prstDash val="solid"/>
              <a:round/>
              <a:headEnd/>
              <a:tailEnd/>
            </a:ln>
          </p:spPr>
          <p:txBody>
            <a:bodyPr/>
            <a:lstStyle/>
            <a:p>
              <a:endParaRPr lang="fr-FR"/>
            </a:p>
          </p:txBody>
        </p:sp>
        <p:sp>
          <p:nvSpPr>
            <p:cNvPr id="308261" name="Line 37"/>
            <p:cNvSpPr>
              <a:spLocks noChangeShapeType="1"/>
            </p:cNvSpPr>
            <p:nvPr/>
          </p:nvSpPr>
          <p:spPr bwMode="auto">
            <a:xfrm rot="16200000" flipH="1">
              <a:off x="2702" y="3835"/>
              <a:ext cx="25" cy="8"/>
            </a:xfrm>
            <a:prstGeom prst="line">
              <a:avLst/>
            </a:prstGeom>
            <a:noFill/>
            <a:ln w="52388">
              <a:solidFill>
                <a:schemeClr val="tx1"/>
              </a:solidFill>
              <a:round/>
              <a:headEnd/>
              <a:tailEnd/>
            </a:ln>
          </p:spPr>
          <p:txBody>
            <a:bodyPr/>
            <a:lstStyle/>
            <a:p>
              <a:endParaRPr lang="fr-FR"/>
            </a:p>
          </p:txBody>
        </p:sp>
        <p:sp>
          <p:nvSpPr>
            <p:cNvPr id="308262" name="Freeform 38"/>
            <p:cNvSpPr>
              <a:spLocks/>
            </p:cNvSpPr>
            <p:nvPr/>
          </p:nvSpPr>
          <p:spPr bwMode="auto">
            <a:xfrm rot="-5400000">
              <a:off x="2712" y="3859"/>
              <a:ext cx="34" cy="19"/>
            </a:xfrm>
            <a:custGeom>
              <a:avLst/>
              <a:gdLst/>
              <a:ahLst/>
              <a:cxnLst>
                <a:cxn ang="0">
                  <a:pos x="55" y="0"/>
                </a:cxn>
                <a:cxn ang="0">
                  <a:pos x="13" y="8"/>
                </a:cxn>
                <a:cxn ang="0">
                  <a:pos x="0" y="12"/>
                </a:cxn>
              </a:cxnLst>
              <a:rect l="0" t="0" r="r" b="b"/>
              <a:pathLst>
                <a:path w="55" h="12">
                  <a:moveTo>
                    <a:pt x="55" y="0"/>
                  </a:moveTo>
                  <a:lnTo>
                    <a:pt x="13" y="8"/>
                  </a:lnTo>
                  <a:lnTo>
                    <a:pt x="0" y="12"/>
                  </a:lnTo>
                </a:path>
              </a:pathLst>
            </a:custGeom>
            <a:solidFill>
              <a:schemeClr val="tx1"/>
            </a:solidFill>
            <a:ln w="52388">
              <a:solidFill>
                <a:schemeClr val="tx1"/>
              </a:solidFill>
              <a:prstDash val="solid"/>
              <a:round/>
              <a:headEnd/>
              <a:tailEnd/>
            </a:ln>
          </p:spPr>
          <p:txBody>
            <a:bodyPr/>
            <a:lstStyle/>
            <a:p>
              <a:endParaRPr lang="fr-FR"/>
            </a:p>
          </p:txBody>
        </p:sp>
        <p:sp>
          <p:nvSpPr>
            <p:cNvPr id="308263" name="Line 39"/>
            <p:cNvSpPr>
              <a:spLocks noChangeShapeType="1"/>
            </p:cNvSpPr>
            <p:nvPr/>
          </p:nvSpPr>
          <p:spPr bwMode="auto">
            <a:xfrm rot="16200000" flipH="1">
              <a:off x="2762" y="3906"/>
              <a:ext cx="8" cy="13"/>
            </a:xfrm>
            <a:prstGeom prst="line">
              <a:avLst/>
            </a:prstGeom>
            <a:noFill/>
            <a:ln w="52388">
              <a:solidFill>
                <a:schemeClr val="tx1"/>
              </a:solidFill>
              <a:round/>
              <a:headEnd/>
              <a:tailEnd/>
            </a:ln>
          </p:spPr>
          <p:txBody>
            <a:bodyPr/>
            <a:lstStyle/>
            <a:p>
              <a:endParaRPr lang="fr-FR"/>
            </a:p>
          </p:txBody>
        </p:sp>
        <p:sp>
          <p:nvSpPr>
            <p:cNvPr id="308264" name="Freeform 40"/>
            <p:cNvSpPr>
              <a:spLocks/>
            </p:cNvSpPr>
            <p:nvPr/>
          </p:nvSpPr>
          <p:spPr bwMode="auto">
            <a:xfrm rot="-5400000">
              <a:off x="2812" y="3877"/>
              <a:ext cx="12" cy="91"/>
            </a:xfrm>
            <a:custGeom>
              <a:avLst/>
              <a:gdLst/>
              <a:ahLst/>
              <a:cxnLst>
                <a:cxn ang="0">
                  <a:pos x="19" y="0"/>
                </a:cxn>
                <a:cxn ang="0">
                  <a:pos x="0" y="18"/>
                </a:cxn>
                <a:cxn ang="0">
                  <a:pos x="19" y="56"/>
                </a:cxn>
              </a:cxnLst>
              <a:rect l="0" t="0" r="r" b="b"/>
              <a:pathLst>
                <a:path w="19" h="56">
                  <a:moveTo>
                    <a:pt x="19" y="0"/>
                  </a:moveTo>
                  <a:lnTo>
                    <a:pt x="0" y="18"/>
                  </a:lnTo>
                  <a:lnTo>
                    <a:pt x="19" y="56"/>
                  </a:lnTo>
                </a:path>
              </a:pathLst>
            </a:custGeom>
            <a:solidFill>
              <a:schemeClr val="tx1"/>
            </a:solidFill>
            <a:ln w="52388">
              <a:solidFill>
                <a:schemeClr val="tx1"/>
              </a:solidFill>
              <a:prstDash val="solid"/>
              <a:round/>
              <a:headEnd/>
              <a:tailEnd/>
            </a:ln>
          </p:spPr>
          <p:txBody>
            <a:bodyPr/>
            <a:lstStyle/>
            <a:p>
              <a:endParaRPr lang="fr-FR"/>
            </a:p>
          </p:txBody>
        </p:sp>
        <p:sp>
          <p:nvSpPr>
            <p:cNvPr id="308265" name="Freeform 41"/>
            <p:cNvSpPr>
              <a:spLocks/>
            </p:cNvSpPr>
            <p:nvPr/>
          </p:nvSpPr>
          <p:spPr bwMode="auto">
            <a:xfrm rot="-5400000">
              <a:off x="1571" y="3345"/>
              <a:ext cx="1035" cy="514"/>
            </a:xfrm>
            <a:custGeom>
              <a:avLst/>
              <a:gdLst/>
              <a:ahLst/>
              <a:cxnLst>
                <a:cxn ang="0">
                  <a:pos x="7" y="155"/>
                </a:cxn>
                <a:cxn ang="0">
                  <a:pos x="59" y="185"/>
                </a:cxn>
                <a:cxn ang="0">
                  <a:pos x="141" y="203"/>
                </a:cxn>
                <a:cxn ang="0">
                  <a:pos x="252" y="203"/>
                </a:cxn>
                <a:cxn ang="0">
                  <a:pos x="351" y="192"/>
                </a:cxn>
                <a:cxn ang="0">
                  <a:pos x="462" y="185"/>
                </a:cxn>
                <a:cxn ang="0">
                  <a:pos x="636" y="195"/>
                </a:cxn>
                <a:cxn ang="0">
                  <a:pos x="786" y="220"/>
                </a:cxn>
                <a:cxn ang="0">
                  <a:pos x="920" y="251"/>
                </a:cxn>
                <a:cxn ang="0">
                  <a:pos x="1055" y="282"/>
                </a:cxn>
                <a:cxn ang="0">
                  <a:pos x="1202" y="306"/>
                </a:cxn>
                <a:cxn ang="0">
                  <a:pos x="1376" y="316"/>
                </a:cxn>
                <a:cxn ang="0">
                  <a:pos x="1503" y="305"/>
                </a:cxn>
                <a:cxn ang="0">
                  <a:pos x="1595" y="275"/>
                </a:cxn>
                <a:cxn ang="0">
                  <a:pos x="1647" y="232"/>
                </a:cxn>
                <a:cxn ang="0">
                  <a:pos x="1647" y="182"/>
                </a:cxn>
                <a:cxn ang="0">
                  <a:pos x="1595" y="143"/>
                </a:cxn>
                <a:cxn ang="0">
                  <a:pos x="1497" y="115"/>
                </a:cxn>
                <a:cxn ang="0">
                  <a:pos x="1376" y="94"/>
                </a:cxn>
                <a:cxn ang="0">
                  <a:pos x="1241" y="78"/>
                </a:cxn>
                <a:cxn ang="0">
                  <a:pos x="1110" y="62"/>
                </a:cxn>
                <a:cxn ang="0">
                  <a:pos x="1002" y="40"/>
                </a:cxn>
                <a:cxn ang="0">
                  <a:pos x="904" y="18"/>
                </a:cxn>
                <a:cxn ang="0">
                  <a:pos x="796" y="2"/>
                </a:cxn>
                <a:cxn ang="0">
                  <a:pos x="665" y="1"/>
                </a:cxn>
                <a:cxn ang="0">
                  <a:pos x="557" y="11"/>
                </a:cxn>
                <a:cxn ang="0">
                  <a:pos x="449" y="23"/>
                </a:cxn>
                <a:cxn ang="0">
                  <a:pos x="324" y="34"/>
                </a:cxn>
                <a:cxn ang="0">
                  <a:pos x="203" y="49"/>
                </a:cxn>
                <a:cxn ang="0">
                  <a:pos x="98" y="68"/>
                </a:cxn>
                <a:cxn ang="0">
                  <a:pos x="26" y="96"/>
                </a:cxn>
                <a:cxn ang="0">
                  <a:pos x="0" y="137"/>
                </a:cxn>
              </a:cxnLst>
              <a:rect l="0" t="0" r="r" b="b"/>
              <a:pathLst>
                <a:path w="1657" h="316">
                  <a:moveTo>
                    <a:pt x="0" y="137"/>
                  </a:moveTo>
                  <a:lnTo>
                    <a:pt x="7" y="155"/>
                  </a:lnTo>
                  <a:lnTo>
                    <a:pt x="26" y="171"/>
                  </a:lnTo>
                  <a:lnTo>
                    <a:pt x="59" y="185"/>
                  </a:lnTo>
                  <a:lnTo>
                    <a:pt x="95" y="195"/>
                  </a:lnTo>
                  <a:lnTo>
                    <a:pt x="141" y="203"/>
                  </a:lnTo>
                  <a:lnTo>
                    <a:pt x="193" y="205"/>
                  </a:lnTo>
                  <a:lnTo>
                    <a:pt x="252" y="203"/>
                  </a:lnTo>
                  <a:lnTo>
                    <a:pt x="301" y="198"/>
                  </a:lnTo>
                  <a:lnTo>
                    <a:pt x="351" y="192"/>
                  </a:lnTo>
                  <a:lnTo>
                    <a:pt x="403" y="187"/>
                  </a:lnTo>
                  <a:lnTo>
                    <a:pt x="462" y="185"/>
                  </a:lnTo>
                  <a:lnTo>
                    <a:pt x="554" y="188"/>
                  </a:lnTo>
                  <a:lnTo>
                    <a:pt x="636" y="195"/>
                  </a:lnTo>
                  <a:lnTo>
                    <a:pt x="714" y="206"/>
                  </a:lnTo>
                  <a:lnTo>
                    <a:pt x="786" y="220"/>
                  </a:lnTo>
                  <a:lnTo>
                    <a:pt x="852" y="234"/>
                  </a:lnTo>
                  <a:lnTo>
                    <a:pt x="920" y="251"/>
                  </a:lnTo>
                  <a:lnTo>
                    <a:pt x="986" y="267"/>
                  </a:lnTo>
                  <a:lnTo>
                    <a:pt x="1055" y="282"/>
                  </a:lnTo>
                  <a:lnTo>
                    <a:pt x="1127" y="297"/>
                  </a:lnTo>
                  <a:lnTo>
                    <a:pt x="1202" y="306"/>
                  </a:lnTo>
                  <a:lnTo>
                    <a:pt x="1287" y="314"/>
                  </a:lnTo>
                  <a:lnTo>
                    <a:pt x="1376" y="316"/>
                  </a:lnTo>
                  <a:lnTo>
                    <a:pt x="1441" y="314"/>
                  </a:lnTo>
                  <a:lnTo>
                    <a:pt x="1503" y="305"/>
                  </a:lnTo>
                  <a:lnTo>
                    <a:pt x="1552" y="292"/>
                  </a:lnTo>
                  <a:lnTo>
                    <a:pt x="1595" y="275"/>
                  </a:lnTo>
                  <a:lnTo>
                    <a:pt x="1628" y="254"/>
                  </a:lnTo>
                  <a:lnTo>
                    <a:pt x="1647" y="232"/>
                  </a:lnTo>
                  <a:lnTo>
                    <a:pt x="1657" y="206"/>
                  </a:lnTo>
                  <a:lnTo>
                    <a:pt x="1647" y="182"/>
                  </a:lnTo>
                  <a:lnTo>
                    <a:pt x="1628" y="161"/>
                  </a:lnTo>
                  <a:lnTo>
                    <a:pt x="1595" y="143"/>
                  </a:lnTo>
                  <a:lnTo>
                    <a:pt x="1549" y="128"/>
                  </a:lnTo>
                  <a:lnTo>
                    <a:pt x="1497" y="115"/>
                  </a:lnTo>
                  <a:lnTo>
                    <a:pt x="1441" y="104"/>
                  </a:lnTo>
                  <a:lnTo>
                    <a:pt x="1376" y="94"/>
                  </a:lnTo>
                  <a:lnTo>
                    <a:pt x="1310" y="85"/>
                  </a:lnTo>
                  <a:lnTo>
                    <a:pt x="1241" y="78"/>
                  </a:lnTo>
                  <a:lnTo>
                    <a:pt x="1173" y="71"/>
                  </a:lnTo>
                  <a:lnTo>
                    <a:pt x="1110" y="62"/>
                  </a:lnTo>
                  <a:lnTo>
                    <a:pt x="1055" y="52"/>
                  </a:lnTo>
                  <a:lnTo>
                    <a:pt x="1002" y="40"/>
                  </a:lnTo>
                  <a:lnTo>
                    <a:pt x="953" y="28"/>
                  </a:lnTo>
                  <a:lnTo>
                    <a:pt x="904" y="18"/>
                  </a:lnTo>
                  <a:lnTo>
                    <a:pt x="852" y="8"/>
                  </a:lnTo>
                  <a:lnTo>
                    <a:pt x="796" y="2"/>
                  </a:lnTo>
                  <a:lnTo>
                    <a:pt x="730" y="0"/>
                  </a:lnTo>
                  <a:lnTo>
                    <a:pt x="665" y="1"/>
                  </a:lnTo>
                  <a:lnTo>
                    <a:pt x="609" y="5"/>
                  </a:lnTo>
                  <a:lnTo>
                    <a:pt x="557" y="11"/>
                  </a:lnTo>
                  <a:lnTo>
                    <a:pt x="505" y="17"/>
                  </a:lnTo>
                  <a:lnTo>
                    <a:pt x="449" y="23"/>
                  </a:lnTo>
                  <a:lnTo>
                    <a:pt x="383" y="29"/>
                  </a:lnTo>
                  <a:lnTo>
                    <a:pt x="324" y="34"/>
                  </a:lnTo>
                  <a:lnTo>
                    <a:pt x="262" y="41"/>
                  </a:lnTo>
                  <a:lnTo>
                    <a:pt x="203" y="49"/>
                  </a:lnTo>
                  <a:lnTo>
                    <a:pt x="148" y="57"/>
                  </a:lnTo>
                  <a:lnTo>
                    <a:pt x="98" y="68"/>
                  </a:lnTo>
                  <a:lnTo>
                    <a:pt x="59" y="80"/>
                  </a:lnTo>
                  <a:lnTo>
                    <a:pt x="26" y="96"/>
                  </a:lnTo>
                  <a:lnTo>
                    <a:pt x="7" y="115"/>
                  </a:lnTo>
                  <a:lnTo>
                    <a:pt x="0" y="137"/>
                  </a:lnTo>
                </a:path>
              </a:pathLst>
            </a:custGeom>
            <a:noFill/>
            <a:ln w="61913">
              <a:solidFill>
                <a:schemeClr val="tx1"/>
              </a:solidFill>
              <a:prstDash val="solid"/>
              <a:round/>
              <a:headEnd/>
              <a:tailEnd/>
            </a:ln>
          </p:spPr>
          <p:txBody>
            <a:bodyPr/>
            <a:lstStyle/>
            <a:p>
              <a:endParaRPr lang="fr-FR"/>
            </a:p>
          </p:txBody>
        </p:sp>
        <p:sp>
          <p:nvSpPr>
            <p:cNvPr id="308266" name="Line 42"/>
            <p:cNvSpPr>
              <a:spLocks noChangeShapeType="1"/>
            </p:cNvSpPr>
            <p:nvPr/>
          </p:nvSpPr>
          <p:spPr bwMode="auto">
            <a:xfrm rot="16200000" flipV="1">
              <a:off x="4120" y="3529"/>
              <a:ext cx="1" cy="95"/>
            </a:xfrm>
            <a:prstGeom prst="line">
              <a:avLst/>
            </a:prstGeom>
            <a:noFill/>
            <a:ln w="61913">
              <a:solidFill>
                <a:schemeClr val="tx1"/>
              </a:solidFill>
              <a:round/>
              <a:headEnd/>
              <a:tailEnd/>
            </a:ln>
          </p:spPr>
          <p:txBody>
            <a:bodyPr/>
            <a:lstStyle/>
            <a:p>
              <a:endParaRPr lang="fr-FR"/>
            </a:p>
          </p:txBody>
        </p:sp>
        <p:sp>
          <p:nvSpPr>
            <p:cNvPr id="308267" name="Line 43"/>
            <p:cNvSpPr>
              <a:spLocks noChangeShapeType="1"/>
            </p:cNvSpPr>
            <p:nvPr/>
          </p:nvSpPr>
          <p:spPr bwMode="auto">
            <a:xfrm rot="16200000" flipV="1">
              <a:off x="4048" y="3569"/>
              <a:ext cx="1" cy="16"/>
            </a:xfrm>
            <a:prstGeom prst="line">
              <a:avLst/>
            </a:prstGeom>
            <a:noFill/>
            <a:ln w="61913">
              <a:solidFill>
                <a:schemeClr val="tx1"/>
              </a:solidFill>
              <a:round/>
              <a:headEnd/>
              <a:tailEnd/>
            </a:ln>
          </p:spPr>
          <p:txBody>
            <a:bodyPr/>
            <a:lstStyle/>
            <a:p>
              <a:endParaRPr lang="fr-FR"/>
            </a:p>
          </p:txBody>
        </p:sp>
        <p:sp>
          <p:nvSpPr>
            <p:cNvPr id="308268" name="Line 44"/>
            <p:cNvSpPr>
              <a:spLocks noChangeShapeType="1"/>
            </p:cNvSpPr>
            <p:nvPr/>
          </p:nvSpPr>
          <p:spPr bwMode="auto">
            <a:xfrm rot="16200000" flipV="1">
              <a:off x="3977" y="3529"/>
              <a:ext cx="1" cy="95"/>
            </a:xfrm>
            <a:prstGeom prst="line">
              <a:avLst/>
            </a:prstGeom>
            <a:noFill/>
            <a:ln w="61913">
              <a:solidFill>
                <a:schemeClr val="tx1"/>
              </a:solidFill>
              <a:round/>
              <a:headEnd/>
              <a:tailEnd/>
            </a:ln>
          </p:spPr>
          <p:txBody>
            <a:bodyPr/>
            <a:lstStyle/>
            <a:p>
              <a:endParaRPr lang="fr-FR"/>
            </a:p>
          </p:txBody>
        </p:sp>
        <p:sp>
          <p:nvSpPr>
            <p:cNvPr id="308269" name="Line 45"/>
            <p:cNvSpPr>
              <a:spLocks noChangeShapeType="1"/>
            </p:cNvSpPr>
            <p:nvPr/>
          </p:nvSpPr>
          <p:spPr bwMode="auto">
            <a:xfrm rot="16200000" flipV="1">
              <a:off x="3905" y="3569"/>
              <a:ext cx="1" cy="16"/>
            </a:xfrm>
            <a:prstGeom prst="line">
              <a:avLst/>
            </a:prstGeom>
            <a:noFill/>
            <a:ln w="61913">
              <a:solidFill>
                <a:schemeClr val="tx1"/>
              </a:solidFill>
              <a:round/>
              <a:headEnd/>
              <a:tailEnd/>
            </a:ln>
          </p:spPr>
          <p:txBody>
            <a:bodyPr/>
            <a:lstStyle/>
            <a:p>
              <a:endParaRPr lang="fr-FR"/>
            </a:p>
          </p:txBody>
        </p:sp>
        <p:sp>
          <p:nvSpPr>
            <p:cNvPr id="308270" name="Line 46"/>
            <p:cNvSpPr>
              <a:spLocks noChangeShapeType="1"/>
            </p:cNvSpPr>
            <p:nvPr/>
          </p:nvSpPr>
          <p:spPr bwMode="auto">
            <a:xfrm rot="16200000" flipV="1">
              <a:off x="3833" y="3530"/>
              <a:ext cx="1" cy="94"/>
            </a:xfrm>
            <a:prstGeom prst="line">
              <a:avLst/>
            </a:prstGeom>
            <a:noFill/>
            <a:ln w="61913">
              <a:solidFill>
                <a:schemeClr val="tx1"/>
              </a:solidFill>
              <a:round/>
              <a:headEnd/>
              <a:tailEnd/>
            </a:ln>
          </p:spPr>
          <p:txBody>
            <a:bodyPr/>
            <a:lstStyle/>
            <a:p>
              <a:endParaRPr lang="fr-FR"/>
            </a:p>
          </p:txBody>
        </p:sp>
        <p:sp>
          <p:nvSpPr>
            <p:cNvPr id="308271" name="Line 47"/>
            <p:cNvSpPr>
              <a:spLocks noChangeShapeType="1"/>
            </p:cNvSpPr>
            <p:nvPr/>
          </p:nvSpPr>
          <p:spPr bwMode="auto">
            <a:xfrm rot="16200000" flipV="1">
              <a:off x="3762" y="3569"/>
              <a:ext cx="1" cy="16"/>
            </a:xfrm>
            <a:prstGeom prst="line">
              <a:avLst/>
            </a:prstGeom>
            <a:noFill/>
            <a:ln w="61913">
              <a:solidFill>
                <a:schemeClr val="tx1"/>
              </a:solidFill>
              <a:round/>
              <a:headEnd/>
              <a:tailEnd/>
            </a:ln>
          </p:spPr>
          <p:txBody>
            <a:bodyPr/>
            <a:lstStyle/>
            <a:p>
              <a:endParaRPr lang="fr-FR"/>
            </a:p>
          </p:txBody>
        </p:sp>
        <p:sp>
          <p:nvSpPr>
            <p:cNvPr id="308272" name="Line 48"/>
            <p:cNvSpPr>
              <a:spLocks noChangeShapeType="1"/>
            </p:cNvSpPr>
            <p:nvPr/>
          </p:nvSpPr>
          <p:spPr bwMode="auto">
            <a:xfrm rot="16200000" flipV="1">
              <a:off x="3690" y="3530"/>
              <a:ext cx="1" cy="94"/>
            </a:xfrm>
            <a:prstGeom prst="line">
              <a:avLst/>
            </a:prstGeom>
            <a:noFill/>
            <a:ln w="61913">
              <a:solidFill>
                <a:schemeClr val="tx1"/>
              </a:solidFill>
              <a:round/>
              <a:headEnd/>
              <a:tailEnd/>
            </a:ln>
          </p:spPr>
          <p:txBody>
            <a:bodyPr/>
            <a:lstStyle/>
            <a:p>
              <a:endParaRPr lang="fr-FR"/>
            </a:p>
          </p:txBody>
        </p:sp>
        <p:sp>
          <p:nvSpPr>
            <p:cNvPr id="308273" name="Line 49"/>
            <p:cNvSpPr>
              <a:spLocks noChangeShapeType="1"/>
            </p:cNvSpPr>
            <p:nvPr/>
          </p:nvSpPr>
          <p:spPr bwMode="auto">
            <a:xfrm rot="16200000" flipV="1">
              <a:off x="3619" y="3569"/>
              <a:ext cx="1" cy="16"/>
            </a:xfrm>
            <a:prstGeom prst="line">
              <a:avLst/>
            </a:prstGeom>
            <a:noFill/>
            <a:ln w="61913">
              <a:solidFill>
                <a:schemeClr val="tx1"/>
              </a:solidFill>
              <a:round/>
              <a:headEnd/>
              <a:tailEnd/>
            </a:ln>
          </p:spPr>
          <p:txBody>
            <a:bodyPr/>
            <a:lstStyle/>
            <a:p>
              <a:endParaRPr lang="fr-FR"/>
            </a:p>
          </p:txBody>
        </p:sp>
        <p:sp>
          <p:nvSpPr>
            <p:cNvPr id="308274" name="Line 50"/>
            <p:cNvSpPr>
              <a:spLocks noChangeShapeType="1"/>
            </p:cNvSpPr>
            <p:nvPr/>
          </p:nvSpPr>
          <p:spPr bwMode="auto">
            <a:xfrm rot="16200000" flipV="1">
              <a:off x="3547" y="3530"/>
              <a:ext cx="1" cy="94"/>
            </a:xfrm>
            <a:prstGeom prst="line">
              <a:avLst/>
            </a:prstGeom>
            <a:noFill/>
            <a:ln w="61913">
              <a:solidFill>
                <a:schemeClr val="tx1"/>
              </a:solidFill>
              <a:round/>
              <a:headEnd/>
              <a:tailEnd/>
            </a:ln>
          </p:spPr>
          <p:txBody>
            <a:bodyPr/>
            <a:lstStyle/>
            <a:p>
              <a:endParaRPr lang="fr-FR"/>
            </a:p>
          </p:txBody>
        </p:sp>
        <p:sp>
          <p:nvSpPr>
            <p:cNvPr id="308275" name="Line 51"/>
            <p:cNvSpPr>
              <a:spLocks noChangeShapeType="1"/>
            </p:cNvSpPr>
            <p:nvPr/>
          </p:nvSpPr>
          <p:spPr bwMode="auto">
            <a:xfrm rot="16200000" flipV="1">
              <a:off x="3476" y="3568"/>
              <a:ext cx="1" cy="17"/>
            </a:xfrm>
            <a:prstGeom prst="line">
              <a:avLst/>
            </a:prstGeom>
            <a:noFill/>
            <a:ln w="61913">
              <a:solidFill>
                <a:schemeClr val="tx1"/>
              </a:solidFill>
              <a:round/>
              <a:headEnd/>
              <a:tailEnd/>
            </a:ln>
          </p:spPr>
          <p:txBody>
            <a:bodyPr/>
            <a:lstStyle/>
            <a:p>
              <a:endParaRPr lang="fr-FR"/>
            </a:p>
          </p:txBody>
        </p:sp>
        <p:sp>
          <p:nvSpPr>
            <p:cNvPr id="308276" name="Line 52"/>
            <p:cNvSpPr>
              <a:spLocks noChangeShapeType="1"/>
            </p:cNvSpPr>
            <p:nvPr/>
          </p:nvSpPr>
          <p:spPr bwMode="auto">
            <a:xfrm rot="16200000" flipV="1">
              <a:off x="3404" y="3530"/>
              <a:ext cx="1" cy="94"/>
            </a:xfrm>
            <a:prstGeom prst="line">
              <a:avLst/>
            </a:prstGeom>
            <a:noFill/>
            <a:ln w="61913">
              <a:solidFill>
                <a:schemeClr val="tx1"/>
              </a:solidFill>
              <a:round/>
              <a:headEnd/>
              <a:tailEnd/>
            </a:ln>
          </p:spPr>
          <p:txBody>
            <a:bodyPr/>
            <a:lstStyle/>
            <a:p>
              <a:endParaRPr lang="fr-FR"/>
            </a:p>
          </p:txBody>
        </p:sp>
        <p:sp>
          <p:nvSpPr>
            <p:cNvPr id="308277" name="Line 53"/>
            <p:cNvSpPr>
              <a:spLocks noChangeShapeType="1"/>
            </p:cNvSpPr>
            <p:nvPr/>
          </p:nvSpPr>
          <p:spPr bwMode="auto">
            <a:xfrm rot="16200000" flipV="1">
              <a:off x="3333" y="3568"/>
              <a:ext cx="1" cy="17"/>
            </a:xfrm>
            <a:prstGeom prst="line">
              <a:avLst/>
            </a:prstGeom>
            <a:noFill/>
            <a:ln w="61913">
              <a:solidFill>
                <a:schemeClr val="tx1"/>
              </a:solidFill>
              <a:round/>
              <a:headEnd/>
              <a:tailEnd/>
            </a:ln>
          </p:spPr>
          <p:txBody>
            <a:bodyPr/>
            <a:lstStyle/>
            <a:p>
              <a:endParaRPr lang="fr-FR"/>
            </a:p>
          </p:txBody>
        </p:sp>
        <p:sp>
          <p:nvSpPr>
            <p:cNvPr id="308278" name="Line 54"/>
            <p:cNvSpPr>
              <a:spLocks noChangeShapeType="1"/>
            </p:cNvSpPr>
            <p:nvPr/>
          </p:nvSpPr>
          <p:spPr bwMode="auto">
            <a:xfrm rot="16200000" flipV="1">
              <a:off x="3262" y="3529"/>
              <a:ext cx="1" cy="96"/>
            </a:xfrm>
            <a:prstGeom prst="line">
              <a:avLst/>
            </a:prstGeom>
            <a:noFill/>
            <a:ln w="61913">
              <a:solidFill>
                <a:schemeClr val="tx1"/>
              </a:solidFill>
              <a:round/>
              <a:headEnd/>
              <a:tailEnd/>
            </a:ln>
          </p:spPr>
          <p:txBody>
            <a:bodyPr/>
            <a:lstStyle/>
            <a:p>
              <a:endParaRPr lang="fr-FR"/>
            </a:p>
          </p:txBody>
        </p:sp>
        <p:sp>
          <p:nvSpPr>
            <p:cNvPr id="308279" name="Line 55"/>
            <p:cNvSpPr>
              <a:spLocks noChangeShapeType="1"/>
            </p:cNvSpPr>
            <p:nvPr/>
          </p:nvSpPr>
          <p:spPr bwMode="auto">
            <a:xfrm rot="16200000" flipV="1">
              <a:off x="3189" y="3569"/>
              <a:ext cx="1" cy="16"/>
            </a:xfrm>
            <a:prstGeom prst="line">
              <a:avLst/>
            </a:prstGeom>
            <a:noFill/>
            <a:ln w="61913">
              <a:solidFill>
                <a:schemeClr val="tx1"/>
              </a:solidFill>
              <a:round/>
              <a:headEnd/>
              <a:tailEnd/>
            </a:ln>
          </p:spPr>
          <p:txBody>
            <a:bodyPr/>
            <a:lstStyle/>
            <a:p>
              <a:endParaRPr lang="fr-FR"/>
            </a:p>
          </p:txBody>
        </p:sp>
        <p:sp>
          <p:nvSpPr>
            <p:cNvPr id="308280" name="Line 56"/>
            <p:cNvSpPr>
              <a:spLocks noChangeShapeType="1"/>
            </p:cNvSpPr>
            <p:nvPr/>
          </p:nvSpPr>
          <p:spPr bwMode="auto">
            <a:xfrm rot="16200000" flipV="1">
              <a:off x="3119" y="3529"/>
              <a:ext cx="1" cy="96"/>
            </a:xfrm>
            <a:prstGeom prst="line">
              <a:avLst/>
            </a:prstGeom>
            <a:noFill/>
            <a:ln w="61913">
              <a:solidFill>
                <a:schemeClr val="tx1"/>
              </a:solidFill>
              <a:round/>
              <a:headEnd/>
              <a:tailEnd/>
            </a:ln>
          </p:spPr>
          <p:txBody>
            <a:bodyPr/>
            <a:lstStyle/>
            <a:p>
              <a:endParaRPr lang="fr-FR"/>
            </a:p>
          </p:txBody>
        </p:sp>
        <p:sp>
          <p:nvSpPr>
            <p:cNvPr id="308281" name="Line 57"/>
            <p:cNvSpPr>
              <a:spLocks noChangeShapeType="1"/>
            </p:cNvSpPr>
            <p:nvPr/>
          </p:nvSpPr>
          <p:spPr bwMode="auto">
            <a:xfrm rot="16200000" flipV="1">
              <a:off x="3046" y="3569"/>
              <a:ext cx="1" cy="16"/>
            </a:xfrm>
            <a:prstGeom prst="line">
              <a:avLst/>
            </a:prstGeom>
            <a:noFill/>
            <a:ln w="61913">
              <a:solidFill>
                <a:schemeClr val="tx1"/>
              </a:solidFill>
              <a:round/>
              <a:headEnd/>
              <a:tailEnd/>
            </a:ln>
          </p:spPr>
          <p:txBody>
            <a:bodyPr/>
            <a:lstStyle/>
            <a:p>
              <a:endParaRPr lang="fr-FR"/>
            </a:p>
          </p:txBody>
        </p:sp>
        <p:sp>
          <p:nvSpPr>
            <p:cNvPr id="308282" name="Line 58"/>
            <p:cNvSpPr>
              <a:spLocks noChangeShapeType="1"/>
            </p:cNvSpPr>
            <p:nvPr/>
          </p:nvSpPr>
          <p:spPr bwMode="auto">
            <a:xfrm rot="16200000" flipV="1">
              <a:off x="2975" y="3529"/>
              <a:ext cx="1" cy="96"/>
            </a:xfrm>
            <a:prstGeom prst="line">
              <a:avLst/>
            </a:prstGeom>
            <a:noFill/>
            <a:ln w="61913">
              <a:solidFill>
                <a:schemeClr val="tx1"/>
              </a:solidFill>
              <a:round/>
              <a:headEnd/>
              <a:tailEnd/>
            </a:ln>
          </p:spPr>
          <p:txBody>
            <a:bodyPr/>
            <a:lstStyle/>
            <a:p>
              <a:endParaRPr lang="fr-FR"/>
            </a:p>
          </p:txBody>
        </p:sp>
        <p:sp>
          <p:nvSpPr>
            <p:cNvPr id="308283" name="Line 59"/>
            <p:cNvSpPr>
              <a:spLocks noChangeShapeType="1"/>
            </p:cNvSpPr>
            <p:nvPr/>
          </p:nvSpPr>
          <p:spPr bwMode="auto">
            <a:xfrm rot="16200000" flipV="1">
              <a:off x="2903" y="3569"/>
              <a:ext cx="1" cy="16"/>
            </a:xfrm>
            <a:prstGeom prst="line">
              <a:avLst/>
            </a:prstGeom>
            <a:noFill/>
            <a:ln w="61913">
              <a:solidFill>
                <a:schemeClr val="tx1"/>
              </a:solidFill>
              <a:round/>
              <a:headEnd/>
              <a:tailEnd/>
            </a:ln>
          </p:spPr>
          <p:txBody>
            <a:bodyPr/>
            <a:lstStyle/>
            <a:p>
              <a:endParaRPr lang="fr-FR"/>
            </a:p>
          </p:txBody>
        </p:sp>
        <p:sp>
          <p:nvSpPr>
            <p:cNvPr id="308284" name="Line 60"/>
            <p:cNvSpPr>
              <a:spLocks noChangeShapeType="1"/>
            </p:cNvSpPr>
            <p:nvPr/>
          </p:nvSpPr>
          <p:spPr bwMode="auto">
            <a:xfrm rot="16200000" flipV="1">
              <a:off x="2832" y="3529"/>
              <a:ext cx="1" cy="96"/>
            </a:xfrm>
            <a:prstGeom prst="line">
              <a:avLst/>
            </a:prstGeom>
            <a:noFill/>
            <a:ln w="61913">
              <a:solidFill>
                <a:schemeClr val="tx1"/>
              </a:solidFill>
              <a:round/>
              <a:headEnd/>
              <a:tailEnd/>
            </a:ln>
          </p:spPr>
          <p:txBody>
            <a:bodyPr/>
            <a:lstStyle/>
            <a:p>
              <a:endParaRPr lang="fr-FR"/>
            </a:p>
          </p:txBody>
        </p:sp>
        <p:sp>
          <p:nvSpPr>
            <p:cNvPr id="308285" name="Line 61"/>
            <p:cNvSpPr>
              <a:spLocks noChangeShapeType="1"/>
            </p:cNvSpPr>
            <p:nvPr/>
          </p:nvSpPr>
          <p:spPr bwMode="auto">
            <a:xfrm rot="16200000" flipV="1">
              <a:off x="2761" y="3569"/>
              <a:ext cx="1" cy="15"/>
            </a:xfrm>
            <a:prstGeom prst="line">
              <a:avLst/>
            </a:prstGeom>
            <a:noFill/>
            <a:ln w="61913">
              <a:solidFill>
                <a:schemeClr val="tx1"/>
              </a:solidFill>
              <a:round/>
              <a:headEnd/>
              <a:tailEnd/>
            </a:ln>
          </p:spPr>
          <p:txBody>
            <a:bodyPr/>
            <a:lstStyle/>
            <a:p>
              <a:endParaRPr lang="fr-FR"/>
            </a:p>
          </p:txBody>
        </p:sp>
        <p:sp>
          <p:nvSpPr>
            <p:cNvPr id="308286" name="Line 62"/>
            <p:cNvSpPr>
              <a:spLocks noChangeShapeType="1"/>
            </p:cNvSpPr>
            <p:nvPr/>
          </p:nvSpPr>
          <p:spPr bwMode="auto">
            <a:xfrm rot="16200000" flipV="1">
              <a:off x="2689" y="3529"/>
              <a:ext cx="1" cy="96"/>
            </a:xfrm>
            <a:prstGeom prst="line">
              <a:avLst/>
            </a:prstGeom>
            <a:noFill/>
            <a:ln w="61913">
              <a:solidFill>
                <a:schemeClr val="tx1"/>
              </a:solidFill>
              <a:round/>
              <a:headEnd/>
              <a:tailEnd/>
            </a:ln>
          </p:spPr>
          <p:txBody>
            <a:bodyPr/>
            <a:lstStyle/>
            <a:p>
              <a:endParaRPr lang="fr-FR"/>
            </a:p>
          </p:txBody>
        </p:sp>
        <p:sp>
          <p:nvSpPr>
            <p:cNvPr id="308287" name="Line 63"/>
            <p:cNvSpPr>
              <a:spLocks noChangeShapeType="1"/>
            </p:cNvSpPr>
            <p:nvPr/>
          </p:nvSpPr>
          <p:spPr bwMode="auto">
            <a:xfrm rot="16200000" flipV="1">
              <a:off x="2618" y="3569"/>
              <a:ext cx="1" cy="15"/>
            </a:xfrm>
            <a:prstGeom prst="line">
              <a:avLst/>
            </a:prstGeom>
            <a:noFill/>
            <a:ln w="61913">
              <a:solidFill>
                <a:schemeClr val="tx1"/>
              </a:solidFill>
              <a:round/>
              <a:headEnd/>
              <a:tailEnd/>
            </a:ln>
          </p:spPr>
          <p:txBody>
            <a:bodyPr/>
            <a:lstStyle/>
            <a:p>
              <a:endParaRPr lang="fr-FR"/>
            </a:p>
          </p:txBody>
        </p:sp>
        <p:sp>
          <p:nvSpPr>
            <p:cNvPr id="308288" name="Line 64"/>
            <p:cNvSpPr>
              <a:spLocks noChangeShapeType="1"/>
            </p:cNvSpPr>
            <p:nvPr/>
          </p:nvSpPr>
          <p:spPr bwMode="auto">
            <a:xfrm rot="16200000" flipV="1">
              <a:off x="2546" y="3529"/>
              <a:ext cx="1" cy="96"/>
            </a:xfrm>
            <a:prstGeom prst="line">
              <a:avLst/>
            </a:prstGeom>
            <a:noFill/>
            <a:ln w="61913">
              <a:solidFill>
                <a:schemeClr val="tx1"/>
              </a:solidFill>
              <a:round/>
              <a:headEnd/>
              <a:tailEnd/>
            </a:ln>
          </p:spPr>
          <p:txBody>
            <a:bodyPr/>
            <a:lstStyle/>
            <a:p>
              <a:endParaRPr lang="fr-FR"/>
            </a:p>
          </p:txBody>
        </p:sp>
        <p:sp>
          <p:nvSpPr>
            <p:cNvPr id="308289" name="Line 65"/>
            <p:cNvSpPr>
              <a:spLocks noChangeShapeType="1"/>
            </p:cNvSpPr>
            <p:nvPr/>
          </p:nvSpPr>
          <p:spPr bwMode="auto">
            <a:xfrm rot="16200000" flipV="1">
              <a:off x="2475" y="3569"/>
              <a:ext cx="1" cy="15"/>
            </a:xfrm>
            <a:prstGeom prst="line">
              <a:avLst/>
            </a:prstGeom>
            <a:noFill/>
            <a:ln w="61913">
              <a:solidFill>
                <a:schemeClr val="tx1"/>
              </a:solidFill>
              <a:round/>
              <a:headEnd/>
              <a:tailEnd/>
            </a:ln>
          </p:spPr>
          <p:txBody>
            <a:bodyPr/>
            <a:lstStyle/>
            <a:p>
              <a:endParaRPr lang="fr-FR"/>
            </a:p>
          </p:txBody>
        </p:sp>
        <p:sp>
          <p:nvSpPr>
            <p:cNvPr id="308290" name="Line 66"/>
            <p:cNvSpPr>
              <a:spLocks noChangeShapeType="1"/>
            </p:cNvSpPr>
            <p:nvPr/>
          </p:nvSpPr>
          <p:spPr bwMode="auto">
            <a:xfrm rot="16200000" flipV="1">
              <a:off x="2403" y="3529"/>
              <a:ext cx="1" cy="96"/>
            </a:xfrm>
            <a:prstGeom prst="line">
              <a:avLst/>
            </a:prstGeom>
            <a:noFill/>
            <a:ln w="61913">
              <a:solidFill>
                <a:schemeClr val="tx1"/>
              </a:solidFill>
              <a:round/>
              <a:headEnd/>
              <a:tailEnd/>
            </a:ln>
          </p:spPr>
          <p:txBody>
            <a:bodyPr/>
            <a:lstStyle/>
            <a:p>
              <a:endParaRPr lang="fr-FR"/>
            </a:p>
          </p:txBody>
        </p:sp>
        <p:sp>
          <p:nvSpPr>
            <p:cNvPr id="308291" name="Line 67"/>
            <p:cNvSpPr>
              <a:spLocks noChangeShapeType="1"/>
            </p:cNvSpPr>
            <p:nvPr/>
          </p:nvSpPr>
          <p:spPr bwMode="auto">
            <a:xfrm rot="16200000" flipV="1">
              <a:off x="2332" y="3569"/>
              <a:ext cx="1" cy="15"/>
            </a:xfrm>
            <a:prstGeom prst="line">
              <a:avLst/>
            </a:prstGeom>
            <a:noFill/>
            <a:ln w="61913">
              <a:solidFill>
                <a:schemeClr val="tx1"/>
              </a:solidFill>
              <a:round/>
              <a:headEnd/>
              <a:tailEnd/>
            </a:ln>
          </p:spPr>
          <p:txBody>
            <a:bodyPr/>
            <a:lstStyle/>
            <a:p>
              <a:endParaRPr lang="fr-FR"/>
            </a:p>
          </p:txBody>
        </p:sp>
        <p:sp>
          <p:nvSpPr>
            <p:cNvPr id="308292" name="Line 68"/>
            <p:cNvSpPr>
              <a:spLocks noChangeShapeType="1"/>
            </p:cNvSpPr>
            <p:nvPr/>
          </p:nvSpPr>
          <p:spPr bwMode="auto">
            <a:xfrm rot="16200000" flipV="1">
              <a:off x="2260" y="3529"/>
              <a:ext cx="1" cy="96"/>
            </a:xfrm>
            <a:prstGeom prst="line">
              <a:avLst/>
            </a:prstGeom>
            <a:noFill/>
            <a:ln w="61913">
              <a:solidFill>
                <a:schemeClr val="tx1"/>
              </a:solidFill>
              <a:round/>
              <a:headEnd/>
              <a:tailEnd/>
            </a:ln>
          </p:spPr>
          <p:txBody>
            <a:bodyPr/>
            <a:lstStyle/>
            <a:p>
              <a:endParaRPr lang="fr-FR"/>
            </a:p>
          </p:txBody>
        </p:sp>
        <p:sp>
          <p:nvSpPr>
            <p:cNvPr id="308293" name="Line 69"/>
            <p:cNvSpPr>
              <a:spLocks noChangeShapeType="1"/>
            </p:cNvSpPr>
            <p:nvPr/>
          </p:nvSpPr>
          <p:spPr bwMode="auto">
            <a:xfrm rot="16200000" flipV="1">
              <a:off x="2189" y="3569"/>
              <a:ext cx="1" cy="16"/>
            </a:xfrm>
            <a:prstGeom prst="line">
              <a:avLst/>
            </a:prstGeom>
            <a:noFill/>
            <a:ln w="61913">
              <a:solidFill>
                <a:schemeClr val="tx1"/>
              </a:solidFill>
              <a:round/>
              <a:headEnd/>
              <a:tailEnd/>
            </a:ln>
          </p:spPr>
          <p:txBody>
            <a:bodyPr/>
            <a:lstStyle/>
            <a:p>
              <a:endParaRPr lang="fr-FR"/>
            </a:p>
          </p:txBody>
        </p:sp>
        <p:sp>
          <p:nvSpPr>
            <p:cNvPr id="308294" name="Line 70"/>
            <p:cNvSpPr>
              <a:spLocks noChangeShapeType="1"/>
            </p:cNvSpPr>
            <p:nvPr/>
          </p:nvSpPr>
          <p:spPr bwMode="auto">
            <a:xfrm rot="16200000" flipV="1">
              <a:off x="2117" y="3529"/>
              <a:ext cx="1" cy="96"/>
            </a:xfrm>
            <a:prstGeom prst="line">
              <a:avLst/>
            </a:prstGeom>
            <a:noFill/>
            <a:ln w="61913">
              <a:solidFill>
                <a:schemeClr val="tx1"/>
              </a:solidFill>
              <a:round/>
              <a:headEnd/>
              <a:tailEnd/>
            </a:ln>
          </p:spPr>
          <p:txBody>
            <a:bodyPr/>
            <a:lstStyle/>
            <a:p>
              <a:endParaRPr lang="fr-FR"/>
            </a:p>
          </p:txBody>
        </p:sp>
        <p:sp>
          <p:nvSpPr>
            <p:cNvPr id="308295" name="Line 71"/>
            <p:cNvSpPr>
              <a:spLocks noChangeShapeType="1"/>
            </p:cNvSpPr>
            <p:nvPr/>
          </p:nvSpPr>
          <p:spPr bwMode="auto">
            <a:xfrm rot="16200000" flipV="1">
              <a:off x="2046" y="3569"/>
              <a:ext cx="1" cy="16"/>
            </a:xfrm>
            <a:prstGeom prst="line">
              <a:avLst/>
            </a:prstGeom>
            <a:noFill/>
            <a:ln w="61913">
              <a:solidFill>
                <a:schemeClr val="tx1"/>
              </a:solidFill>
              <a:round/>
              <a:headEnd/>
              <a:tailEnd/>
            </a:ln>
          </p:spPr>
          <p:txBody>
            <a:bodyPr/>
            <a:lstStyle/>
            <a:p>
              <a:endParaRPr lang="fr-FR"/>
            </a:p>
          </p:txBody>
        </p:sp>
        <p:sp>
          <p:nvSpPr>
            <p:cNvPr id="308296" name="Line 72"/>
            <p:cNvSpPr>
              <a:spLocks noChangeShapeType="1"/>
            </p:cNvSpPr>
            <p:nvPr/>
          </p:nvSpPr>
          <p:spPr bwMode="auto">
            <a:xfrm rot="16200000" flipV="1">
              <a:off x="1982" y="3537"/>
              <a:ext cx="1" cy="80"/>
            </a:xfrm>
            <a:prstGeom prst="line">
              <a:avLst/>
            </a:prstGeom>
            <a:noFill/>
            <a:ln w="61913">
              <a:solidFill>
                <a:schemeClr val="tx1"/>
              </a:solidFill>
              <a:round/>
              <a:headEnd/>
              <a:tailEnd/>
            </a:ln>
          </p:spPr>
          <p:txBody>
            <a:bodyPr/>
            <a:lstStyle/>
            <a:p>
              <a:endParaRPr lang="fr-FR"/>
            </a:p>
          </p:txBody>
        </p:sp>
        <p:sp>
          <p:nvSpPr>
            <p:cNvPr id="308297" name="Freeform 73"/>
            <p:cNvSpPr>
              <a:spLocks/>
            </p:cNvSpPr>
            <p:nvPr/>
          </p:nvSpPr>
          <p:spPr bwMode="auto">
            <a:xfrm rot="-5400000">
              <a:off x="2781" y="3200"/>
              <a:ext cx="381" cy="1661"/>
            </a:xfrm>
            <a:custGeom>
              <a:avLst/>
              <a:gdLst/>
              <a:ahLst/>
              <a:cxnLst>
                <a:cxn ang="0">
                  <a:pos x="233" y="0"/>
                </a:cxn>
                <a:cxn ang="0">
                  <a:pos x="289" y="20"/>
                </a:cxn>
                <a:cxn ang="0">
                  <a:pos x="341" y="43"/>
                </a:cxn>
                <a:cxn ang="0">
                  <a:pos x="393" y="70"/>
                </a:cxn>
                <a:cxn ang="0">
                  <a:pos x="439" y="98"/>
                </a:cxn>
                <a:cxn ang="0">
                  <a:pos x="482" y="129"/>
                </a:cxn>
                <a:cxn ang="0">
                  <a:pos x="518" y="159"/>
                </a:cxn>
                <a:cxn ang="0">
                  <a:pos x="551" y="188"/>
                </a:cxn>
                <a:cxn ang="0">
                  <a:pos x="577" y="218"/>
                </a:cxn>
                <a:cxn ang="0">
                  <a:pos x="593" y="245"/>
                </a:cxn>
                <a:cxn ang="0">
                  <a:pos x="606" y="269"/>
                </a:cxn>
                <a:cxn ang="0">
                  <a:pos x="610" y="290"/>
                </a:cxn>
                <a:cxn ang="0">
                  <a:pos x="606" y="306"/>
                </a:cxn>
                <a:cxn ang="0">
                  <a:pos x="580" y="333"/>
                </a:cxn>
                <a:cxn ang="0">
                  <a:pos x="544" y="359"/>
                </a:cxn>
                <a:cxn ang="0">
                  <a:pos x="495" y="385"/>
                </a:cxn>
                <a:cxn ang="0">
                  <a:pos x="439" y="412"/>
                </a:cxn>
                <a:cxn ang="0">
                  <a:pos x="377" y="440"/>
                </a:cxn>
                <a:cxn ang="0">
                  <a:pos x="315" y="468"/>
                </a:cxn>
                <a:cxn ang="0">
                  <a:pos x="249" y="497"/>
                </a:cxn>
                <a:cxn ang="0">
                  <a:pos x="187" y="528"/>
                </a:cxn>
                <a:cxn ang="0">
                  <a:pos x="128" y="560"/>
                </a:cxn>
                <a:cxn ang="0">
                  <a:pos x="79" y="594"/>
                </a:cxn>
                <a:cxn ang="0">
                  <a:pos x="40" y="631"/>
                </a:cxn>
                <a:cxn ang="0">
                  <a:pos x="10" y="668"/>
                </a:cxn>
                <a:cxn ang="0">
                  <a:pos x="0" y="709"/>
                </a:cxn>
                <a:cxn ang="0">
                  <a:pos x="0" y="728"/>
                </a:cxn>
                <a:cxn ang="0">
                  <a:pos x="10" y="754"/>
                </a:cxn>
                <a:cxn ang="0">
                  <a:pos x="27" y="785"/>
                </a:cxn>
                <a:cxn ang="0">
                  <a:pos x="46" y="819"/>
                </a:cxn>
                <a:cxn ang="0">
                  <a:pos x="76" y="854"/>
                </a:cxn>
                <a:cxn ang="0">
                  <a:pos x="105" y="891"/>
                </a:cxn>
                <a:cxn ang="0">
                  <a:pos x="145" y="927"/>
                </a:cxn>
                <a:cxn ang="0">
                  <a:pos x="187" y="962"/>
                </a:cxn>
                <a:cxn ang="0">
                  <a:pos x="236" y="993"/>
                </a:cxn>
                <a:cxn ang="0">
                  <a:pos x="289" y="1021"/>
                </a:cxn>
              </a:cxnLst>
              <a:rect l="0" t="0" r="r" b="b"/>
              <a:pathLst>
                <a:path w="610" h="1021">
                  <a:moveTo>
                    <a:pt x="233" y="0"/>
                  </a:moveTo>
                  <a:lnTo>
                    <a:pt x="289" y="20"/>
                  </a:lnTo>
                  <a:lnTo>
                    <a:pt x="341" y="43"/>
                  </a:lnTo>
                  <a:lnTo>
                    <a:pt x="393" y="70"/>
                  </a:lnTo>
                  <a:lnTo>
                    <a:pt x="439" y="98"/>
                  </a:lnTo>
                  <a:lnTo>
                    <a:pt x="482" y="129"/>
                  </a:lnTo>
                  <a:lnTo>
                    <a:pt x="518" y="159"/>
                  </a:lnTo>
                  <a:lnTo>
                    <a:pt x="551" y="188"/>
                  </a:lnTo>
                  <a:lnTo>
                    <a:pt x="577" y="218"/>
                  </a:lnTo>
                  <a:lnTo>
                    <a:pt x="593" y="245"/>
                  </a:lnTo>
                  <a:lnTo>
                    <a:pt x="606" y="269"/>
                  </a:lnTo>
                  <a:lnTo>
                    <a:pt x="610" y="290"/>
                  </a:lnTo>
                  <a:lnTo>
                    <a:pt x="606" y="306"/>
                  </a:lnTo>
                  <a:lnTo>
                    <a:pt x="580" y="333"/>
                  </a:lnTo>
                  <a:lnTo>
                    <a:pt x="544" y="359"/>
                  </a:lnTo>
                  <a:lnTo>
                    <a:pt x="495" y="385"/>
                  </a:lnTo>
                  <a:lnTo>
                    <a:pt x="439" y="412"/>
                  </a:lnTo>
                  <a:lnTo>
                    <a:pt x="377" y="440"/>
                  </a:lnTo>
                  <a:lnTo>
                    <a:pt x="315" y="468"/>
                  </a:lnTo>
                  <a:lnTo>
                    <a:pt x="249" y="497"/>
                  </a:lnTo>
                  <a:lnTo>
                    <a:pt x="187" y="528"/>
                  </a:lnTo>
                  <a:lnTo>
                    <a:pt x="128" y="560"/>
                  </a:lnTo>
                  <a:lnTo>
                    <a:pt x="79" y="594"/>
                  </a:lnTo>
                  <a:lnTo>
                    <a:pt x="40" y="631"/>
                  </a:lnTo>
                  <a:lnTo>
                    <a:pt x="10" y="668"/>
                  </a:lnTo>
                  <a:lnTo>
                    <a:pt x="0" y="709"/>
                  </a:lnTo>
                  <a:lnTo>
                    <a:pt x="0" y="728"/>
                  </a:lnTo>
                  <a:lnTo>
                    <a:pt x="10" y="754"/>
                  </a:lnTo>
                  <a:lnTo>
                    <a:pt x="27" y="785"/>
                  </a:lnTo>
                  <a:lnTo>
                    <a:pt x="46" y="819"/>
                  </a:lnTo>
                  <a:lnTo>
                    <a:pt x="76" y="854"/>
                  </a:lnTo>
                  <a:lnTo>
                    <a:pt x="105" y="891"/>
                  </a:lnTo>
                  <a:lnTo>
                    <a:pt x="145" y="927"/>
                  </a:lnTo>
                  <a:lnTo>
                    <a:pt x="187" y="962"/>
                  </a:lnTo>
                  <a:lnTo>
                    <a:pt x="236" y="993"/>
                  </a:lnTo>
                  <a:lnTo>
                    <a:pt x="289" y="1021"/>
                  </a:lnTo>
                </a:path>
              </a:pathLst>
            </a:custGeom>
            <a:noFill/>
            <a:ln w="61913">
              <a:solidFill>
                <a:schemeClr val="tx1"/>
              </a:solidFill>
              <a:prstDash val="solid"/>
              <a:round/>
              <a:headEnd/>
              <a:tailEnd/>
            </a:ln>
          </p:spPr>
          <p:txBody>
            <a:bodyPr/>
            <a:lstStyle/>
            <a:p>
              <a:endParaRPr lang="fr-FR"/>
            </a:p>
          </p:txBody>
        </p:sp>
        <p:sp>
          <p:nvSpPr>
            <p:cNvPr id="308298" name="Freeform 74"/>
            <p:cNvSpPr>
              <a:spLocks/>
            </p:cNvSpPr>
            <p:nvPr/>
          </p:nvSpPr>
          <p:spPr bwMode="auto">
            <a:xfrm rot="-5400000">
              <a:off x="2891" y="2127"/>
              <a:ext cx="476" cy="1768"/>
            </a:xfrm>
            <a:custGeom>
              <a:avLst/>
              <a:gdLst/>
              <a:ahLst/>
              <a:cxnLst>
                <a:cxn ang="0">
                  <a:pos x="239" y="0"/>
                </a:cxn>
                <a:cxn ang="0">
                  <a:pos x="200" y="17"/>
                </a:cxn>
                <a:cxn ang="0">
                  <a:pos x="157" y="36"/>
                </a:cxn>
                <a:cxn ang="0">
                  <a:pos x="115" y="58"/>
                </a:cxn>
                <a:cxn ang="0">
                  <a:pos x="72" y="83"/>
                </a:cxn>
                <a:cxn ang="0">
                  <a:pos x="40" y="107"/>
                </a:cxn>
                <a:cxn ang="0">
                  <a:pos x="13" y="134"/>
                </a:cxn>
                <a:cxn ang="0">
                  <a:pos x="0" y="162"/>
                </a:cxn>
                <a:cxn ang="0">
                  <a:pos x="4" y="190"/>
                </a:cxn>
                <a:cxn ang="0">
                  <a:pos x="13" y="214"/>
                </a:cxn>
                <a:cxn ang="0">
                  <a:pos x="23" y="234"/>
                </a:cxn>
                <a:cxn ang="0">
                  <a:pos x="36" y="254"/>
                </a:cxn>
                <a:cxn ang="0">
                  <a:pos x="53" y="272"/>
                </a:cxn>
                <a:cxn ang="0">
                  <a:pos x="76" y="292"/>
                </a:cxn>
                <a:cxn ang="0">
                  <a:pos x="105" y="311"/>
                </a:cxn>
                <a:cxn ang="0">
                  <a:pos x="148" y="333"/>
                </a:cxn>
                <a:cxn ang="0">
                  <a:pos x="200" y="357"/>
                </a:cxn>
                <a:cxn ang="0">
                  <a:pos x="265" y="383"/>
                </a:cxn>
                <a:cxn ang="0">
                  <a:pos x="341" y="414"/>
                </a:cxn>
                <a:cxn ang="0">
                  <a:pos x="413" y="449"/>
                </a:cxn>
                <a:cxn ang="0">
                  <a:pos x="488" y="490"/>
                </a:cxn>
                <a:cxn ang="0">
                  <a:pos x="557" y="535"/>
                </a:cxn>
                <a:cxn ang="0">
                  <a:pos x="619" y="584"/>
                </a:cxn>
                <a:cxn ang="0">
                  <a:pos x="675" y="635"/>
                </a:cxn>
                <a:cxn ang="0">
                  <a:pos x="717" y="690"/>
                </a:cxn>
                <a:cxn ang="0">
                  <a:pos x="750" y="749"/>
                </a:cxn>
                <a:cxn ang="0">
                  <a:pos x="763" y="808"/>
                </a:cxn>
                <a:cxn ang="0">
                  <a:pos x="757" y="827"/>
                </a:cxn>
                <a:cxn ang="0">
                  <a:pos x="744" y="850"/>
                </a:cxn>
                <a:cxn ang="0">
                  <a:pos x="721" y="877"/>
                </a:cxn>
                <a:cxn ang="0">
                  <a:pos x="688" y="905"/>
                </a:cxn>
                <a:cxn ang="0">
                  <a:pos x="649" y="937"/>
                </a:cxn>
                <a:cxn ang="0">
                  <a:pos x="606" y="968"/>
                </a:cxn>
                <a:cxn ang="0">
                  <a:pos x="557" y="1000"/>
                </a:cxn>
                <a:cxn ang="0">
                  <a:pos x="508" y="1031"/>
                </a:cxn>
                <a:cxn ang="0">
                  <a:pos x="452" y="1060"/>
                </a:cxn>
                <a:cxn ang="0">
                  <a:pos x="400" y="1087"/>
                </a:cxn>
              </a:cxnLst>
              <a:rect l="0" t="0" r="r" b="b"/>
              <a:pathLst>
                <a:path w="763" h="1087">
                  <a:moveTo>
                    <a:pt x="239" y="0"/>
                  </a:moveTo>
                  <a:lnTo>
                    <a:pt x="200" y="17"/>
                  </a:lnTo>
                  <a:lnTo>
                    <a:pt x="157" y="36"/>
                  </a:lnTo>
                  <a:lnTo>
                    <a:pt x="115" y="58"/>
                  </a:lnTo>
                  <a:lnTo>
                    <a:pt x="72" y="83"/>
                  </a:lnTo>
                  <a:lnTo>
                    <a:pt x="40" y="107"/>
                  </a:lnTo>
                  <a:lnTo>
                    <a:pt x="13" y="134"/>
                  </a:lnTo>
                  <a:lnTo>
                    <a:pt x="0" y="162"/>
                  </a:lnTo>
                  <a:lnTo>
                    <a:pt x="4" y="190"/>
                  </a:lnTo>
                  <a:lnTo>
                    <a:pt x="13" y="214"/>
                  </a:lnTo>
                  <a:lnTo>
                    <a:pt x="23" y="234"/>
                  </a:lnTo>
                  <a:lnTo>
                    <a:pt x="36" y="254"/>
                  </a:lnTo>
                  <a:lnTo>
                    <a:pt x="53" y="272"/>
                  </a:lnTo>
                  <a:lnTo>
                    <a:pt x="76" y="292"/>
                  </a:lnTo>
                  <a:lnTo>
                    <a:pt x="105" y="311"/>
                  </a:lnTo>
                  <a:lnTo>
                    <a:pt x="148" y="333"/>
                  </a:lnTo>
                  <a:lnTo>
                    <a:pt x="200" y="357"/>
                  </a:lnTo>
                  <a:lnTo>
                    <a:pt x="265" y="383"/>
                  </a:lnTo>
                  <a:lnTo>
                    <a:pt x="341" y="414"/>
                  </a:lnTo>
                  <a:lnTo>
                    <a:pt x="413" y="449"/>
                  </a:lnTo>
                  <a:lnTo>
                    <a:pt x="488" y="490"/>
                  </a:lnTo>
                  <a:lnTo>
                    <a:pt x="557" y="535"/>
                  </a:lnTo>
                  <a:lnTo>
                    <a:pt x="619" y="584"/>
                  </a:lnTo>
                  <a:lnTo>
                    <a:pt x="675" y="635"/>
                  </a:lnTo>
                  <a:lnTo>
                    <a:pt x="717" y="690"/>
                  </a:lnTo>
                  <a:lnTo>
                    <a:pt x="750" y="749"/>
                  </a:lnTo>
                  <a:lnTo>
                    <a:pt x="763" y="808"/>
                  </a:lnTo>
                  <a:lnTo>
                    <a:pt x="757" y="827"/>
                  </a:lnTo>
                  <a:lnTo>
                    <a:pt x="744" y="850"/>
                  </a:lnTo>
                  <a:lnTo>
                    <a:pt x="721" y="877"/>
                  </a:lnTo>
                  <a:lnTo>
                    <a:pt x="688" y="905"/>
                  </a:lnTo>
                  <a:lnTo>
                    <a:pt x="649" y="937"/>
                  </a:lnTo>
                  <a:lnTo>
                    <a:pt x="606" y="968"/>
                  </a:lnTo>
                  <a:lnTo>
                    <a:pt x="557" y="1000"/>
                  </a:lnTo>
                  <a:lnTo>
                    <a:pt x="508" y="1031"/>
                  </a:lnTo>
                  <a:lnTo>
                    <a:pt x="452" y="1060"/>
                  </a:lnTo>
                  <a:lnTo>
                    <a:pt x="400" y="1087"/>
                  </a:lnTo>
                </a:path>
              </a:pathLst>
            </a:custGeom>
            <a:noFill/>
            <a:ln w="61913">
              <a:solidFill>
                <a:schemeClr val="tx1"/>
              </a:solidFill>
              <a:prstDash val="solid"/>
              <a:round/>
              <a:headEnd/>
              <a:tailEnd/>
            </a:ln>
          </p:spPr>
          <p:txBody>
            <a:bodyPr/>
            <a:lstStyle/>
            <a:p>
              <a:endParaRPr lang="fr-FR"/>
            </a:p>
          </p:txBody>
        </p:sp>
        <p:sp>
          <p:nvSpPr>
            <p:cNvPr id="308299" name="Freeform 75"/>
            <p:cNvSpPr>
              <a:spLocks/>
            </p:cNvSpPr>
            <p:nvPr/>
          </p:nvSpPr>
          <p:spPr bwMode="auto">
            <a:xfrm rot="-5400000">
              <a:off x="3404" y="3396"/>
              <a:ext cx="1043" cy="247"/>
            </a:xfrm>
            <a:custGeom>
              <a:avLst/>
              <a:gdLst/>
              <a:ahLst/>
              <a:cxnLst>
                <a:cxn ang="0">
                  <a:pos x="0" y="0"/>
                </a:cxn>
                <a:cxn ang="0">
                  <a:pos x="6" y="2"/>
                </a:cxn>
                <a:cxn ang="0">
                  <a:pos x="26" y="7"/>
                </a:cxn>
                <a:cxn ang="0">
                  <a:pos x="55" y="13"/>
                </a:cxn>
                <a:cxn ang="0">
                  <a:pos x="91" y="20"/>
                </a:cxn>
                <a:cxn ang="0">
                  <a:pos x="137" y="29"/>
                </a:cxn>
                <a:cxn ang="0">
                  <a:pos x="186" y="37"/>
                </a:cxn>
                <a:cxn ang="0">
                  <a:pos x="235" y="43"/>
                </a:cxn>
                <a:cxn ang="0">
                  <a:pos x="288" y="48"/>
                </a:cxn>
                <a:cxn ang="0">
                  <a:pos x="337" y="49"/>
                </a:cxn>
                <a:cxn ang="0">
                  <a:pos x="386" y="48"/>
                </a:cxn>
                <a:cxn ang="0">
                  <a:pos x="432" y="43"/>
                </a:cxn>
                <a:cxn ang="0">
                  <a:pos x="474" y="37"/>
                </a:cxn>
                <a:cxn ang="0">
                  <a:pos x="520" y="32"/>
                </a:cxn>
                <a:cxn ang="0">
                  <a:pos x="573" y="30"/>
                </a:cxn>
                <a:cxn ang="0">
                  <a:pos x="661" y="32"/>
                </a:cxn>
                <a:cxn ang="0">
                  <a:pos x="743" y="40"/>
                </a:cxn>
                <a:cxn ang="0">
                  <a:pos x="818" y="49"/>
                </a:cxn>
                <a:cxn ang="0">
                  <a:pos x="887" y="62"/>
                </a:cxn>
                <a:cxn ang="0">
                  <a:pos x="956" y="76"/>
                </a:cxn>
                <a:cxn ang="0">
                  <a:pos x="1025" y="91"/>
                </a:cxn>
                <a:cxn ang="0">
                  <a:pos x="1090" y="107"/>
                </a:cxn>
                <a:cxn ang="0">
                  <a:pos x="1159" y="121"/>
                </a:cxn>
                <a:cxn ang="0">
                  <a:pos x="1228" y="134"/>
                </a:cxn>
                <a:cxn ang="0">
                  <a:pos x="1303" y="143"/>
                </a:cxn>
                <a:cxn ang="0">
                  <a:pos x="1385" y="151"/>
                </a:cxn>
                <a:cxn ang="0">
                  <a:pos x="1477" y="152"/>
                </a:cxn>
                <a:cxn ang="0">
                  <a:pos x="1542" y="149"/>
                </a:cxn>
                <a:cxn ang="0">
                  <a:pos x="1608" y="140"/>
                </a:cxn>
                <a:cxn ang="0">
                  <a:pos x="1670" y="130"/>
                </a:cxn>
              </a:cxnLst>
              <a:rect l="0" t="0" r="r" b="b"/>
              <a:pathLst>
                <a:path w="1670" h="152">
                  <a:moveTo>
                    <a:pt x="0" y="0"/>
                  </a:moveTo>
                  <a:lnTo>
                    <a:pt x="6" y="2"/>
                  </a:lnTo>
                  <a:lnTo>
                    <a:pt x="26" y="7"/>
                  </a:lnTo>
                  <a:lnTo>
                    <a:pt x="55" y="13"/>
                  </a:lnTo>
                  <a:lnTo>
                    <a:pt x="91" y="20"/>
                  </a:lnTo>
                  <a:lnTo>
                    <a:pt x="137" y="29"/>
                  </a:lnTo>
                  <a:lnTo>
                    <a:pt x="186" y="37"/>
                  </a:lnTo>
                  <a:lnTo>
                    <a:pt x="235" y="43"/>
                  </a:lnTo>
                  <a:lnTo>
                    <a:pt x="288" y="48"/>
                  </a:lnTo>
                  <a:lnTo>
                    <a:pt x="337" y="49"/>
                  </a:lnTo>
                  <a:lnTo>
                    <a:pt x="386" y="48"/>
                  </a:lnTo>
                  <a:lnTo>
                    <a:pt x="432" y="43"/>
                  </a:lnTo>
                  <a:lnTo>
                    <a:pt x="474" y="37"/>
                  </a:lnTo>
                  <a:lnTo>
                    <a:pt x="520" y="32"/>
                  </a:lnTo>
                  <a:lnTo>
                    <a:pt x="573" y="30"/>
                  </a:lnTo>
                  <a:lnTo>
                    <a:pt x="661" y="32"/>
                  </a:lnTo>
                  <a:lnTo>
                    <a:pt x="743" y="40"/>
                  </a:lnTo>
                  <a:lnTo>
                    <a:pt x="818" y="49"/>
                  </a:lnTo>
                  <a:lnTo>
                    <a:pt x="887" y="62"/>
                  </a:lnTo>
                  <a:lnTo>
                    <a:pt x="956" y="76"/>
                  </a:lnTo>
                  <a:lnTo>
                    <a:pt x="1025" y="91"/>
                  </a:lnTo>
                  <a:lnTo>
                    <a:pt x="1090" y="107"/>
                  </a:lnTo>
                  <a:lnTo>
                    <a:pt x="1159" y="121"/>
                  </a:lnTo>
                  <a:lnTo>
                    <a:pt x="1228" y="134"/>
                  </a:lnTo>
                  <a:lnTo>
                    <a:pt x="1303" y="143"/>
                  </a:lnTo>
                  <a:lnTo>
                    <a:pt x="1385" y="151"/>
                  </a:lnTo>
                  <a:lnTo>
                    <a:pt x="1477" y="152"/>
                  </a:lnTo>
                  <a:lnTo>
                    <a:pt x="1542" y="149"/>
                  </a:lnTo>
                  <a:lnTo>
                    <a:pt x="1608" y="140"/>
                  </a:lnTo>
                  <a:lnTo>
                    <a:pt x="1670" y="130"/>
                  </a:lnTo>
                </a:path>
              </a:pathLst>
            </a:custGeom>
            <a:noFill/>
            <a:ln w="61913">
              <a:solidFill>
                <a:schemeClr val="tx1"/>
              </a:solidFill>
              <a:prstDash val="solid"/>
              <a:round/>
              <a:headEnd/>
              <a:tailEnd/>
            </a:ln>
          </p:spPr>
          <p:txBody>
            <a:bodyPr/>
            <a:lstStyle/>
            <a:p>
              <a:endParaRPr lang="fr-FR"/>
            </a:p>
          </p:txBody>
        </p:sp>
        <p:sp>
          <p:nvSpPr>
            <p:cNvPr id="308300" name="Line 76"/>
            <p:cNvSpPr>
              <a:spLocks noChangeShapeType="1"/>
            </p:cNvSpPr>
            <p:nvPr/>
          </p:nvSpPr>
          <p:spPr bwMode="auto">
            <a:xfrm rot="16200000" flipV="1">
              <a:off x="2393" y="3536"/>
              <a:ext cx="372" cy="446"/>
            </a:xfrm>
            <a:prstGeom prst="line">
              <a:avLst/>
            </a:prstGeom>
            <a:noFill/>
            <a:ln w="20638">
              <a:solidFill>
                <a:schemeClr val="tx1"/>
              </a:solidFill>
              <a:round/>
              <a:headEnd/>
              <a:tailEnd/>
            </a:ln>
          </p:spPr>
          <p:txBody>
            <a:bodyPr/>
            <a:lstStyle/>
            <a:p>
              <a:endParaRPr lang="fr-FR"/>
            </a:p>
          </p:txBody>
        </p:sp>
        <p:sp>
          <p:nvSpPr>
            <p:cNvPr id="308301" name="Line 77"/>
            <p:cNvSpPr>
              <a:spLocks noChangeShapeType="1"/>
            </p:cNvSpPr>
            <p:nvPr/>
          </p:nvSpPr>
          <p:spPr bwMode="auto">
            <a:xfrm rot="-5400000">
              <a:off x="2374" y="2967"/>
              <a:ext cx="588" cy="624"/>
            </a:xfrm>
            <a:prstGeom prst="line">
              <a:avLst/>
            </a:prstGeom>
            <a:noFill/>
            <a:ln w="20638">
              <a:solidFill>
                <a:schemeClr val="tx1"/>
              </a:solidFill>
              <a:round/>
              <a:headEnd/>
              <a:tailEnd/>
            </a:ln>
          </p:spPr>
          <p:txBody>
            <a:bodyPr/>
            <a:lstStyle/>
            <a:p>
              <a:endParaRPr lang="fr-FR"/>
            </a:p>
          </p:txBody>
        </p:sp>
        <p:sp>
          <p:nvSpPr>
            <p:cNvPr id="308302" name="Line 78"/>
            <p:cNvSpPr>
              <a:spLocks noChangeShapeType="1"/>
            </p:cNvSpPr>
            <p:nvPr/>
          </p:nvSpPr>
          <p:spPr bwMode="auto">
            <a:xfrm rot="16200000" flipH="1">
              <a:off x="2520" y="3409"/>
              <a:ext cx="324" cy="652"/>
            </a:xfrm>
            <a:prstGeom prst="line">
              <a:avLst/>
            </a:prstGeom>
            <a:noFill/>
            <a:ln w="20638">
              <a:solidFill>
                <a:schemeClr val="tx1"/>
              </a:solidFill>
              <a:round/>
              <a:headEnd/>
              <a:tailEnd/>
            </a:ln>
          </p:spPr>
          <p:txBody>
            <a:bodyPr/>
            <a:lstStyle/>
            <a:p>
              <a:endParaRPr lang="fr-FR"/>
            </a:p>
          </p:txBody>
        </p:sp>
        <p:sp>
          <p:nvSpPr>
            <p:cNvPr id="308303" name="Line 79"/>
            <p:cNvSpPr>
              <a:spLocks noChangeShapeType="1"/>
            </p:cNvSpPr>
            <p:nvPr/>
          </p:nvSpPr>
          <p:spPr bwMode="auto">
            <a:xfrm rot="-5400000">
              <a:off x="2665" y="3186"/>
              <a:ext cx="77" cy="696"/>
            </a:xfrm>
            <a:prstGeom prst="line">
              <a:avLst/>
            </a:prstGeom>
            <a:noFill/>
            <a:ln w="20638">
              <a:solidFill>
                <a:schemeClr val="tx1"/>
              </a:solidFill>
              <a:round/>
              <a:headEnd/>
              <a:tailEnd/>
            </a:ln>
          </p:spPr>
          <p:txBody>
            <a:bodyPr/>
            <a:lstStyle/>
            <a:p>
              <a:endParaRPr lang="fr-FR"/>
            </a:p>
          </p:txBody>
        </p:sp>
        <p:sp>
          <p:nvSpPr>
            <p:cNvPr id="308304" name="Line 80"/>
            <p:cNvSpPr>
              <a:spLocks noChangeShapeType="1"/>
            </p:cNvSpPr>
            <p:nvPr/>
          </p:nvSpPr>
          <p:spPr bwMode="auto">
            <a:xfrm rot="-5400000">
              <a:off x="2533" y="2946"/>
              <a:ext cx="449" cy="803"/>
            </a:xfrm>
            <a:prstGeom prst="line">
              <a:avLst/>
            </a:prstGeom>
            <a:noFill/>
            <a:ln w="20638">
              <a:solidFill>
                <a:schemeClr val="tx1"/>
              </a:solidFill>
              <a:round/>
              <a:headEnd/>
              <a:tailEnd/>
            </a:ln>
          </p:spPr>
          <p:txBody>
            <a:bodyPr/>
            <a:lstStyle/>
            <a:p>
              <a:endParaRPr lang="fr-FR"/>
            </a:p>
          </p:txBody>
        </p:sp>
        <p:sp>
          <p:nvSpPr>
            <p:cNvPr id="308305" name="Freeform 81"/>
            <p:cNvSpPr>
              <a:spLocks noEditPoints="1"/>
            </p:cNvSpPr>
            <p:nvPr/>
          </p:nvSpPr>
          <p:spPr bwMode="auto">
            <a:xfrm rot="-5400000">
              <a:off x="2427" y="3280"/>
              <a:ext cx="1042" cy="452"/>
            </a:xfrm>
            <a:custGeom>
              <a:avLst/>
              <a:gdLst/>
              <a:ahLst/>
              <a:cxnLst>
                <a:cxn ang="0">
                  <a:pos x="88" y="176"/>
                </a:cxn>
                <a:cxn ang="0">
                  <a:pos x="157" y="170"/>
                </a:cxn>
                <a:cxn ang="0">
                  <a:pos x="203" y="171"/>
                </a:cxn>
                <a:cxn ang="0">
                  <a:pos x="294" y="180"/>
                </a:cxn>
                <a:cxn ang="0">
                  <a:pos x="288" y="166"/>
                </a:cxn>
                <a:cxn ang="0">
                  <a:pos x="363" y="173"/>
                </a:cxn>
                <a:cxn ang="0">
                  <a:pos x="451" y="155"/>
                </a:cxn>
                <a:cxn ang="0">
                  <a:pos x="451" y="155"/>
                </a:cxn>
                <a:cxn ang="0">
                  <a:pos x="550" y="172"/>
                </a:cxn>
                <a:cxn ang="0">
                  <a:pos x="556" y="158"/>
                </a:cxn>
                <a:cxn ang="0">
                  <a:pos x="664" y="182"/>
                </a:cxn>
                <a:cxn ang="0">
                  <a:pos x="776" y="183"/>
                </a:cxn>
                <a:cxn ang="0">
                  <a:pos x="825" y="192"/>
                </a:cxn>
                <a:cxn ang="0">
                  <a:pos x="897" y="222"/>
                </a:cxn>
                <a:cxn ang="0">
                  <a:pos x="884" y="203"/>
                </a:cxn>
                <a:cxn ang="0">
                  <a:pos x="1015" y="246"/>
                </a:cxn>
                <a:cxn ang="0">
                  <a:pos x="1015" y="246"/>
                </a:cxn>
                <a:cxn ang="0">
                  <a:pos x="1106" y="246"/>
                </a:cxn>
                <a:cxn ang="0">
                  <a:pos x="1188" y="271"/>
                </a:cxn>
                <a:cxn ang="0">
                  <a:pos x="1175" y="270"/>
                </a:cxn>
                <a:cxn ang="0">
                  <a:pos x="1270" y="277"/>
                </a:cxn>
                <a:cxn ang="0">
                  <a:pos x="1267" y="277"/>
                </a:cxn>
                <a:cxn ang="0">
                  <a:pos x="1440" y="261"/>
                </a:cxn>
                <a:cxn ang="0">
                  <a:pos x="1447" y="269"/>
                </a:cxn>
                <a:cxn ang="0">
                  <a:pos x="1535" y="246"/>
                </a:cxn>
                <a:cxn ang="0">
                  <a:pos x="1630" y="230"/>
                </a:cxn>
                <a:cxn ang="0">
                  <a:pos x="1630" y="231"/>
                </a:cxn>
                <a:cxn ang="0">
                  <a:pos x="1621" y="203"/>
                </a:cxn>
                <a:cxn ang="0">
                  <a:pos x="1666" y="166"/>
                </a:cxn>
                <a:cxn ang="0">
                  <a:pos x="1670" y="180"/>
                </a:cxn>
                <a:cxn ang="0">
                  <a:pos x="1637" y="137"/>
                </a:cxn>
                <a:cxn ang="0">
                  <a:pos x="1552" y="125"/>
                </a:cxn>
                <a:cxn ang="0">
                  <a:pos x="1509" y="115"/>
                </a:cxn>
                <a:cxn ang="0">
                  <a:pos x="1440" y="87"/>
                </a:cxn>
                <a:cxn ang="0">
                  <a:pos x="1427" y="100"/>
                </a:cxn>
                <a:cxn ang="0">
                  <a:pos x="1382" y="79"/>
                </a:cxn>
                <a:cxn ang="0">
                  <a:pos x="1296" y="85"/>
                </a:cxn>
                <a:cxn ang="0">
                  <a:pos x="1306" y="71"/>
                </a:cxn>
                <a:cxn ang="0">
                  <a:pos x="1169" y="59"/>
                </a:cxn>
                <a:cxn ang="0">
                  <a:pos x="1159" y="73"/>
                </a:cxn>
                <a:cxn ang="0">
                  <a:pos x="1080" y="48"/>
                </a:cxn>
                <a:cxn ang="0">
                  <a:pos x="985" y="48"/>
                </a:cxn>
                <a:cxn ang="0">
                  <a:pos x="985" y="48"/>
                </a:cxn>
                <a:cxn ang="0">
                  <a:pos x="907" y="15"/>
                </a:cxn>
                <a:cxn ang="0">
                  <a:pos x="890" y="28"/>
                </a:cxn>
                <a:cxn ang="0">
                  <a:pos x="848" y="7"/>
                </a:cxn>
                <a:cxn ang="0">
                  <a:pos x="720" y="15"/>
                </a:cxn>
                <a:cxn ang="0">
                  <a:pos x="720" y="0"/>
                </a:cxn>
                <a:cxn ang="0">
                  <a:pos x="596" y="4"/>
                </a:cxn>
                <a:cxn ang="0">
                  <a:pos x="602" y="18"/>
                </a:cxn>
                <a:cxn ang="0">
                  <a:pos x="540" y="9"/>
                </a:cxn>
                <a:cxn ang="0">
                  <a:pos x="442" y="34"/>
                </a:cxn>
                <a:cxn ang="0">
                  <a:pos x="379" y="39"/>
                </a:cxn>
                <a:cxn ang="0">
                  <a:pos x="373" y="32"/>
                </a:cxn>
                <a:cxn ang="0">
                  <a:pos x="324" y="43"/>
                </a:cxn>
                <a:cxn ang="0">
                  <a:pos x="281" y="31"/>
                </a:cxn>
                <a:cxn ang="0">
                  <a:pos x="160" y="62"/>
                </a:cxn>
                <a:cxn ang="0">
                  <a:pos x="114" y="73"/>
                </a:cxn>
                <a:cxn ang="0">
                  <a:pos x="98" y="67"/>
                </a:cxn>
                <a:cxn ang="0">
                  <a:pos x="68" y="92"/>
                </a:cxn>
                <a:cxn ang="0">
                  <a:pos x="0" y="107"/>
                </a:cxn>
              </a:cxnLst>
              <a:rect l="0" t="0" r="r" b="b"/>
              <a:pathLst>
                <a:path w="1670" h="278">
                  <a:moveTo>
                    <a:pt x="75" y="154"/>
                  </a:moveTo>
                  <a:lnTo>
                    <a:pt x="49" y="165"/>
                  </a:lnTo>
                  <a:lnTo>
                    <a:pt x="85" y="176"/>
                  </a:lnTo>
                  <a:lnTo>
                    <a:pt x="108" y="164"/>
                  </a:lnTo>
                  <a:lnTo>
                    <a:pt x="75" y="154"/>
                  </a:lnTo>
                  <a:close/>
                  <a:moveTo>
                    <a:pt x="104" y="162"/>
                  </a:moveTo>
                  <a:lnTo>
                    <a:pt x="88" y="176"/>
                  </a:lnTo>
                  <a:lnTo>
                    <a:pt x="131" y="183"/>
                  </a:lnTo>
                  <a:lnTo>
                    <a:pt x="147" y="170"/>
                  </a:lnTo>
                  <a:lnTo>
                    <a:pt x="104" y="162"/>
                  </a:lnTo>
                  <a:close/>
                  <a:moveTo>
                    <a:pt x="140" y="169"/>
                  </a:moveTo>
                  <a:lnTo>
                    <a:pt x="134" y="183"/>
                  </a:lnTo>
                  <a:lnTo>
                    <a:pt x="150" y="184"/>
                  </a:lnTo>
                  <a:lnTo>
                    <a:pt x="157" y="170"/>
                  </a:lnTo>
                  <a:lnTo>
                    <a:pt x="140" y="169"/>
                  </a:lnTo>
                  <a:close/>
                  <a:moveTo>
                    <a:pt x="131" y="183"/>
                  </a:moveTo>
                  <a:lnTo>
                    <a:pt x="134" y="183"/>
                  </a:lnTo>
                  <a:lnTo>
                    <a:pt x="137" y="176"/>
                  </a:lnTo>
                  <a:lnTo>
                    <a:pt x="131" y="183"/>
                  </a:lnTo>
                  <a:lnTo>
                    <a:pt x="131" y="183"/>
                  </a:lnTo>
                  <a:close/>
                  <a:moveTo>
                    <a:pt x="203" y="171"/>
                  </a:moveTo>
                  <a:lnTo>
                    <a:pt x="206" y="186"/>
                  </a:lnTo>
                  <a:lnTo>
                    <a:pt x="242" y="184"/>
                  </a:lnTo>
                  <a:lnTo>
                    <a:pt x="239" y="170"/>
                  </a:lnTo>
                  <a:lnTo>
                    <a:pt x="203" y="171"/>
                  </a:lnTo>
                  <a:close/>
                  <a:moveTo>
                    <a:pt x="235" y="170"/>
                  </a:moveTo>
                  <a:lnTo>
                    <a:pt x="245" y="184"/>
                  </a:lnTo>
                  <a:lnTo>
                    <a:pt x="294" y="180"/>
                  </a:lnTo>
                  <a:lnTo>
                    <a:pt x="288" y="166"/>
                  </a:lnTo>
                  <a:lnTo>
                    <a:pt x="235" y="170"/>
                  </a:lnTo>
                  <a:close/>
                  <a:moveTo>
                    <a:pt x="288" y="166"/>
                  </a:moveTo>
                  <a:lnTo>
                    <a:pt x="298" y="180"/>
                  </a:lnTo>
                  <a:lnTo>
                    <a:pt x="314" y="178"/>
                  </a:lnTo>
                  <a:lnTo>
                    <a:pt x="304" y="164"/>
                  </a:lnTo>
                  <a:lnTo>
                    <a:pt x="288" y="166"/>
                  </a:lnTo>
                  <a:close/>
                  <a:moveTo>
                    <a:pt x="298" y="180"/>
                  </a:moveTo>
                  <a:lnTo>
                    <a:pt x="298" y="180"/>
                  </a:lnTo>
                  <a:lnTo>
                    <a:pt x="291" y="173"/>
                  </a:lnTo>
                  <a:lnTo>
                    <a:pt x="294" y="180"/>
                  </a:lnTo>
                  <a:lnTo>
                    <a:pt x="298" y="180"/>
                  </a:lnTo>
                  <a:close/>
                  <a:moveTo>
                    <a:pt x="357" y="159"/>
                  </a:moveTo>
                  <a:lnTo>
                    <a:pt x="363" y="173"/>
                  </a:lnTo>
                  <a:lnTo>
                    <a:pt x="396" y="171"/>
                  </a:lnTo>
                  <a:lnTo>
                    <a:pt x="389" y="156"/>
                  </a:lnTo>
                  <a:lnTo>
                    <a:pt x="357" y="159"/>
                  </a:lnTo>
                  <a:close/>
                  <a:moveTo>
                    <a:pt x="393" y="156"/>
                  </a:moveTo>
                  <a:lnTo>
                    <a:pt x="396" y="171"/>
                  </a:lnTo>
                  <a:lnTo>
                    <a:pt x="455" y="170"/>
                  </a:lnTo>
                  <a:lnTo>
                    <a:pt x="451" y="155"/>
                  </a:lnTo>
                  <a:lnTo>
                    <a:pt x="393" y="156"/>
                  </a:lnTo>
                  <a:close/>
                  <a:moveTo>
                    <a:pt x="455" y="155"/>
                  </a:moveTo>
                  <a:lnTo>
                    <a:pt x="451" y="170"/>
                  </a:lnTo>
                  <a:lnTo>
                    <a:pt x="461" y="170"/>
                  </a:lnTo>
                  <a:lnTo>
                    <a:pt x="465" y="155"/>
                  </a:lnTo>
                  <a:lnTo>
                    <a:pt x="455" y="155"/>
                  </a:lnTo>
                  <a:close/>
                  <a:moveTo>
                    <a:pt x="451" y="155"/>
                  </a:moveTo>
                  <a:lnTo>
                    <a:pt x="455" y="155"/>
                  </a:lnTo>
                  <a:lnTo>
                    <a:pt x="451" y="162"/>
                  </a:lnTo>
                  <a:lnTo>
                    <a:pt x="451" y="155"/>
                  </a:lnTo>
                  <a:lnTo>
                    <a:pt x="451" y="155"/>
                  </a:lnTo>
                  <a:close/>
                  <a:moveTo>
                    <a:pt x="517" y="156"/>
                  </a:moveTo>
                  <a:lnTo>
                    <a:pt x="514" y="171"/>
                  </a:lnTo>
                  <a:lnTo>
                    <a:pt x="550" y="172"/>
                  </a:lnTo>
                  <a:lnTo>
                    <a:pt x="553" y="158"/>
                  </a:lnTo>
                  <a:lnTo>
                    <a:pt x="517" y="156"/>
                  </a:lnTo>
                  <a:close/>
                  <a:moveTo>
                    <a:pt x="556" y="158"/>
                  </a:moveTo>
                  <a:lnTo>
                    <a:pt x="546" y="172"/>
                  </a:lnTo>
                  <a:lnTo>
                    <a:pt x="615" y="177"/>
                  </a:lnTo>
                  <a:lnTo>
                    <a:pt x="622" y="162"/>
                  </a:lnTo>
                  <a:lnTo>
                    <a:pt x="556" y="158"/>
                  </a:lnTo>
                  <a:close/>
                  <a:moveTo>
                    <a:pt x="553" y="158"/>
                  </a:moveTo>
                  <a:lnTo>
                    <a:pt x="556" y="158"/>
                  </a:lnTo>
                  <a:lnTo>
                    <a:pt x="553" y="165"/>
                  </a:lnTo>
                  <a:lnTo>
                    <a:pt x="553" y="158"/>
                  </a:lnTo>
                  <a:lnTo>
                    <a:pt x="553" y="158"/>
                  </a:lnTo>
                  <a:close/>
                  <a:moveTo>
                    <a:pt x="674" y="169"/>
                  </a:moveTo>
                  <a:lnTo>
                    <a:pt x="664" y="182"/>
                  </a:lnTo>
                  <a:lnTo>
                    <a:pt x="717" y="189"/>
                  </a:lnTo>
                  <a:lnTo>
                    <a:pt x="730" y="175"/>
                  </a:lnTo>
                  <a:lnTo>
                    <a:pt x="674" y="169"/>
                  </a:lnTo>
                  <a:close/>
                  <a:moveTo>
                    <a:pt x="733" y="176"/>
                  </a:moveTo>
                  <a:lnTo>
                    <a:pt x="717" y="189"/>
                  </a:lnTo>
                  <a:lnTo>
                    <a:pt x="759" y="197"/>
                  </a:lnTo>
                  <a:lnTo>
                    <a:pt x="776" y="183"/>
                  </a:lnTo>
                  <a:lnTo>
                    <a:pt x="733" y="176"/>
                  </a:lnTo>
                  <a:close/>
                  <a:moveTo>
                    <a:pt x="730" y="176"/>
                  </a:moveTo>
                  <a:lnTo>
                    <a:pt x="733" y="176"/>
                  </a:lnTo>
                  <a:lnTo>
                    <a:pt x="723" y="182"/>
                  </a:lnTo>
                  <a:lnTo>
                    <a:pt x="730" y="175"/>
                  </a:lnTo>
                  <a:lnTo>
                    <a:pt x="730" y="176"/>
                  </a:lnTo>
                  <a:close/>
                  <a:moveTo>
                    <a:pt x="825" y="192"/>
                  </a:moveTo>
                  <a:lnTo>
                    <a:pt x="805" y="204"/>
                  </a:lnTo>
                  <a:lnTo>
                    <a:pt x="867" y="216"/>
                  </a:lnTo>
                  <a:lnTo>
                    <a:pt x="884" y="203"/>
                  </a:lnTo>
                  <a:lnTo>
                    <a:pt x="825" y="192"/>
                  </a:lnTo>
                  <a:close/>
                  <a:moveTo>
                    <a:pt x="884" y="203"/>
                  </a:moveTo>
                  <a:lnTo>
                    <a:pt x="864" y="216"/>
                  </a:lnTo>
                  <a:lnTo>
                    <a:pt x="897" y="222"/>
                  </a:lnTo>
                  <a:lnTo>
                    <a:pt x="916" y="210"/>
                  </a:lnTo>
                  <a:lnTo>
                    <a:pt x="884" y="203"/>
                  </a:lnTo>
                  <a:close/>
                  <a:moveTo>
                    <a:pt x="884" y="203"/>
                  </a:moveTo>
                  <a:lnTo>
                    <a:pt x="884" y="203"/>
                  </a:lnTo>
                  <a:lnTo>
                    <a:pt x="874" y="210"/>
                  </a:lnTo>
                  <a:lnTo>
                    <a:pt x="884" y="203"/>
                  </a:lnTo>
                  <a:lnTo>
                    <a:pt x="884" y="203"/>
                  </a:lnTo>
                  <a:close/>
                  <a:moveTo>
                    <a:pt x="962" y="219"/>
                  </a:moveTo>
                  <a:lnTo>
                    <a:pt x="943" y="232"/>
                  </a:lnTo>
                  <a:lnTo>
                    <a:pt x="1015" y="246"/>
                  </a:lnTo>
                  <a:lnTo>
                    <a:pt x="1031" y="232"/>
                  </a:lnTo>
                  <a:lnTo>
                    <a:pt x="962" y="219"/>
                  </a:lnTo>
                  <a:close/>
                  <a:moveTo>
                    <a:pt x="1031" y="232"/>
                  </a:moveTo>
                  <a:lnTo>
                    <a:pt x="1015" y="246"/>
                  </a:lnTo>
                  <a:lnTo>
                    <a:pt x="1038" y="250"/>
                  </a:lnTo>
                  <a:lnTo>
                    <a:pt x="1054" y="237"/>
                  </a:lnTo>
                  <a:lnTo>
                    <a:pt x="1031" y="232"/>
                  </a:lnTo>
                  <a:close/>
                  <a:moveTo>
                    <a:pt x="1015" y="246"/>
                  </a:moveTo>
                  <a:lnTo>
                    <a:pt x="1015" y="246"/>
                  </a:lnTo>
                  <a:lnTo>
                    <a:pt x="1021" y="239"/>
                  </a:lnTo>
                  <a:lnTo>
                    <a:pt x="1015" y="246"/>
                  </a:lnTo>
                  <a:lnTo>
                    <a:pt x="1015" y="246"/>
                  </a:lnTo>
                  <a:close/>
                  <a:moveTo>
                    <a:pt x="1103" y="244"/>
                  </a:moveTo>
                  <a:lnTo>
                    <a:pt x="1087" y="258"/>
                  </a:lnTo>
                  <a:lnTo>
                    <a:pt x="1090" y="259"/>
                  </a:lnTo>
                  <a:lnTo>
                    <a:pt x="1106" y="246"/>
                  </a:lnTo>
                  <a:lnTo>
                    <a:pt x="1103" y="244"/>
                  </a:lnTo>
                  <a:close/>
                  <a:moveTo>
                    <a:pt x="1106" y="246"/>
                  </a:moveTo>
                  <a:lnTo>
                    <a:pt x="1093" y="259"/>
                  </a:lnTo>
                  <a:lnTo>
                    <a:pt x="1175" y="270"/>
                  </a:lnTo>
                  <a:lnTo>
                    <a:pt x="1188" y="255"/>
                  </a:lnTo>
                  <a:lnTo>
                    <a:pt x="1106" y="246"/>
                  </a:lnTo>
                  <a:close/>
                  <a:moveTo>
                    <a:pt x="1185" y="255"/>
                  </a:moveTo>
                  <a:lnTo>
                    <a:pt x="1178" y="270"/>
                  </a:lnTo>
                  <a:lnTo>
                    <a:pt x="1188" y="271"/>
                  </a:lnTo>
                  <a:lnTo>
                    <a:pt x="1198" y="257"/>
                  </a:lnTo>
                  <a:lnTo>
                    <a:pt x="1185" y="255"/>
                  </a:lnTo>
                  <a:close/>
                  <a:moveTo>
                    <a:pt x="1175" y="270"/>
                  </a:moveTo>
                  <a:lnTo>
                    <a:pt x="1178" y="270"/>
                  </a:lnTo>
                  <a:lnTo>
                    <a:pt x="1182" y="263"/>
                  </a:lnTo>
                  <a:lnTo>
                    <a:pt x="1175" y="270"/>
                  </a:lnTo>
                  <a:lnTo>
                    <a:pt x="1175" y="270"/>
                  </a:lnTo>
                  <a:close/>
                  <a:moveTo>
                    <a:pt x="1247" y="260"/>
                  </a:moveTo>
                  <a:lnTo>
                    <a:pt x="1241" y="275"/>
                  </a:lnTo>
                  <a:lnTo>
                    <a:pt x="1267" y="277"/>
                  </a:lnTo>
                  <a:lnTo>
                    <a:pt x="1277" y="263"/>
                  </a:lnTo>
                  <a:lnTo>
                    <a:pt x="1247" y="260"/>
                  </a:lnTo>
                  <a:close/>
                  <a:moveTo>
                    <a:pt x="1273" y="263"/>
                  </a:moveTo>
                  <a:lnTo>
                    <a:pt x="1270" y="277"/>
                  </a:lnTo>
                  <a:lnTo>
                    <a:pt x="1345" y="278"/>
                  </a:lnTo>
                  <a:lnTo>
                    <a:pt x="1349" y="264"/>
                  </a:lnTo>
                  <a:lnTo>
                    <a:pt x="1273" y="263"/>
                  </a:lnTo>
                  <a:close/>
                  <a:moveTo>
                    <a:pt x="1270" y="277"/>
                  </a:moveTo>
                  <a:lnTo>
                    <a:pt x="1270" y="277"/>
                  </a:lnTo>
                  <a:lnTo>
                    <a:pt x="1270" y="270"/>
                  </a:lnTo>
                  <a:lnTo>
                    <a:pt x="1267" y="277"/>
                  </a:lnTo>
                  <a:lnTo>
                    <a:pt x="1270" y="277"/>
                  </a:lnTo>
                  <a:close/>
                  <a:moveTo>
                    <a:pt x="1398" y="264"/>
                  </a:moveTo>
                  <a:lnTo>
                    <a:pt x="1401" y="278"/>
                  </a:lnTo>
                  <a:lnTo>
                    <a:pt x="1450" y="276"/>
                  </a:lnTo>
                  <a:lnTo>
                    <a:pt x="1444" y="261"/>
                  </a:lnTo>
                  <a:lnTo>
                    <a:pt x="1398" y="264"/>
                  </a:lnTo>
                  <a:close/>
                  <a:moveTo>
                    <a:pt x="1440" y="261"/>
                  </a:moveTo>
                  <a:lnTo>
                    <a:pt x="1454" y="276"/>
                  </a:lnTo>
                  <a:lnTo>
                    <a:pt x="1509" y="269"/>
                  </a:lnTo>
                  <a:lnTo>
                    <a:pt x="1493" y="254"/>
                  </a:lnTo>
                  <a:lnTo>
                    <a:pt x="1440" y="261"/>
                  </a:lnTo>
                  <a:close/>
                  <a:moveTo>
                    <a:pt x="1454" y="276"/>
                  </a:moveTo>
                  <a:lnTo>
                    <a:pt x="1454" y="276"/>
                  </a:lnTo>
                  <a:lnTo>
                    <a:pt x="1447" y="269"/>
                  </a:lnTo>
                  <a:lnTo>
                    <a:pt x="1450" y="276"/>
                  </a:lnTo>
                  <a:lnTo>
                    <a:pt x="1454" y="276"/>
                  </a:lnTo>
                  <a:close/>
                  <a:moveTo>
                    <a:pt x="1535" y="246"/>
                  </a:moveTo>
                  <a:lnTo>
                    <a:pt x="1558" y="258"/>
                  </a:lnTo>
                  <a:lnTo>
                    <a:pt x="1581" y="250"/>
                  </a:lnTo>
                  <a:lnTo>
                    <a:pt x="1558" y="239"/>
                  </a:lnTo>
                  <a:lnTo>
                    <a:pt x="1535" y="246"/>
                  </a:lnTo>
                  <a:close/>
                  <a:moveTo>
                    <a:pt x="1555" y="241"/>
                  </a:moveTo>
                  <a:lnTo>
                    <a:pt x="1588" y="249"/>
                  </a:lnTo>
                  <a:lnTo>
                    <a:pt x="1630" y="231"/>
                  </a:lnTo>
                  <a:lnTo>
                    <a:pt x="1598" y="221"/>
                  </a:lnTo>
                  <a:lnTo>
                    <a:pt x="1555" y="241"/>
                  </a:lnTo>
                  <a:close/>
                  <a:moveTo>
                    <a:pt x="1598" y="224"/>
                  </a:moveTo>
                  <a:lnTo>
                    <a:pt x="1630" y="230"/>
                  </a:lnTo>
                  <a:lnTo>
                    <a:pt x="1637" y="226"/>
                  </a:lnTo>
                  <a:lnTo>
                    <a:pt x="1601" y="220"/>
                  </a:lnTo>
                  <a:lnTo>
                    <a:pt x="1598" y="224"/>
                  </a:lnTo>
                  <a:close/>
                  <a:moveTo>
                    <a:pt x="1630" y="230"/>
                  </a:moveTo>
                  <a:lnTo>
                    <a:pt x="1630" y="230"/>
                  </a:lnTo>
                  <a:lnTo>
                    <a:pt x="1614" y="226"/>
                  </a:lnTo>
                  <a:lnTo>
                    <a:pt x="1630" y="231"/>
                  </a:lnTo>
                  <a:lnTo>
                    <a:pt x="1630" y="230"/>
                  </a:lnTo>
                  <a:close/>
                  <a:moveTo>
                    <a:pt x="1621" y="203"/>
                  </a:moveTo>
                  <a:lnTo>
                    <a:pt x="1657" y="209"/>
                  </a:lnTo>
                  <a:lnTo>
                    <a:pt x="1660" y="208"/>
                  </a:lnTo>
                  <a:lnTo>
                    <a:pt x="1624" y="202"/>
                  </a:lnTo>
                  <a:lnTo>
                    <a:pt x="1621" y="203"/>
                  </a:lnTo>
                  <a:close/>
                  <a:moveTo>
                    <a:pt x="1621" y="203"/>
                  </a:moveTo>
                  <a:lnTo>
                    <a:pt x="1660" y="205"/>
                  </a:lnTo>
                  <a:lnTo>
                    <a:pt x="1670" y="181"/>
                  </a:lnTo>
                  <a:lnTo>
                    <a:pt x="1630" y="178"/>
                  </a:lnTo>
                  <a:lnTo>
                    <a:pt x="1621" y="203"/>
                  </a:lnTo>
                  <a:close/>
                  <a:moveTo>
                    <a:pt x="1630" y="181"/>
                  </a:moveTo>
                  <a:lnTo>
                    <a:pt x="1670" y="180"/>
                  </a:lnTo>
                  <a:lnTo>
                    <a:pt x="1666" y="166"/>
                  </a:lnTo>
                  <a:lnTo>
                    <a:pt x="1627" y="169"/>
                  </a:lnTo>
                  <a:lnTo>
                    <a:pt x="1630" y="181"/>
                  </a:lnTo>
                  <a:close/>
                  <a:moveTo>
                    <a:pt x="1670" y="180"/>
                  </a:moveTo>
                  <a:lnTo>
                    <a:pt x="1670" y="180"/>
                  </a:lnTo>
                  <a:lnTo>
                    <a:pt x="1650" y="180"/>
                  </a:lnTo>
                  <a:lnTo>
                    <a:pt x="1670" y="181"/>
                  </a:lnTo>
                  <a:lnTo>
                    <a:pt x="1670" y="180"/>
                  </a:lnTo>
                  <a:close/>
                  <a:moveTo>
                    <a:pt x="1611" y="151"/>
                  </a:moveTo>
                  <a:lnTo>
                    <a:pt x="1647" y="145"/>
                  </a:lnTo>
                  <a:lnTo>
                    <a:pt x="1640" y="139"/>
                  </a:lnTo>
                  <a:lnTo>
                    <a:pt x="1604" y="145"/>
                  </a:lnTo>
                  <a:lnTo>
                    <a:pt x="1611" y="151"/>
                  </a:lnTo>
                  <a:close/>
                  <a:moveTo>
                    <a:pt x="1607" y="147"/>
                  </a:moveTo>
                  <a:lnTo>
                    <a:pt x="1637" y="137"/>
                  </a:lnTo>
                  <a:lnTo>
                    <a:pt x="1604" y="122"/>
                  </a:lnTo>
                  <a:lnTo>
                    <a:pt x="1575" y="132"/>
                  </a:lnTo>
                  <a:lnTo>
                    <a:pt x="1607" y="147"/>
                  </a:lnTo>
                  <a:close/>
                  <a:moveTo>
                    <a:pt x="1578" y="133"/>
                  </a:moveTo>
                  <a:lnTo>
                    <a:pt x="1601" y="121"/>
                  </a:lnTo>
                  <a:lnTo>
                    <a:pt x="1575" y="114"/>
                  </a:lnTo>
                  <a:lnTo>
                    <a:pt x="1552" y="125"/>
                  </a:lnTo>
                  <a:lnTo>
                    <a:pt x="1578" y="133"/>
                  </a:lnTo>
                  <a:close/>
                  <a:moveTo>
                    <a:pt x="1604" y="121"/>
                  </a:moveTo>
                  <a:lnTo>
                    <a:pt x="1601" y="121"/>
                  </a:lnTo>
                  <a:lnTo>
                    <a:pt x="1588" y="127"/>
                  </a:lnTo>
                  <a:lnTo>
                    <a:pt x="1604" y="122"/>
                  </a:lnTo>
                  <a:lnTo>
                    <a:pt x="1604" y="121"/>
                  </a:lnTo>
                  <a:close/>
                  <a:moveTo>
                    <a:pt x="1509" y="115"/>
                  </a:moveTo>
                  <a:lnTo>
                    <a:pt x="1529" y="103"/>
                  </a:lnTo>
                  <a:lnTo>
                    <a:pt x="1503" y="96"/>
                  </a:lnTo>
                  <a:lnTo>
                    <a:pt x="1483" y="109"/>
                  </a:lnTo>
                  <a:lnTo>
                    <a:pt x="1509" y="115"/>
                  </a:lnTo>
                  <a:close/>
                  <a:moveTo>
                    <a:pt x="1486" y="110"/>
                  </a:moveTo>
                  <a:lnTo>
                    <a:pt x="1499" y="96"/>
                  </a:lnTo>
                  <a:lnTo>
                    <a:pt x="1440" y="87"/>
                  </a:lnTo>
                  <a:lnTo>
                    <a:pt x="1427" y="100"/>
                  </a:lnTo>
                  <a:lnTo>
                    <a:pt x="1486" y="110"/>
                  </a:lnTo>
                  <a:close/>
                  <a:moveTo>
                    <a:pt x="1427" y="100"/>
                  </a:moveTo>
                  <a:lnTo>
                    <a:pt x="1440" y="87"/>
                  </a:lnTo>
                  <a:lnTo>
                    <a:pt x="1431" y="85"/>
                  </a:lnTo>
                  <a:lnTo>
                    <a:pt x="1418" y="99"/>
                  </a:lnTo>
                  <a:lnTo>
                    <a:pt x="1427" y="100"/>
                  </a:lnTo>
                  <a:close/>
                  <a:moveTo>
                    <a:pt x="1440" y="87"/>
                  </a:moveTo>
                  <a:lnTo>
                    <a:pt x="1440" y="87"/>
                  </a:lnTo>
                  <a:lnTo>
                    <a:pt x="1434" y="93"/>
                  </a:lnTo>
                  <a:lnTo>
                    <a:pt x="1440" y="87"/>
                  </a:lnTo>
                  <a:lnTo>
                    <a:pt x="1440" y="87"/>
                  </a:lnTo>
                  <a:close/>
                  <a:moveTo>
                    <a:pt x="1368" y="93"/>
                  </a:moveTo>
                  <a:lnTo>
                    <a:pt x="1382" y="79"/>
                  </a:lnTo>
                  <a:lnTo>
                    <a:pt x="1375" y="78"/>
                  </a:lnTo>
                  <a:lnTo>
                    <a:pt x="1362" y="93"/>
                  </a:lnTo>
                  <a:lnTo>
                    <a:pt x="1368" y="93"/>
                  </a:lnTo>
                  <a:close/>
                  <a:moveTo>
                    <a:pt x="1365" y="93"/>
                  </a:moveTo>
                  <a:lnTo>
                    <a:pt x="1375" y="78"/>
                  </a:lnTo>
                  <a:lnTo>
                    <a:pt x="1309" y="71"/>
                  </a:lnTo>
                  <a:lnTo>
                    <a:pt x="1296" y="85"/>
                  </a:lnTo>
                  <a:lnTo>
                    <a:pt x="1365" y="93"/>
                  </a:lnTo>
                  <a:close/>
                  <a:moveTo>
                    <a:pt x="1296" y="85"/>
                  </a:moveTo>
                  <a:lnTo>
                    <a:pt x="1306" y="71"/>
                  </a:lnTo>
                  <a:lnTo>
                    <a:pt x="1280" y="68"/>
                  </a:lnTo>
                  <a:lnTo>
                    <a:pt x="1270" y="83"/>
                  </a:lnTo>
                  <a:lnTo>
                    <a:pt x="1296" y="85"/>
                  </a:lnTo>
                  <a:close/>
                  <a:moveTo>
                    <a:pt x="1306" y="71"/>
                  </a:moveTo>
                  <a:lnTo>
                    <a:pt x="1306" y="71"/>
                  </a:lnTo>
                  <a:lnTo>
                    <a:pt x="1303" y="78"/>
                  </a:lnTo>
                  <a:lnTo>
                    <a:pt x="1309" y="71"/>
                  </a:lnTo>
                  <a:lnTo>
                    <a:pt x="1306" y="71"/>
                  </a:lnTo>
                  <a:close/>
                  <a:moveTo>
                    <a:pt x="1218" y="78"/>
                  </a:moveTo>
                  <a:lnTo>
                    <a:pt x="1228" y="64"/>
                  </a:lnTo>
                  <a:lnTo>
                    <a:pt x="1169" y="59"/>
                  </a:lnTo>
                  <a:lnTo>
                    <a:pt x="1162" y="73"/>
                  </a:lnTo>
                  <a:lnTo>
                    <a:pt x="1218" y="78"/>
                  </a:lnTo>
                  <a:close/>
                  <a:moveTo>
                    <a:pt x="1159" y="73"/>
                  </a:moveTo>
                  <a:lnTo>
                    <a:pt x="1172" y="59"/>
                  </a:lnTo>
                  <a:lnTo>
                    <a:pt x="1126" y="54"/>
                  </a:lnTo>
                  <a:lnTo>
                    <a:pt x="1116" y="68"/>
                  </a:lnTo>
                  <a:lnTo>
                    <a:pt x="1159" y="73"/>
                  </a:lnTo>
                  <a:close/>
                  <a:moveTo>
                    <a:pt x="1159" y="73"/>
                  </a:moveTo>
                  <a:lnTo>
                    <a:pt x="1159" y="73"/>
                  </a:lnTo>
                  <a:lnTo>
                    <a:pt x="1165" y="66"/>
                  </a:lnTo>
                  <a:lnTo>
                    <a:pt x="1162" y="73"/>
                  </a:lnTo>
                  <a:lnTo>
                    <a:pt x="1159" y="73"/>
                  </a:lnTo>
                  <a:close/>
                  <a:moveTo>
                    <a:pt x="1064" y="61"/>
                  </a:moveTo>
                  <a:lnTo>
                    <a:pt x="1080" y="48"/>
                  </a:lnTo>
                  <a:lnTo>
                    <a:pt x="1054" y="44"/>
                  </a:lnTo>
                  <a:lnTo>
                    <a:pt x="1038" y="57"/>
                  </a:lnTo>
                  <a:lnTo>
                    <a:pt x="1064" y="61"/>
                  </a:lnTo>
                  <a:close/>
                  <a:moveTo>
                    <a:pt x="1038" y="57"/>
                  </a:moveTo>
                  <a:lnTo>
                    <a:pt x="1054" y="44"/>
                  </a:lnTo>
                  <a:lnTo>
                    <a:pt x="1005" y="34"/>
                  </a:lnTo>
                  <a:lnTo>
                    <a:pt x="985" y="48"/>
                  </a:lnTo>
                  <a:lnTo>
                    <a:pt x="1038" y="57"/>
                  </a:lnTo>
                  <a:close/>
                  <a:moveTo>
                    <a:pt x="985" y="48"/>
                  </a:moveTo>
                  <a:lnTo>
                    <a:pt x="1005" y="34"/>
                  </a:lnTo>
                  <a:lnTo>
                    <a:pt x="989" y="31"/>
                  </a:lnTo>
                  <a:lnTo>
                    <a:pt x="969" y="44"/>
                  </a:lnTo>
                  <a:lnTo>
                    <a:pt x="985" y="48"/>
                  </a:lnTo>
                  <a:close/>
                  <a:moveTo>
                    <a:pt x="985" y="48"/>
                  </a:moveTo>
                  <a:lnTo>
                    <a:pt x="985" y="48"/>
                  </a:lnTo>
                  <a:lnTo>
                    <a:pt x="995" y="40"/>
                  </a:lnTo>
                  <a:lnTo>
                    <a:pt x="985" y="48"/>
                  </a:lnTo>
                  <a:lnTo>
                    <a:pt x="985" y="48"/>
                  </a:lnTo>
                  <a:close/>
                  <a:moveTo>
                    <a:pt x="923" y="35"/>
                  </a:moveTo>
                  <a:lnTo>
                    <a:pt x="943" y="22"/>
                  </a:lnTo>
                  <a:lnTo>
                    <a:pt x="907" y="15"/>
                  </a:lnTo>
                  <a:lnTo>
                    <a:pt x="887" y="28"/>
                  </a:lnTo>
                  <a:lnTo>
                    <a:pt x="923" y="35"/>
                  </a:lnTo>
                  <a:close/>
                  <a:moveTo>
                    <a:pt x="890" y="28"/>
                  </a:moveTo>
                  <a:lnTo>
                    <a:pt x="903" y="15"/>
                  </a:lnTo>
                  <a:lnTo>
                    <a:pt x="851" y="7"/>
                  </a:lnTo>
                  <a:lnTo>
                    <a:pt x="838" y="21"/>
                  </a:lnTo>
                  <a:lnTo>
                    <a:pt x="890" y="28"/>
                  </a:lnTo>
                  <a:close/>
                  <a:moveTo>
                    <a:pt x="838" y="21"/>
                  </a:moveTo>
                  <a:lnTo>
                    <a:pt x="848" y="7"/>
                  </a:lnTo>
                  <a:lnTo>
                    <a:pt x="841" y="6"/>
                  </a:lnTo>
                  <a:lnTo>
                    <a:pt x="831" y="21"/>
                  </a:lnTo>
                  <a:lnTo>
                    <a:pt x="838" y="21"/>
                  </a:lnTo>
                  <a:close/>
                  <a:moveTo>
                    <a:pt x="851" y="7"/>
                  </a:moveTo>
                  <a:lnTo>
                    <a:pt x="848" y="7"/>
                  </a:lnTo>
                  <a:lnTo>
                    <a:pt x="844" y="15"/>
                  </a:lnTo>
                  <a:lnTo>
                    <a:pt x="851" y="7"/>
                  </a:lnTo>
                  <a:lnTo>
                    <a:pt x="851" y="7"/>
                  </a:lnTo>
                  <a:close/>
                  <a:moveTo>
                    <a:pt x="782" y="16"/>
                  </a:moveTo>
                  <a:lnTo>
                    <a:pt x="786" y="1"/>
                  </a:lnTo>
                  <a:lnTo>
                    <a:pt x="720" y="0"/>
                  </a:lnTo>
                  <a:lnTo>
                    <a:pt x="720" y="15"/>
                  </a:lnTo>
                  <a:lnTo>
                    <a:pt x="782" y="16"/>
                  </a:lnTo>
                  <a:close/>
                  <a:moveTo>
                    <a:pt x="720" y="15"/>
                  </a:moveTo>
                  <a:lnTo>
                    <a:pt x="720" y="0"/>
                  </a:lnTo>
                  <a:lnTo>
                    <a:pt x="681" y="0"/>
                  </a:lnTo>
                  <a:lnTo>
                    <a:pt x="681" y="15"/>
                  </a:lnTo>
                  <a:lnTo>
                    <a:pt x="720" y="15"/>
                  </a:lnTo>
                  <a:close/>
                  <a:moveTo>
                    <a:pt x="720" y="0"/>
                  </a:moveTo>
                  <a:lnTo>
                    <a:pt x="720" y="0"/>
                  </a:lnTo>
                  <a:lnTo>
                    <a:pt x="720" y="7"/>
                  </a:lnTo>
                  <a:lnTo>
                    <a:pt x="720" y="0"/>
                  </a:lnTo>
                  <a:lnTo>
                    <a:pt x="720" y="0"/>
                  </a:lnTo>
                  <a:close/>
                  <a:moveTo>
                    <a:pt x="632" y="17"/>
                  </a:moveTo>
                  <a:lnTo>
                    <a:pt x="625" y="2"/>
                  </a:lnTo>
                  <a:lnTo>
                    <a:pt x="596" y="4"/>
                  </a:lnTo>
                  <a:lnTo>
                    <a:pt x="602" y="18"/>
                  </a:lnTo>
                  <a:lnTo>
                    <a:pt x="632" y="17"/>
                  </a:lnTo>
                  <a:close/>
                  <a:moveTo>
                    <a:pt x="602" y="18"/>
                  </a:moveTo>
                  <a:lnTo>
                    <a:pt x="596" y="4"/>
                  </a:lnTo>
                  <a:lnTo>
                    <a:pt x="540" y="9"/>
                  </a:lnTo>
                  <a:lnTo>
                    <a:pt x="550" y="23"/>
                  </a:lnTo>
                  <a:lnTo>
                    <a:pt x="602" y="18"/>
                  </a:lnTo>
                  <a:close/>
                  <a:moveTo>
                    <a:pt x="550" y="23"/>
                  </a:moveTo>
                  <a:lnTo>
                    <a:pt x="540" y="9"/>
                  </a:lnTo>
                  <a:lnTo>
                    <a:pt x="520" y="11"/>
                  </a:lnTo>
                  <a:lnTo>
                    <a:pt x="530" y="24"/>
                  </a:lnTo>
                  <a:lnTo>
                    <a:pt x="550" y="23"/>
                  </a:lnTo>
                  <a:close/>
                  <a:moveTo>
                    <a:pt x="540" y="9"/>
                  </a:moveTo>
                  <a:lnTo>
                    <a:pt x="540" y="9"/>
                  </a:lnTo>
                  <a:lnTo>
                    <a:pt x="546" y="16"/>
                  </a:lnTo>
                  <a:lnTo>
                    <a:pt x="540" y="9"/>
                  </a:lnTo>
                  <a:lnTo>
                    <a:pt x="540" y="9"/>
                  </a:lnTo>
                  <a:close/>
                  <a:moveTo>
                    <a:pt x="481" y="31"/>
                  </a:moveTo>
                  <a:lnTo>
                    <a:pt x="471" y="16"/>
                  </a:lnTo>
                  <a:lnTo>
                    <a:pt x="432" y="20"/>
                  </a:lnTo>
                  <a:lnTo>
                    <a:pt x="442" y="34"/>
                  </a:lnTo>
                  <a:lnTo>
                    <a:pt x="481" y="31"/>
                  </a:lnTo>
                  <a:close/>
                  <a:moveTo>
                    <a:pt x="442" y="34"/>
                  </a:moveTo>
                  <a:lnTo>
                    <a:pt x="432" y="20"/>
                  </a:lnTo>
                  <a:lnTo>
                    <a:pt x="370" y="24"/>
                  </a:lnTo>
                  <a:lnTo>
                    <a:pt x="379" y="39"/>
                  </a:lnTo>
                  <a:lnTo>
                    <a:pt x="442" y="34"/>
                  </a:lnTo>
                  <a:close/>
                  <a:moveTo>
                    <a:pt x="379" y="39"/>
                  </a:moveTo>
                  <a:lnTo>
                    <a:pt x="370" y="24"/>
                  </a:lnTo>
                  <a:lnTo>
                    <a:pt x="370" y="24"/>
                  </a:lnTo>
                  <a:lnTo>
                    <a:pt x="376" y="39"/>
                  </a:lnTo>
                  <a:lnTo>
                    <a:pt x="379" y="39"/>
                  </a:lnTo>
                  <a:close/>
                  <a:moveTo>
                    <a:pt x="379" y="39"/>
                  </a:moveTo>
                  <a:lnTo>
                    <a:pt x="379" y="39"/>
                  </a:lnTo>
                  <a:lnTo>
                    <a:pt x="373" y="32"/>
                  </a:lnTo>
                  <a:lnTo>
                    <a:pt x="379" y="39"/>
                  </a:lnTo>
                  <a:lnTo>
                    <a:pt x="379" y="39"/>
                  </a:lnTo>
                  <a:close/>
                  <a:moveTo>
                    <a:pt x="324" y="43"/>
                  </a:moveTo>
                  <a:lnTo>
                    <a:pt x="317" y="28"/>
                  </a:lnTo>
                  <a:lnTo>
                    <a:pt x="284" y="31"/>
                  </a:lnTo>
                  <a:lnTo>
                    <a:pt x="291" y="45"/>
                  </a:lnTo>
                  <a:lnTo>
                    <a:pt x="324" y="43"/>
                  </a:lnTo>
                  <a:close/>
                  <a:moveTo>
                    <a:pt x="294" y="45"/>
                  </a:moveTo>
                  <a:lnTo>
                    <a:pt x="281" y="31"/>
                  </a:lnTo>
                  <a:lnTo>
                    <a:pt x="216" y="38"/>
                  </a:lnTo>
                  <a:lnTo>
                    <a:pt x="226" y="53"/>
                  </a:lnTo>
                  <a:lnTo>
                    <a:pt x="294" y="45"/>
                  </a:lnTo>
                  <a:close/>
                  <a:moveTo>
                    <a:pt x="284" y="31"/>
                  </a:moveTo>
                  <a:lnTo>
                    <a:pt x="281" y="31"/>
                  </a:lnTo>
                  <a:lnTo>
                    <a:pt x="288" y="38"/>
                  </a:lnTo>
                  <a:lnTo>
                    <a:pt x="284" y="31"/>
                  </a:lnTo>
                  <a:lnTo>
                    <a:pt x="284" y="31"/>
                  </a:lnTo>
                  <a:close/>
                  <a:moveTo>
                    <a:pt x="180" y="59"/>
                  </a:moveTo>
                  <a:lnTo>
                    <a:pt x="163" y="45"/>
                  </a:lnTo>
                  <a:lnTo>
                    <a:pt x="144" y="48"/>
                  </a:lnTo>
                  <a:lnTo>
                    <a:pt x="160" y="62"/>
                  </a:lnTo>
                  <a:lnTo>
                    <a:pt x="180" y="59"/>
                  </a:lnTo>
                  <a:close/>
                  <a:moveTo>
                    <a:pt x="163" y="61"/>
                  </a:moveTo>
                  <a:lnTo>
                    <a:pt x="140" y="49"/>
                  </a:lnTo>
                  <a:lnTo>
                    <a:pt x="88" y="61"/>
                  </a:lnTo>
                  <a:lnTo>
                    <a:pt x="111" y="73"/>
                  </a:lnTo>
                  <a:lnTo>
                    <a:pt x="163" y="61"/>
                  </a:lnTo>
                  <a:close/>
                  <a:moveTo>
                    <a:pt x="114" y="73"/>
                  </a:moveTo>
                  <a:lnTo>
                    <a:pt x="85" y="62"/>
                  </a:lnTo>
                  <a:lnTo>
                    <a:pt x="72" y="68"/>
                  </a:lnTo>
                  <a:lnTo>
                    <a:pt x="98" y="78"/>
                  </a:lnTo>
                  <a:lnTo>
                    <a:pt x="114" y="73"/>
                  </a:lnTo>
                  <a:close/>
                  <a:moveTo>
                    <a:pt x="88" y="62"/>
                  </a:moveTo>
                  <a:lnTo>
                    <a:pt x="85" y="62"/>
                  </a:lnTo>
                  <a:lnTo>
                    <a:pt x="98" y="67"/>
                  </a:lnTo>
                  <a:lnTo>
                    <a:pt x="88" y="61"/>
                  </a:lnTo>
                  <a:lnTo>
                    <a:pt x="88" y="62"/>
                  </a:lnTo>
                  <a:close/>
                  <a:moveTo>
                    <a:pt x="68" y="92"/>
                  </a:moveTo>
                  <a:lnTo>
                    <a:pt x="32" y="84"/>
                  </a:lnTo>
                  <a:lnTo>
                    <a:pt x="3" y="103"/>
                  </a:lnTo>
                  <a:lnTo>
                    <a:pt x="36" y="110"/>
                  </a:lnTo>
                  <a:lnTo>
                    <a:pt x="68" y="92"/>
                  </a:lnTo>
                  <a:close/>
                  <a:moveTo>
                    <a:pt x="39" y="106"/>
                  </a:moveTo>
                  <a:lnTo>
                    <a:pt x="0" y="107"/>
                  </a:lnTo>
                  <a:lnTo>
                    <a:pt x="9" y="145"/>
                  </a:lnTo>
                  <a:lnTo>
                    <a:pt x="49" y="143"/>
                  </a:lnTo>
                  <a:lnTo>
                    <a:pt x="39" y="106"/>
                  </a:lnTo>
                  <a:close/>
                  <a:moveTo>
                    <a:pt x="0" y="105"/>
                  </a:moveTo>
                  <a:lnTo>
                    <a:pt x="0" y="107"/>
                  </a:lnTo>
                  <a:lnTo>
                    <a:pt x="19" y="106"/>
                  </a:lnTo>
                  <a:lnTo>
                    <a:pt x="3" y="103"/>
                  </a:lnTo>
                  <a:lnTo>
                    <a:pt x="0" y="105"/>
                  </a:lnTo>
                  <a:close/>
                </a:path>
              </a:pathLst>
            </a:custGeom>
            <a:solidFill>
              <a:schemeClr val="tx1"/>
            </a:solidFill>
            <a:ln w="0">
              <a:solidFill>
                <a:schemeClr val="tx1"/>
              </a:solidFill>
              <a:prstDash val="solid"/>
              <a:round/>
              <a:headEnd/>
              <a:tailEnd/>
            </a:ln>
          </p:spPr>
          <p:txBody>
            <a:bodyPr/>
            <a:lstStyle/>
            <a:p>
              <a:endParaRPr lang="fr-FR"/>
            </a:p>
          </p:txBody>
        </p:sp>
        <p:sp>
          <p:nvSpPr>
            <p:cNvPr id="308306" name="Line 82"/>
            <p:cNvSpPr>
              <a:spLocks noChangeShapeType="1"/>
            </p:cNvSpPr>
            <p:nvPr/>
          </p:nvSpPr>
          <p:spPr bwMode="auto">
            <a:xfrm rot="16200000" flipH="1">
              <a:off x="2898" y="3882"/>
              <a:ext cx="69" cy="113"/>
            </a:xfrm>
            <a:prstGeom prst="line">
              <a:avLst/>
            </a:prstGeom>
            <a:noFill/>
            <a:ln w="20638">
              <a:solidFill>
                <a:schemeClr val="tx1"/>
              </a:solidFill>
              <a:round/>
              <a:headEnd/>
              <a:tailEnd/>
            </a:ln>
          </p:spPr>
          <p:txBody>
            <a:bodyPr/>
            <a:lstStyle/>
            <a:p>
              <a:endParaRPr lang="fr-FR"/>
            </a:p>
          </p:txBody>
        </p:sp>
        <p:sp>
          <p:nvSpPr>
            <p:cNvPr id="308307" name="Line 83"/>
            <p:cNvSpPr>
              <a:spLocks noChangeShapeType="1"/>
            </p:cNvSpPr>
            <p:nvPr/>
          </p:nvSpPr>
          <p:spPr bwMode="auto">
            <a:xfrm rot="16200000" flipH="1">
              <a:off x="2937" y="3730"/>
              <a:ext cx="12" cy="83"/>
            </a:xfrm>
            <a:prstGeom prst="line">
              <a:avLst/>
            </a:prstGeom>
            <a:noFill/>
            <a:ln w="20638">
              <a:solidFill>
                <a:schemeClr val="tx1"/>
              </a:solidFill>
              <a:round/>
              <a:headEnd/>
              <a:tailEnd/>
            </a:ln>
          </p:spPr>
          <p:txBody>
            <a:bodyPr/>
            <a:lstStyle/>
            <a:p>
              <a:endParaRPr lang="fr-FR"/>
            </a:p>
          </p:txBody>
        </p:sp>
        <p:sp>
          <p:nvSpPr>
            <p:cNvPr id="308308" name="Line 84"/>
            <p:cNvSpPr>
              <a:spLocks noChangeShapeType="1"/>
            </p:cNvSpPr>
            <p:nvPr/>
          </p:nvSpPr>
          <p:spPr bwMode="auto">
            <a:xfrm rot="16200000" flipH="1">
              <a:off x="2939" y="3617"/>
              <a:ext cx="8" cy="93"/>
            </a:xfrm>
            <a:prstGeom prst="line">
              <a:avLst/>
            </a:prstGeom>
            <a:noFill/>
            <a:ln w="20638">
              <a:solidFill>
                <a:schemeClr val="tx1"/>
              </a:solidFill>
              <a:round/>
              <a:headEnd/>
              <a:tailEnd/>
            </a:ln>
          </p:spPr>
          <p:txBody>
            <a:bodyPr/>
            <a:lstStyle/>
            <a:p>
              <a:endParaRPr lang="fr-FR"/>
            </a:p>
          </p:txBody>
        </p:sp>
        <p:sp>
          <p:nvSpPr>
            <p:cNvPr id="308309" name="Line 85"/>
            <p:cNvSpPr>
              <a:spLocks noChangeShapeType="1"/>
            </p:cNvSpPr>
            <p:nvPr/>
          </p:nvSpPr>
          <p:spPr bwMode="auto">
            <a:xfrm rot="-5400000">
              <a:off x="3026" y="3373"/>
              <a:ext cx="20" cy="111"/>
            </a:xfrm>
            <a:prstGeom prst="line">
              <a:avLst/>
            </a:prstGeom>
            <a:noFill/>
            <a:ln w="20638">
              <a:solidFill>
                <a:schemeClr val="tx1"/>
              </a:solidFill>
              <a:round/>
              <a:headEnd/>
              <a:tailEnd/>
            </a:ln>
          </p:spPr>
          <p:txBody>
            <a:bodyPr/>
            <a:lstStyle/>
            <a:p>
              <a:endParaRPr lang="fr-FR"/>
            </a:p>
          </p:txBody>
        </p:sp>
        <p:sp>
          <p:nvSpPr>
            <p:cNvPr id="308310" name="Line 86"/>
            <p:cNvSpPr>
              <a:spLocks noChangeShapeType="1"/>
            </p:cNvSpPr>
            <p:nvPr/>
          </p:nvSpPr>
          <p:spPr bwMode="auto">
            <a:xfrm rot="-5400000">
              <a:off x="3071" y="3258"/>
              <a:ext cx="32" cy="107"/>
            </a:xfrm>
            <a:prstGeom prst="line">
              <a:avLst/>
            </a:prstGeom>
            <a:noFill/>
            <a:ln w="20638">
              <a:solidFill>
                <a:schemeClr val="tx1"/>
              </a:solidFill>
              <a:round/>
              <a:headEnd/>
              <a:tailEnd/>
            </a:ln>
          </p:spPr>
          <p:txBody>
            <a:bodyPr/>
            <a:lstStyle/>
            <a:p>
              <a:endParaRPr lang="fr-FR"/>
            </a:p>
          </p:txBody>
        </p:sp>
        <p:sp>
          <p:nvSpPr>
            <p:cNvPr id="308311" name="Line 87"/>
            <p:cNvSpPr>
              <a:spLocks noChangeShapeType="1"/>
            </p:cNvSpPr>
            <p:nvPr/>
          </p:nvSpPr>
          <p:spPr bwMode="auto">
            <a:xfrm rot="-5400000">
              <a:off x="3011" y="3031"/>
              <a:ext cx="74" cy="96"/>
            </a:xfrm>
            <a:prstGeom prst="line">
              <a:avLst/>
            </a:prstGeom>
            <a:noFill/>
            <a:ln w="20638">
              <a:solidFill>
                <a:schemeClr val="tx1"/>
              </a:solidFill>
              <a:round/>
              <a:headEnd/>
              <a:tailEnd/>
            </a:ln>
          </p:spPr>
          <p:txBody>
            <a:bodyPr/>
            <a:lstStyle/>
            <a:p>
              <a:endParaRPr lang="fr-FR"/>
            </a:p>
          </p:txBody>
        </p:sp>
      </p:grpSp>
      <p:sp>
        <p:nvSpPr>
          <p:cNvPr id="308312" name="Text Box 88"/>
          <p:cNvSpPr txBox="1">
            <a:spLocks noChangeArrowheads="1"/>
          </p:cNvSpPr>
          <p:nvPr/>
        </p:nvSpPr>
        <p:spPr bwMode="auto">
          <a:xfrm>
            <a:off x="719138" y="6143625"/>
            <a:ext cx="3186112" cy="457200"/>
          </a:xfrm>
          <a:prstGeom prst="rect">
            <a:avLst/>
          </a:prstGeom>
          <a:noFill/>
          <a:ln w="9525">
            <a:noFill/>
            <a:miter lim="800000"/>
            <a:headEnd/>
            <a:tailEnd/>
          </a:ln>
          <a:effectLst/>
        </p:spPr>
        <p:txBody>
          <a:bodyPr wrap="none">
            <a:spAutoFit/>
          </a:bodyPr>
          <a:lstStyle/>
          <a:p>
            <a:r>
              <a:rPr lang="en-US" sz="2400"/>
              <a:t>Zhu and Yuille (1996)</a:t>
            </a:r>
          </a:p>
        </p:txBody>
      </p:sp>
      <p:sp>
        <p:nvSpPr>
          <p:cNvPr id="308313" name="Text Box 89"/>
          <p:cNvSpPr txBox="1">
            <a:spLocks noChangeArrowheads="1"/>
          </p:cNvSpPr>
          <p:nvPr/>
        </p:nvSpPr>
        <p:spPr bwMode="auto">
          <a:xfrm>
            <a:off x="941388" y="3487738"/>
            <a:ext cx="2800350" cy="457200"/>
          </a:xfrm>
          <a:prstGeom prst="rect">
            <a:avLst/>
          </a:prstGeom>
          <a:noFill/>
          <a:ln w="9525">
            <a:noFill/>
            <a:miter lim="800000"/>
            <a:headEnd/>
            <a:tailEnd/>
          </a:ln>
          <a:effectLst/>
        </p:spPr>
        <p:txBody>
          <a:bodyPr wrap="none">
            <a:spAutoFit/>
          </a:bodyPr>
          <a:lstStyle/>
          <a:p>
            <a:r>
              <a:rPr lang="en-US" sz="2400"/>
              <a:t>Ponce et al. (1989)</a:t>
            </a:r>
          </a:p>
        </p:txBody>
      </p:sp>
      <p:pic>
        <p:nvPicPr>
          <p:cNvPr id="308314" name="Picture 90" descr="dafjap"/>
          <p:cNvPicPr>
            <a:picLocks noChangeAspect="1" noChangeArrowheads="1"/>
          </p:cNvPicPr>
          <p:nvPr/>
        </p:nvPicPr>
        <p:blipFill>
          <a:blip r:embed="rId4"/>
          <a:srcRect/>
          <a:stretch>
            <a:fillRect/>
          </a:stretch>
        </p:blipFill>
        <p:spPr bwMode="auto">
          <a:xfrm>
            <a:off x="4475163" y="1187450"/>
            <a:ext cx="4351337" cy="4649788"/>
          </a:xfrm>
          <a:prstGeom prst="rect">
            <a:avLst/>
          </a:prstGeom>
          <a:noFill/>
        </p:spPr>
      </p:pic>
      <p:sp>
        <p:nvSpPr>
          <p:cNvPr id="308315" name="Text Box 91"/>
          <p:cNvSpPr txBox="1">
            <a:spLocks noChangeArrowheads="1"/>
          </p:cNvSpPr>
          <p:nvPr/>
        </p:nvSpPr>
        <p:spPr bwMode="auto">
          <a:xfrm>
            <a:off x="4729163" y="5926138"/>
            <a:ext cx="3838575" cy="457200"/>
          </a:xfrm>
          <a:prstGeom prst="rect">
            <a:avLst/>
          </a:prstGeom>
          <a:noFill/>
          <a:ln w="9525">
            <a:noFill/>
            <a:miter lim="800000"/>
            <a:headEnd/>
            <a:tailEnd/>
          </a:ln>
          <a:effectLst/>
        </p:spPr>
        <p:txBody>
          <a:bodyPr wrap="none">
            <a:spAutoFit/>
          </a:bodyPr>
          <a:lstStyle/>
          <a:p>
            <a:r>
              <a:rPr lang="en-US" sz="2400"/>
              <a:t>Ioffe and Forsyth (2000)</a:t>
            </a:r>
          </a:p>
        </p:txBody>
      </p:sp>
      <p:sp>
        <p:nvSpPr>
          <p:cNvPr id="308316" name="Text Box 92"/>
          <p:cNvSpPr txBox="1">
            <a:spLocks noChangeArrowheads="1"/>
          </p:cNvSpPr>
          <p:nvPr/>
        </p:nvSpPr>
        <p:spPr bwMode="auto">
          <a:xfrm>
            <a:off x="2011363" y="188913"/>
            <a:ext cx="5045075" cy="641350"/>
          </a:xfrm>
          <a:prstGeom prst="rect">
            <a:avLst/>
          </a:prstGeom>
          <a:noFill/>
          <a:ln w="9525">
            <a:noFill/>
            <a:miter lim="800000"/>
            <a:headEnd/>
            <a:tailEnd/>
          </a:ln>
          <a:effectLst/>
        </p:spPr>
        <p:txBody>
          <a:bodyPr wrap="none">
            <a:spAutoFit/>
          </a:bodyPr>
          <a:lstStyle/>
          <a:p>
            <a:r>
              <a:rPr lang="en-US" sz="3600">
                <a:cs typeface="Times New Roman" pitchFamily="18" charset="0"/>
              </a:rPr>
              <a:t>Parts and invariants II</a:t>
            </a:r>
          </a:p>
        </p:txBody>
      </p:sp>
      <p:grpSp>
        <p:nvGrpSpPr>
          <p:cNvPr id="308317" name="Group 93"/>
          <p:cNvGrpSpPr>
            <a:grpSpLocks noChangeAspect="1"/>
          </p:cNvGrpSpPr>
          <p:nvPr/>
        </p:nvGrpSpPr>
        <p:grpSpPr bwMode="auto">
          <a:xfrm>
            <a:off x="261938" y="4170363"/>
            <a:ext cx="4106862" cy="1884362"/>
            <a:chOff x="119" y="2627"/>
            <a:chExt cx="2587" cy="1187"/>
          </a:xfrm>
        </p:grpSpPr>
        <p:sp>
          <p:nvSpPr>
            <p:cNvPr id="308318" name="AutoShape 94"/>
            <p:cNvSpPr>
              <a:spLocks noChangeAspect="1" noChangeArrowheads="1" noTextEdit="1"/>
            </p:cNvSpPr>
            <p:nvPr/>
          </p:nvSpPr>
          <p:spPr bwMode="auto">
            <a:xfrm>
              <a:off x="119" y="2627"/>
              <a:ext cx="2587" cy="1187"/>
            </a:xfrm>
            <a:prstGeom prst="rect">
              <a:avLst/>
            </a:prstGeom>
            <a:noFill/>
            <a:ln w="9525">
              <a:noFill/>
              <a:miter lim="800000"/>
              <a:headEnd/>
              <a:tailEnd/>
            </a:ln>
          </p:spPr>
          <p:txBody>
            <a:bodyPr/>
            <a:lstStyle/>
            <a:p>
              <a:endParaRPr lang="fr-FR"/>
            </a:p>
          </p:txBody>
        </p:sp>
        <p:sp>
          <p:nvSpPr>
            <p:cNvPr id="308319" name="Rectangle 95"/>
            <p:cNvSpPr>
              <a:spLocks noChangeArrowheads="1"/>
            </p:cNvSpPr>
            <p:nvPr/>
          </p:nvSpPr>
          <p:spPr bwMode="auto">
            <a:xfrm>
              <a:off x="119" y="2627"/>
              <a:ext cx="2587" cy="1187"/>
            </a:xfrm>
            <a:prstGeom prst="rect">
              <a:avLst/>
            </a:prstGeom>
            <a:noFill/>
            <a:ln w="0">
              <a:solidFill>
                <a:srgbClr val="000000"/>
              </a:solidFill>
              <a:miter lim="800000"/>
              <a:headEnd/>
              <a:tailEnd/>
            </a:ln>
          </p:spPr>
          <p:txBody>
            <a:bodyPr/>
            <a:lstStyle/>
            <a:p>
              <a:endParaRPr lang="fr-FR"/>
            </a:p>
          </p:txBody>
        </p:sp>
        <p:pic>
          <p:nvPicPr>
            <p:cNvPr id="308320" name="Picture 96"/>
            <p:cNvPicPr>
              <a:picLocks noChangeAspect="1" noChangeArrowheads="1"/>
            </p:cNvPicPr>
            <p:nvPr/>
          </p:nvPicPr>
          <p:blipFill>
            <a:blip r:embed="rId5"/>
            <a:srcRect/>
            <a:stretch>
              <a:fillRect/>
            </a:stretch>
          </p:blipFill>
          <p:spPr bwMode="auto">
            <a:xfrm>
              <a:off x="119" y="2627"/>
              <a:ext cx="2587" cy="1187"/>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395" name="Group 3"/>
          <p:cNvGrpSpPr>
            <a:grpSpLocks/>
          </p:cNvGrpSpPr>
          <p:nvPr/>
        </p:nvGrpSpPr>
        <p:grpSpPr bwMode="auto">
          <a:xfrm>
            <a:off x="1330321" y="909603"/>
            <a:ext cx="2949575" cy="2486189"/>
            <a:chOff x="237" y="537"/>
            <a:chExt cx="2656" cy="3871"/>
          </a:xfrm>
        </p:grpSpPr>
        <p:pic>
          <p:nvPicPr>
            <p:cNvPr id="315396" name="Picture 4"/>
            <p:cNvPicPr>
              <a:picLocks noChangeAspect="1" noChangeArrowheads="1"/>
            </p:cNvPicPr>
            <p:nvPr/>
          </p:nvPicPr>
          <p:blipFill>
            <a:blip r:embed="rId3"/>
            <a:srcRect/>
            <a:stretch>
              <a:fillRect/>
            </a:stretch>
          </p:blipFill>
          <p:spPr bwMode="auto">
            <a:xfrm>
              <a:off x="237" y="537"/>
              <a:ext cx="2656" cy="3871"/>
            </a:xfrm>
            <a:prstGeom prst="rect">
              <a:avLst/>
            </a:prstGeom>
            <a:noFill/>
          </p:spPr>
        </p:pic>
      </p:grpSp>
      <p:sp>
        <p:nvSpPr>
          <p:cNvPr id="315398" name="Text Box 6"/>
          <p:cNvSpPr txBox="1">
            <a:spLocks noChangeArrowheads="1"/>
          </p:cNvSpPr>
          <p:nvPr/>
        </p:nvSpPr>
        <p:spPr bwMode="auto">
          <a:xfrm>
            <a:off x="207963" y="760413"/>
            <a:ext cx="4908550" cy="5456237"/>
          </a:xfrm>
          <a:prstGeom prst="rect">
            <a:avLst/>
          </a:prstGeom>
          <a:noFill/>
          <a:ln w="9525">
            <a:noFill/>
            <a:miter lim="800000"/>
            <a:headEnd/>
            <a:tailEnd/>
          </a:ln>
        </p:spPr>
        <p:txBody>
          <a:bodyPr wrap="none" anchor="ctr"/>
          <a:lstStyle/>
          <a:p>
            <a:endParaRPr lang="fr-FR"/>
          </a:p>
        </p:txBody>
      </p:sp>
      <p:sp>
        <p:nvSpPr>
          <p:cNvPr id="315399" name="Text Box 7"/>
          <p:cNvSpPr txBox="1">
            <a:spLocks noChangeArrowheads="1"/>
          </p:cNvSpPr>
          <p:nvPr/>
        </p:nvSpPr>
        <p:spPr bwMode="auto">
          <a:xfrm>
            <a:off x="1979577" y="6257970"/>
            <a:ext cx="5167313" cy="457200"/>
          </a:xfrm>
          <a:prstGeom prst="rect">
            <a:avLst/>
          </a:prstGeom>
          <a:noFill/>
          <a:ln w="9525">
            <a:noFill/>
            <a:miter lim="800000"/>
            <a:headEnd/>
            <a:tailEnd/>
          </a:ln>
          <a:effectLst/>
        </p:spPr>
        <p:txBody>
          <a:bodyPr wrap="none">
            <a:spAutoFit/>
          </a:bodyPr>
          <a:lstStyle/>
          <a:p>
            <a:r>
              <a:rPr lang="en-US" sz="2400" dirty="0"/>
              <a:t>Fergus, </a:t>
            </a:r>
            <a:r>
              <a:rPr lang="en-US" sz="2400" dirty="0" err="1"/>
              <a:t>Perona</a:t>
            </a:r>
            <a:r>
              <a:rPr lang="en-US" sz="2400" dirty="0"/>
              <a:t> &amp; </a:t>
            </a:r>
            <a:r>
              <a:rPr lang="en-US" sz="2400" dirty="0" err="1"/>
              <a:t>Zisserman</a:t>
            </a:r>
            <a:r>
              <a:rPr lang="en-US" sz="2400" dirty="0"/>
              <a:t> (2003)</a:t>
            </a:r>
          </a:p>
        </p:txBody>
      </p:sp>
      <p:sp>
        <p:nvSpPr>
          <p:cNvPr id="315409" name="Text Box 17"/>
          <p:cNvSpPr txBox="1">
            <a:spLocks noChangeArrowheads="1"/>
          </p:cNvSpPr>
          <p:nvPr/>
        </p:nvSpPr>
        <p:spPr bwMode="auto">
          <a:xfrm>
            <a:off x="993726" y="112713"/>
            <a:ext cx="7375525" cy="579437"/>
          </a:xfrm>
          <a:prstGeom prst="rect">
            <a:avLst/>
          </a:prstGeom>
          <a:noFill/>
          <a:ln w="9525">
            <a:noFill/>
            <a:miter lim="800000"/>
            <a:headEnd/>
            <a:tailEnd/>
          </a:ln>
          <a:effectLst/>
        </p:spPr>
        <p:txBody>
          <a:bodyPr wrap="none">
            <a:spAutoFit/>
          </a:bodyPr>
          <a:lstStyle/>
          <a:p>
            <a:r>
              <a:rPr lang="en-US" sz="3200" dirty="0">
                <a:cs typeface="Times New Roman" pitchFamily="18" charset="0"/>
              </a:rPr>
              <a:t>In the early 2000’s, a new approach ?</a:t>
            </a:r>
            <a:r>
              <a:rPr lang="en-US" sz="2400" dirty="0">
                <a:cs typeface="Times New Roman" pitchFamily="18" charset="0"/>
              </a:rPr>
              <a:t> </a:t>
            </a:r>
          </a:p>
        </p:txBody>
      </p:sp>
      <p:pic>
        <p:nvPicPr>
          <p:cNvPr id="20" name="Picture 10"/>
          <p:cNvPicPr>
            <a:picLocks noChangeAspect="1" noChangeArrowheads="1"/>
          </p:cNvPicPr>
          <p:nvPr/>
        </p:nvPicPr>
        <p:blipFill>
          <a:blip r:embed="rId4"/>
          <a:srcRect l="34099" t="50638" r="33946"/>
          <a:stretch>
            <a:fillRect/>
          </a:stretch>
        </p:blipFill>
        <p:spPr bwMode="auto">
          <a:xfrm>
            <a:off x="5083182" y="909603"/>
            <a:ext cx="2774988" cy="2482884"/>
          </a:xfrm>
          <a:prstGeom prst="rect">
            <a:avLst/>
          </a:prstGeom>
          <a:noFill/>
          <a:ln w="28575" algn="ctr">
            <a:solidFill>
              <a:schemeClr val="hlink"/>
            </a:solidFill>
            <a:miter lim="800000"/>
            <a:headEnd/>
            <a:tailEnd/>
          </a:ln>
        </p:spPr>
      </p:pic>
      <p:grpSp>
        <p:nvGrpSpPr>
          <p:cNvPr id="21" name="Group 25"/>
          <p:cNvGrpSpPr>
            <a:grpSpLocks/>
          </p:cNvGrpSpPr>
          <p:nvPr/>
        </p:nvGrpSpPr>
        <p:grpSpPr bwMode="auto">
          <a:xfrm>
            <a:off x="1723986" y="3827495"/>
            <a:ext cx="2081241" cy="1974850"/>
            <a:chOff x="3650" y="2262"/>
            <a:chExt cx="981" cy="1244"/>
          </a:xfrm>
        </p:grpSpPr>
        <p:sp>
          <p:nvSpPr>
            <p:cNvPr id="22" name="Freeform 26"/>
            <p:cNvSpPr>
              <a:spLocks/>
            </p:cNvSpPr>
            <p:nvPr/>
          </p:nvSpPr>
          <p:spPr bwMode="auto">
            <a:xfrm rot="-1325720">
              <a:off x="3845" y="2925"/>
              <a:ext cx="470" cy="49"/>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endParaRPr lang="fr-FR"/>
            </a:p>
          </p:txBody>
        </p:sp>
        <p:sp>
          <p:nvSpPr>
            <p:cNvPr id="23" name="Freeform 27"/>
            <p:cNvSpPr>
              <a:spLocks/>
            </p:cNvSpPr>
            <p:nvPr/>
          </p:nvSpPr>
          <p:spPr bwMode="auto">
            <a:xfrm rot="-6592540">
              <a:off x="4146" y="3047"/>
              <a:ext cx="470" cy="49"/>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endParaRPr lang="fr-FR"/>
            </a:p>
          </p:txBody>
        </p:sp>
        <p:sp>
          <p:nvSpPr>
            <p:cNvPr id="24" name="Freeform 28"/>
            <p:cNvSpPr>
              <a:spLocks/>
            </p:cNvSpPr>
            <p:nvPr/>
          </p:nvSpPr>
          <p:spPr bwMode="auto">
            <a:xfrm rot="-8257339">
              <a:off x="3850" y="2644"/>
              <a:ext cx="516" cy="49"/>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2 w 854"/>
                <a:gd name="T11" fmla="*/ 0 h 217"/>
                <a:gd name="T12" fmla="*/ 2 w 854"/>
                <a:gd name="T13" fmla="*/ 0 h 217"/>
                <a:gd name="T14" fmla="*/ 2 w 854"/>
                <a:gd name="T15" fmla="*/ 0 h 217"/>
                <a:gd name="T16" fmla="*/ 2 w 854"/>
                <a:gd name="T17" fmla="*/ 0 h 217"/>
                <a:gd name="T18" fmla="*/ 2 w 854"/>
                <a:gd name="T19" fmla="*/ 0 h 217"/>
                <a:gd name="T20" fmla="*/ 3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endParaRPr lang="fr-FR"/>
            </a:p>
          </p:txBody>
        </p:sp>
        <p:sp>
          <p:nvSpPr>
            <p:cNvPr id="25" name="Freeform 29"/>
            <p:cNvSpPr>
              <a:spLocks/>
            </p:cNvSpPr>
            <p:nvPr/>
          </p:nvSpPr>
          <p:spPr bwMode="auto">
            <a:xfrm rot="-4048652">
              <a:off x="4208" y="2635"/>
              <a:ext cx="358" cy="77"/>
            </a:xfrm>
            <a:custGeom>
              <a:avLst/>
              <a:gdLst>
                <a:gd name="T0" fmla="*/ 0 w 854"/>
                <a:gd name="T1" fmla="*/ 0 h 217"/>
                <a:gd name="T2" fmla="*/ 0 w 854"/>
                <a:gd name="T3" fmla="*/ 0 h 217"/>
                <a:gd name="T4" fmla="*/ 0 w 854"/>
                <a:gd name="T5" fmla="*/ 0 h 217"/>
                <a:gd name="T6" fmla="*/ 0 w 854"/>
                <a:gd name="T7" fmla="*/ 0 h 217"/>
                <a:gd name="T8" fmla="*/ 0 w 854"/>
                <a:gd name="T9" fmla="*/ 0 h 217"/>
                <a:gd name="T10" fmla="*/ 0 w 854"/>
                <a:gd name="T11" fmla="*/ 0 h 217"/>
                <a:gd name="T12" fmla="*/ 0 w 854"/>
                <a:gd name="T13" fmla="*/ 0 h 217"/>
                <a:gd name="T14" fmla="*/ 0 w 854"/>
                <a:gd name="T15" fmla="*/ 0 h 217"/>
                <a:gd name="T16" fmla="*/ 0 w 854"/>
                <a:gd name="T17" fmla="*/ 0 h 217"/>
                <a:gd name="T18" fmla="*/ 0 w 854"/>
                <a:gd name="T19" fmla="*/ 0 h 217"/>
                <a:gd name="T20" fmla="*/ 0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endParaRPr lang="fr-FR"/>
            </a:p>
          </p:txBody>
        </p:sp>
        <p:sp>
          <p:nvSpPr>
            <p:cNvPr id="26" name="Oval 30"/>
            <p:cNvSpPr>
              <a:spLocks noChangeArrowheads="1"/>
            </p:cNvSpPr>
            <p:nvPr/>
          </p:nvSpPr>
          <p:spPr bwMode="auto">
            <a:xfrm>
              <a:off x="3715" y="2262"/>
              <a:ext cx="276" cy="282"/>
            </a:xfrm>
            <a:prstGeom prst="ellipse">
              <a:avLst/>
            </a:prstGeom>
            <a:solidFill>
              <a:schemeClr val="accent1"/>
            </a:solidFill>
            <a:ln w="9525" algn="ctr">
              <a:noFill/>
              <a:round/>
              <a:headEnd/>
              <a:tailEnd/>
            </a:ln>
          </p:spPr>
          <p:txBody>
            <a:bodyPr wrap="none" anchor="ctr">
              <a:spAutoFit/>
            </a:bodyPr>
            <a:lstStyle/>
            <a:p>
              <a:endParaRPr lang="fr-FR"/>
            </a:p>
          </p:txBody>
        </p:sp>
        <p:sp>
          <p:nvSpPr>
            <p:cNvPr id="27" name="Oval 31"/>
            <p:cNvSpPr>
              <a:spLocks noChangeArrowheads="1"/>
            </p:cNvSpPr>
            <p:nvPr/>
          </p:nvSpPr>
          <p:spPr bwMode="auto">
            <a:xfrm>
              <a:off x="4355" y="2277"/>
              <a:ext cx="276" cy="282"/>
            </a:xfrm>
            <a:prstGeom prst="ellipse">
              <a:avLst/>
            </a:prstGeom>
            <a:solidFill>
              <a:schemeClr val="accent1"/>
            </a:solidFill>
            <a:ln w="9525" algn="ctr">
              <a:noFill/>
              <a:round/>
              <a:headEnd/>
              <a:tailEnd/>
            </a:ln>
          </p:spPr>
          <p:txBody>
            <a:bodyPr wrap="none" anchor="ctr">
              <a:spAutoFit/>
            </a:bodyPr>
            <a:lstStyle/>
            <a:p>
              <a:endParaRPr lang="fr-FR"/>
            </a:p>
          </p:txBody>
        </p:sp>
        <p:sp>
          <p:nvSpPr>
            <p:cNvPr id="28" name="Oval 32"/>
            <p:cNvSpPr>
              <a:spLocks noChangeArrowheads="1"/>
            </p:cNvSpPr>
            <p:nvPr/>
          </p:nvSpPr>
          <p:spPr bwMode="auto">
            <a:xfrm>
              <a:off x="3650" y="2927"/>
              <a:ext cx="276" cy="282"/>
            </a:xfrm>
            <a:prstGeom prst="ellipse">
              <a:avLst/>
            </a:prstGeom>
            <a:solidFill>
              <a:schemeClr val="accent1"/>
            </a:solidFill>
            <a:ln w="9525" algn="ctr">
              <a:noFill/>
              <a:round/>
              <a:headEnd/>
              <a:tailEnd/>
            </a:ln>
          </p:spPr>
          <p:txBody>
            <a:bodyPr wrap="none" anchor="ctr">
              <a:spAutoFit/>
            </a:bodyPr>
            <a:lstStyle/>
            <a:p>
              <a:endParaRPr lang="fr-FR"/>
            </a:p>
          </p:txBody>
        </p:sp>
        <p:sp>
          <p:nvSpPr>
            <p:cNvPr id="29" name="Oval 33"/>
            <p:cNvSpPr>
              <a:spLocks noChangeArrowheads="1"/>
            </p:cNvSpPr>
            <p:nvPr/>
          </p:nvSpPr>
          <p:spPr bwMode="auto">
            <a:xfrm>
              <a:off x="4332" y="3224"/>
              <a:ext cx="276" cy="282"/>
            </a:xfrm>
            <a:prstGeom prst="ellipse">
              <a:avLst/>
            </a:prstGeom>
            <a:solidFill>
              <a:schemeClr val="accent1"/>
            </a:solidFill>
            <a:ln w="9525" algn="ctr">
              <a:noFill/>
              <a:round/>
              <a:headEnd/>
              <a:tailEnd/>
            </a:ln>
          </p:spPr>
          <p:txBody>
            <a:bodyPr wrap="none" anchor="ctr">
              <a:spAutoFit/>
            </a:bodyPr>
            <a:lstStyle/>
            <a:p>
              <a:endParaRPr lang="fr-FR"/>
            </a:p>
          </p:txBody>
        </p:sp>
        <p:sp>
          <p:nvSpPr>
            <p:cNvPr id="30" name="Oval 34"/>
            <p:cNvSpPr>
              <a:spLocks noChangeArrowheads="1"/>
            </p:cNvSpPr>
            <p:nvPr/>
          </p:nvSpPr>
          <p:spPr bwMode="auto">
            <a:xfrm>
              <a:off x="4253" y="2801"/>
              <a:ext cx="105" cy="111"/>
            </a:xfrm>
            <a:prstGeom prst="ellipse">
              <a:avLst/>
            </a:prstGeom>
            <a:solidFill>
              <a:srgbClr val="00FFFF"/>
            </a:solidFill>
            <a:ln w="9525" algn="ctr">
              <a:noFill/>
              <a:round/>
              <a:headEnd/>
              <a:tailEnd/>
            </a:ln>
          </p:spPr>
          <p:txBody>
            <a:bodyPr anchor="ctr">
              <a:spAutoFit/>
            </a:bodyPr>
            <a:lstStyle/>
            <a:p>
              <a:endParaRPr lang="fr-FR"/>
            </a:p>
          </p:txBody>
        </p:sp>
      </p:grpSp>
      <p:pic>
        <p:nvPicPr>
          <p:cNvPr id="31" name="Picture 10"/>
          <p:cNvPicPr>
            <a:picLocks noChangeAspect="1" noChangeArrowheads="1"/>
          </p:cNvPicPr>
          <p:nvPr/>
        </p:nvPicPr>
        <p:blipFill>
          <a:blip r:embed="rId4"/>
          <a:srcRect t="50638" r="67656"/>
          <a:stretch>
            <a:fillRect/>
          </a:stretch>
        </p:blipFill>
        <p:spPr bwMode="auto">
          <a:xfrm>
            <a:off x="5085994" y="3575052"/>
            <a:ext cx="2808689" cy="2482884"/>
          </a:xfrm>
          <a:prstGeom prst="rect">
            <a:avLst/>
          </a:prstGeom>
          <a:noFill/>
          <a:ln w="28575" algn="ctr">
            <a:solidFill>
              <a:schemeClr val="hlink"/>
            </a:solid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srcRect/>
          <a:stretch>
            <a:fillRect/>
          </a:stretch>
        </p:blipFill>
        <p:spPr bwMode="auto">
          <a:xfrm>
            <a:off x="2196970" y="1633538"/>
            <a:ext cx="4748375" cy="4059268"/>
          </a:xfrm>
          <a:prstGeom prst="rect">
            <a:avLst/>
          </a:prstGeom>
          <a:noFill/>
          <a:ln w="9525" cap="flat" cmpd="sng" algn="ctr">
            <a:noFill/>
            <a:prstDash val="solid"/>
            <a:miter lim="800000"/>
            <a:headEnd/>
            <a:tailEnd/>
          </a:ln>
          <a:effectLst/>
        </p:spPr>
      </p:pic>
      <p:sp>
        <p:nvSpPr>
          <p:cNvPr id="5" name="ZoneTexte 4"/>
          <p:cNvSpPr txBox="1"/>
          <p:nvPr/>
        </p:nvSpPr>
        <p:spPr>
          <a:xfrm>
            <a:off x="1962001" y="5984910"/>
            <a:ext cx="5238935" cy="707886"/>
          </a:xfrm>
          <a:prstGeom prst="rect">
            <a:avLst/>
          </a:prstGeom>
          <a:noFill/>
        </p:spPr>
        <p:txBody>
          <a:bodyPr wrap="none" rtlCol="0">
            <a:spAutoFit/>
          </a:bodyPr>
          <a:lstStyle/>
          <a:p>
            <a:r>
              <a:rPr lang="en-US" sz="2000" u="none" dirty="0">
                <a:latin typeface="Comic Sans MS" pitchFamily="66" charset="0"/>
              </a:rPr>
              <a:t>Ballard &amp; Brown (1980, Fig. 11.5). Courtesy</a:t>
            </a:r>
          </a:p>
          <a:p>
            <a:r>
              <a:rPr lang="en-US" sz="2000" u="none" dirty="0">
                <a:latin typeface="Comic Sans MS" pitchFamily="66" charset="0"/>
              </a:rPr>
              <a:t>Bob Fisher and Ballard &amp; Brown on-line</a:t>
            </a:r>
            <a:r>
              <a:rPr lang="en-US" sz="2000" u="none" dirty="0" smtClean="0">
                <a:latin typeface="Comic Sans MS" pitchFamily="66" charset="0"/>
              </a:rPr>
              <a:t>.</a:t>
            </a:r>
            <a:endParaRPr lang="fr-FR" sz="2000" u="none" dirty="0">
              <a:latin typeface="Comic Sans MS" pitchFamily="66" charset="0"/>
            </a:endParaRPr>
          </a:p>
        </p:txBody>
      </p:sp>
      <p:sp>
        <p:nvSpPr>
          <p:cNvPr id="6" name="ZoneTexte 5"/>
          <p:cNvSpPr txBox="1"/>
          <p:nvPr/>
        </p:nvSpPr>
        <p:spPr>
          <a:xfrm>
            <a:off x="767591" y="325395"/>
            <a:ext cx="7601761" cy="1200329"/>
          </a:xfrm>
          <a:prstGeom prst="rect">
            <a:avLst/>
          </a:prstGeom>
          <a:noFill/>
        </p:spPr>
        <p:txBody>
          <a:bodyPr wrap="none" rtlCol="0">
            <a:spAutoFit/>
          </a:bodyPr>
          <a:lstStyle/>
          <a:p>
            <a:pPr algn="ctr"/>
            <a:r>
              <a:rPr lang="en-US" sz="3600" u="none" dirty="0">
                <a:latin typeface="Comic Sans MS" pitchFamily="66" charset="0"/>
              </a:rPr>
              <a:t>The “templates and springs” model</a:t>
            </a:r>
          </a:p>
          <a:p>
            <a:pPr algn="ctr"/>
            <a:r>
              <a:rPr lang="fr-FR" sz="3600" u="none" dirty="0">
                <a:latin typeface="Comic Sans MS" pitchFamily="66" charset="0"/>
              </a:rPr>
              <a:t>(Fischler &amp; </a:t>
            </a:r>
            <a:r>
              <a:rPr lang="fr-FR" sz="3600" u="none" dirty="0" err="1">
                <a:latin typeface="Comic Sans MS" pitchFamily="66" charset="0"/>
              </a:rPr>
              <a:t>Elschlager</a:t>
            </a:r>
            <a:r>
              <a:rPr lang="fr-FR" sz="3600" u="none" dirty="0">
                <a:latin typeface="Comic Sans MS" pitchFamily="66" charset="0"/>
              </a:rPr>
              <a:t>, 1973</a:t>
            </a:r>
            <a:r>
              <a:rPr lang="fr-FR" sz="3600" u="none" dirty="0" smtClean="0">
                <a:latin typeface="Comic Sans MS" pitchFamily="66" charset="0"/>
              </a:rPr>
              <a:t>)</a:t>
            </a:r>
            <a:endParaRPr lang="fr-FR" sz="3600" u="none" dirty="0">
              <a:latin typeface="Comic Sans MS" pitchFamily="66"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228600" y="381000"/>
            <a:ext cx="8651934" cy="461665"/>
          </a:xfrm>
          <a:prstGeom prst="rect">
            <a:avLst/>
          </a:prstGeom>
          <a:noFill/>
          <a:ln w="9525">
            <a:noFill/>
            <a:miter lim="800000"/>
            <a:headEnd/>
            <a:tailEnd/>
          </a:ln>
          <a:effectLst/>
        </p:spPr>
        <p:txBody>
          <a:bodyPr wrap="square">
            <a:spAutoFit/>
          </a:bodyPr>
          <a:lstStyle/>
          <a:p>
            <a:pPr>
              <a:spcAft>
                <a:spcPct val="20000"/>
              </a:spcAft>
            </a:pPr>
            <a:r>
              <a:rPr lang="en-US" sz="2400" b="1" dirty="0"/>
              <a:t>Object class recognition: </a:t>
            </a:r>
            <a:r>
              <a:rPr lang="en-US" sz="2400" b="1" dirty="0" smtClean="0"/>
              <a:t>templates &amp; “window </a:t>
            </a:r>
            <a:r>
              <a:rPr lang="en-US" sz="2400" b="1" dirty="0"/>
              <a:t>scanning”</a:t>
            </a:r>
          </a:p>
        </p:txBody>
      </p:sp>
      <p:sp>
        <p:nvSpPr>
          <p:cNvPr id="196614" name="Rectangle 6"/>
          <p:cNvSpPr>
            <a:spLocks noChangeArrowheads="1"/>
          </p:cNvSpPr>
          <p:nvPr/>
        </p:nvSpPr>
        <p:spPr bwMode="auto">
          <a:xfrm>
            <a:off x="533400" y="838200"/>
            <a:ext cx="6172200" cy="396875"/>
          </a:xfrm>
          <a:prstGeom prst="rect">
            <a:avLst/>
          </a:prstGeom>
          <a:noFill/>
          <a:ln w="9525">
            <a:noFill/>
            <a:miter lim="800000"/>
            <a:headEnd/>
            <a:tailEnd/>
          </a:ln>
          <a:effectLst/>
        </p:spPr>
        <p:txBody>
          <a:bodyPr>
            <a:spAutoFit/>
          </a:bodyPr>
          <a:lstStyle/>
          <a:p>
            <a:pPr marL="609600" indent="-609600" algn="l">
              <a:spcAft>
                <a:spcPct val="0"/>
              </a:spcAft>
            </a:pPr>
            <a:r>
              <a:rPr lang="en-US"/>
              <a:t>e.g. Viola &amp; Jones face detection</a:t>
            </a:r>
            <a:endParaRPr lang="en-US" b="1"/>
          </a:p>
        </p:txBody>
      </p:sp>
      <p:sp>
        <p:nvSpPr>
          <p:cNvPr id="196807" name="Rectangle 199"/>
          <p:cNvSpPr>
            <a:spLocks noChangeArrowheads="1"/>
          </p:cNvSpPr>
          <p:nvPr/>
        </p:nvSpPr>
        <p:spPr bwMode="auto">
          <a:xfrm>
            <a:off x="457200" y="1600200"/>
            <a:ext cx="6096000" cy="822325"/>
          </a:xfrm>
          <a:prstGeom prst="rect">
            <a:avLst/>
          </a:prstGeom>
          <a:noFill/>
          <a:ln w="9525">
            <a:noFill/>
            <a:miter lim="800000"/>
            <a:headEnd/>
            <a:tailEnd/>
          </a:ln>
          <a:effectLst/>
        </p:spPr>
        <p:txBody>
          <a:bodyPr>
            <a:spAutoFit/>
          </a:bodyPr>
          <a:lstStyle/>
          <a:p>
            <a:pPr algn="l">
              <a:spcAft>
                <a:spcPct val="0"/>
              </a:spcAft>
              <a:buFontTx/>
              <a:buChar char="•"/>
            </a:pPr>
            <a:r>
              <a:rPr lang="en-US" sz="2400" dirty="0"/>
              <a:t> Assume well-aligned data set</a:t>
            </a:r>
          </a:p>
          <a:p>
            <a:pPr algn="l">
              <a:spcAft>
                <a:spcPct val="0"/>
              </a:spcAft>
              <a:buFontTx/>
              <a:buChar char="•"/>
            </a:pPr>
            <a:r>
              <a:rPr lang="en-US" sz="2400" dirty="0"/>
              <a:t> Compute simple </a:t>
            </a:r>
            <a:r>
              <a:rPr lang="en-US" sz="2400" dirty="0" err="1"/>
              <a:t>Haar</a:t>
            </a:r>
            <a:r>
              <a:rPr lang="en-US" sz="2400" dirty="0"/>
              <a:t> features </a:t>
            </a:r>
          </a:p>
        </p:txBody>
      </p:sp>
      <p:pic>
        <p:nvPicPr>
          <p:cNvPr id="196808" name="Picture 200" descr="eye"/>
          <p:cNvPicPr>
            <a:picLocks noChangeAspect="1" noChangeArrowheads="1"/>
          </p:cNvPicPr>
          <p:nvPr/>
        </p:nvPicPr>
        <p:blipFill>
          <a:blip r:embed="rId8"/>
          <a:srcRect r="20909"/>
          <a:stretch>
            <a:fillRect/>
          </a:stretch>
        </p:blipFill>
        <p:spPr bwMode="auto">
          <a:xfrm>
            <a:off x="609600" y="2514600"/>
            <a:ext cx="4114800" cy="1000125"/>
          </a:xfrm>
          <a:prstGeom prst="rect">
            <a:avLst/>
          </a:prstGeom>
          <a:noFill/>
        </p:spPr>
      </p:pic>
      <p:sp>
        <p:nvSpPr>
          <p:cNvPr id="196809" name="Rectangle 201"/>
          <p:cNvSpPr>
            <a:spLocks noChangeArrowheads="1"/>
          </p:cNvSpPr>
          <p:nvPr/>
        </p:nvSpPr>
        <p:spPr bwMode="auto">
          <a:xfrm>
            <a:off x="457200" y="3581400"/>
            <a:ext cx="6553200" cy="822325"/>
          </a:xfrm>
          <a:prstGeom prst="rect">
            <a:avLst/>
          </a:prstGeom>
          <a:noFill/>
          <a:ln w="9525">
            <a:noFill/>
            <a:miter lim="800000"/>
            <a:headEnd/>
            <a:tailEnd/>
          </a:ln>
          <a:effectLst/>
        </p:spPr>
        <p:txBody>
          <a:bodyPr>
            <a:spAutoFit/>
          </a:bodyPr>
          <a:lstStyle/>
          <a:p>
            <a:pPr algn="l">
              <a:spcAft>
                <a:spcPct val="0"/>
              </a:spcAft>
              <a:buFontTx/>
              <a:buChar char="•"/>
            </a:pPr>
            <a:r>
              <a:rPr lang="en-US" sz="2400"/>
              <a:t> Learn image window classifier from a set of </a:t>
            </a:r>
            <a:r>
              <a:rPr lang="en-US" sz="2400" i="1"/>
              <a:t>weak </a:t>
            </a:r>
            <a:r>
              <a:rPr lang="en-US" sz="2400"/>
              <a:t>classifiers defined on image features:</a:t>
            </a:r>
          </a:p>
        </p:txBody>
      </p:sp>
      <p:grpSp>
        <p:nvGrpSpPr>
          <p:cNvPr id="3" name="Group 259"/>
          <p:cNvGrpSpPr>
            <a:grpSpLocks/>
          </p:cNvGrpSpPr>
          <p:nvPr/>
        </p:nvGrpSpPr>
        <p:grpSpPr bwMode="auto">
          <a:xfrm>
            <a:off x="4800600" y="733425"/>
            <a:ext cx="4191000" cy="3152775"/>
            <a:chOff x="720" y="2496"/>
            <a:chExt cx="2640" cy="1986"/>
          </a:xfrm>
        </p:grpSpPr>
        <p:sp>
          <p:nvSpPr>
            <p:cNvPr id="196868" name="Text Box 260"/>
            <p:cNvSpPr txBox="1">
              <a:spLocks noChangeArrowheads="1"/>
            </p:cNvSpPr>
            <p:nvPr/>
          </p:nvSpPr>
          <p:spPr bwMode="auto">
            <a:xfrm>
              <a:off x="1654" y="4290"/>
              <a:ext cx="116" cy="192"/>
            </a:xfrm>
            <a:prstGeom prst="rect">
              <a:avLst/>
            </a:prstGeom>
            <a:noFill/>
            <a:ln w="9525">
              <a:noFill/>
              <a:miter lim="800000"/>
              <a:headEnd/>
              <a:tailEnd/>
            </a:ln>
            <a:effectLst/>
          </p:spPr>
          <p:txBody>
            <a:bodyPr wrap="none">
              <a:spAutoFit/>
            </a:bodyPr>
            <a:lstStyle/>
            <a:p>
              <a:pPr algn="l">
                <a:spcAft>
                  <a:spcPct val="0"/>
                </a:spcAft>
              </a:pPr>
              <a:endParaRPr lang="fr-FR" sz="1400">
                <a:solidFill>
                  <a:srgbClr val="66FF66"/>
                </a:solidFill>
                <a:cs typeface="Arial" charset="0"/>
              </a:endParaRPr>
            </a:p>
          </p:txBody>
        </p:sp>
        <p:pic>
          <p:nvPicPr>
            <p:cNvPr id="196869" name="Picture 261"/>
            <p:cNvPicPr>
              <a:picLocks noChangeAspect="1" noChangeArrowheads="1"/>
            </p:cNvPicPr>
            <p:nvPr/>
          </p:nvPicPr>
          <p:blipFill>
            <a:blip r:embed="rId9"/>
            <a:srcRect l="23438" t="32292" r="59375" b="53123"/>
            <a:stretch>
              <a:fillRect/>
            </a:stretch>
          </p:blipFill>
          <p:spPr bwMode="auto">
            <a:xfrm>
              <a:off x="1968" y="3648"/>
              <a:ext cx="1056" cy="672"/>
            </a:xfrm>
            <a:prstGeom prst="rect">
              <a:avLst/>
            </a:prstGeom>
            <a:noFill/>
            <a:ln w="9525" algn="ctr">
              <a:noFill/>
              <a:miter lim="800000"/>
              <a:headEnd/>
              <a:tailEnd/>
            </a:ln>
            <a:effectLst/>
          </p:spPr>
        </p:pic>
        <p:sp>
          <p:nvSpPr>
            <p:cNvPr id="196870" name="Freeform 262"/>
            <p:cNvSpPr>
              <a:spLocks/>
            </p:cNvSpPr>
            <p:nvPr/>
          </p:nvSpPr>
          <p:spPr bwMode="auto">
            <a:xfrm rot="17531929">
              <a:off x="1068" y="3468"/>
              <a:ext cx="1605" cy="181"/>
            </a:xfrm>
            <a:custGeom>
              <a:avLst/>
              <a:gdLst/>
              <a:ahLst/>
              <a:cxnLst>
                <a:cxn ang="0">
                  <a:pos x="0" y="56"/>
                </a:cxn>
                <a:cxn ang="0">
                  <a:pos x="480" y="8"/>
                </a:cxn>
                <a:cxn ang="0">
                  <a:pos x="912" y="104"/>
                </a:cxn>
                <a:cxn ang="0">
                  <a:pos x="1296" y="200"/>
                </a:cxn>
                <a:cxn ang="0">
                  <a:pos x="1776" y="104"/>
                </a:cxn>
              </a:cxnLst>
              <a:rect l="0" t="0" r="r" b="b"/>
              <a:pathLst>
                <a:path w="1776" h="200">
                  <a:moveTo>
                    <a:pt x="0" y="56"/>
                  </a:moveTo>
                  <a:cubicBezTo>
                    <a:pt x="164" y="28"/>
                    <a:pt x="328" y="0"/>
                    <a:pt x="480" y="8"/>
                  </a:cubicBezTo>
                  <a:cubicBezTo>
                    <a:pt x="632" y="16"/>
                    <a:pt x="776" y="72"/>
                    <a:pt x="912" y="104"/>
                  </a:cubicBezTo>
                  <a:cubicBezTo>
                    <a:pt x="1048" y="136"/>
                    <a:pt x="1152" y="200"/>
                    <a:pt x="1296" y="200"/>
                  </a:cubicBezTo>
                  <a:cubicBezTo>
                    <a:pt x="1440" y="200"/>
                    <a:pt x="1608" y="152"/>
                    <a:pt x="1776" y="104"/>
                  </a:cubicBezTo>
                </a:path>
              </a:pathLst>
            </a:custGeom>
            <a:noFill/>
            <a:ln w="38100">
              <a:solidFill>
                <a:schemeClr val="tx1"/>
              </a:solidFill>
              <a:round/>
              <a:headEnd/>
              <a:tailEnd/>
            </a:ln>
            <a:effectLst/>
          </p:spPr>
          <p:txBody>
            <a:bodyPr/>
            <a:lstStyle/>
            <a:p>
              <a:endParaRPr lang="fr-FR"/>
            </a:p>
          </p:txBody>
        </p:sp>
        <p:sp>
          <p:nvSpPr>
            <p:cNvPr id="196871" name="Text Box 263"/>
            <p:cNvSpPr txBox="1">
              <a:spLocks noChangeArrowheads="1"/>
            </p:cNvSpPr>
            <p:nvPr/>
          </p:nvSpPr>
          <p:spPr bwMode="auto">
            <a:xfrm>
              <a:off x="1928" y="2496"/>
              <a:ext cx="598" cy="326"/>
            </a:xfrm>
            <a:prstGeom prst="rect">
              <a:avLst/>
            </a:prstGeom>
            <a:noFill/>
            <a:ln w="9525">
              <a:noFill/>
              <a:miter lim="800000"/>
              <a:headEnd/>
              <a:tailEnd/>
            </a:ln>
            <a:effectLst/>
          </p:spPr>
          <p:txBody>
            <a:bodyPr>
              <a:spAutoFit/>
            </a:bodyPr>
            <a:lstStyle/>
            <a:p>
              <a:pPr algn="l">
                <a:spcBef>
                  <a:spcPct val="50000"/>
                </a:spcBef>
                <a:spcAft>
                  <a:spcPct val="0"/>
                </a:spcAft>
              </a:pPr>
              <a:r>
                <a:rPr lang="en-US" sz="1400">
                  <a:solidFill>
                    <a:schemeClr val="tx1"/>
                  </a:solidFill>
                  <a:cs typeface="Arial" charset="0"/>
                </a:rPr>
                <a:t>Decision</a:t>
              </a:r>
              <a:r>
                <a:rPr lang="en-US" sz="1400">
                  <a:solidFill>
                    <a:schemeClr val="bg1"/>
                  </a:solidFill>
                  <a:cs typeface="Arial" charset="0"/>
                </a:rPr>
                <a:t> </a:t>
              </a:r>
              <a:r>
                <a:rPr lang="en-US" sz="1400">
                  <a:solidFill>
                    <a:schemeClr val="tx1"/>
                  </a:solidFill>
                  <a:cs typeface="Arial" charset="0"/>
                </a:rPr>
                <a:t>boundary</a:t>
              </a:r>
            </a:p>
          </p:txBody>
        </p:sp>
        <p:graphicFrame>
          <p:nvGraphicFramePr>
            <p:cNvPr id="196872" name="Object 264"/>
            <p:cNvGraphicFramePr>
              <a:graphicFrameLocks noChangeAspect="1"/>
            </p:cNvGraphicFramePr>
            <p:nvPr/>
          </p:nvGraphicFramePr>
          <p:xfrm>
            <a:off x="1490" y="2852"/>
            <a:ext cx="183" cy="169"/>
          </p:xfrm>
          <a:graphic>
            <a:graphicData uri="http://schemas.openxmlformats.org/presentationml/2006/ole">
              <p:oleObj spid="_x0000_s892930" name="Image" r:id="rId10" imgW="672779" imgH="622003" progId="">
                <p:embed/>
              </p:oleObj>
            </a:graphicData>
          </a:graphic>
        </p:graphicFrame>
        <p:graphicFrame>
          <p:nvGraphicFramePr>
            <p:cNvPr id="196873" name="Object 265"/>
            <p:cNvGraphicFramePr>
              <a:graphicFrameLocks noChangeAspect="1"/>
            </p:cNvGraphicFramePr>
            <p:nvPr/>
          </p:nvGraphicFramePr>
          <p:xfrm>
            <a:off x="1466" y="3119"/>
            <a:ext cx="224" cy="221"/>
          </p:xfrm>
          <a:graphic>
            <a:graphicData uri="http://schemas.openxmlformats.org/presentationml/2006/ole">
              <p:oleObj spid="_x0000_s892931" name="Image" r:id="rId11" imgW="825106" imgH="812412" progId="">
                <p:embed/>
              </p:oleObj>
            </a:graphicData>
          </a:graphic>
        </p:graphicFrame>
        <p:graphicFrame>
          <p:nvGraphicFramePr>
            <p:cNvPr id="196874" name="Object 266"/>
            <p:cNvGraphicFramePr>
              <a:graphicFrameLocks noChangeAspect="1"/>
            </p:cNvGraphicFramePr>
            <p:nvPr/>
          </p:nvGraphicFramePr>
          <p:xfrm>
            <a:off x="1298" y="3481"/>
            <a:ext cx="196" cy="207"/>
          </p:xfrm>
          <a:graphic>
            <a:graphicData uri="http://schemas.openxmlformats.org/presentationml/2006/ole">
              <p:oleObj spid="_x0000_s892932" name="Image" r:id="rId12" imgW="723554" imgH="761636" progId="">
                <p:embed/>
              </p:oleObj>
            </a:graphicData>
          </a:graphic>
        </p:graphicFrame>
        <p:graphicFrame>
          <p:nvGraphicFramePr>
            <p:cNvPr id="196875" name="Object 267"/>
            <p:cNvGraphicFramePr>
              <a:graphicFrameLocks noChangeAspect="1"/>
            </p:cNvGraphicFramePr>
            <p:nvPr/>
          </p:nvGraphicFramePr>
          <p:xfrm>
            <a:off x="1852" y="2852"/>
            <a:ext cx="220" cy="217"/>
          </p:xfrm>
          <a:graphic>
            <a:graphicData uri="http://schemas.openxmlformats.org/presentationml/2006/ole">
              <p:oleObj spid="_x0000_s892933" name="Image" r:id="rId13" imgW="812412" imgH="800000" progId="">
                <p:embed/>
              </p:oleObj>
            </a:graphicData>
          </a:graphic>
        </p:graphicFrame>
        <p:graphicFrame>
          <p:nvGraphicFramePr>
            <p:cNvPr id="196876" name="Object 268"/>
            <p:cNvGraphicFramePr>
              <a:graphicFrameLocks noChangeAspect="1"/>
            </p:cNvGraphicFramePr>
            <p:nvPr/>
          </p:nvGraphicFramePr>
          <p:xfrm>
            <a:off x="1563" y="3407"/>
            <a:ext cx="231" cy="241"/>
          </p:xfrm>
          <a:graphic>
            <a:graphicData uri="http://schemas.openxmlformats.org/presentationml/2006/ole">
              <p:oleObj spid="_x0000_s892934" name="Image" r:id="rId14" imgW="622003" imgH="647391" progId="">
                <p:embed/>
              </p:oleObj>
            </a:graphicData>
          </a:graphic>
        </p:graphicFrame>
        <p:graphicFrame>
          <p:nvGraphicFramePr>
            <p:cNvPr id="196877" name="Object 269"/>
            <p:cNvGraphicFramePr>
              <a:graphicFrameLocks noChangeAspect="1"/>
            </p:cNvGraphicFramePr>
            <p:nvPr/>
          </p:nvGraphicFramePr>
          <p:xfrm>
            <a:off x="1346" y="3222"/>
            <a:ext cx="183" cy="183"/>
          </p:xfrm>
          <a:graphic>
            <a:graphicData uri="http://schemas.openxmlformats.org/presentationml/2006/ole">
              <p:oleObj spid="_x0000_s892935" name="Image" r:id="rId15" imgW="672779" imgH="672779" progId="">
                <p:embed/>
              </p:oleObj>
            </a:graphicData>
          </a:graphic>
        </p:graphicFrame>
        <p:graphicFrame>
          <p:nvGraphicFramePr>
            <p:cNvPr id="196878" name="Object 270"/>
            <p:cNvGraphicFramePr>
              <a:graphicFrameLocks noChangeAspect="1"/>
            </p:cNvGraphicFramePr>
            <p:nvPr/>
          </p:nvGraphicFramePr>
          <p:xfrm>
            <a:off x="1346" y="3274"/>
            <a:ext cx="203" cy="207"/>
          </p:xfrm>
          <a:graphic>
            <a:graphicData uri="http://schemas.openxmlformats.org/presentationml/2006/ole">
              <p:oleObj spid="_x0000_s892936" name="Image" r:id="rId16" imgW="749206" imgH="761636" progId="">
                <p:embed/>
              </p:oleObj>
            </a:graphicData>
          </a:graphic>
        </p:graphicFrame>
        <p:graphicFrame>
          <p:nvGraphicFramePr>
            <p:cNvPr id="196879" name="Object 271"/>
            <p:cNvGraphicFramePr>
              <a:graphicFrameLocks noChangeAspect="1"/>
            </p:cNvGraphicFramePr>
            <p:nvPr/>
          </p:nvGraphicFramePr>
          <p:xfrm>
            <a:off x="1129" y="2949"/>
            <a:ext cx="220" cy="241"/>
          </p:xfrm>
          <a:graphic>
            <a:graphicData uri="http://schemas.openxmlformats.org/presentationml/2006/ole">
              <p:oleObj spid="_x0000_s892937" name="Image" r:id="rId17" imgW="812412" imgH="888889" progId="">
                <p:embed/>
              </p:oleObj>
            </a:graphicData>
          </a:graphic>
        </p:graphicFrame>
        <p:graphicFrame>
          <p:nvGraphicFramePr>
            <p:cNvPr id="196880" name="Object 272"/>
            <p:cNvGraphicFramePr>
              <a:graphicFrameLocks noChangeAspect="1"/>
            </p:cNvGraphicFramePr>
            <p:nvPr/>
          </p:nvGraphicFramePr>
          <p:xfrm>
            <a:off x="1394" y="3648"/>
            <a:ext cx="206" cy="214"/>
          </p:xfrm>
          <a:graphic>
            <a:graphicData uri="http://schemas.openxmlformats.org/presentationml/2006/ole">
              <p:oleObj spid="_x0000_s892938" name="Image" r:id="rId18" imgW="761636" imgH="787024" progId="">
                <p:embed/>
              </p:oleObj>
            </a:graphicData>
          </a:graphic>
        </p:graphicFrame>
        <p:graphicFrame>
          <p:nvGraphicFramePr>
            <p:cNvPr id="196881" name="Object 273"/>
            <p:cNvGraphicFramePr>
              <a:graphicFrameLocks noChangeAspect="1"/>
            </p:cNvGraphicFramePr>
            <p:nvPr/>
          </p:nvGraphicFramePr>
          <p:xfrm>
            <a:off x="1346" y="2973"/>
            <a:ext cx="241" cy="221"/>
          </p:xfrm>
          <a:graphic>
            <a:graphicData uri="http://schemas.openxmlformats.org/presentationml/2006/ole">
              <p:oleObj spid="_x0000_s892939" name="Image" r:id="rId19" imgW="888889" imgH="812412" progId="">
                <p:embed/>
              </p:oleObj>
            </a:graphicData>
          </a:graphic>
        </p:graphicFrame>
        <p:graphicFrame>
          <p:nvGraphicFramePr>
            <p:cNvPr id="196882" name="Object 274"/>
            <p:cNvGraphicFramePr>
              <a:graphicFrameLocks noChangeAspect="1"/>
            </p:cNvGraphicFramePr>
            <p:nvPr/>
          </p:nvGraphicFramePr>
          <p:xfrm>
            <a:off x="1298" y="3745"/>
            <a:ext cx="224" cy="217"/>
          </p:xfrm>
          <a:graphic>
            <a:graphicData uri="http://schemas.openxmlformats.org/presentationml/2006/ole">
              <p:oleObj spid="_x0000_s892940" name="Image" r:id="rId20" imgW="825106" imgH="800000" progId="">
                <p:embed/>
              </p:oleObj>
            </a:graphicData>
          </a:graphic>
        </p:graphicFrame>
        <p:graphicFrame>
          <p:nvGraphicFramePr>
            <p:cNvPr id="196883" name="Object 275"/>
            <p:cNvGraphicFramePr>
              <a:graphicFrameLocks noChangeAspect="1"/>
            </p:cNvGraphicFramePr>
            <p:nvPr/>
          </p:nvGraphicFramePr>
          <p:xfrm>
            <a:off x="1033" y="3626"/>
            <a:ext cx="227" cy="217"/>
          </p:xfrm>
          <a:graphic>
            <a:graphicData uri="http://schemas.openxmlformats.org/presentationml/2006/ole">
              <p:oleObj spid="_x0000_s892941" name="Image" r:id="rId21" imgW="838095" imgH="800000" progId="">
                <p:embed/>
              </p:oleObj>
            </a:graphicData>
          </a:graphic>
        </p:graphicFrame>
        <p:graphicFrame>
          <p:nvGraphicFramePr>
            <p:cNvPr id="196884" name="Object 276"/>
            <p:cNvGraphicFramePr>
              <a:graphicFrameLocks noChangeAspect="1"/>
            </p:cNvGraphicFramePr>
            <p:nvPr/>
          </p:nvGraphicFramePr>
          <p:xfrm>
            <a:off x="974" y="3192"/>
            <a:ext cx="282" cy="265"/>
          </p:xfrm>
          <a:graphic>
            <a:graphicData uri="http://schemas.openxmlformats.org/presentationml/2006/ole">
              <p:oleObj spid="_x0000_s892942" name="Image" r:id="rId22" imgW="1041270" imgH="977778" progId="">
                <p:embed/>
              </p:oleObj>
            </a:graphicData>
          </a:graphic>
        </p:graphicFrame>
        <p:graphicFrame>
          <p:nvGraphicFramePr>
            <p:cNvPr id="196885" name="Object 277"/>
            <p:cNvGraphicFramePr>
              <a:graphicFrameLocks noChangeAspect="1"/>
            </p:cNvGraphicFramePr>
            <p:nvPr/>
          </p:nvGraphicFramePr>
          <p:xfrm>
            <a:off x="1057" y="3529"/>
            <a:ext cx="203" cy="200"/>
          </p:xfrm>
          <a:graphic>
            <a:graphicData uri="http://schemas.openxmlformats.org/presentationml/2006/ole">
              <p:oleObj spid="_x0000_s892943" name="Image" r:id="rId23" imgW="749206" imgH="736248" progId="">
                <p:embed/>
              </p:oleObj>
            </a:graphicData>
          </a:graphic>
        </p:graphicFrame>
        <p:graphicFrame>
          <p:nvGraphicFramePr>
            <p:cNvPr id="196886" name="Object 278"/>
            <p:cNvGraphicFramePr>
              <a:graphicFrameLocks noChangeAspect="1"/>
            </p:cNvGraphicFramePr>
            <p:nvPr/>
          </p:nvGraphicFramePr>
          <p:xfrm>
            <a:off x="1298" y="3913"/>
            <a:ext cx="203" cy="200"/>
          </p:xfrm>
          <a:graphic>
            <a:graphicData uri="http://schemas.openxmlformats.org/presentationml/2006/ole">
              <p:oleObj spid="_x0000_s892944" name="Image" r:id="rId24" imgW="749206" imgH="736248" progId="">
                <p:embed/>
              </p:oleObj>
            </a:graphicData>
          </a:graphic>
        </p:graphicFrame>
        <p:graphicFrame>
          <p:nvGraphicFramePr>
            <p:cNvPr id="196887" name="Object 279"/>
            <p:cNvGraphicFramePr>
              <a:graphicFrameLocks noChangeAspect="1"/>
            </p:cNvGraphicFramePr>
            <p:nvPr/>
          </p:nvGraphicFramePr>
          <p:xfrm>
            <a:off x="963" y="3405"/>
            <a:ext cx="203" cy="200"/>
          </p:xfrm>
          <a:graphic>
            <a:graphicData uri="http://schemas.openxmlformats.org/presentationml/2006/ole">
              <p:oleObj spid="_x0000_s892945" name="Image" r:id="rId25" imgW="749206" imgH="736248" progId="">
                <p:embed/>
              </p:oleObj>
            </a:graphicData>
          </a:graphic>
        </p:graphicFrame>
        <p:graphicFrame>
          <p:nvGraphicFramePr>
            <p:cNvPr id="196888" name="Object 280"/>
            <p:cNvGraphicFramePr>
              <a:graphicFrameLocks noChangeAspect="1"/>
            </p:cNvGraphicFramePr>
            <p:nvPr/>
          </p:nvGraphicFramePr>
          <p:xfrm>
            <a:off x="912" y="3986"/>
            <a:ext cx="203" cy="200"/>
          </p:xfrm>
          <a:graphic>
            <a:graphicData uri="http://schemas.openxmlformats.org/presentationml/2006/ole">
              <p:oleObj spid="_x0000_s892946" name="Image" r:id="rId26" imgW="749206" imgH="736248" progId="">
                <p:embed/>
              </p:oleObj>
            </a:graphicData>
          </a:graphic>
        </p:graphicFrame>
        <p:graphicFrame>
          <p:nvGraphicFramePr>
            <p:cNvPr id="196889" name="Object 281"/>
            <p:cNvGraphicFramePr>
              <a:graphicFrameLocks noChangeAspect="1"/>
            </p:cNvGraphicFramePr>
            <p:nvPr/>
          </p:nvGraphicFramePr>
          <p:xfrm>
            <a:off x="1105" y="3817"/>
            <a:ext cx="203" cy="200"/>
          </p:xfrm>
          <a:graphic>
            <a:graphicData uri="http://schemas.openxmlformats.org/presentationml/2006/ole">
              <p:oleObj spid="_x0000_s892947" name="Image" r:id="rId27" imgW="749206" imgH="736248" progId="">
                <p:embed/>
              </p:oleObj>
            </a:graphicData>
          </a:graphic>
        </p:graphicFrame>
        <p:graphicFrame>
          <p:nvGraphicFramePr>
            <p:cNvPr id="196890" name="Object 282"/>
            <p:cNvGraphicFramePr>
              <a:graphicFrameLocks noChangeAspect="1"/>
            </p:cNvGraphicFramePr>
            <p:nvPr/>
          </p:nvGraphicFramePr>
          <p:xfrm>
            <a:off x="855" y="3698"/>
            <a:ext cx="203" cy="200"/>
          </p:xfrm>
          <a:graphic>
            <a:graphicData uri="http://schemas.openxmlformats.org/presentationml/2006/ole">
              <p:oleObj spid="_x0000_s892948" name="Image" r:id="rId28" imgW="749206" imgH="736248" progId="">
                <p:embed/>
              </p:oleObj>
            </a:graphicData>
          </a:graphic>
        </p:graphicFrame>
        <p:graphicFrame>
          <p:nvGraphicFramePr>
            <p:cNvPr id="196891" name="Object 283"/>
            <p:cNvGraphicFramePr>
              <a:graphicFrameLocks noChangeAspect="1"/>
            </p:cNvGraphicFramePr>
            <p:nvPr/>
          </p:nvGraphicFramePr>
          <p:xfrm>
            <a:off x="1756" y="3142"/>
            <a:ext cx="241" cy="214"/>
          </p:xfrm>
          <a:graphic>
            <a:graphicData uri="http://schemas.openxmlformats.org/presentationml/2006/ole">
              <p:oleObj spid="_x0000_s892949" name="Image" r:id="rId29" imgW="1142454" imgH="1015515" progId="">
                <p:embed/>
              </p:oleObj>
            </a:graphicData>
          </a:graphic>
        </p:graphicFrame>
        <p:sp>
          <p:nvSpPr>
            <p:cNvPr id="196892" name="Text Box 284"/>
            <p:cNvSpPr txBox="1">
              <a:spLocks noChangeArrowheads="1"/>
            </p:cNvSpPr>
            <p:nvPr/>
          </p:nvSpPr>
          <p:spPr bwMode="auto">
            <a:xfrm>
              <a:off x="720" y="2649"/>
              <a:ext cx="712" cy="192"/>
            </a:xfrm>
            <a:prstGeom prst="rect">
              <a:avLst/>
            </a:prstGeom>
            <a:noFill/>
            <a:ln w="9525">
              <a:noFill/>
              <a:miter lim="800000"/>
              <a:headEnd/>
              <a:tailEnd/>
            </a:ln>
            <a:effectLst/>
          </p:spPr>
          <p:txBody>
            <a:bodyPr wrap="none">
              <a:spAutoFit/>
            </a:bodyPr>
            <a:lstStyle/>
            <a:p>
              <a:pPr algn="l">
                <a:spcAft>
                  <a:spcPct val="0"/>
                </a:spcAft>
              </a:pPr>
              <a:r>
                <a:rPr lang="en-US" sz="1400">
                  <a:solidFill>
                    <a:srgbClr val="FF0000"/>
                  </a:solidFill>
                  <a:cs typeface="Arial" charset="0"/>
                </a:rPr>
                <a:t>Background</a:t>
              </a:r>
            </a:p>
          </p:txBody>
        </p:sp>
        <p:pic>
          <p:nvPicPr>
            <p:cNvPr id="196893" name="Picture 285"/>
            <p:cNvPicPr>
              <a:picLocks noChangeAspect="1" noChangeArrowheads="1"/>
            </p:cNvPicPr>
            <p:nvPr/>
          </p:nvPicPr>
          <p:blipFill>
            <a:blip r:embed="rId9"/>
            <a:srcRect l="23438" t="16667" r="59570" b="67708"/>
            <a:stretch>
              <a:fillRect/>
            </a:stretch>
          </p:blipFill>
          <p:spPr bwMode="auto">
            <a:xfrm>
              <a:off x="2316" y="2928"/>
              <a:ext cx="1044" cy="720"/>
            </a:xfrm>
            <a:prstGeom prst="rect">
              <a:avLst/>
            </a:prstGeom>
            <a:noFill/>
            <a:ln w="9525" algn="ctr">
              <a:noFill/>
              <a:miter lim="800000"/>
              <a:headEnd/>
              <a:tailEnd/>
            </a:ln>
            <a:effectLst/>
          </p:spPr>
        </p:pic>
        <p:sp>
          <p:nvSpPr>
            <p:cNvPr id="196894" name="Text Box 286"/>
            <p:cNvSpPr txBox="1">
              <a:spLocks noChangeArrowheads="1"/>
            </p:cNvSpPr>
            <p:nvPr/>
          </p:nvSpPr>
          <p:spPr bwMode="auto">
            <a:xfrm>
              <a:off x="2604" y="2688"/>
              <a:ext cx="420" cy="192"/>
            </a:xfrm>
            <a:prstGeom prst="rect">
              <a:avLst/>
            </a:prstGeom>
            <a:noFill/>
            <a:ln w="9525">
              <a:noFill/>
              <a:miter lim="800000"/>
              <a:headEnd/>
              <a:tailEnd/>
            </a:ln>
            <a:effectLst/>
          </p:spPr>
          <p:txBody>
            <a:bodyPr wrap="none">
              <a:spAutoFit/>
            </a:bodyPr>
            <a:lstStyle/>
            <a:p>
              <a:pPr algn="l">
                <a:spcAft>
                  <a:spcPct val="0"/>
                </a:spcAft>
              </a:pPr>
              <a:r>
                <a:rPr lang="en-US" sz="1400">
                  <a:solidFill>
                    <a:srgbClr val="009900"/>
                  </a:solidFill>
                  <a:cs typeface="Arial" charset="0"/>
                </a:rPr>
                <a:t>Faces</a:t>
              </a:r>
            </a:p>
          </p:txBody>
        </p:sp>
      </p:grpSp>
      <p:grpSp>
        <p:nvGrpSpPr>
          <p:cNvPr id="4" name="Group 325"/>
          <p:cNvGrpSpPr>
            <a:grpSpLocks/>
          </p:cNvGrpSpPr>
          <p:nvPr/>
        </p:nvGrpSpPr>
        <p:grpSpPr bwMode="auto">
          <a:xfrm>
            <a:off x="4267200" y="4432300"/>
            <a:ext cx="4724400" cy="1206500"/>
            <a:chOff x="1318" y="1350"/>
            <a:chExt cx="3417" cy="963"/>
          </a:xfrm>
        </p:grpSpPr>
        <p:sp>
          <p:nvSpPr>
            <p:cNvPr id="196934" name="Rectangle 326"/>
            <p:cNvSpPr>
              <a:spLocks noChangeArrowheads="1"/>
            </p:cNvSpPr>
            <p:nvPr/>
          </p:nvSpPr>
          <p:spPr bwMode="auto">
            <a:xfrm>
              <a:off x="1450" y="1350"/>
              <a:ext cx="2604" cy="858"/>
            </a:xfrm>
            <a:prstGeom prst="rect">
              <a:avLst/>
            </a:prstGeom>
            <a:noFill/>
            <a:ln w="0">
              <a:solidFill>
                <a:srgbClr val="FFFFFF"/>
              </a:solidFill>
              <a:miter lim="800000"/>
              <a:headEnd/>
              <a:tailEnd/>
            </a:ln>
          </p:spPr>
          <p:txBody>
            <a:bodyPr/>
            <a:lstStyle/>
            <a:p>
              <a:endParaRPr lang="fr-FR"/>
            </a:p>
          </p:txBody>
        </p:sp>
        <p:grpSp>
          <p:nvGrpSpPr>
            <p:cNvPr id="5" name="Group 327"/>
            <p:cNvGrpSpPr>
              <a:grpSpLocks/>
            </p:cNvGrpSpPr>
            <p:nvPr/>
          </p:nvGrpSpPr>
          <p:grpSpPr bwMode="auto">
            <a:xfrm>
              <a:off x="1318" y="1446"/>
              <a:ext cx="2736" cy="710"/>
              <a:chOff x="1548" y="2160"/>
              <a:chExt cx="2736" cy="710"/>
            </a:xfrm>
          </p:grpSpPr>
          <p:sp>
            <p:nvSpPr>
              <p:cNvPr id="196936" name="Line 328"/>
              <p:cNvSpPr>
                <a:spLocks noChangeShapeType="1"/>
              </p:cNvSpPr>
              <p:nvPr/>
            </p:nvSpPr>
            <p:spPr bwMode="auto">
              <a:xfrm>
                <a:off x="1680" y="2730"/>
                <a:ext cx="2604" cy="1"/>
              </a:xfrm>
              <a:prstGeom prst="line">
                <a:avLst/>
              </a:prstGeom>
              <a:noFill/>
              <a:ln w="0">
                <a:solidFill>
                  <a:srgbClr val="000000"/>
                </a:solidFill>
                <a:round/>
                <a:headEnd/>
                <a:tailEnd/>
              </a:ln>
            </p:spPr>
            <p:txBody>
              <a:bodyPr/>
              <a:lstStyle/>
              <a:p>
                <a:endParaRPr lang="fr-FR"/>
              </a:p>
            </p:txBody>
          </p:sp>
          <p:sp>
            <p:nvSpPr>
              <p:cNvPr id="196937" name="Line 329"/>
              <p:cNvSpPr>
                <a:spLocks noChangeShapeType="1"/>
              </p:cNvSpPr>
              <p:nvPr/>
            </p:nvSpPr>
            <p:spPr bwMode="auto">
              <a:xfrm flipV="1">
                <a:off x="1680" y="2160"/>
                <a:ext cx="1" cy="570"/>
              </a:xfrm>
              <a:prstGeom prst="line">
                <a:avLst/>
              </a:prstGeom>
              <a:noFill/>
              <a:ln w="0">
                <a:solidFill>
                  <a:srgbClr val="000000"/>
                </a:solidFill>
                <a:round/>
                <a:headEnd/>
                <a:tailEnd/>
              </a:ln>
            </p:spPr>
            <p:txBody>
              <a:bodyPr/>
              <a:lstStyle/>
              <a:p>
                <a:endParaRPr lang="fr-FR"/>
              </a:p>
            </p:txBody>
          </p:sp>
          <p:sp>
            <p:nvSpPr>
              <p:cNvPr id="196938" name="Line 330"/>
              <p:cNvSpPr>
                <a:spLocks noChangeShapeType="1"/>
              </p:cNvSpPr>
              <p:nvPr/>
            </p:nvSpPr>
            <p:spPr bwMode="auto">
              <a:xfrm>
                <a:off x="1680" y="2730"/>
                <a:ext cx="2604" cy="1"/>
              </a:xfrm>
              <a:prstGeom prst="line">
                <a:avLst/>
              </a:prstGeom>
              <a:noFill/>
              <a:ln w="0">
                <a:solidFill>
                  <a:srgbClr val="000000"/>
                </a:solidFill>
                <a:round/>
                <a:headEnd/>
                <a:tailEnd/>
              </a:ln>
            </p:spPr>
            <p:txBody>
              <a:bodyPr/>
              <a:lstStyle/>
              <a:p>
                <a:endParaRPr lang="fr-FR"/>
              </a:p>
            </p:txBody>
          </p:sp>
          <p:sp>
            <p:nvSpPr>
              <p:cNvPr id="196939" name="Line 331"/>
              <p:cNvSpPr>
                <a:spLocks noChangeShapeType="1"/>
              </p:cNvSpPr>
              <p:nvPr/>
            </p:nvSpPr>
            <p:spPr bwMode="auto">
              <a:xfrm flipV="1">
                <a:off x="1680" y="2160"/>
                <a:ext cx="1" cy="570"/>
              </a:xfrm>
              <a:prstGeom prst="line">
                <a:avLst/>
              </a:prstGeom>
              <a:noFill/>
              <a:ln w="0">
                <a:solidFill>
                  <a:srgbClr val="000000"/>
                </a:solidFill>
                <a:round/>
                <a:headEnd/>
                <a:tailEnd/>
              </a:ln>
            </p:spPr>
            <p:txBody>
              <a:bodyPr/>
              <a:lstStyle/>
              <a:p>
                <a:endParaRPr lang="fr-FR"/>
              </a:p>
            </p:txBody>
          </p:sp>
          <p:sp>
            <p:nvSpPr>
              <p:cNvPr id="196940" name="Line 332"/>
              <p:cNvSpPr>
                <a:spLocks noChangeShapeType="1"/>
              </p:cNvSpPr>
              <p:nvPr/>
            </p:nvSpPr>
            <p:spPr bwMode="auto">
              <a:xfrm flipV="1">
                <a:off x="1680" y="2700"/>
                <a:ext cx="1" cy="30"/>
              </a:xfrm>
              <a:prstGeom prst="line">
                <a:avLst/>
              </a:prstGeom>
              <a:noFill/>
              <a:ln w="0">
                <a:solidFill>
                  <a:srgbClr val="000000"/>
                </a:solidFill>
                <a:round/>
                <a:headEnd/>
                <a:tailEnd/>
              </a:ln>
            </p:spPr>
            <p:txBody>
              <a:bodyPr/>
              <a:lstStyle/>
              <a:p>
                <a:endParaRPr lang="fr-FR"/>
              </a:p>
            </p:txBody>
          </p:sp>
          <p:sp>
            <p:nvSpPr>
              <p:cNvPr id="196941" name="Rectangle 333"/>
              <p:cNvSpPr>
                <a:spLocks noChangeArrowheads="1"/>
              </p:cNvSpPr>
              <p:nvPr/>
            </p:nvSpPr>
            <p:spPr bwMode="auto">
              <a:xfrm>
                <a:off x="1662" y="2748"/>
                <a:ext cx="50" cy="122"/>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bg1"/>
                    </a:solidFill>
                    <a:latin typeface="Helvetica" pitchFamily="34" charset="0"/>
                    <a:cs typeface="Arial" charset="0"/>
                  </a:rPr>
                  <a:t>0</a:t>
                </a:r>
                <a:endParaRPr lang="en-US" sz="1800">
                  <a:solidFill>
                    <a:schemeClr val="bg1"/>
                  </a:solidFill>
                  <a:cs typeface="Arial" charset="0"/>
                </a:endParaRPr>
              </a:p>
            </p:txBody>
          </p:sp>
          <p:sp>
            <p:nvSpPr>
              <p:cNvPr id="196942" name="Line 334"/>
              <p:cNvSpPr>
                <a:spLocks noChangeShapeType="1"/>
              </p:cNvSpPr>
              <p:nvPr/>
            </p:nvSpPr>
            <p:spPr bwMode="auto">
              <a:xfrm flipV="1">
                <a:off x="2004" y="2700"/>
                <a:ext cx="1" cy="30"/>
              </a:xfrm>
              <a:prstGeom prst="line">
                <a:avLst/>
              </a:prstGeom>
              <a:noFill/>
              <a:ln w="0">
                <a:solidFill>
                  <a:srgbClr val="000000"/>
                </a:solidFill>
                <a:round/>
                <a:headEnd/>
                <a:tailEnd/>
              </a:ln>
            </p:spPr>
            <p:txBody>
              <a:bodyPr/>
              <a:lstStyle/>
              <a:p>
                <a:endParaRPr lang="fr-FR"/>
              </a:p>
            </p:txBody>
          </p:sp>
          <p:sp>
            <p:nvSpPr>
              <p:cNvPr id="196943" name="Rectangle 335"/>
              <p:cNvSpPr>
                <a:spLocks noChangeArrowheads="1"/>
              </p:cNvSpPr>
              <p:nvPr/>
            </p:nvSpPr>
            <p:spPr bwMode="auto">
              <a:xfrm>
                <a:off x="1962" y="2748"/>
                <a:ext cx="102" cy="122"/>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bg1"/>
                    </a:solidFill>
                    <a:latin typeface="Helvetica" pitchFamily="34" charset="0"/>
                    <a:cs typeface="Arial" charset="0"/>
                  </a:rPr>
                  <a:t>10</a:t>
                </a:r>
                <a:endParaRPr lang="en-US" sz="1800">
                  <a:solidFill>
                    <a:schemeClr val="bg1"/>
                  </a:solidFill>
                  <a:cs typeface="Arial" charset="0"/>
                </a:endParaRPr>
              </a:p>
            </p:txBody>
          </p:sp>
          <p:sp>
            <p:nvSpPr>
              <p:cNvPr id="196944" name="Line 336"/>
              <p:cNvSpPr>
                <a:spLocks noChangeShapeType="1"/>
              </p:cNvSpPr>
              <p:nvPr/>
            </p:nvSpPr>
            <p:spPr bwMode="auto">
              <a:xfrm flipV="1">
                <a:off x="2328" y="2700"/>
                <a:ext cx="1" cy="30"/>
              </a:xfrm>
              <a:prstGeom prst="line">
                <a:avLst/>
              </a:prstGeom>
              <a:noFill/>
              <a:ln w="0">
                <a:solidFill>
                  <a:srgbClr val="000000"/>
                </a:solidFill>
                <a:round/>
                <a:headEnd/>
                <a:tailEnd/>
              </a:ln>
            </p:spPr>
            <p:txBody>
              <a:bodyPr/>
              <a:lstStyle/>
              <a:p>
                <a:endParaRPr lang="fr-FR"/>
              </a:p>
            </p:txBody>
          </p:sp>
          <p:sp>
            <p:nvSpPr>
              <p:cNvPr id="196945" name="Rectangle 337"/>
              <p:cNvSpPr>
                <a:spLocks noChangeArrowheads="1"/>
              </p:cNvSpPr>
              <p:nvPr/>
            </p:nvSpPr>
            <p:spPr bwMode="auto">
              <a:xfrm>
                <a:off x="2286" y="2748"/>
                <a:ext cx="101" cy="122"/>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bg1"/>
                    </a:solidFill>
                    <a:latin typeface="Helvetica" pitchFamily="34" charset="0"/>
                    <a:cs typeface="Arial" charset="0"/>
                  </a:rPr>
                  <a:t>20</a:t>
                </a:r>
                <a:endParaRPr lang="en-US" sz="1800">
                  <a:solidFill>
                    <a:schemeClr val="bg1"/>
                  </a:solidFill>
                  <a:cs typeface="Arial" charset="0"/>
                </a:endParaRPr>
              </a:p>
            </p:txBody>
          </p:sp>
          <p:sp>
            <p:nvSpPr>
              <p:cNvPr id="196946" name="Line 338"/>
              <p:cNvSpPr>
                <a:spLocks noChangeShapeType="1"/>
              </p:cNvSpPr>
              <p:nvPr/>
            </p:nvSpPr>
            <p:spPr bwMode="auto">
              <a:xfrm flipV="1">
                <a:off x="2652" y="2700"/>
                <a:ext cx="1" cy="30"/>
              </a:xfrm>
              <a:prstGeom prst="line">
                <a:avLst/>
              </a:prstGeom>
              <a:noFill/>
              <a:ln w="0">
                <a:solidFill>
                  <a:srgbClr val="000000"/>
                </a:solidFill>
                <a:round/>
                <a:headEnd/>
                <a:tailEnd/>
              </a:ln>
            </p:spPr>
            <p:txBody>
              <a:bodyPr/>
              <a:lstStyle/>
              <a:p>
                <a:endParaRPr lang="fr-FR"/>
              </a:p>
            </p:txBody>
          </p:sp>
          <p:sp>
            <p:nvSpPr>
              <p:cNvPr id="196947" name="Rectangle 339"/>
              <p:cNvSpPr>
                <a:spLocks noChangeArrowheads="1"/>
              </p:cNvSpPr>
              <p:nvPr/>
            </p:nvSpPr>
            <p:spPr bwMode="auto">
              <a:xfrm>
                <a:off x="2610" y="2748"/>
                <a:ext cx="101" cy="122"/>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bg1"/>
                    </a:solidFill>
                    <a:latin typeface="Helvetica" pitchFamily="34" charset="0"/>
                    <a:cs typeface="Arial" charset="0"/>
                  </a:rPr>
                  <a:t>30</a:t>
                </a:r>
                <a:endParaRPr lang="en-US" sz="1800">
                  <a:solidFill>
                    <a:schemeClr val="bg1"/>
                  </a:solidFill>
                  <a:cs typeface="Arial" charset="0"/>
                </a:endParaRPr>
              </a:p>
            </p:txBody>
          </p:sp>
          <p:sp>
            <p:nvSpPr>
              <p:cNvPr id="196948" name="Line 340"/>
              <p:cNvSpPr>
                <a:spLocks noChangeShapeType="1"/>
              </p:cNvSpPr>
              <p:nvPr/>
            </p:nvSpPr>
            <p:spPr bwMode="auto">
              <a:xfrm flipV="1">
                <a:off x="2982" y="2700"/>
                <a:ext cx="1" cy="30"/>
              </a:xfrm>
              <a:prstGeom prst="line">
                <a:avLst/>
              </a:prstGeom>
              <a:noFill/>
              <a:ln w="0">
                <a:solidFill>
                  <a:srgbClr val="000000"/>
                </a:solidFill>
                <a:round/>
                <a:headEnd/>
                <a:tailEnd/>
              </a:ln>
            </p:spPr>
            <p:txBody>
              <a:bodyPr/>
              <a:lstStyle/>
              <a:p>
                <a:endParaRPr lang="fr-FR"/>
              </a:p>
            </p:txBody>
          </p:sp>
          <p:sp>
            <p:nvSpPr>
              <p:cNvPr id="196949" name="Rectangle 341"/>
              <p:cNvSpPr>
                <a:spLocks noChangeArrowheads="1"/>
              </p:cNvSpPr>
              <p:nvPr/>
            </p:nvSpPr>
            <p:spPr bwMode="auto">
              <a:xfrm>
                <a:off x="2940" y="2748"/>
                <a:ext cx="101" cy="122"/>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bg1"/>
                    </a:solidFill>
                    <a:latin typeface="Helvetica" pitchFamily="34" charset="0"/>
                    <a:cs typeface="Arial" charset="0"/>
                  </a:rPr>
                  <a:t>40</a:t>
                </a:r>
                <a:endParaRPr lang="en-US" sz="1800">
                  <a:solidFill>
                    <a:schemeClr val="bg1"/>
                  </a:solidFill>
                  <a:cs typeface="Arial" charset="0"/>
                </a:endParaRPr>
              </a:p>
            </p:txBody>
          </p:sp>
          <p:sp>
            <p:nvSpPr>
              <p:cNvPr id="196950" name="Line 342"/>
              <p:cNvSpPr>
                <a:spLocks noChangeShapeType="1"/>
              </p:cNvSpPr>
              <p:nvPr/>
            </p:nvSpPr>
            <p:spPr bwMode="auto">
              <a:xfrm flipV="1">
                <a:off x="3306" y="2700"/>
                <a:ext cx="1" cy="30"/>
              </a:xfrm>
              <a:prstGeom prst="line">
                <a:avLst/>
              </a:prstGeom>
              <a:noFill/>
              <a:ln w="0">
                <a:solidFill>
                  <a:srgbClr val="000000"/>
                </a:solidFill>
                <a:round/>
                <a:headEnd/>
                <a:tailEnd/>
              </a:ln>
            </p:spPr>
            <p:txBody>
              <a:bodyPr/>
              <a:lstStyle/>
              <a:p>
                <a:endParaRPr lang="fr-FR"/>
              </a:p>
            </p:txBody>
          </p:sp>
          <p:sp>
            <p:nvSpPr>
              <p:cNvPr id="196951" name="Rectangle 343"/>
              <p:cNvSpPr>
                <a:spLocks noChangeArrowheads="1"/>
              </p:cNvSpPr>
              <p:nvPr/>
            </p:nvSpPr>
            <p:spPr bwMode="auto">
              <a:xfrm>
                <a:off x="3264" y="2748"/>
                <a:ext cx="101" cy="122"/>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bg1"/>
                    </a:solidFill>
                    <a:latin typeface="Helvetica" pitchFamily="34" charset="0"/>
                    <a:cs typeface="Arial" charset="0"/>
                  </a:rPr>
                  <a:t>50</a:t>
                </a:r>
                <a:endParaRPr lang="en-US" sz="1800">
                  <a:solidFill>
                    <a:schemeClr val="bg1"/>
                  </a:solidFill>
                  <a:cs typeface="Arial" charset="0"/>
                </a:endParaRPr>
              </a:p>
            </p:txBody>
          </p:sp>
          <p:sp>
            <p:nvSpPr>
              <p:cNvPr id="196952" name="Line 344"/>
              <p:cNvSpPr>
                <a:spLocks noChangeShapeType="1"/>
              </p:cNvSpPr>
              <p:nvPr/>
            </p:nvSpPr>
            <p:spPr bwMode="auto">
              <a:xfrm flipV="1">
                <a:off x="3630" y="2700"/>
                <a:ext cx="1" cy="30"/>
              </a:xfrm>
              <a:prstGeom prst="line">
                <a:avLst/>
              </a:prstGeom>
              <a:noFill/>
              <a:ln w="0">
                <a:solidFill>
                  <a:srgbClr val="000000"/>
                </a:solidFill>
                <a:round/>
                <a:headEnd/>
                <a:tailEnd/>
              </a:ln>
            </p:spPr>
            <p:txBody>
              <a:bodyPr/>
              <a:lstStyle/>
              <a:p>
                <a:endParaRPr lang="fr-FR"/>
              </a:p>
            </p:txBody>
          </p:sp>
          <p:sp>
            <p:nvSpPr>
              <p:cNvPr id="196953" name="Rectangle 345"/>
              <p:cNvSpPr>
                <a:spLocks noChangeArrowheads="1"/>
              </p:cNvSpPr>
              <p:nvPr/>
            </p:nvSpPr>
            <p:spPr bwMode="auto">
              <a:xfrm>
                <a:off x="3588" y="2749"/>
                <a:ext cx="101" cy="121"/>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bg1"/>
                    </a:solidFill>
                    <a:latin typeface="Helvetica" pitchFamily="34" charset="0"/>
                    <a:cs typeface="Arial" charset="0"/>
                  </a:rPr>
                  <a:t>60</a:t>
                </a:r>
                <a:endParaRPr lang="en-US" sz="1800">
                  <a:solidFill>
                    <a:schemeClr val="bg1"/>
                  </a:solidFill>
                  <a:cs typeface="Arial" charset="0"/>
                </a:endParaRPr>
              </a:p>
            </p:txBody>
          </p:sp>
          <p:sp>
            <p:nvSpPr>
              <p:cNvPr id="196954" name="Line 346"/>
              <p:cNvSpPr>
                <a:spLocks noChangeShapeType="1"/>
              </p:cNvSpPr>
              <p:nvPr/>
            </p:nvSpPr>
            <p:spPr bwMode="auto">
              <a:xfrm flipV="1">
                <a:off x="3954" y="2700"/>
                <a:ext cx="1" cy="30"/>
              </a:xfrm>
              <a:prstGeom prst="line">
                <a:avLst/>
              </a:prstGeom>
              <a:noFill/>
              <a:ln w="0">
                <a:solidFill>
                  <a:srgbClr val="000000"/>
                </a:solidFill>
                <a:round/>
                <a:headEnd/>
                <a:tailEnd/>
              </a:ln>
            </p:spPr>
            <p:txBody>
              <a:bodyPr/>
              <a:lstStyle/>
              <a:p>
                <a:endParaRPr lang="fr-FR"/>
              </a:p>
            </p:txBody>
          </p:sp>
          <p:sp>
            <p:nvSpPr>
              <p:cNvPr id="196955" name="Rectangle 347"/>
              <p:cNvSpPr>
                <a:spLocks noChangeArrowheads="1"/>
              </p:cNvSpPr>
              <p:nvPr/>
            </p:nvSpPr>
            <p:spPr bwMode="auto">
              <a:xfrm>
                <a:off x="3912" y="2748"/>
                <a:ext cx="101" cy="121"/>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bg1"/>
                    </a:solidFill>
                    <a:latin typeface="Helvetica" pitchFamily="34" charset="0"/>
                    <a:cs typeface="Arial" charset="0"/>
                  </a:rPr>
                  <a:t>70</a:t>
                </a:r>
                <a:endParaRPr lang="en-US" sz="1800">
                  <a:solidFill>
                    <a:schemeClr val="bg1"/>
                  </a:solidFill>
                  <a:cs typeface="Arial" charset="0"/>
                </a:endParaRPr>
              </a:p>
            </p:txBody>
          </p:sp>
          <p:sp>
            <p:nvSpPr>
              <p:cNvPr id="196956" name="Line 348"/>
              <p:cNvSpPr>
                <a:spLocks noChangeShapeType="1"/>
              </p:cNvSpPr>
              <p:nvPr/>
            </p:nvSpPr>
            <p:spPr bwMode="auto">
              <a:xfrm>
                <a:off x="1680" y="2730"/>
                <a:ext cx="24" cy="1"/>
              </a:xfrm>
              <a:prstGeom prst="line">
                <a:avLst/>
              </a:prstGeom>
              <a:noFill/>
              <a:ln w="0">
                <a:solidFill>
                  <a:srgbClr val="000000"/>
                </a:solidFill>
                <a:round/>
                <a:headEnd/>
                <a:tailEnd/>
              </a:ln>
            </p:spPr>
            <p:txBody>
              <a:bodyPr/>
              <a:lstStyle/>
              <a:p>
                <a:endParaRPr lang="fr-FR"/>
              </a:p>
            </p:txBody>
          </p:sp>
          <p:sp>
            <p:nvSpPr>
              <p:cNvPr id="196957" name="Line 349"/>
              <p:cNvSpPr>
                <a:spLocks noChangeShapeType="1"/>
              </p:cNvSpPr>
              <p:nvPr/>
            </p:nvSpPr>
            <p:spPr bwMode="auto">
              <a:xfrm>
                <a:off x="1680" y="2736"/>
                <a:ext cx="24" cy="1"/>
              </a:xfrm>
              <a:prstGeom prst="line">
                <a:avLst/>
              </a:prstGeom>
              <a:noFill/>
              <a:ln w="0">
                <a:solidFill>
                  <a:srgbClr val="000000"/>
                </a:solidFill>
                <a:round/>
                <a:headEnd/>
                <a:tailEnd/>
              </a:ln>
            </p:spPr>
            <p:txBody>
              <a:bodyPr/>
              <a:lstStyle/>
              <a:p>
                <a:endParaRPr lang="fr-FR"/>
              </a:p>
            </p:txBody>
          </p:sp>
          <p:sp>
            <p:nvSpPr>
              <p:cNvPr id="196958" name="Rectangle 350"/>
              <p:cNvSpPr>
                <a:spLocks noChangeArrowheads="1"/>
              </p:cNvSpPr>
              <p:nvPr/>
            </p:nvSpPr>
            <p:spPr bwMode="auto">
              <a:xfrm>
                <a:off x="1613" y="2688"/>
                <a:ext cx="51" cy="122"/>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bg1"/>
                    </a:solidFill>
                    <a:latin typeface="Helvetica" pitchFamily="34" charset="0"/>
                    <a:cs typeface="Arial" charset="0"/>
                  </a:rPr>
                  <a:t>0</a:t>
                </a:r>
                <a:endParaRPr lang="en-US" sz="1800">
                  <a:solidFill>
                    <a:schemeClr val="bg1"/>
                  </a:solidFill>
                  <a:cs typeface="Arial" charset="0"/>
                </a:endParaRPr>
              </a:p>
            </p:txBody>
          </p:sp>
          <p:sp>
            <p:nvSpPr>
              <p:cNvPr id="196959" name="Line 351"/>
              <p:cNvSpPr>
                <a:spLocks noChangeShapeType="1"/>
              </p:cNvSpPr>
              <p:nvPr/>
            </p:nvSpPr>
            <p:spPr bwMode="auto">
              <a:xfrm>
                <a:off x="1680" y="2520"/>
                <a:ext cx="24" cy="1"/>
              </a:xfrm>
              <a:prstGeom prst="line">
                <a:avLst/>
              </a:prstGeom>
              <a:noFill/>
              <a:ln w="0">
                <a:solidFill>
                  <a:srgbClr val="000000"/>
                </a:solidFill>
                <a:round/>
                <a:headEnd/>
                <a:tailEnd/>
              </a:ln>
            </p:spPr>
            <p:txBody>
              <a:bodyPr/>
              <a:lstStyle/>
              <a:p>
                <a:endParaRPr lang="fr-FR"/>
              </a:p>
            </p:txBody>
          </p:sp>
          <p:sp>
            <p:nvSpPr>
              <p:cNvPr id="196960" name="Rectangle 352"/>
              <p:cNvSpPr>
                <a:spLocks noChangeArrowheads="1"/>
              </p:cNvSpPr>
              <p:nvPr/>
            </p:nvSpPr>
            <p:spPr bwMode="auto">
              <a:xfrm>
                <a:off x="1548" y="2472"/>
                <a:ext cx="126" cy="121"/>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bg1"/>
                    </a:solidFill>
                    <a:latin typeface="Helvetica" pitchFamily="34" charset="0"/>
                    <a:cs typeface="Arial" charset="0"/>
                  </a:rPr>
                  <a:t>0.5</a:t>
                </a:r>
                <a:endParaRPr lang="en-US" sz="1800">
                  <a:solidFill>
                    <a:schemeClr val="bg1"/>
                  </a:solidFill>
                  <a:cs typeface="Arial" charset="0"/>
                </a:endParaRPr>
              </a:p>
            </p:txBody>
          </p:sp>
          <p:sp>
            <p:nvSpPr>
              <p:cNvPr id="196961" name="Line 353"/>
              <p:cNvSpPr>
                <a:spLocks noChangeShapeType="1"/>
              </p:cNvSpPr>
              <p:nvPr/>
            </p:nvSpPr>
            <p:spPr bwMode="auto">
              <a:xfrm>
                <a:off x="1680" y="2304"/>
                <a:ext cx="24" cy="1"/>
              </a:xfrm>
              <a:prstGeom prst="line">
                <a:avLst/>
              </a:prstGeom>
              <a:noFill/>
              <a:ln w="0">
                <a:solidFill>
                  <a:srgbClr val="000000"/>
                </a:solidFill>
                <a:round/>
                <a:headEnd/>
                <a:tailEnd/>
              </a:ln>
            </p:spPr>
            <p:txBody>
              <a:bodyPr/>
              <a:lstStyle/>
              <a:p>
                <a:endParaRPr lang="fr-FR"/>
              </a:p>
            </p:txBody>
          </p:sp>
          <p:sp>
            <p:nvSpPr>
              <p:cNvPr id="196962" name="Rectangle 354"/>
              <p:cNvSpPr>
                <a:spLocks noChangeArrowheads="1"/>
              </p:cNvSpPr>
              <p:nvPr/>
            </p:nvSpPr>
            <p:spPr bwMode="auto">
              <a:xfrm>
                <a:off x="1613" y="2256"/>
                <a:ext cx="51" cy="122"/>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bg1"/>
                    </a:solidFill>
                    <a:latin typeface="Helvetica" pitchFamily="34" charset="0"/>
                    <a:cs typeface="Arial" charset="0"/>
                  </a:rPr>
                  <a:t>1</a:t>
                </a:r>
                <a:endParaRPr lang="en-US" sz="1800">
                  <a:solidFill>
                    <a:schemeClr val="bg1"/>
                  </a:solidFill>
                  <a:cs typeface="Arial" charset="0"/>
                </a:endParaRPr>
              </a:p>
            </p:txBody>
          </p:sp>
          <p:sp>
            <p:nvSpPr>
              <p:cNvPr id="196963" name="Line 355"/>
              <p:cNvSpPr>
                <a:spLocks noChangeShapeType="1"/>
              </p:cNvSpPr>
              <p:nvPr/>
            </p:nvSpPr>
            <p:spPr bwMode="auto">
              <a:xfrm>
                <a:off x="1680" y="2730"/>
                <a:ext cx="2604" cy="1"/>
              </a:xfrm>
              <a:prstGeom prst="line">
                <a:avLst/>
              </a:prstGeom>
              <a:noFill/>
              <a:ln w="0">
                <a:solidFill>
                  <a:srgbClr val="000000"/>
                </a:solidFill>
                <a:round/>
                <a:headEnd/>
                <a:tailEnd/>
              </a:ln>
            </p:spPr>
            <p:txBody>
              <a:bodyPr/>
              <a:lstStyle/>
              <a:p>
                <a:endParaRPr lang="fr-FR"/>
              </a:p>
            </p:txBody>
          </p:sp>
          <p:sp>
            <p:nvSpPr>
              <p:cNvPr id="196964" name="Line 356"/>
              <p:cNvSpPr>
                <a:spLocks noChangeShapeType="1"/>
              </p:cNvSpPr>
              <p:nvPr/>
            </p:nvSpPr>
            <p:spPr bwMode="auto">
              <a:xfrm flipV="1">
                <a:off x="1680" y="2160"/>
                <a:ext cx="1" cy="570"/>
              </a:xfrm>
              <a:prstGeom prst="line">
                <a:avLst/>
              </a:prstGeom>
              <a:noFill/>
              <a:ln w="0">
                <a:solidFill>
                  <a:srgbClr val="000000"/>
                </a:solidFill>
                <a:round/>
                <a:headEnd/>
                <a:tailEnd/>
              </a:ln>
            </p:spPr>
            <p:txBody>
              <a:bodyPr/>
              <a:lstStyle/>
              <a:p>
                <a:endParaRPr lang="fr-FR"/>
              </a:p>
            </p:txBody>
          </p:sp>
          <p:sp>
            <p:nvSpPr>
              <p:cNvPr id="196965" name="Freeform 357"/>
              <p:cNvSpPr>
                <a:spLocks/>
              </p:cNvSpPr>
              <p:nvPr/>
            </p:nvSpPr>
            <p:spPr bwMode="auto">
              <a:xfrm>
                <a:off x="1710" y="2304"/>
                <a:ext cx="2406" cy="432"/>
              </a:xfrm>
              <a:custGeom>
                <a:avLst/>
                <a:gdLst/>
                <a:ahLst/>
                <a:cxnLst>
                  <a:cxn ang="0">
                    <a:pos x="30" y="0"/>
                  </a:cxn>
                  <a:cxn ang="0">
                    <a:pos x="96" y="0"/>
                  </a:cxn>
                  <a:cxn ang="0">
                    <a:pos x="162" y="0"/>
                  </a:cxn>
                  <a:cxn ang="0">
                    <a:pos x="228" y="0"/>
                  </a:cxn>
                  <a:cxn ang="0">
                    <a:pos x="294" y="0"/>
                  </a:cxn>
                  <a:cxn ang="0">
                    <a:pos x="360" y="0"/>
                  </a:cxn>
                  <a:cxn ang="0">
                    <a:pos x="420" y="0"/>
                  </a:cxn>
                  <a:cxn ang="0">
                    <a:pos x="486" y="0"/>
                  </a:cxn>
                  <a:cxn ang="0">
                    <a:pos x="552" y="0"/>
                  </a:cxn>
                  <a:cxn ang="0">
                    <a:pos x="618" y="0"/>
                  </a:cxn>
                  <a:cxn ang="0">
                    <a:pos x="684" y="0"/>
                  </a:cxn>
                  <a:cxn ang="0">
                    <a:pos x="750" y="0"/>
                  </a:cxn>
                  <a:cxn ang="0">
                    <a:pos x="816" y="0"/>
                  </a:cxn>
                  <a:cxn ang="0">
                    <a:pos x="876" y="0"/>
                  </a:cxn>
                  <a:cxn ang="0">
                    <a:pos x="942" y="0"/>
                  </a:cxn>
                  <a:cxn ang="0">
                    <a:pos x="1008" y="0"/>
                  </a:cxn>
                  <a:cxn ang="0">
                    <a:pos x="1074" y="0"/>
                  </a:cxn>
                  <a:cxn ang="0">
                    <a:pos x="1140" y="0"/>
                  </a:cxn>
                  <a:cxn ang="0">
                    <a:pos x="1206" y="6"/>
                  </a:cxn>
                  <a:cxn ang="0">
                    <a:pos x="1272" y="6"/>
                  </a:cxn>
                  <a:cxn ang="0">
                    <a:pos x="1332" y="6"/>
                  </a:cxn>
                  <a:cxn ang="0">
                    <a:pos x="1398" y="24"/>
                  </a:cxn>
                  <a:cxn ang="0">
                    <a:pos x="1464" y="72"/>
                  </a:cxn>
                  <a:cxn ang="0">
                    <a:pos x="1530" y="156"/>
                  </a:cxn>
                  <a:cxn ang="0">
                    <a:pos x="1596" y="276"/>
                  </a:cxn>
                  <a:cxn ang="0">
                    <a:pos x="1662" y="366"/>
                  </a:cxn>
                  <a:cxn ang="0">
                    <a:pos x="1722" y="408"/>
                  </a:cxn>
                  <a:cxn ang="0">
                    <a:pos x="1788" y="426"/>
                  </a:cxn>
                  <a:cxn ang="0">
                    <a:pos x="1854" y="432"/>
                  </a:cxn>
                  <a:cxn ang="0">
                    <a:pos x="1920" y="432"/>
                  </a:cxn>
                  <a:cxn ang="0">
                    <a:pos x="1986" y="432"/>
                  </a:cxn>
                  <a:cxn ang="0">
                    <a:pos x="2052" y="432"/>
                  </a:cxn>
                  <a:cxn ang="0">
                    <a:pos x="2118" y="432"/>
                  </a:cxn>
                  <a:cxn ang="0">
                    <a:pos x="2178" y="432"/>
                  </a:cxn>
                  <a:cxn ang="0">
                    <a:pos x="2244" y="432"/>
                  </a:cxn>
                  <a:cxn ang="0">
                    <a:pos x="2310" y="432"/>
                  </a:cxn>
                  <a:cxn ang="0">
                    <a:pos x="2376" y="432"/>
                  </a:cxn>
                </a:cxnLst>
                <a:rect l="0" t="0" r="r" b="b"/>
                <a:pathLst>
                  <a:path w="2406" h="432">
                    <a:moveTo>
                      <a:pt x="0" y="0"/>
                    </a:moveTo>
                    <a:lnTo>
                      <a:pt x="30" y="0"/>
                    </a:lnTo>
                    <a:lnTo>
                      <a:pt x="66" y="0"/>
                    </a:lnTo>
                    <a:lnTo>
                      <a:pt x="96" y="0"/>
                    </a:lnTo>
                    <a:lnTo>
                      <a:pt x="132" y="0"/>
                    </a:lnTo>
                    <a:lnTo>
                      <a:pt x="162" y="0"/>
                    </a:lnTo>
                    <a:lnTo>
                      <a:pt x="192" y="0"/>
                    </a:lnTo>
                    <a:lnTo>
                      <a:pt x="228" y="0"/>
                    </a:lnTo>
                    <a:lnTo>
                      <a:pt x="258" y="0"/>
                    </a:lnTo>
                    <a:lnTo>
                      <a:pt x="294" y="0"/>
                    </a:lnTo>
                    <a:lnTo>
                      <a:pt x="324" y="0"/>
                    </a:lnTo>
                    <a:lnTo>
                      <a:pt x="360" y="0"/>
                    </a:lnTo>
                    <a:lnTo>
                      <a:pt x="390" y="0"/>
                    </a:lnTo>
                    <a:lnTo>
                      <a:pt x="420" y="0"/>
                    </a:lnTo>
                    <a:lnTo>
                      <a:pt x="456" y="0"/>
                    </a:lnTo>
                    <a:lnTo>
                      <a:pt x="486" y="0"/>
                    </a:lnTo>
                    <a:lnTo>
                      <a:pt x="522" y="0"/>
                    </a:lnTo>
                    <a:lnTo>
                      <a:pt x="552" y="0"/>
                    </a:lnTo>
                    <a:lnTo>
                      <a:pt x="588" y="0"/>
                    </a:lnTo>
                    <a:lnTo>
                      <a:pt x="618" y="0"/>
                    </a:lnTo>
                    <a:lnTo>
                      <a:pt x="648" y="0"/>
                    </a:lnTo>
                    <a:lnTo>
                      <a:pt x="684" y="0"/>
                    </a:lnTo>
                    <a:lnTo>
                      <a:pt x="714" y="0"/>
                    </a:lnTo>
                    <a:lnTo>
                      <a:pt x="750" y="0"/>
                    </a:lnTo>
                    <a:lnTo>
                      <a:pt x="780" y="0"/>
                    </a:lnTo>
                    <a:lnTo>
                      <a:pt x="816" y="0"/>
                    </a:lnTo>
                    <a:lnTo>
                      <a:pt x="846" y="0"/>
                    </a:lnTo>
                    <a:lnTo>
                      <a:pt x="876" y="0"/>
                    </a:lnTo>
                    <a:lnTo>
                      <a:pt x="912" y="0"/>
                    </a:lnTo>
                    <a:lnTo>
                      <a:pt x="942" y="0"/>
                    </a:lnTo>
                    <a:lnTo>
                      <a:pt x="978" y="0"/>
                    </a:lnTo>
                    <a:lnTo>
                      <a:pt x="1008" y="0"/>
                    </a:lnTo>
                    <a:lnTo>
                      <a:pt x="1044" y="0"/>
                    </a:lnTo>
                    <a:lnTo>
                      <a:pt x="1074" y="0"/>
                    </a:lnTo>
                    <a:lnTo>
                      <a:pt x="1104" y="0"/>
                    </a:lnTo>
                    <a:lnTo>
                      <a:pt x="1140" y="0"/>
                    </a:lnTo>
                    <a:lnTo>
                      <a:pt x="1170" y="0"/>
                    </a:lnTo>
                    <a:lnTo>
                      <a:pt x="1206" y="6"/>
                    </a:lnTo>
                    <a:lnTo>
                      <a:pt x="1236" y="6"/>
                    </a:lnTo>
                    <a:lnTo>
                      <a:pt x="1272" y="6"/>
                    </a:lnTo>
                    <a:lnTo>
                      <a:pt x="1302" y="0"/>
                    </a:lnTo>
                    <a:lnTo>
                      <a:pt x="1332" y="6"/>
                    </a:lnTo>
                    <a:lnTo>
                      <a:pt x="1368" y="12"/>
                    </a:lnTo>
                    <a:lnTo>
                      <a:pt x="1398" y="24"/>
                    </a:lnTo>
                    <a:lnTo>
                      <a:pt x="1434" y="42"/>
                    </a:lnTo>
                    <a:lnTo>
                      <a:pt x="1464" y="72"/>
                    </a:lnTo>
                    <a:lnTo>
                      <a:pt x="1494" y="108"/>
                    </a:lnTo>
                    <a:lnTo>
                      <a:pt x="1530" y="156"/>
                    </a:lnTo>
                    <a:lnTo>
                      <a:pt x="1560" y="216"/>
                    </a:lnTo>
                    <a:lnTo>
                      <a:pt x="1596" y="276"/>
                    </a:lnTo>
                    <a:lnTo>
                      <a:pt x="1626" y="324"/>
                    </a:lnTo>
                    <a:lnTo>
                      <a:pt x="1662" y="366"/>
                    </a:lnTo>
                    <a:lnTo>
                      <a:pt x="1692" y="390"/>
                    </a:lnTo>
                    <a:lnTo>
                      <a:pt x="1722" y="408"/>
                    </a:lnTo>
                    <a:lnTo>
                      <a:pt x="1758" y="420"/>
                    </a:lnTo>
                    <a:lnTo>
                      <a:pt x="1788" y="426"/>
                    </a:lnTo>
                    <a:lnTo>
                      <a:pt x="1824" y="426"/>
                    </a:lnTo>
                    <a:lnTo>
                      <a:pt x="1854" y="432"/>
                    </a:lnTo>
                    <a:lnTo>
                      <a:pt x="1890" y="432"/>
                    </a:lnTo>
                    <a:lnTo>
                      <a:pt x="1920" y="432"/>
                    </a:lnTo>
                    <a:lnTo>
                      <a:pt x="1950" y="432"/>
                    </a:lnTo>
                    <a:lnTo>
                      <a:pt x="1986" y="432"/>
                    </a:lnTo>
                    <a:lnTo>
                      <a:pt x="2016" y="432"/>
                    </a:lnTo>
                    <a:lnTo>
                      <a:pt x="2052" y="432"/>
                    </a:lnTo>
                    <a:lnTo>
                      <a:pt x="2082" y="432"/>
                    </a:lnTo>
                    <a:lnTo>
                      <a:pt x="2118" y="432"/>
                    </a:lnTo>
                    <a:lnTo>
                      <a:pt x="2148" y="432"/>
                    </a:lnTo>
                    <a:lnTo>
                      <a:pt x="2178" y="432"/>
                    </a:lnTo>
                    <a:lnTo>
                      <a:pt x="2214" y="432"/>
                    </a:lnTo>
                    <a:lnTo>
                      <a:pt x="2244" y="432"/>
                    </a:lnTo>
                    <a:lnTo>
                      <a:pt x="2280" y="432"/>
                    </a:lnTo>
                    <a:lnTo>
                      <a:pt x="2310" y="432"/>
                    </a:lnTo>
                    <a:lnTo>
                      <a:pt x="2346" y="432"/>
                    </a:lnTo>
                    <a:lnTo>
                      <a:pt x="2376" y="432"/>
                    </a:lnTo>
                    <a:lnTo>
                      <a:pt x="2406" y="432"/>
                    </a:lnTo>
                  </a:path>
                </a:pathLst>
              </a:custGeom>
              <a:noFill/>
              <a:ln w="38100" cmpd="sng">
                <a:solidFill>
                  <a:srgbClr val="0000FF"/>
                </a:solidFill>
                <a:prstDash val="solid"/>
                <a:round/>
                <a:headEnd/>
                <a:tailEnd/>
              </a:ln>
            </p:spPr>
            <p:txBody>
              <a:bodyPr/>
              <a:lstStyle/>
              <a:p>
                <a:endParaRPr lang="fr-FR"/>
              </a:p>
            </p:txBody>
          </p:sp>
          <p:sp>
            <p:nvSpPr>
              <p:cNvPr id="196966" name="Freeform 358"/>
              <p:cNvSpPr>
                <a:spLocks/>
              </p:cNvSpPr>
              <p:nvPr/>
            </p:nvSpPr>
            <p:spPr bwMode="auto">
              <a:xfrm>
                <a:off x="1710" y="2304"/>
                <a:ext cx="2406" cy="432"/>
              </a:xfrm>
              <a:custGeom>
                <a:avLst/>
                <a:gdLst/>
                <a:ahLst/>
                <a:cxnLst>
                  <a:cxn ang="0">
                    <a:pos x="30" y="432"/>
                  </a:cxn>
                  <a:cxn ang="0">
                    <a:pos x="96" y="432"/>
                  </a:cxn>
                  <a:cxn ang="0">
                    <a:pos x="162" y="432"/>
                  </a:cxn>
                  <a:cxn ang="0">
                    <a:pos x="228" y="432"/>
                  </a:cxn>
                  <a:cxn ang="0">
                    <a:pos x="294" y="432"/>
                  </a:cxn>
                  <a:cxn ang="0">
                    <a:pos x="360" y="432"/>
                  </a:cxn>
                  <a:cxn ang="0">
                    <a:pos x="420" y="432"/>
                  </a:cxn>
                  <a:cxn ang="0">
                    <a:pos x="486" y="432"/>
                  </a:cxn>
                  <a:cxn ang="0">
                    <a:pos x="552" y="432"/>
                  </a:cxn>
                  <a:cxn ang="0">
                    <a:pos x="618" y="432"/>
                  </a:cxn>
                  <a:cxn ang="0">
                    <a:pos x="684" y="432"/>
                  </a:cxn>
                  <a:cxn ang="0">
                    <a:pos x="750" y="432"/>
                  </a:cxn>
                  <a:cxn ang="0">
                    <a:pos x="816" y="432"/>
                  </a:cxn>
                  <a:cxn ang="0">
                    <a:pos x="876" y="432"/>
                  </a:cxn>
                  <a:cxn ang="0">
                    <a:pos x="942" y="432"/>
                  </a:cxn>
                  <a:cxn ang="0">
                    <a:pos x="1008" y="432"/>
                  </a:cxn>
                  <a:cxn ang="0">
                    <a:pos x="1074" y="432"/>
                  </a:cxn>
                  <a:cxn ang="0">
                    <a:pos x="1140" y="432"/>
                  </a:cxn>
                  <a:cxn ang="0">
                    <a:pos x="1206" y="426"/>
                  </a:cxn>
                  <a:cxn ang="0">
                    <a:pos x="1272" y="426"/>
                  </a:cxn>
                  <a:cxn ang="0">
                    <a:pos x="1332" y="426"/>
                  </a:cxn>
                  <a:cxn ang="0">
                    <a:pos x="1398" y="408"/>
                  </a:cxn>
                  <a:cxn ang="0">
                    <a:pos x="1464" y="360"/>
                  </a:cxn>
                  <a:cxn ang="0">
                    <a:pos x="1530" y="276"/>
                  </a:cxn>
                  <a:cxn ang="0">
                    <a:pos x="1596" y="156"/>
                  </a:cxn>
                  <a:cxn ang="0">
                    <a:pos x="1662" y="66"/>
                  </a:cxn>
                  <a:cxn ang="0">
                    <a:pos x="1722" y="24"/>
                  </a:cxn>
                  <a:cxn ang="0">
                    <a:pos x="1788" y="6"/>
                  </a:cxn>
                  <a:cxn ang="0">
                    <a:pos x="1854" y="0"/>
                  </a:cxn>
                  <a:cxn ang="0">
                    <a:pos x="1920" y="0"/>
                  </a:cxn>
                  <a:cxn ang="0">
                    <a:pos x="1986" y="0"/>
                  </a:cxn>
                  <a:cxn ang="0">
                    <a:pos x="2052" y="0"/>
                  </a:cxn>
                  <a:cxn ang="0">
                    <a:pos x="2118" y="0"/>
                  </a:cxn>
                  <a:cxn ang="0">
                    <a:pos x="2178" y="0"/>
                  </a:cxn>
                  <a:cxn ang="0">
                    <a:pos x="2244" y="0"/>
                  </a:cxn>
                  <a:cxn ang="0">
                    <a:pos x="2310" y="0"/>
                  </a:cxn>
                  <a:cxn ang="0">
                    <a:pos x="2376" y="0"/>
                  </a:cxn>
                </a:cxnLst>
                <a:rect l="0" t="0" r="r" b="b"/>
                <a:pathLst>
                  <a:path w="2406" h="432">
                    <a:moveTo>
                      <a:pt x="0" y="432"/>
                    </a:moveTo>
                    <a:lnTo>
                      <a:pt x="30" y="432"/>
                    </a:lnTo>
                    <a:lnTo>
                      <a:pt x="66" y="432"/>
                    </a:lnTo>
                    <a:lnTo>
                      <a:pt x="96" y="432"/>
                    </a:lnTo>
                    <a:lnTo>
                      <a:pt x="132" y="432"/>
                    </a:lnTo>
                    <a:lnTo>
                      <a:pt x="162" y="432"/>
                    </a:lnTo>
                    <a:lnTo>
                      <a:pt x="192" y="432"/>
                    </a:lnTo>
                    <a:lnTo>
                      <a:pt x="228" y="432"/>
                    </a:lnTo>
                    <a:lnTo>
                      <a:pt x="258" y="432"/>
                    </a:lnTo>
                    <a:lnTo>
                      <a:pt x="294" y="432"/>
                    </a:lnTo>
                    <a:lnTo>
                      <a:pt x="324" y="432"/>
                    </a:lnTo>
                    <a:lnTo>
                      <a:pt x="360" y="432"/>
                    </a:lnTo>
                    <a:lnTo>
                      <a:pt x="390" y="432"/>
                    </a:lnTo>
                    <a:lnTo>
                      <a:pt x="420" y="432"/>
                    </a:lnTo>
                    <a:lnTo>
                      <a:pt x="456" y="432"/>
                    </a:lnTo>
                    <a:lnTo>
                      <a:pt x="486" y="432"/>
                    </a:lnTo>
                    <a:lnTo>
                      <a:pt x="522" y="432"/>
                    </a:lnTo>
                    <a:lnTo>
                      <a:pt x="552" y="432"/>
                    </a:lnTo>
                    <a:lnTo>
                      <a:pt x="588" y="432"/>
                    </a:lnTo>
                    <a:lnTo>
                      <a:pt x="618" y="432"/>
                    </a:lnTo>
                    <a:lnTo>
                      <a:pt x="648" y="432"/>
                    </a:lnTo>
                    <a:lnTo>
                      <a:pt x="684" y="432"/>
                    </a:lnTo>
                    <a:lnTo>
                      <a:pt x="714" y="432"/>
                    </a:lnTo>
                    <a:lnTo>
                      <a:pt x="750" y="432"/>
                    </a:lnTo>
                    <a:lnTo>
                      <a:pt x="780" y="432"/>
                    </a:lnTo>
                    <a:lnTo>
                      <a:pt x="816" y="432"/>
                    </a:lnTo>
                    <a:lnTo>
                      <a:pt x="846" y="432"/>
                    </a:lnTo>
                    <a:lnTo>
                      <a:pt x="876" y="432"/>
                    </a:lnTo>
                    <a:lnTo>
                      <a:pt x="912" y="432"/>
                    </a:lnTo>
                    <a:lnTo>
                      <a:pt x="942" y="432"/>
                    </a:lnTo>
                    <a:lnTo>
                      <a:pt x="978" y="432"/>
                    </a:lnTo>
                    <a:lnTo>
                      <a:pt x="1008" y="432"/>
                    </a:lnTo>
                    <a:lnTo>
                      <a:pt x="1044" y="432"/>
                    </a:lnTo>
                    <a:lnTo>
                      <a:pt x="1074" y="432"/>
                    </a:lnTo>
                    <a:lnTo>
                      <a:pt x="1104" y="432"/>
                    </a:lnTo>
                    <a:lnTo>
                      <a:pt x="1140" y="432"/>
                    </a:lnTo>
                    <a:lnTo>
                      <a:pt x="1170" y="432"/>
                    </a:lnTo>
                    <a:lnTo>
                      <a:pt x="1206" y="426"/>
                    </a:lnTo>
                    <a:lnTo>
                      <a:pt x="1236" y="426"/>
                    </a:lnTo>
                    <a:lnTo>
                      <a:pt x="1272" y="426"/>
                    </a:lnTo>
                    <a:lnTo>
                      <a:pt x="1302" y="432"/>
                    </a:lnTo>
                    <a:lnTo>
                      <a:pt x="1332" y="426"/>
                    </a:lnTo>
                    <a:lnTo>
                      <a:pt x="1368" y="420"/>
                    </a:lnTo>
                    <a:lnTo>
                      <a:pt x="1398" y="408"/>
                    </a:lnTo>
                    <a:lnTo>
                      <a:pt x="1434" y="390"/>
                    </a:lnTo>
                    <a:lnTo>
                      <a:pt x="1464" y="360"/>
                    </a:lnTo>
                    <a:lnTo>
                      <a:pt x="1494" y="324"/>
                    </a:lnTo>
                    <a:lnTo>
                      <a:pt x="1530" y="276"/>
                    </a:lnTo>
                    <a:lnTo>
                      <a:pt x="1560" y="216"/>
                    </a:lnTo>
                    <a:lnTo>
                      <a:pt x="1596" y="156"/>
                    </a:lnTo>
                    <a:lnTo>
                      <a:pt x="1626" y="108"/>
                    </a:lnTo>
                    <a:lnTo>
                      <a:pt x="1662" y="66"/>
                    </a:lnTo>
                    <a:lnTo>
                      <a:pt x="1692" y="42"/>
                    </a:lnTo>
                    <a:lnTo>
                      <a:pt x="1722" y="24"/>
                    </a:lnTo>
                    <a:lnTo>
                      <a:pt x="1758" y="12"/>
                    </a:lnTo>
                    <a:lnTo>
                      <a:pt x="1788" y="6"/>
                    </a:lnTo>
                    <a:lnTo>
                      <a:pt x="1824" y="6"/>
                    </a:lnTo>
                    <a:lnTo>
                      <a:pt x="1854" y="0"/>
                    </a:lnTo>
                    <a:lnTo>
                      <a:pt x="1890" y="0"/>
                    </a:lnTo>
                    <a:lnTo>
                      <a:pt x="1920" y="0"/>
                    </a:lnTo>
                    <a:lnTo>
                      <a:pt x="1950" y="0"/>
                    </a:lnTo>
                    <a:lnTo>
                      <a:pt x="1986" y="0"/>
                    </a:lnTo>
                    <a:lnTo>
                      <a:pt x="2016" y="0"/>
                    </a:lnTo>
                    <a:lnTo>
                      <a:pt x="2052" y="0"/>
                    </a:lnTo>
                    <a:lnTo>
                      <a:pt x="2082" y="0"/>
                    </a:lnTo>
                    <a:lnTo>
                      <a:pt x="2118" y="0"/>
                    </a:lnTo>
                    <a:lnTo>
                      <a:pt x="2148" y="0"/>
                    </a:lnTo>
                    <a:lnTo>
                      <a:pt x="2178" y="0"/>
                    </a:lnTo>
                    <a:lnTo>
                      <a:pt x="2214" y="0"/>
                    </a:lnTo>
                    <a:lnTo>
                      <a:pt x="2244" y="0"/>
                    </a:lnTo>
                    <a:lnTo>
                      <a:pt x="2280" y="0"/>
                    </a:lnTo>
                    <a:lnTo>
                      <a:pt x="2310" y="0"/>
                    </a:lnTo>
                    <a:lnTo>
                      <a:pt x="2346" y="0"/>
                    </a:lnTo>
                    <a:lnTo>
                      <a:pt x="2376" y="0"/>
                    </a:lnTo>
                    <a:lnTo>
                      <a:pt x="2406" y="0"/>
                    </a:lnTo>
                  </a:path>
                </a:pathLst>
              </a:custGeom>
              <a:noFill/>
              <a:ln w="57150" cmpd="sng">
                <a:solidFill>
                  <a:srgbClr val="007F00"/>
                </a:solidFill>
                <a:prstDash val="solid"/>
                <a:round/>
                <a:headEnd/>
                <a:tailEnd/>
              </a:ln>
            </p:spPr>
            <p:txBody>
              <a:bodyPr/>
              <a:lstStyle/>
              <a:p>
                <a:endParaRPr lang="fr-FR"/>
              </a:p>
            </p:txBody>
          </p:sp>
        </p:grpSp>
        <p:sp>
          <p:nvSpPr>
            <p:cNvPr id="196967" name="Text Box 359"/>
            <p:cNvSpPr txBox="1">
              <a:spLocks noChangeArrowheads="1"/>
            </p:cNvSpPr>
            <p:nvPr/>
          </p:nvSpPr>
          <p:spPr bwMode="auto">
            <a:xfrm>
              <a:off x="2842" y="2069"/>
              <a:ext cx="592" cy="244"/>
            </a:xfrm>
            <a:prstGeom prst="rect">
              <a:avLst/>
            </a:prstGeom>
            <a:noFill/>
            <a:ln w="9525">
              <a:noFill/>
              <a:miter lim="800000"/>
              <a:headEnd/>
              <a:tailEnd/>
            </a:ln>
            <a:effectLst/>
          </p:spPr>
          <p:txBody>
            <a:bodyPr wrap="none">
              <a:spAutoFit/>
            </a:bodyPr>
            <a:lstStyle/>
            <a:p>
              <a:pPr algn="l">
                <a:spcAft>
                  <a:spcPct val="0"/>
                </a:spcAft>
              </a:pPr>
              <a:r>
                <a:rPr lang="en-US" sz="1400">
                  <a:solidFill>
                    <a:schemeClr val="bg1"/>
                  </a:solidFill>
                  <a:cs typeface="Arial" charset="0"/>
                </a:rPr>
                <a:t>x = data</a:t>
              </a:r>
            </a:p>
          </p:txBody>
        </p:sp>
        <p:pic>
          <p:nvPicPr>
            <p:cNvPr id="196968" name="Picture 360" descr="txp_fig"/>
            <p:cNvPicPr>
              <a:picLocks noChangeAspect="1" noChangeArrowheads="1"/>
            </p:cNvPicPr>
            <p:nvPr>
              <p:custDataLst>
                <p:tags r:id="rId4"/>
              </p:custDataLst>
            </p:nvPr>
          </p:nvPicPr>
          <p:blipFill>
            <a:blip r:embed="rId30" cstate="print"/>
            <a:srcRect/>
            <a:stretch>
              <a:fillRect/>
            </a:stretch>
          </p:blipFill>
          <p:spPr bwMode="auto">
            <a:xfrm>
              <a:off x="1480" y="1382"/>
              <a:ext cx="1244" cy="172"/>
            </a:xfrm>
            <a:prstGeom prst="rect">
              <a:avLst/>
            </a:prstGeom>
            <a:noFill/>
            <a:ln w="9525" algn="ctr">
              <a:noFill/>
              <a:miter lim="800000"/>
              <a:headEnd/>
              <a:tailEnd/>
            </a:ln>
            <a:effectLst/>
          </p:spPr>
        </p:pic>
        <p:pic>
          <p:nvPicPr>
            <p:cNvPr id="196969" name="Picture 361" descr="txp_fig"/>
            <p:cNvPicPr>
              <a:picLocks noChangeAspect="1" noChangeArrowheads="1"/>
            </p:cNvPicPr>
            <p:nvPr>
              <p:custDataLst>
                <p:tags r:id="rId5"/>
              </p:custDataLst>
            </p:nvPr>
          </p:nvPicPr>
          <p:blipFill>
            <a:blip r:embed="rId31" cstate="print"/>
            <a:srcRect/>
            <a:stretch>
              <a:fillRect/>
            </a:stretch>
          </p:blipFill>
          <p:spPr bwMode="auto">
            <a:xfrm>
              <a:off x="3202" y="1621"/>
              <a:ext cx="1533" cy="172"/>
            </a:xfrm>
            <a:prstGeom prst="rect">
              <a:avLst/>
            </a:prstGeom>
            <a:noFill/>
            <a:ln w="9525" algn="ctr">
              <a:noFill/>
              <a:miter lim="800000"/>
              <a:headEnd/>
              <a:tailEnd/>
            </a:ln>
            <a:effectLst/>
          </p:spPr>
        </p:pic>
      </p:grpSp>
      <p:grpSp>
        <p:nvGrpSpPr>
          <p:cNvPr id="6" name="Group 370"/>
          <p:cNvGrpSpPr>
            <a:grpSpLocks/>
          </p:cNvGrpSpPr>
          <p:nvPr/>
        </p:nvGrpSpPr>
        <p:grpSpPr bwMode="auto">
          <a:xfrm>
            <a:off x="609600" y="4572000"/>
            <a:ext cx="3146425" cy="1616075"/>
            <a:chOff x="962" y="3456"/>
            <a:chExt cx="1982" cy="1018"/>
          </a:xfrm>
        </p:grpSpPr>
        <p:pic>
          <p:nvPicPr>
            <p:cNvPr id="196971" name="Picture 363" descr="txp_fig"/>
            <p:cNvPicPr>
              <a:picLocks noChangeAspect="1" noChangeArrowheads="1"/>
            </p:cNvPicPr>
            <p:nvPr>
              <p:custDataLst>
                <p:tags r:id="rId3"/>
              </p:custDataLst>
            </p:nvPr>
          </p:nvPicPr>
          <p:blipFill>
            <a:blip r:embed="rId32"/>
            <a:srcRect/>
            <a:stretch>
              <a:fillRect/>
            </a:stretch>
          </p:blipFill>
          <p:spPr bwMode="auto">
            <a:xfrm>
              <a:off x="962" y="3736"/>
              <a:ext cx="1982" cy="464"/>
            </a:xfrm>
            <a:prstGeom prst="rect">
              <a:avLst/>
            </a:prstGeom>
            <a:noFill/>
            <a:ln w="9525">
              <a:noFill/>
              <a:miter lim="800000"/>
              <a:headEnd/>
              <a:tailEnd/>
            </a:ln>
            <a:effectLst/>
          </p:spPr>
        </p:pic>
        <p:sp>
          <p:nvSpPr>
            <p:cNvPr id="196972" name="Rectangle 364"/>
            <p:cNvSpPr>
              <a:spLocks noChangeArrowheads="1"/>
            </p:cNvSpPr>
            <p:nvPr/>
          </p:nvSpPr>
          <p:spPr bwMode="auto">
            <a:xfrm>
              <a:off x="1248" y="3456"/>
              <a:ext cx="1333" cy="250"/>
            </a:xfrm>
            <a:prstGeom prst="rect">
              <a:avLst/>
            </a:prstGeom>
            <a:noFill/>
            <a:ln w="9525">
              <a:noFill/>
              <a:miter lim="800000"/>
              <a:headEnd/>
              <a:tailEnd/>
            </a:ln>
            <a:effectLst/>
          </p:spPr>
          <p:txBody>
            <a:bodyPr wrap="none">
              <a:spAutoFit/>
            </a:bodyPr>
            <a:lstStyle/>
            <a:p>
              <a:pPr algn="l">
                <a:spcAft>
                  <a:spcPct val="0"/>
                </a:spcAft>
              </a:pPr>
              <a:r>
                <a:rPr lang="en-US">
                  <a:solidFill>
                    <a:srgbClr val="CC0000"/>
                  </a:solidFill>
                </a:rPr>
                <a:t>selected features</a:t>
              </a:r>
              <a:endParaRPr lang="fr-FR">
                <a:solidFill>
                  <a:srgbClr val="CC0000"/>
                </a:solidFill>
              </a:endParaRPr>
            </a:p>
          </p:txBody>
        </p:sp>
        <p:sp>
          <p:nvSpPr>
            <p:cNvPr id="196973" name="Oval 365"/>
            <p:cNvSpPr>
              <a:spLocks noChangeArrowheads="1"/>
            </p:cNvSpPr>
            <p:nvPr/>
          </p:nvSpPr>
          <p:spPr bwMode="auto">
            <a:xfrm>
              <a:off x="2664" y="3824"/>
              <a:ext cx="144" cy="288"/>
            </a:xfrm>
            <a:prstGeom prst="ellipse">
              <a:avLst/>
            </a:prstGeom>
            <a:noFill/>
            <a:ln w="28575">
              <a:solidFill>
                <a:srgbClr val="CC0000"/>
              </a:solidFill>
              <a:round/>
              <a:headEnd/>
              <a:tailEnd/>
            </a:ln>
            <a:effectLst/>
          </p:spPr>
          <p:txBody>
            <a:bodyPr wrap="none" anchor="ctr"/>
            <a:lstStyle/>
            <a:p>
              <a:endParaRPr lang="fr-FR"/>
            </a:p>
          </p:txBody>
        </p:sp>
        <p:sp>
          <p:nvSpPr>
            <p:cNvPr id="196974" name="Line 366"/>
            <p:cNvSpPr>
              <a:spLocks noChangeShapeType="1"/>
            </p:cNvSpPr>
            <p:nvPr/>
          </p:nvSpPr>
          <p:spPr bwMode="auto">
            <a:xfrm>
              <a:off x="2544" y="3648"/>
              <a:ext cx="144" cy="144"/>
            </a:xfrm>
            <a:prstGeom prst="line">
              <a:avLst/>
            </a:prstGeom>
            <a:noFill/>
            <a:ln w="9525">
              <a:solidFill>
                <a:srgbClr val="CC0000"/>
              </a:solidFill>
              <a:round/>
              <a:headEnd/>
              <a:tailEnd type="triangle" w="med" len="med"/>
            </a:ln>
            <a:effectLst/>
          </p:spPr>
          <p:txBody>
            <a:bodyPr/>
            <a:lstStyle/>
            <a:p>
              <a:endParaRPr lang="fr-FR"/>
            </a:p>
          </p:txBody>
        </p:sp>
        <p:sp>
          <p:nvSpPr>
            <p:cNvPr id="196975" name="Oval 367"/>
            <p:cNvSpPr>
              <a:spLocks noChangeArrowheads="1"/>
            </p:cNvSpPr>
            <p:nvPr/>
          </p:nvSpPr>
          <p:spPr bwMode="auto">
            <a:xfrm>
              <a:off x="2440" y="3840"/>
              <a:ext cx="144" cy="288"/>
            </a:xfrm>
            <a:prstGeom prst="ellipse">
              <a:avLst/>
            </a:prstGeom>
            <a:noFill/>
            <a:ln w="28575">
              <a:solidFill>
                <a:srgbClr val="CC0000"/>
              </a:solidFill>
              <a:round/>
              <a:headEnd/>
              <a:tailEnd/>
            </a:ln>
            <a:effectLst/>
          </p:spPr>
          <p:txBody>
            <a:bodyPr wrap="none" anchor="ctr"/>
            <a:lstStyle/>
            <a:p>
              <a:endParaRPr lang="fr-FR"/>
            </a:p>
          </p:txBody>
        </p:sp>
        <p:sp>
          <p:nvSpPr>
            <p:cNvPr id="196976" name="Line 368"/>
            <p:cNvSpPr>
              <a:spLocks noChangeShapeType="1"/>
            </p:cNvSpPr>
            <p:nvPr/>
          </p:nvSpPr>
          <p:spPr bwMode="auto">
            <a:xfrm flipV="1">
              <a:off x="2352" y="4176"/>
              <a:ext cx="144" cy="144"/>
            </a:xfrm>
            <a:prstGeom prst="line">
              <a:avLst/>
            </a:prstGeom>
            <a:noFill/>
            <a:ln w="9525">
              <a:solidFill>
                <a:srgbClr val="CC0000"/>
              </a:solidFill>
              <a:round/>
              <a:headEnd/>
              <a:tailEnd type="triangle" w="med" len="med"/>
            </a:ln>
            <a:effectLst/>
          </p:spPr>
          <p:txBody>
            <a:bodyPr/>
            <a:lstStyle/>
            <a:p>
              <a:endParaRPr lang="fr-FR"/>
            </a:p>
          </p:txBody>
        </p:sp>
        <p:sp>
          <p:nvSpPr>
            <p:cNvPr id="196977" name="Rectangle 369"/>
            <p:cNvSpPr>
              <a:spLocks noChangeArrowheads="1"/>
            </p:cNvSpPr>
            <p:nvPr/>
          </p:nvSpPr>
          <p:spPr bwMode="auto">
            <a:xfrm>
              <a:off x="1200" y="4224"/>
              <a:ext cx="1157" cy="250"/>
            </a:xfrm>
            <a:prstGeom prst="rect">
              <a:avLst/>
            </a:prstGeom>
            <a:noFill/>
            <a:ln w="9525">
              <a:noFill/>
              <a:miter lim="800000"/>
              <a:headEnd/>
              <a:tailEnd/>
            </a:ln>
            <a:effectLst/>
          </p:spPr>
          <p:txBody>
            <a:bodyPr wrap="none">
              <a:spAutoFit/>
            </a:bodyPr>
            <a:lstStyle/>
            <a:p>
              <a:pPr algn="l">
                <a:spcAft>
                  <a:spcPct val="0"/>
                </a:spcAft>
              </a:pPr>
              <a:r>
                <a:rPr lang="en-US">
                  <a:solidFill>
                    <a:srgbClr val="CC0000"/>
                  </a:solidFill>
                </a:rPr>
                <a:t>weak classifier</a:t>
              </a:r>
              <a:endParaRPr lang="fr-FR">
                <a:solidFill>
                  <a:srgbClr val="CC0000"/>
                </a:solidFill>
              </a:endParaRPr>
            </a:p>
          </p:txBody>
        </p:sp>
      </p:grpSp>
      <p:grpSp>
        <p:nvGrpSpPr>
          <p:cNvPr id="7" name="Group 421"/>
          <p:cNvGrpSpPr>
            <a:grpSpLocks/>
          </p:cNvGrpSpPr>
          <p:nvPr/>
        </p:nvGrpSpPr>
        <p:grpSpPr bwMode="auto">
          <a:xfrm>
            <a:off x="4343400" y="5600700"/>
            <a:ext cx="3722688" cy="1333500"/>
            <a:chOff x="1816" y="2981"/>
            <a:chExt cx="2775" cy="1098"/>
          </a:xfrm>
        </p:grpSpPr>
        <p:sp>
          <p:nvSpPr>
            <p:cNvPr id="197030" name="Line 422"/>
            <p:cNvSpPr>
              <a:spLocks noChangeShapeType="1"/>
            </p:cNvSpPr>
            <p:nvPr/>
          </p:nvSpPr>
          <p:spPr bwMode="auto">
            <a:xfrm>
              <a:off x="1925" y="3719"/>
              <a:ext cx="2604" cy="1"/>
            </a:xfrm>
            <a:prstGeom prst="line">
              <a:avLst/>
            </a:prstGeom>
            <a:noFill/>
            <a:ln w="0">
              <a:solidFill>
                <a:srgbClr val="000000"/>
              </a:solidFill>
              <a:round/>
              <a:headEnd/>
              <a:tailEnd/>
            </a:ln>
          </p:spPr>
          <p:txBody>
            <a:bodyPr/>
            <a:lstStyle/>
            <a:p>
              <a:endParaRPr lang="fr-FR"/>
            </a:p>
          </p:txBody>
        </p:sp>
        <p:sp>
          <p:nvSpPr>
            <p:cNvPr id="197031" name="Line 423"/>
            <p:cNvSpPr>
              <a:spLocks noChangeShapeType="1"/>
            </p:cNvSpPr>
            <p:nvPr/>
          </p:nvSpPr>
          <p:spPr bwMode="auto">
            <a:xfrm flipV="1">
              <a:off x="4529" y="3082"/>
              <a:ext cx="1" cy="637"/>
            </a:xfrm>
            <a:prstGeom prst="line">
              <a:avLst/>
            </a:prstGeom>
            <a:noFill/>
            <a:ln w="0">
              <a:solidFill>
                <a:srgbClr val="000000"/>
              </a:solidFill>
              <a:round/>
              <a:headEnd/>
              <a:tailEnd/>
            </a:ln>
          </p:spPr>
          <p:txBody>
            <a:bodyPr/>
            <a:lstStyle/>
            <a:p>
              <a:endParaRPr lang="fr-FR"/>
            </a:p>
          </p:txBody>
        </p:sp>
        <p:sp>
          <p:nvSpPr>
            <p:cNvPr id="197032" name="Line 424"/>
            <p:cNvSpPr>
              <a:spLocks noChangeShapeType="1"/>
            </p:cNvSpPr>
            <p:nvPr/>
          </p:nvSpPr>
          <p:spPr bwMode="auto">
            <a:xfrm flipV="1">
              <a:off x="1925" y="3062"/>
              <a:ext cx="1" cy="657"/>
            </a:xfrm>
            <a:prstGeom prst="line">
              <a:avLst/>
            </a:prstGeom>
            <a:noFill/>
            <a:ln w="0">
              <a:solidFill>
                <a:srgbClr val="000000"/>
              </a:solidFill>
              <a:round/>
              <a:headEnd/>
              <a:tailEnd/>
            </a:ln>
          </p:spPr>
          <p:txBody>
            <a:bodyPr/>
            <a:lstStyle/>
            <a:p>
              <a:endParaRPr lang="fr-FR"/>
            </a:p>
          </p:txBody>
        </p:sp>
        <p:sp>
          <p:nvSpPr>
            <p:cNvPr id="197033" name="Line 425"/>
            <p:cNvSpPr>
              <a:spLocks noChangeShapeType="1"/>
            </p:cNvSpPr>
            <p:nvPr/>
          </p:nvSpPr>
          <p:spPr bwMode="auto">
            <a:xfrm>
              <a:off x="1925" y="3719"/>
              <a:ext cx="2604" cy="1"/>
            </a:xfrm>
            <a:prstGeom prst="line">
              <a:avLst/>
            </a:prstGeom>
            <a:noFill/>
            <a:ln w="0">
              <a:solidFill>
                <a:srgbClr val="000000"/>
              </a:solidFill>
              <a:round/>
              <a:headEnd/>
              <a:tailEnd/>
            </a:ln>
          </p:spPr>
          <p:txBody>
            <a:bodyPr/>
            <a:lstStyle/>
            <a:p>
              <a:endParaRPr lang="fr-FR"/>
            </a:p>
          </p:txBody>
        </p:sp>
        <p:sp>
          <p:nvSpPr>
            <p:cNvPr id="197034" name="Line 426"/>
            <p:cNvSpPr>
              <a:spLocks noChangeShapeType="1"/>
            </p:cNvSpPr>
            <p:nvPr/>
          </p:nvSpPr>
          <p:spPr bwMode="auto">
            <a:xfrm flipV="1">
              <a:off x="1925" y="3067"/>
              <a:ext cx="1" cy="652"/>
            </a:xfrm>
            <a:prstGeom prst="line">
              <a:avLst/>
            </a:prstGeom>
            <a:noFill/>
            <a:ln w="0">
              <a:solidFill>
                <a:srgbClr val="000000"/>
              </a:solidFill>
              <a:round/>
              <a:headEnd/>
              <a:tailEnd/>
            </a:ln>
          </p:spPr>
          <p:txBody>
            <a:bodyPr/>
            <a:lstStyle/>
            <a:p>
              <a:endParaRPr lang="fr-FR"/>
            </a:p>
          </p:txBody>
        </p:sp>
        <p:sp>
          <p:nvSpPr>
            <p:cNvPr id="197035" name="Line 427"/>
            <p:cNvSpPr>
              <a:spLocks noChangeShapeType="1"/>
            </p:cNvSpPr>
            <p:nvPr/>
          </p:nvSpPr>
          <p:spPr bwMode="auto">
            <a:xfrm flipV="1">
              <a:off x="1925" y="3689"/>
              <a:ext cx="1" cy="30"/>
            </a:xfrm>
            <a:prstGeom prst="line">
              <a:avLst/>
            </a:prstGeom>
            <a:noFill/>
            <a:ln w="0">
              <a:solidFill>
                <a:srgbClr val="000000"/>
              </a:solidFill>
              <a:round/>
              <a:headEnd/>
              <a:tailEnd/>
            </a:ln>
          </p:spPr>
          <p:txBody>
            <a:bodyPr/>
            <a:lstStyle/>
            <a:p>
              <a:endParaRPr lang="fr-FR"/>
            </a:p>
          </p:txBody>
        </p:sp>
        <p:sp>
          <p:nvSpPr>
            <p:cNvPr id="197036" name="Rectangle 428"/>
            <p:cNvSpPr>
              <a:spLocks noChangeArrowheads="1"/>
            </p:cNvSpPr>
            <p:nvPr/>
          </p:nvSpPr>
          <p:spPr bwMode="auto">
            <a:xfrm>
              <a:off x="1908" y="3737"/>
              <a:ext cx="52" cy="125"/>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tx1"/>
                  </a:solidFill>
                  <a:latin typeface="Helvetica" pitchFamily="34" charset="0"/>
                  <a:cs typeface="Arial" charset="0"/>
                </a:rPr>
                <a:t>0</a:t>
              </a:r>
              <a:endParaRPr lang="en-US" sz="1800">
                <a:solidFill>
                  <a:schemeClr val="tx1"/>
                </a:solidFill>
                <a:cs typeface="Arial" charset="0"/>
              </a:endParaRPr>
            </a:p>
          </p:txBody>
        </p:sp>
        <p:sp>
          <p:nvSpPr>
            <p:cNvPr id="197037" name="Line 429"/>
            <p:cNvSpPr>
              <a:spLocks noChangeShapeType="1"/>
            </p:cNvSpPr>
            <p:nvPr/>
          </p:nvSpPr>
          <p:spPr bwMode="auto">
            <a:xfrm flipV="1">
              <a:off x="2249" y="3689"/>
              <a:ext cx="1" cy="30"/>
            </a:xfrm>
            <a:prstGeom prst="line">
              <a:avLst/>
            </a:prstGeom>
            <a:noFill/>
            <a:ln w="0">
              <a:solidFill>
                <a:srgbClr val="000000"/>
              </a:solidFill>
              <a:round/>
              <a:headEnd/>
              <a:tailEnd/>
            </a:ln>
          </p:spPr>
          <p:txBody>
            <a:bodyPr/>
            <a:lstStyle/>
            <a:p>
              <a:endParaRPr lang="fr-FR"/>
            </a:p>
          </p:txBody>
        </p:sp>
        <p:sp>
          <p:nvSpPr>
            <p:cNvPr id="197038" name="Rectangle 430"/>
            <p:cNvSpPr>
              <a:spLocks noChangeArrowheads="1"/>
            </p:cNvSpPr>
            <p:nvPr/>
          </p:nvSpPr>
          <p:spPr bwMode="auto">
            <a:xfrm>
              <a:off x="2207" y="3737"/>
              <a:ext cx="104" cy="125"/>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tx1"/>
                  </a:solidFill>
                  <a:latin typeface="Helvetica" pitchFamily="34" charset="0"/>
                  <a:cs typeface="Arial" charset="0"/>
                </a:rPr>
                <a:t>10</a:t>
              </a:r>
              <a:endParaRPr lang="en-US" sz="1800">
                <a:solidFill>
                  <a:schemeClr val="tx1"/>
                </a:solidFill>
                <a:cs typeface="Arial" charset="0"/>
              </a:endParaRPr>
            </a:p>
          </p:txBody>
        </p:sp>
        <p:sp>
          <p:nvSpPr>
            <p:cNvPr id="197039" name="Line 431"/>
            <p:cNvSpPr>
              <a:spLocks noChangeShapeType="1"/>
            </p:cNvSpPr>
            <p:nvPr/>
          </p:nvSpPr>
          <p:spPr bwMode="auto">
            <a:xfrm flipV="1">
              <a:off x="2573" y="3689"/>
              <a:ext cx="1" cy="30"/>
            </a:xfrm>
            <a:prstGeom prst="line">
              <a:avLst/>
            </a:prstGeom>
            <a:noFill/>
            <a:ln w="0">
              <a:solidFill>
                <a:srgbClr val="000000"/>
              </a:solidFill>
              <a:round/>
              <a:headEnd/>
              <a:tailEnd/>
            </a:ln>
          </p:spPr>
          <p:txBody>
            <a:bodyPr/>
            <a:lstStyle/>
            <a:p>
              <a:endParaRPr lang="fr-FR"/>
            </a:p>
          </p:txBody>
        </p:sp>
        <p:sp>
          <p:nvSpPr>
            <p:cNvPr id="197040" name="Rectangle 432"/>
            <p:cNvSpPr>
              <a:spLocks noChangeArrowheads="1"/>
            </p:cNvSpPr>
            <p:nvPr/>
          </p:nvSpPr>
          <p:spPr bwMode="auto">
            <a:xfrm>
              <a:off x="2531" y="3737"/>
              <a:ext cx="104" cy="125"/>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tx1"/>
                  </a:solidFill>
                  <a:latin typeface="Helvetica" pitchFamily="34" charset="0"/>
                  <a:cs typeface="Arial" charset="0"/>
                </a:rPr>
                <a:t>20</a:t>
              </a:r>
              <a:endParaRPr lang="en-US" sz="1800">
                <a:solidFill>
                  <a:schemeClr val="tx1"/>
                </a:solidFill>
                <a:cs typeface="Arial" charset="0"/>
              </a:endParaRPr>
            </a:p>
          </p:txBody>
        </p:sp>
        <p:sp>
          <p:nvSpPr>
            <p:cNvPr id="197041" name="Line 433"/>
            <p:cNvSpPr>
              <a:spLocks noChangeShapeType="1"/>
            </p:cNvSpPr>
            <p:nvPr/>
          </p:nvSpPr>
          <p:spPr bwMode="auto">
            <a:xfrm flipV="1">
              <a:off x="2897" y="3689"/>
              <a:ext cx="1" cy="30"/>
            </a:xfrm>
            <a:prstGeom prst="line">
              <a:avLst/>
            </a:prstGeom>
            <a:noFill/>
            <a:ln w="0">
              <a:solidFill>
                <a:srgbClr val="000000"/>
              </a:solidFill>
              <a:round/>
              <a:headEnd/>
              <a:tailEnd/>
            </a:ln>
          </p:spPr>
          <p:txBody>
            <a:bodyPr/>
            <a:lstStyle/>
            <a:p>
              <a:endParaRPr lang="fr-FR"/>
            </a:p>
          </p:txBody>
        </p:sp>
        <p:sp>
          <p:nvSpPr>
            <p:cNvPr id="197042" name="Rectangle 434"/>
            <p:cNvSpPr>
              <a:spLocks noChangeArrowheads="1"/>
            </p:cNvSpPr>
            <p:nvPr/>
          </p:nvSpPr>
          <p:spPr bwMode="auto">
            <a:xfrm>
              <a:off x="2854" y="3737"/>
              <a:ext cx="104" cy="125"/>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tx1"/>
                  </a:solidFill>
                  <a:latin typeface="Helvetica" pitchFamily="34" charset="0"/>
                  <a:cs typeface="Arial" charset="0"/>
                </a:rPr>
                <a:t>30</a:t>
              </a:r>
              <a:endParaRPr lang="en-US" sz="1800">
                <a:solidFill>
                  <a:schemeClr val="tx1"/>
                </a:solidFill>
                <a:cs typeface="Arial" charset="0"/>
              </a:endParaRPr>
            </a:p>
          </p:txBody>
        </p:sp>
        <p:sp>
          <p:nvSpPr>
            <p:cNvPr id="197043" name="Line 435"/>
            <p:cNvSpPr>
              <a:spLocks noChangeShapeType="1"/>
            </p:cNvSpPr>
            <p:nvPr/>
          </p:nvSpPr>
          <p:spPr bwMode="auto">
            <a:xfrm flipV="1">
              <a:off x="3227" y="3689"/>
              <a:ext cx="1" cy="30"/>
            </a:xfrm>
            <a:prstGeom prst="line">
              <a:avLst/>
            </a:prstGeom>
            <a:noFill/>
            <a:ln w="0">
              <a:solidFill>
                <a:srgbClr val="000000"/>
              </a:solidFill>
              <a:round/>
              <a:headEnd/>
              <a:tailEnd/>
            </a:ln>
          </p:spPr>
          <p:txBody>
            <a:bodyPr/>
            <a:lstStyle/>
            <a:p>
              <a:endParaRPr lang="fr-FR"/>
            </a:p>
          </p:txBody>
        </p:sp>
        <p:sp>
          <p:nvSpPr>
            <p:cNvPr id="197044" name="Rectangle 436"/>
            <p:cNvSpPr>
              <a:spLocks noChangeArrowheads="1"/>
            </p:cNvSpPr>
            <p:nvPr/>
          </p:nvSpPr>
          <p:spPr bwMode="auto">
            <a:xfrm>
              <a:off x="3185" y="3737"/>
              <a:ext cx="104" cy="125"/>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tx1"/>
                  </a:solidFill>
                  <a:latin typeface="Helvetica" pitchFamily="34" charset="0"/>
                  <a:cs typeface="Arial" charset="0"/>
                </a:rPr>
                <a:t>40</a:t>
              </a:r>
              <a:endParaRPr lang="en-US" sz="1800">
                <a:solidFill>
                  <a:schemeClr val="tx1"/>
                </a:solidFill>
                <a:cs typeface="Arial" charset="0"/>
              </a:endParaRPr>
            </a:p>
          </p:txBody>
        </p:sp>
        <p:sp>
          <p:nvSpPr>
            <p:cNvPr id="197045" name="Line 437"/>
            <p:cNvSpPr>
              <a:spLocks noChangeShapeType="1"/>
            </p:cNvSpPr>
            <p:nvPr/>
          </p:nvSpPr>
          <p:spPr bwMode="auto">
            <a:xfrm flipV="1">
              <a:off x="3551" y="3689"/>
              <a:ext cx="1" cy="30"/>
            </a:xfrm>
            <a:prstGeom prst="line">
              <a:avLst/>
            </a:prstGeom>
            <a:noFill/>
            <a:ln w="0">
              <a:solidFill>
                <a:srgbClr val="000000"/>
              </a:solidFill>
              <a:round/>
              <a:headEnd/>
              <a:tailEnd/>
            </a:ln>
          </p:spPr>
          <p:txBody>
            <a:bodyPr/>
            <a:lstStyle/>
            <a:p>
              <a:endParaRPr lang="fr-FR"/>
            </a:p>
          </p:txBody>
        </p:sp>
        <p:sp>
          <p:nvSpPr>
            <p:cNvPr id="197046" name="Rectangle 438"/>
            <p:cNvSpPr>
              <a:spLocks noChangeArrowheads="1"/>
            </p:cNvSpPr>
            <p:nvPr/>
          </p:nvSpPr>
          <p:spPr bwMode="auto">
            <a:xfrm>
              <a:off x="3508" y="3737"/>
              <a:ext cx="104" cy="125"/>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tx1"/>
                  </a:solidFill>
                  <a:latin typeface="Helvetica" pitchFamily="34" charset="0"/>
                  <a:cs typeface="Arial" charset="0"/>
                </a:rPr>
                <a:t>50</a:t>
              </a:r>
              <a:endParaRPr lang="en-US" sz="1800">
                <a:solidFill>
                  <a:schemeClr val="tx1"/>
                </a:solidFill>
                <a:cs typeface="Arial" charset="0"/>
              </a:endParaRPr>
            </a:p>
          </p:txBody>
        </p:sp>
        <p:sp>
          <p:nvSpPr>
            <p:cNvPr id="197047" name="Line 439"/>
            <p:cNvSpPr>
              <a:spLocks noChangeShapeType="1"/>
            </p:cNvSpPr>
            <p:nvPr/>
          </p:nvSpPr>
          <p:spPr bwMode="auto">
            <a:xfrm flipV="1">
              <a:off x="3875" y="3689"/>
              <a:ext cx="1" cy="30"/>
            </a:xfrm>
            <a:prstGeom prst="line">
              <a:avLst/>
            </a:prstGeom>
            <a:noFill/>
            <a:ln w="0">
              <a:solidFill>
                <a:srgbClr val="000000"/>
              </a:solidFill>
              <a:round/>
              <a:headEnd/>
              <a:tailEnd/>
            </a:ln>
          </p:spPr>
          <p:txBody>
            <a:bodyPr/>
            <a:lstStyle/>
            <a:p>
              <a:endParaRPr lang="fr-FR"/>
            </a:p>
          </p:txBody>
        </p:sp>
        <p:sp>
          <p:nvSpPr>
            <p:cNvPr id="197048" name="Rectangle 440"/>
            <p:cNvSpPr>
              <a:spLocks noChangeArrowheads="1"/>
            </p:cNvSpPr>
            <p:nvPr/>
          </p:nvSpPr>
          <p:spPr bwMode="auto">
            <a:xfrm>
              <a:off x="3832" y="3737"/>
              <a:ext cx="105" cy="125"/>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tx1"/>
                  </a:solidFill>
                  <a:latin typeface="Helvetica" pitchFamily="34" charset="0"/>
                  <a:cs typeface="Arial" charset="0"/>
                </a:rPr>
                <a:t>60</a:t>
              </a:r>
              <a:endParaRPr lang="en-US" sz="1800">
                <a:solidFill>
                  <a:schemeClr val="tx1"/>
                </a:solidFill>
                <a:cs typeface="Arial" charset="0"/>
              </a:endParaRPr>
            </a:p>
          </p:txBody>
        </p:sp>
        <p:sp>
          <p:nvSpPr>
            <p:cNvPr id="197049" name="Line 441"/>
            <p:cNvSpPr>
              <a:spLocks noChangeShapeType="1"/>
            </p:cNvSpPr>
            <p:nvPr/>
          </p:nvSpPr>
          <p:spPr bwMode="auto">
            <a:xfrm flipV="1">
              <a:off x="4199" y="3689"/>
              <a:ext cx="1" cy="30"/>
            </a:xfrm>
            <a:prstGeom prst="line">
              <a:avLst/>
            </a:prstGeom>
            <a:noFill/>
            <a:ln w="0">
              <a:solidFill>
                <a:srgbClr val="000000"/>
              </a:solidFill>
              <a:round/>
              <a:headEnd/>
              <a:tailEnd/>
            </a:ln>
          </p:spPr>
          <p:txBody>
            <a:bodyPr/>
            <a:lstStyle/>
            <a:p>
              <a:endParaRPr lang="fr-FR"/>
            </a:p>
          </p:txBody>
        </p:sp>
        <p:sp>
          <p:nvSpPr>
            <p:cNvPr id="197050" name="Rectangle 442"/>
            <p:cNvSpPr>
              <a:spLocks noChangeArrowheads="1"/>
            </p:cNvSpPr>
            <p:nvPr/>
          </p:nvSpPr>
          <p:spPr bwMode="auto">
            <a:xfrm>
              <a:off x="4157" y="3737"/>
              <a:ext cx="104" cy="125"/>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tx1"/>
                  </a:solidFill>
                  <a:latin typeface="Helvetica" pitchFamily="34" charset="0"/>
                  <a:cs typeface="Arial" charset="0"/>
                </a:rPr>
                <a:t>70</a:t>
              </a:r>
              <a:endParaRPr lang="en-US" sz="1800">
                <a:solidFill>
                  <a:schemeClr val="tx1"/>
                </a:solidFill>
                <a:cs typeface="Arial" charset="0"/>
              </a:endParaRPr>
            </a:p>
          </p:txBody>
        </p:sp>
        <p:sp>
          <p:nvSpPr>
            <p:cNvPr id="197051" name="Line 443"/>
            <p:cNvSpPr>
              <a:spLocks noChangeShapeType="1"/>
            </p:cNvSpPr>
            <p:nvPr/>
          </p:nvSpPr>
          <p:spPr bwMode="auto">
            <a:xfrm flipV="1">
              <a:off x="4529" y="3689"/>
              <a:ext cx="1" cy="30"/>
            </a:xfrm>
            <a:prstGeom prst="line">
              <a:avLst/>
            </a:prstGeom>
            <a:noFill/>
            <a:ln w="0">
              <a:solidFill>
                <a:srgbClr val="000000"/>
              </a:solidFill>
              <a:round/>
              <a:headEnd/>
              <a:tailEnd/>
            </a:ln>
          </p:spPr>
          <p:txBody>
            <a:bodyPr/>
            <a:lstStyle/>
            <a:p>
              <a:endParaRPr lang="fr-FR"/>
            </a:p>
          </p:txBody>
        </p:sp>
        <p:sp>
          <p:nvSpPr>
            <p:cNvPr id="197052" name="Rectangle 444"/>
            <p:cNvSpPr>
              <a:spLocks noChangeArrowheads="1"/>
            </p:cNvSpPr>
            <p:nvPr/>
          </p:nvSpPr>
          <p:spPr bwMode="auto">
            <a:xfrm>
              <a:off x="4487" y="3737"/>
              <a:ext cx="104" cy="125"/>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tx1"/>
                  </a:solidFill>
                  <a:latin typeface="Helvetica" pitchFamily="34" charset="0"/>
                  <a:cs typeface="Arial" charset="0"/>
                </a:rPr>
                <a:t>80</a:t>
              </a:r>
              <a:endParaRPr lang="en-US" sz="1800">
                <a:solidFill>
                  <a:schemeClr val="tx1"/>
                </a:solidFill>
                <a:cs typeface="Arial" charset="0"/>
              </a:endParaRPr>
            </a:p>
          </p:txBody>
        </p:sp>
        <p:sp>
          <p:nvSpPr>
            <p:cNvPr id="197053" name="Line 445"/>
            <p:cNvSpPr>
              <a:spLocks noChangeShapeType="1"/>
            </p:cNvSpPr>
            <p:nvPr/>
          </p:nvSpPr>
          <p:spPr bwMode="auto">
            <a:xfrm>
              <a:off x="1925" y="3719"/>
              <a:ext cx="24" cy="1"/>
            </a:xfrm>
            <a:prstGeom prst="line">
              <a:avLst/>
            </a:prstGeom>
            <a:noFill/>
            <a:ln w="0">
              <a:solidFill>
                <a:srgbClr val="000000"/>
              </a:solidFill>
              <a:round/>
              <a:headEnd/>
              <a:tailEnd/>
            </a:ln>
          </p:spPr>
          <p:txBody>
            <a:bodyPr/>
            <a:lstStyle/>
            <a:p>
              <a:endParaRPr lang="fr-FR"/>
            </a:p>
          </p:txBody>
        </p:sp>
        <p:sp>
          <p:nvSpPr>
            <p:cNvPr id="197054" name="Line 446"/>
            <p:cNvSpPr>
              <a:spLocks noChangeShapeType="1"/>
            </p:cNvSpPr>
            <p:nvPr/>
          </p:nvSpPr>
          <p:spPr bwMode="auto">
            <a:xfrm flipH="1">
              <a:off x="4499" y="3719"/>
              <a:ext cx="30" cy="1"/>
            </a:xfrm>
            <a:prstGeom prst="line">
              <a:avLst/>
            </a:prstGeom>
            <a:noFill/>
            <a:ln w="0">
              <a:solidFill>
                <a:srgbClr val="000000"/>
              </a:solidFill>
              <a:round/>
              <a:headEnd/>
              <a:tailEnd/>
            </a:ln>
          </p:spPr>
          <p:txBody>
            <a:bodyPr/>
            <a:lstStyle/>
            <a:p>
              <a:endParaRPr lang="fr-FR"/>
            </a:p>
          </p:txBody>
        </p:sp>
        <p:sp>
          <p:nvSpPr>
            <p:cNvPr id="197055" name="Line 447"/>
            <p:cNvSpPr>
              <a:spLocks noChangeShapeType="1"/>
            </p:cNvSpPr>
            <p:nvPr/>
          </p:nvSpPr>
          <p:spPr bwMode="auto">
            <a:xfrm>
              <a:off x="1925" y="3613"/>
              <a:ext cx="24" cy="1"/>
            </a:xfrm>
            <a:prstGeom prst="line">
              <a:avLst/>
            </a:prstGeom>
            <a:noFill/>
            <a:ln w="0">
              <a:solidFill>
                <a:srgbClr val="000000"/>
              </a:solidFill>
              <a:round/>
              <a:headEnd/>
              <a:tailEnd/>
            </a:ln>
          </p:spPr>
          <p:txBody>
            <a:bodyPr/>
            <a:lstStyle/>
            <a:p>
              <a:endParaRPr lang="fr-FR"/>
            </a:p>
          </p:txBody>
        </p:sp>
        <p:sp>
          <p:nvSpPr>
            <p:cNvPr id="197056" name="Line 448"/>
            <p:cNvSpPr>
              <a:spLocks noChangeShapeType="1"/>
            </p:cNvSpPr>
            <p:nvPr/>
          </p:nvSpPr>
          <p:spPr bwMode="auto">
            <a:xfrm flipH="1">
              <a:off x="4499" y="3613"/>
              <a:ext cx="30" cy="1"/>
            </a:xfrm>
            <a:prstGeom prst="line">
              <a:avLst/>
            </a:prstGeom>
            <a:noFill/>
            <a:ln w="0">
              <a:solidFill>
                <a:srgbClr val="000000"/>
              </a:solidFill>
              <a:round/>
              <a:headEnd/>
              <a:tailEnd/>
            </a:ln>
          </p:spPr>
          <p:txBody>
            <a:bodyPr/>
            <a:lstStyle/>
            <a:p>
              <a:endParaRPr lang="fr-FR"/>
            </a:p>
          </p:txBody>
        </p:sp>
        <p:sp>
          <p:nvSpPr>
            <p:cNvPr id="197057" name="Rectangle 449"/>
            <p:cNvSpPr>
              <a:spLocks noChangeArrowheads="1"/>
            </p:cNvSpPr>
            <p:nvPr/>
          </p:nvSpPr>
          <p:spPr bwMode="auto">
            <a:xfrm>
              <a:off x="1816" y="3565"/>
              <a:ext cx="84" cy="126"/>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tx1"/>
                  </a:solidFill>
                  <a:latin typeface="Helvetica" pitchFamily="34" charset="0"/>
                  <a:cs typeface="Arial" charset="0"/>
                </a:rPr>
                <a:t>-1</a:t>
              </a:r>
              <a:endParaRPr lang="en-US" sz="1800">
                <a:solidFill>
                  <a:schemeClr val="tx1"/>
                </a:solidFill>
                <a:cs typeface="Arial" charset="0"/>
              </a:endParaRPr>
            </a:p>
          </p:txBody>
        </p:sp>
        <p:sp>
          <p:nvSpPr>
            <p:cNvPr id="197058" name="Line 450"/>
            <p:cNvSpPr>
              <a:spLocks noChangeShapeType="1"/>
            </p:cNvSpPr>
            <p:nvPr/>
          </p:nvSpPr>
          <p:spPr bwMode="auto">
            <a:xfrm>
              <a:off x="1925" y="3181"/>
              <a:ext cx="24" cy="1"/>
            </a:xfrm>
            <a:prstGeom prst="line">
              <a:avLst/>
            </a:prstGeom>
            <a:noFill/>
            <a:ln w="0">
              <a:solidFill>
                <a:srgbClr val="000000"/>
              </a:solidFill>
              <a:round/>
              <a:headEnd/>
              <a:tailEnd/>
            </a:ln>
          </p:spPr>
          <p:txBody>
            <a:bodyPr/>
            <a:lstStyle/>
            <a:p>
              <a:endParaRPr lang="fr-FR"/>
            </a:p>
          </p:txBody>
        </p:sp>
        <p:sp>
          <p:nvSpPr>
            <p:cNvPr id="197059" name="Line 451"/>
            <p:cNvSpPr>
              <a:spLocks noChangeShapeType="1"/>
            </p:cNvSpPr>
            <p:nvPr/>
          </p:nvSpPr>
          <p:spPr bwMode="auto">
            <a:xfrm flipH="1">
              <a:off x="4499" y="3181"/>
              <a:ext cx="30" cy="1"/>
            </a:xfrm>
            <a:prstGeom prst="line">
              <a:avLst/>
            </a:prstGeom>
            <a:noFill/>
            <a:ln w="0">
              <a:solidFill>
                <a:srgbClr val="000000"/>
              </a:solidFill>
              <a:round/>
              <a:headEnd/>
              <a:tailEnd/>
            </a:ln>
          </p:spPr>
          <p:txBody>
            <a:bodyPr/>
            <a:lstStyle/>
            <a:p>
              <a:endParaRPr lang="fr-FR"/>
            </a:p>
          </p:txBody>
        </p:sp>
        <p:sp>
          <p:nvSpPr>
            <p:cNvPr id="197060" name="Rectangle 452"/>
            <p:cNvSpPr>
              <a:spLocks noChangeArrowheads="1"/>
            </p:cNvSpPr>
            <p:nvPr/>
          </p:nvSpPr>
          <p:spPr bwMode="auto">
            <a:xfrm>
              <a:off x="1859" y="3134"/>
              <a:ext cx="52" cy="125"/>
            </a:xfrm>
            <a:prstGeom prst="rect">
              <a:avLst/>
            </a:prstGeom>
            <a:noFill/>
            <a:ln w="9525">
              <a:noFill/>
              <a:miter lim="800000"/>
              <a:headEnd/>
              <a:tailEnd/>
            </a:ln>
          </p:spPr>
          <p:txBody>
            <a:bodyPr wrap="none" lIns="0" tIns="0" rIns="0" bIns="0">
              <a:spAutoFit/>
            </a:bodyPr>
            <a:lstStyle/>
            <a:p>
              <a:pPr algn="l">
                <a:spcAft>
                  <a:spcPct val="0"/>
                </a:spcAft>
              </a:pPr>
              <a:r>
                <a:rPr lang="en-US" sz="1000">
                  <a:solidFill>
                    <a:schemeClr val="tx1"/>
                  </a:solidFill>
                  <a:latin typeface="Helvetica" pitchFamily="34" charset="0"/>
                  <a:cs typeface="Arial" charset="0"/>
                </a:rPr>
                <a:t>1</a:t>
              </a:r>
              <a:endParaRPr lang="en-US" sz="1800">
                <a:solidFill>
                  <a:schemeClr val="tx1"/>
                </a:solidFill>
                <a:cs typeface="Arial" charset="0"/>
              </a:endParaRPr>
            </a:p>
          </p:txBody>
        </p:sp>
        <p:sp>
          <p:nvSpPr>
            <p:cNvPr id="197061" name="Line 453"/>
            <p:cNvSpPr>
              <a:spLocks noChangeShapeType="1"/>
            </p:cNvSpPr>
            <p:nvPr/>
          </p:nvSpPr>
          <p:spPr bwMode="auto">
            <a:xfrm>
              <a:off x="1925" y="3719"/>
              <a:ext cx="2604" cy="1"/>
            </a:xfrm>
            <a:prstGeom prst="line">
              <a:avLst/>
            </a:prstGeom>
            <a:noFill/>
            <a:ln w="0">
              <a:solidFill>
                <a:schemeClr val="tx1"/>
              </a:solidFill>
              <a:round/>
              <a:headEnd/>
              <a:tailEnd/>
            </a:ln>
          </p:spPr>
          <p:txBody>
            <a:bodyPr/>
            <a:lstStyle/>
            <a:p>
              <a:endParaRPr lang="fr-FR"/>
            </a:p>
          </p:txBody>
        </p:sp>
        <p:sp>
          <p:nvSpPr>
            <p:cNvPr id="197062" name="Line 454"/>
            <p:cNvSpPr>
              <a:spLocks noChangeShapeType="1"/>
            </p:cNvSpPr>
            <p:nvPr/>
          </p:nvSpPr>
          <p:spPr bwMode="auto">
            <a:xfrm flipV="1">
              <a:off x="4529" y="3052"/>
              <a:ext cx="1" cy="667"/>
            </a:xfrm>
            <a:prstGeom prst="line">
              <a:avLst/>
            </a:prstGeom>
            <a:noFill/>
            <a:ln w="0">
              <a:solidFill>
                <a:schemeClr val="tx1"/>
              </a:solidFill>
              <a:round/>
              <a:headEnd/>
              <a:tailEnd/>
            </a:ln>
          </p:spPr>
          <p:txBody>
            <a:bodyPr/>
            <a:lstStyle/>
            <a:p>
              <a:endParaRPr lang="fr-FR"/>
            </a:p>
          </p:txBody>
        </p:sp>
        <p:sp>
          <p:nvSpPr>
            <p:cNvPr id="197063" name="Line 455"/>
            <p:cNvSpPr>
              <a:spLocks noChangeShapeType="1"/>
            </p:cNvSpPr>
            <p:nvPr/>
          </p:nvSpPr>
          <p:spPr bwMode="auto">
            <a:xfrm flipV="1">
              <a:off x="1925" y="3046"/>
              <a:ext cx="1" cy="673"/>
            </a:xfrm>
            <a:prstGeom prst="line">
              <a:avLst/>
            </a:prstGeom>
            <a:noFill/>
            <a:ln w="0">
              <a:solidFill>
                <a:schemeClr val="tx1"/>
              </a:solidFill>
              <a:round/>
              <a:headEnd/>
              <a:tailEnd/>
            </a:ln>
          </p:spPr>
          <p:txBody>
            <a:bodyPr/>
            <a:lstStyle/>
            <a:p>
              <a:endParaRPr lang="fr-FR"/>
            </a:p>
          </p:txBody>
        </p:sp>
        <p:sp>
          <p:nvSpPr>
            <p:cNvPr id="197064" name="Line 456"/>
            <p:cNvSpPr>
              <a:spLocks noChangeShapeType="1"/>
            </p:cNvSpPr>
            <p:nvPr/>
          </p:nvSpPr>
          <p:spPr bwMode="auto">
            <a:xfrm>
              <a:off x="3519" y="3169"/>
              <a:ext cx="0" cy="432"/>
            </a:xfrm>
            <a:prstGeom prst="line">
              <a:avLst/>
            </a:prstGeom>
            <a:noFill/>
            <a:ln w="57150">
              <a:solidFill>
                <a:srgbClr val="E60500"/>
              </a:solidFill>
              <a:round/>
              <a:headEnd/>
              <a:tailEnd/>
            </a:ln>
            <a:effectLst/>
          </p:spPr>
          <p:txBody>
            <a:bodyPr/>
            <a:lstStyle/>
            <a:p>
              <a:endParaRPr lang="fr-FR"/>
            </a:p>
          </p:txBody>
        </p:sp>
        <p:sp>
          <p:nvSpPr>
            <p:cNvPr id="197065" name="Line 457"/>
            <p:cNvSpPr>
              <a:spLocks noChangeShapeType="1"/>
            </p:cNvSpPr>
            <p:nvPr/>
          </p:nvSpPr>
          <p:spPr bwMode="auto">
            <a:xfrm>
              <a:off x="1935" y="3601"/>
              <a:ext cx="1584" cy="0"/>
            </a:xfrm>
            <a:prstGeom prst="line">
              <a:avLst/>
            </a:prstGeom>
            <a:noFill/>
            <a:ln w="57150">
              <a:solidFill>
                <a:srgbClr val="E60500"/>
              </a:solidFill>
              <a:round/>
              <a:headEnd/>
              <a:tailEnd/>
            </a:ln>
            <a:effectLst/>
          </p:spPr>
          <p:txBody>
            <a:bodyPr/>
            <a:lstStyle/>
            <a:p>
              <a:endParaRPr lang="fr-FR"/>
            </a:p>
          </p:txBody>
        </p:sp>
        <p:sp>
          <p:nvSpPr>
            <p:cNvPr id="197066" name="Line 458"/>
            <p:cNvSpPr>
              <a:spLocks noChangeShapeType="1"/>
            </p:cNvSpPr>
            <p:nvPr/>
          </p:nvSpPr>
          <p:spPr bwMode="auto">
            <a:xfrm>
              <a:off x="3519" y="3169"/>
              <a:ext cx="1008" cy="0"/>
            </a:xfrm>
            <a:prstGeom prst="line">
              <a:avLst/>
            </a:prstGeom>
            <a:noFill/>
            <a:ln w="57150">
              <a:solidFill>
                <a:srgbClr val="E60500"/>
              </a:solidFill>
              <a:round/>
              <a:headEnd/>
              <a:tailEnd/>
            </a:ln>
            <a:effectLst/>
          </p:spPr>
          <p:txBody>
            <a:bodyPr/>
            <a:lstStyle/>
            <a:p>
              <a:endParaRPr lang="fr-FR"/>
            </a:p>
          </p:txBody>
        </p:sp>
        <p:sp>
          <p:nvSpPr>
            <p:cNvPr id="197067" name="Text Box 459"/>
            <p:cNvSpPr txBox="1">
              <a:spLocks noChangeArrowheads="1"/>
            </p:cNvSpPr>
            <p:nvPr/>
          </p:nvSpPr>
          <p:spPr bwMode="auto">
            <a:xfrm>
              <a:off x="3310" y="3828"/>
              <a:ext cx="611" cy="251"/>
            </a:xfrm>
            <a:prstGeom prst="rect">
              <a:avLst/>
            </a:prstGeom>
            <a:noFill/>
            <a:ln w="9525">
              <a:noFill/>
              <a:miter lim="800000"/>
              <a:headEnd/>
              <a:tailEnd/>
            </a:ln>
            <a:effectLst/>
          </p:spPr>
          <p:txBody>
            <a:bodyPr wrap="none">
              <a:spAutoFit/>
            </a:bodyPr>
            <a:lstStyle/>
            <a:p>
              <a:pPr algn="l">
                <a:spcAft>
                  <a:spcPct val="0"/>
                </a:spcAft>
              </a:pPr>
              <a:r>
                <a:rPr lang="en-US" sz="1400">
                  <a:solidFill>
                    <a:schemeClr val="bg1"/>
                  </a:solidFill>
                  <a:cs typeface="Arial" charset="0"/>
                </a:rPr>
                <a:t>x = data</a:t>
              </a:r>
            </a:p>
          </p:txBody>
        </p:sp>
        <p:pic>
          <p:nvPicPr>
            <p:cNvPr id="197068" name="Picture 460" descr="txp_fig"/>
            <p:cNvPicPr>
              <a:picLocks noChangeAspect="1" noChangeArrowheads="1"/>
            </p:cNvPicPr>
            <p:nvPr>
              <p:custDataLst>
                <p:tags r:id="rId2"/>
              </p:custDataLst>
            </p:nvPr>
          </p:nvPicPr>
          <p:blipFill>
            <a:blip r:embed="rId33" cstate="print"/>
            <a:srcRect/>
            <a:stretch>
              <a:fillRect/>
            </a:stretch>
          </p:blipFill>
          <p:spPr bwMode="auto">
            <a:xfrm>
              <a:off x="1915" y="2981"/>
              <a:ext cx="1423" cy="156"/>
            </a:xfrm>
            <a:prstGeom prst="rect">
              <a:avLst/>
            </a:prstGeom>
            <a:noFill/>
            <a:ln w="9525" algn="ctr">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966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judybats"/>
          <p:cNvPicPr>
            <a:picLocks noChangeAspect="1" noChangeArrowheads="1"/>
          </p:cNvPicPr>
          <p:nvPr/>
        </p:nvPicPr>
        <p:blipFill>
          <a:blip r:embed="rId3"/>
          <a:srcRect/>
          <a:stretch>
            <a:fillRect/>
          </a:stretch>
        </p:blipFill>
        <p:spPr bwMode="auto">
          <a:xfrm>
            <a:off x="228600" y="1143000"/>
            <a:ext cx="5414963" cy="5156200"/>
          </a:xfrm>
          <a:prstGeom prst="rect">
            <a:avLst/>
          </a:prstGeom>
          <a:noFill/>
          <a:ln w="38100">
            <a:solidFill>
              <a:schemeClr val="tx1"/>
            </a:solidFill>
            <a:miter lim="800000"/>
            <a:headEnd/>
            <a:tailEnd/>
          </a:ln>
          <a:effectLst>
            <a:outerShdw dist="107763" dir="2700000" algn="ctr" rotWithShape="0">
              <a:srgbClr val="808080"/>
            </a:outerShdw>
          </a:effectLst>
        </p:spPr>
      </p:pic>
      <p:sp>
        <p:nvSpPr>
          <p:cNvPr id="200707" name="Rectangle 3"/>
          <p:cNvSpPr>
            <a:spLocks noGrp="1" noChangeArrowheads="1"/>
          </p:cNvSpPr>
          <p:nvPr>
            <p:ph type="title"/>
          </p:nvPr>
        </p:nvSpPr>
        <p:spPr>
          <a:xfrm>
            <a:off x="685800" y="152400"/>
            <a:ext cx="7772400" cy="1143000"/>
          </a:xfrm>
        </p:spPr>
        <p:txBody>
          <a:bodyPr/>
          <a:lstStyle/>
          <a:p>
            <a:r>
              <a:rPr lang="en-US"/>
              <a:t>Window scanning Detection</a:t>
            </a:r>
          </a:p>
        </p:txBody>
      </p:sp>
      <p:grpSp>
        <p:nvGrpSpPr>
          <p:cNvPr id="2" name="Group 4"/>
          <p:cNvGrpSpPr>
            <a:grpSpLocks/>
          </p:cNvGrpSpPr>
          <p:nvPr/>
        </p:nvGrpSpPr>
        <p:grpSpPr bwMode="auto">
          <a:xfrm>
            <a:off x="2971800" y="4135438"/>
            <a:ext cx="4495800" cy="1868487"/>
            <a:chOff x="1872" y="2605"/>
            <a:chExt cx="2832" cy="1177"/>
          </a:xfrm>
        </p:grpSpPr>
        <p:sp>
          <p:nvSpPr>
            <p:cNvPr id="200709" name="Rectangle 5"/>
            <p:cNvSpPr>
              <a:spLocks noChangeArrowheads="1"/>
            </p:cNvSpPr>
            <p:nvPr/>
          </p:nvSpPr>
          <p:spPr bwMode="auto">
            <a:xfrm>
              <a:off x="1872" y="2605"/>
              <a:ext cx="240" cy="240"/>
            </a:xfrm>
            <a:prstGeom prst="rect">
              <a:avLst/>
            </a:prstGeom>
            <a:noFill/>
            <a:ln w="38100">
              <a:solidFill>
                <a:srgbClr val="FF0F0F"/>
              </a:solidFill>
              <a:miter lim="800000"/>
              <a:headEnd/>
              <a:tailEnd/>
            </a:ln>
            <a:effectLst/>
          </p:spPr>
          <p:txBody>
            <a:bodyPr anchor="ctr">
              <a:spAutoFit/>
            </a:bodyPr>
            <a:lstStyle/>
            <a:p>
              <a:endParaRPr lang="fr-FR"/>
            </a:p>
          </p:txBody>
        </p:sp>
        <p:sp>
          <p:nvSpPr>
            <p:cNvPr id="200710" name="Line 6"/>
            <p:cNvSpPr>
              <a:spLocks noChangeShapeType="1"/>
            </p:cNvSpPr>
            <p:nvPr/>
          </p:nvSpPr>
          <p:spPr bwMode="auto">
            <a:xfrm flipH="1" flipV="1">
              <a:off x="2112" y="2736"/>
              <a:ext cx="1824" cy="720"/>
            </a:xfrm>
            <a:prstGeom prst="line">
              <a:avLst/>
            </a:prstGeom>
            <a:noFill/>
            <a:ln w="38100">
              <a:solidFill>
                <a:srgbClr val="FF0F0F"/>
              </a:solidFill>
              <a:round/>
              <a:headEnd/>
              <a:tailEnd type="triangle" w="med" len="med"/>
            </a:ln>
            <a:effectLst/>
          </p:spPr>
          <p:txBody>
            <a:bodyPr anchor="ctr">
              <a:spAutoFit/>
            </a:bodyPr>
            <a:lstStyle/>
            <a:p>
              <a:endParaRPr lang="fr-FR"/>
            </a:p>
          </p:txBody>
        </p:sp>
        <p:sp>
          <p:nvSpPr>
            <p:cNvPr id="200711" name="Text Box 7"/>
            <p:cNvSpPr txBox="1">
              <a:spLocks noChangeArrowheads="1"/>
            </p:cNvSpPr>
            <p:nvPr/>
          </p:nvSpPr>
          <p:spPr bwMode="auto">
            <a:xfrm>
              <a:off x="3928" y="3264"/>
              <a:ext cx="776" cy="518"/>
            </a:xfrm>
            <a:prstGeom prst="rect">
              <a:avLst/>
            </a:prstGeom>
            <a:noFill/>
            <a:ln w="12700">
              <a:noFill/>
              <a:miter lim="800000"/>
              <a:headEnd/>
              <a:tailEnd/>
            </a:ln>
            <a:effectLst/>
          </p:spPr>
          <p:txBody>
            <a:bodyPr wrap="none">
              <a:spAutoFit/>
            </a:bodyPr>
            <a:lstStyle/>
            <a:p>
              <a:pPr algn="l" eaLnBrk="0" hangingPunct="0">
                <a:spcAft>
                  <a:spcPct val="0"/>
                </a:spcAft>
              </a:pPr>
              <a:r>
                <a:rPr lang="en-US" sz="2400">
                  <a:solidFill>
                    <a:schemeClr val="tx1"/>
                  </a:solidFill>
                  <a:latin typeface="Times New Roman" pitchFamily="18" charset="0"/>
                </a:rPr>
                <a:t>Smallest</a:t>
              </a:r>
            </a:p>
            <a:p>
              <a:pPr algn="l" eaLnBrk="0" hangingPunct="0">
                <a:spcAft>
                  <a:spcPct val="0"/>
                </a:spcAft>
              </a:pPr>
              <a:r>
                <a:rPr lang="en-US" sz="2400">
                  <a:solidFill>
                    <a:schemeClr val="tx1"/>
                  </a:solidFill>
                  <a:latin typeface="Times New Roman" pitchFamily="18" charset="0"/>
                </a:rPr>
                <a:t>Scale</a:t>
              </a:r>
            </a:p>
          </p:txBody>
        </p:sp>
      </p:grpSp>
      <p:grpSp>
        <p:nvGrpSpPr>
          <p:cNvPr id="3" name="Group 8"/>
          <p:cNvGrpSpPr>
            <a:grpSpLocks/>
          </p:cNvGrpSpPr>
          <p:nvPr/>
        </p:nvGrpSpPr>
        <p:grpSpPr bwMode="auto">
          <a:xfrm>
            <a:off x="1531938" y="1143000"/>
            <a:ext cx="4613275" cy="4391025"/>
            <a:chOff x="965" y="720"/>
            <a:chExt cx="2906" cy="2766"/>
          </a:xfrm>
        </p:grpSpPr>
        <p:pic>
          <p:nvPicPr>
            <p:cNvPr id="200713" name="Picture 9" descr="judybats"/>
            <p:cNvPicPr>
              <a:picLocks noChangeAspect="1" noChangeArrowheads="1"/>
            </p:cNvPicPr>
            <p:nvPr/>
          </p:nvPicPr>
          <p:blipFill>
            <a:blip r:embed="rId3"/>
            <a:srcRect/>
            <a:stretch>
              <a:fillRect/>
            </a:stretch>
          </p:blipFill>
          <p:spPr bwMode="auto">
            <a:xfrm>
              <a:off x="965" y="720"/>
              <a:ext cx="2906" cy="2766"/>
            </a:xfrm>
            <a:prstGeom prst="rect">
              <a:avLst/>
            </a:prstGeom>
            <a:noFill/>
            <a:ln w="38100">
              <a:solidFill>
                <a:schemeClr val="tx1"/>
              </a:solidFill>
              <a:miter lim="800000"/>
              <a:headEnd/>
              <a:tailEnd/>
            </a:ln>
            <a:effectLst>
              <a:outerShdw dist="107763" dir="2700000" algn="ctr" rotWithShape="0">
                <a:srgbClr val="808080"/>
              </a:outerShdw>
            </a:effectLst>
          </p:spPr>
        </p:pic>
        <p:sp>
          <p:nvSpPr>
            <p:cNvPr id="200714" name="Rectangle 10"/>
            <p:cNvSpPr>
              <a:spLocks noChangeArrowheads="1"/>
            </p:cNvSpPr>
            <p:nvPr/>
          </p:nvSpPr>
          <p:spPr bwMode="auto">
            <a:xfrm>
              <a:off x="3466" y="2428"/>
              <a:ext cx="288" cy="288"/>
            </a:xfrm>
            <a:prstGeom prst="rect">
              <a:avLst/>
            </a:prstGeom>
            <a:noFill/>
            <a:ln w="38100">
              <a:solidFill>
                <a:srgbClr val="FF0F0F"/>
              </a:solidFill>
              <a:miter lim="800000"/>
              <a:headEnd/>
              <a:tailEnd/>
            </a:ln>
            <a:effectLst/>
          </p:spPr>
          <p:txBody>
            <a:bodyPr anchor="ctr">
              <a:spAutoFit/>
            </a:bodyPr>
            <a:lstStyle/>
            <a:p>
              <a:endParaRPr lang="fr-FR"/>
            </a:p>
          </p:txBody>
        </p:sp>
      </p:grpSp>
      <p:grpSp>
        <p:nvGrpSpPr>
          <p:cNvPr id="4" name="Group 11"/>
          <p:cNvGrpSpPr>
            <a:grpSpLocks/>
          </p:cNvGrpSpPr>
          <p:nvPr/>
        </p:nvGrpSpPr>
        <p:grpSpPr bwMode="auto">
          <a:xfrm>
            <a:off x="2635250" y="1143000"/>
            <a:ext cx="6132513" cy="3819525"/>
            <a:chOff x="1660" y="720"/>
            <a:chExt cx="3863" cy="2406"/>
          </a:xfrm>
        </p:grpSpPr>
        <p:grpSp>
          <p:nvGrpSpPr>
            <p:cNvPr id="5" name="Group 12"/>
            <p:cNvGrpSpPr>
              <a:grpSpLocks/>
            </p:cNvGrpSpPr>
            <p:nvPr/>
          </p:nvGrpSpPr>
          <p:grpSpPr bwMode="auto">
            <a:xfrm>
              <a:off x="1660" y="720"/>
              <a:ext cx="3572" cy="2406"/>
              <a:chOff x="1660" y="720"/>
              <a:chExt cx="3572" cy="2406"/>
            </a:xfrm>
          </p:grpSpPr>
          <p:pic>
            <p:nvPicPr>
              <p:cNvPr id="200717" name="Picture 13" descr="judybats"/>
              <p:cNvPicPr>
                <a:picLocks noChangeAspect="1" noChangeArrowheads="1"/>
              </p:cNvPicPr>
              <p:nvPr/>
            </p:nvPicPr>
            <p:blipFill>
              <a:blip r:embed="rId3"/>
              <a:srcRect/>
              <a:stretch>
                <a:fillRect/>
              </a:stretch>
            </p:blipFill>
            <p:spPr bwMode="auto">
              <a:xfrm>
                <a:off x="1660" y="720"/>
                <a:ext cx="2527" cy="2406"/>
              </a:xfrm>
              <a:prstGeom prst="rect">
                <a:avLst/>
              </a:prstGeom>
              <a:noFill/>
              <a:ln w="38100">
                <a:solidFill>
                  <a:schemeClr val="tx1"/>
                </a:solidFill>
                <a:miter lim="800000"/>
                <a:headEnd/>
                <a:tailEnd/>
              </a:ln>
              <a:effectLst>
                <a:outerShdw dist="107763" dir="2700000" algn="ctr" rotWithShape="0">
                  <a:srgbClr val="808080"/>
                </a:outerShdw>
              </a:effectLst>
            </p:spPr>
          </p:pic>
          <p:pic>
            <p:nvPicPr>
              <p:cNvPr id="200718" name="Picture 14" descr="judybats"/>
              <p:cNvPicPr>
                <a:picLocks noChangeAspect="1" noChangeArrowheads="1"/>
              </p:cNvPicPr>
              <p:nvPr/>
            </p:nvPicPr>
            <p:blipFill>
              <a:blip r:embed="rId3"/>
              <a:srcRect/>
              <a:stretch>
                <a:fillRect/>
              </a:stretch>
            </p:blipFill>
            <p:spPr bwMode="auto">
              <a:xfrm>
                <a:off x="2292" y="720"/>
                <a:ext cx="2148" cy="2045"/>
              </a:xfrm>
              <a:prstGeom prst="rect">
                <a:avLst/>
              </a:prstGeom>
              <a:noFill/>
              <a:ln w="38100">
                <a:solidFill>
                  <a:schemeClr val="tx1"/>
                </a:solidFill>
                <a:miter lim="800000"/>
                <a:headEnd/>
                <a:tailEnd/>
              </a:ln>
              <a:effectLst>
                <a:outerShdw dist="107763" dir="2700000" algn="ctr" rotWithShape="0">
                  <a:srgbClr val="808080"/>
                </a:outerShdw>
              </a:effectLst>
            </p:spPr>
          </p:pic>
          <p:pic>
            <p:nvPicPr>
              <p:cNvPr id="200719" name="Picture 15" descr="judybats"/>
              <p:cNvPicPr>
                <a:picLocks noChangeAspect="1" noChangeArrowheads="1"/>
              </p:cNvPicPr>
              <p:nvPr/>
            </p:nvPicPr>
            <p:blipFill>
              <a:blip r:embed="rId3"/>
              <a:srcRect/>
              <a:stretch>
                <a:fillRect/>
              </a:stretch>
            </p:blipFill>
            <p:spPr bwMode="auto">
              <a:xfrm>
                <a:off x="2797" y="720"/>
                <a:ext cx="1830" cy="1741"/>
              </a:xfrm>
              <a:prstGeom prst="rect">
                <a:avLst/>
              </a:prstGeom>
              <a:noFill/>
              <a:ln w="38100">
                <a:solidFill>
                  <a:schemeClr val="tx1"/>
                </a:solidFill>
                <a:miter lim="800000"/>
                <a:headEnd/>
                <a:tailEnd/>
              </a:ln>
              <a:effectLst>
                <a:outerShdw dist="107763" dir="2700000" algn="ctr" rotWithShape="0">
                  <a:srgbClr val="808080"/>
                </a:outerShdw>
              </a:effectLst>
            </p:spPr>
          </p:pic>
          <p:pic>
            <p:nvPicPr>
              <p:cNvPr id="200720" name="Picture 16" descr="judybats"/>
              <p:cNvPicPr>
                <a:picLocks noChangeAspect="1" noChangeArrowheads="1"/>
              </p:cNvPicPr>
              <p:nvPr/>
            </p:nvPicPr>
            <p:blipFill>
              <a:blip r:embed="rId3"/>
              <a:srcRect/>
              <a:stretch>
                <a:fillRect/>
              </a:stretch>
            </p:blipFill>
            <p:spPr bwMode="auto">
              <a:xfrm>
                <a:off x="3239" y="720"/>
                <a:ext cx="1592" cy="1515"/>
              </a:xfrm>
              <a:prstGeom prst="rect">
                <a:avLst/>
              </a:prstGeom>
              <a:noFill/>
              <a:ln w="38100">
                <a:solidFill>
                  <a:schemeClr val="tx1"/>
                </a:solidFill>
                <a:miter lim="800000"/>
                <a:headEnd/>
                <a:tailEnd/>
              </a:ln>
              <a:effectLst>
                <a:outerShdw dist="107763" dir="2700000" algn="ctr" rotWithShape="0">
                  <a:srgbClr val="808080"/>
                </a:outerShdw>
              </a:effectLst>
            </p:spPr>
          </p:pic>
          <p:pic>
            <p:nvPicPr>
              <p:cNvPr id="200721" name="Picture 17" descr="judybats"/>
              <p:cNvPicPr>
                <a:picLocks noChangeAspect="1" noChangeArrowheads="1"/>
              </p:cNvPicPr>
              <p:nvPr/>
            </p:nvPicPr>
            <p:blipFill>
              <a:blip r:embed="rId3"/>
              <a:srcRect/>
              <a:stretch>
                <a:fillRect/>
              </a:stretch>
            </p:blipFill>
            <p:spPr bwMode="auto">
              <a:xfrm>
                <a:off x="3618" y="720"/>
                <a:ext cx="1327" cy="1263"/>
              </a:xfrm>
              <a:prstGeom prst="rect">
                <a:avLst/>
              </a:prstGeom>
              <a:noFill/>
              <a:ln w="38100">
                <a:solidFill>
                  <a:schemeClr val="tx1"/>
                </a:solidFill>
                <a:miter lim="800000"/>
                <a:headEnd/>
                <a:tailEnd/>
              </a:ln>
              <a:effectLst>
                <a:outerShdw dist="107763" dir="2700000" algn="ctr" rotWithShape="0">
                  <a:srgbClr val="808080"/>
                </a:outerShdw>
              </a:effectLst>
            </p:spPr>
          </p:pic>
          <p:pic>
            <p:nvPicPr>
              <p:cNvPr id="200722" name="Picture 18" descr="judybats"/>
              <p:cNvPicPr>
                <a:picLocks noChangeAspect="1" noChangeArrowheads="1"/>
              </p:cNvPicPr>
              <p:nvPr/>
            </p:nvPicPr>
            <p:blipFill>
              <a:blip r:embed="rId3"/>
              <a:srcRect/>
              <a:stretch>
                <a:fillRect/>
              </a:stretch>
            </p:blipFill>
            <p:spPr bwMode="auto">
              <a:xfrm>
                <a:off x="3934" y="720"/>
                <a:ext cx="1131" cy="1077"/>
              </a:xfrm>
              <a:prstGeom prst="rect">
                <a:avLst/>
              </a:prstGeom>
              <a:noFill/>
              <a:ln w="38100">
                <a:solidFill>
                  <a:schemeClr val="tx1"/>
                </a:solidFill>
                <a:miter lim="800000"/>
                <a:headEnd/>
                <a:tailEnd/>
              </a:ln>
              <a:effectLst>
                <a:outerShdw dist="107763" dir="2700000" algn="ctr" rotWithShape="0">
                  <a:srgbClr val="808080"/>
                </a:outerShdw>
              </a:effectLst>
            </p:spPr>
          </p:pic>
          <p:pic>
            <p:nvPicPr>
              <p:cNvPr id="200723" name="Picture 19" descr="judybats"/>
              <p:cNvPicPr>
                <a:picLocks noChangeAspect="1" noChangeArrowheads="1"/>
              </p:cNvPicPr>
              <p:nvPr/>
            </p:nvPicPr>
            <p:blipFill>
              <a:blip r:embed="rId3"/>
              <a:srcRect/>
              <a:stretch>
                <a:fillRect/>
              </a:stretch>
            </p:blipFill>
            <p:spPr bwMode="auto">
              <a:xfrm>
                <a:off x="4250" y="720"/>
                <a:ext cx="982" cy="934"/>
              </a:xfrm>
              <a:prstGeom prst="rect">
                <a:avLst/>
              </a:prstGeom>
              <a:noFill/>
              <a:ln w="38100">
                <a:solidFill>
                  <a:schemeClr val="tx1"/>
                </a:solidFill>
                <a:miter lim="800000"/>
                <a:headEnd/>
                <a:tailEnd/>
              </a:ln>
              <a:effectLst>
                <a:outerShdw dist="107763" dir="2700000" algn="ctr" rotWithShape="0">
                  <a:srgbClr val="808080"/>
                </a:outerShdw>
              </a:effectLst>
            </p:spPr>
          </p:pic>
        </p:grpSp>
        <p:pic>
          <p:nvPicPr>
            <p:cNvPr id="200724" name="Picture 20" descr="judybats"/>
            <p:cNvPicPr>
              <a:picLocks noChangeAspect="1" noChangeArrowheads="1"/>
            </p:cNvPicPr>
            <p:nvPr/>
          </p:nvPicPr>
          <p:blipFill>
            <a:blip r:embed="rId3"/>
            <a:srcRect/>
            <a:stretch>
              <a:fillRect/>
            </a:stretch>
          </p:blipFill>
          <p:spPr bwMode="auto">
            <a:xfrm>
              <a:off x="4522" y="721"/>
              <a:ext cx="854" cy="812"/>
            </a:xfrm>
            <a:prstGeom prst="rect">
              <a:avLst/>
            </a:prstGeom>
            <a:noFill/>
            <a:ln w="38100">
              <a:solidFill>
                <a:schemeClr val="tx1"/>
              </a:solidFill>
              <a:miter lim="800000"/>
              <a:headEnd/>
              <a:tailEnd/>
            </a:ln>
            <a:effectLst>
              <a:outerShdw dist="107763" dir="2700000" algn="ctr" rotWithShape="0">
                <a:srgbClr val="808080"/>
              </a:outerShdw>
            </a:effectLst>
          </p:spPr>
        </p:pic>
        <p:grpSp>
          <p:nvGrpSpPr>
            <p:cNvPr id="6" name="Group 21"/>
            <p:cNvGrpSpPr>
              <a:grpSpLocks/>
            </p:cNvGrpSpPr>
            <p:nvPr/>
          </p:nvGrpSpPr>
          <p:grpSpPr bwMode="auto">
            <a:xfrm>
              <a:off x="4618" y="927"/>
              <a:ext cx="905" cy="1991"/>
              <a:chOff x="4618" y="927"/>
              <a:chExt cx="905" cy="1991"/>
            </a:xfrm>
          </p:grpSpPr>
          <p:sp>
            <p:nvSpPr>
              <p:cNvPr id="200726" name="Rectangle 22"/>
              <p:cNvSpPr>
                <a:spLocks noChangeArrowheads="1"/>
              </p:cNvSpPr>
              <p:nvPr/>
            </p:nvSpPr>
            <p:spPr bwMode="auto">
              <a:xfrm>
                <a:off x="4618" y="927"/>
                <a:ext cx="288" cy="288"/>
              </a:xfrm>
              <a:prstGeom prst="rect">
                <a:avLst/>
              </a:prstGeom>
              <a:noFill/>
              <a:ln w="38100">
                <a:solidFill>
                  <a:srgbClr val="FF0F0F"/>
                </a:solidFill>
                <a:miter lim="800000"/>
                <a:headEnd/>
                <a:tailEnd/>
              </a:ln>
              <a:effectLst/>
            </p:spPr>
            <p:txBody>
              <a:bodyPr anchor="ctr">
                <a:spAutoFit/>
              </a:bodyPr>
              <a:lstStyle/>
              <a:p>
                <a:endParaRPr lang="fr-FR"/>
              </a:p>
            </p:txBody>
          </p:sp>
          <p:sp>
            <p:nvSpPr>
              <p:cNvPr id="200727" name="Line 23"/>
              <p:cNvSpPr>
                <a:spLocks noChangeShapeType="1"/>
              </p:cNvSpPr>
              <p:nvPr/>
            </p:nvSpPr>
            <p:spPr bwMode="auto">
              <a:xfrm flipH="1" flipV="1">
                <a:off x="4752" y="1200"/>
                <a:ext cx="432" cy="1200"/>
              </a:xfrm>
              <a:prstGeom prst="line">
                <a:avLst/>
              </a:prstGeom>
              <a:noFill/>
              <a:ln w="38100">
                <a:solidFill>
                  <a:srgbClr val="FF0F0F"/>
                </a:solidFill>
                <a:round/>
                <a:headEnd/>
                <a:tailEnd type="triangle" w="med" len="med"/>
              </a:ln>
              <a:effectLst/>
            </p:spPr>
            <p:txBody>
              <a:bodyPr wrap="none" anchor="ctr">
                <a:spAutoFit/>
              </a:bodyPr>
              <a:lstStyle/>
              <a:p>
                <a:endParaRPr lang="fr-FR"/>
              </a:p>
            </p:txBody>
          </p:sp>
          <p:sp>
            <p:nvSpPr>
              <p:cNvPr id="200728" name="Text Box 24"/>
              <p:cNvSpPr txBox="1">
                <a:spLocks noChangeArrowheads="1"/>
              </p:cNvSpPr>
              <p:nvPr/>
            </p:nvSpPr>
            <p:spPr bwMode="auto">
              <a:xfrm>
                <a:off x="4896" y="2400"/>
                <a:ext cx="627" cy="518"/>
              </a:xfrm>
              <a:prstGeom prst="rect">
                <a:avLst/>
              </a:prstGeom>
              <a:noFill/>
              <a:ln w="12700">
                <a:noFill/>
                <a:miter lim="800000"/>
                <a:headEnd/>
                <a:tailEnd/>
              </a:ln>
              <a:effectLst/>
            </p:spPr>
            <p:txBody>
              <a:bodyPr wrap="none">
                <a:spAutoFit/>
              </a:bodyPr>
              <a:lstStyle/>
              <a:p>
                <a:pPr algn="l" eaLnBrk="0" hangingPunct="0">
                  <a:spcAft>
                    <a:spcPct val="0"/>
                  </a:spcAft>
                </a:pPr>
                <a:r>
                  <a:rPr lang="en-US" sz="2400">
                    <a:solidFill>
                      <a:schemeClr val="tx1"/>
                    </a:solidFill>
                    <a:latin typeface="Times New Roman" pitchFamily="18" charset="0"/>
                  </a:rPr>
                  <a:t>Larger</a:t>
                </a:r>
              </a:p>
              <a:p>
                <a:pPr algn="l" eaLnBrk="0" hangingPunct="0">
                  <a:spcAft>
                    <a:spcPct val="0"/>
                  </a:spcAft>
                </a:pPr>
                <a:r>
                  <a:rPr lang="en-US" sz="2400">
                    <a:solidFill>
                      <a:schemeClr val="tx1"/>
                    </a:solidFill>
                    <a:latin typeface="Times New Roman" pitchFamily="18" charset="0"/>
                  </a:rPr>
                  <a:t>Scale</a:t>
                </a:r>
              </a:p>
            </p:txBody>
          </p:sp>
        </p:grpSp>
      </p:grpSp>
      <p:sp>
        <p:nvSpPr>
          <p:cNvPr id="200729" name="Rectangle 25"/>
          <p:cNvSpPr>
            <a:spLocks noChangeArrowheads="1"/>
          </p:cNvSpPr>
          <p:nvPr/>
        </p:nvSpPr>
        <p:spPr bwMode="auto">
          <a:xfrm>
            <a:off x="304800" y="1219200"/>
            <a:ext cx="381000" cy="381000"/>
          </a:xfrm>
          <a:prstGeom prst="rect">
            <a:avLst/>
          </a:prstGeom>
          <a:noFill/>
          <a:ln w="38100">
            <a:solidFill>
              <a:srgbClr val="FF0F0F"/>
            </a:solidFill>
            <a:miter lim="800000"/>
            <a:headEnd/>
            <a:tailEnd/>
          </a:ln>
          <a:effectLst/>
        </p:spPr>
        <p:txBody>
          <a:bodyPr anchor="ctr">
            <a:spAutoFit/>
          </a:bodyPr>
          <a:lstStyle/>
          <a:p>
            <a:endParaRPr lang="fr-FR"/>
          </a:p>
        </p:txBody>
      </p:sp>
      <p:sp>
        <p:nvSpPr>
          <p:cNvPr id="200730" name="Rectangle 26"/>
          <p:cNvSpPr>
            <a:spLocks noChangeArrowheads="1"/>
          </p:cNvSpPr>
          <p:nvPr/>
        </p:nvSpPr>
        <p:spPr bwMode="auto">
          <a:xfrm>
            <a:off x="433388" y="1219200"/>
            <a:ext cx="381000" cy="381000"/>
          </a:xfrm>
          <a:prstGeom prst="rect">
            <a:avLst/>
          </a:prstGeom>
          <a:noFill/>
          <a:ln w="38100">
            <a:solidFill>
              <a:srgbClr val="FF0F0F"/>
            </a:solidFill>
            <a:miter lim="800000"/>
            <a:headEnd/>
            <a:tailEnd/>
          </a:ln>
          <a:effectLst/>
        </p:spPr>
        <p:txBody>
          <a:bodyPr anchor="ctr">
            <a:spAutoFit/>
          </a:bodyPr>
          <a:lstStyle/>
          <a:p>
            <a:endParaRPr lang="fr-FR"/>
          </a:p>
        </p:txBody>
      </p:sp>
      <p:sp>
        <p:nvSpPr>
          <p:cNvPr id="200731" name="Rectangle 27"/>
          <p:cNvSpPr>
            <a:spLocks noChangeArrowheads="1"/>
          </p:cNvSpPr>
          <p:nvPr/>
        </p:nvSpPr>
        <p:spPr bwMode="auto">
          <a:xfrm>
            <a:off x="561975" y="1219200"/>
            <a:ext cx="381000" cy="381000"/>
          </a:xfrm>
          <a:prstGeom prst="rect">
            <a:avLst/>
          </a:prstGeom>
          <a:noFill/>
          <a:ln w="38100">
            <a:solidFill>
              <a:srgbClr val="FF0F0F"/>
            </a:solidFill>
            <a:miter lim="800000"/>
            <a:headEnd/>
            <a:tailEnd/>
          </a:ln>
          <a:effectLst/>
        </p:spPr>
        <p:txBody>
          <a:bodyPr anchor="ctr">
            <a:spAutoFit/>
          </a:bodyPr>
          <a:lstStyle/>
          <a:p>
            <a:endParaRPr lang="fr-FR"/>
          </a:p>
        </p:txBody>
      </p:sp>
      <p:sp>
        <p:nvSpPr>
          <p:cNvPr id="200732" name="Rectangle 28"/>
          <p:cNvSpPr>
            <a:spLocks noChangeArrowheads="1"/>
          </p:cNvSpPr>
          <p:nvPr/>
        </p:nvSpPr>
        <p:spPr bwMode="auto">
          <a:xfrm>
            <a:off x="690563" y="1219200"/>
            <a:ext cx="381000" cy="381000"/>
          </a:xfrm>
          <a:prstGeom prst="rect">
            <a:avLst/>
          </a:prstGeom>
          <a:noFill/>
          <a:ln w="38100">
            <a:solidFill>
              <a:srgbClr val="FF0F0F"/>
            </a:solidFill>
            <a:miter lim="800000"/>
            <a:headEnd/>
            <a:tailEnd/>
          </a:ln>
          <a:effectLst/>
        </p:spPr>
        <p:txBody>
          <a:bodyPr anchor="ctr">
            <a:spAutoFit/>
          </a:bodyPr>
          <a:lstStyle/>
          <a:p>
            <a:endParaRPr lang="fr-FR"/>
          </a:p>
        </p:txBody>
      </p:sp>
      <p:sp>
        <p:nvSpPr>
          <p:cNvPr id="200733" name="Rectangle 29"/>
          <p:cNvSpPr>
            <a:spLocks noChangeArrowheads="1"/>
          </p:cNvSpPr>
          <p:nvPr/>
        </p:nvSpPr>
        <p:spPr bwMode="auto">
          <a:xfrm>
            <a:off x="819150" y="1219200"/>
            <a:ext cx="381000" cy="381000"/>
          </a:xfrm>
          <a:prstGeom prst="rect">
            <a:avLst/>
          </a:prstGeom>
          <a:noFill/>
          <a:ln w="38100">
            <a:solidFill>
              <a:srgbClr val="FF0F0F"/>
            </a:solidFill>
            <a:miter lim="800000"/>
            <a:headEnd/>
            <a:tailEnd/>
          </a:ln>
          <a:effectLst/>
        </p:spPr>
        <p:txBody>
          <a:bodyPr anchor="ctr">
            <a:spAutoFit/>
          </a:bodyPr>
          <a:lstStyle/>
          <a:p>
            <a:endParaRPr lang="fr-FR"/>
          </a:p>
        </p:txBody>
      </p:sp>
      <p:sp>
        <p:nvSpPr>
          <p:cNvPr id="200734" name="Text Box 30"/>
          <p:cNvSpPr txBox="1">
            <a:spLocks noChangeArrowheads="1"/>
          </p:cNvSpPr>
          <p:nvPr/>
        </p:nvSpPr>
        <p:spPr bwMode="auto">
          <a:xfrm>
            <a:off x="5791200" y="6172200"/>
            <a:ext cx="3160713" cy="457200"/>
          </a:xfrm>
          <a:prstGeom prst="rect">
            <a:avLst/>
          </a:prstGeom>
          <a:noFill/>
          <a:ln w="12700">
            <a:noFill/>
            <a:miter lim="800000"/>
            <a:headEnd/>
            <a:tailEnd/>
          </a:ln>
          <a:effectLst/>
        </p:spPr>
        <p:txBody>
          <a:bodyPr wrap="none">
            <a:spAutoFit/>
          </a:bodyPr>
          <a:lstStyle/>
          <a:p>
            <a:pPr eaLnBrk="0" hangingPunct="0">
              <a:spcAft>
                <a:spcPct val="0"/>
              </a:spcAft>
            </a:pPr>
            <a:r>
              <a:rPr lang="en-US" sz="2400">
                <a:solidFill>
                  <a:schemeClr val="tx1"/>
                </a:solidFill>
                <a:latin typeface="Times New Roman" pitchFamily="18" charset="0"/>
              </a:rPr>
              <a:t>50,000 Locations/Scales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0729"/>
                                        </p:tgtEl>
                                        <p:attrNameLst>
                                          <p:attrName>style.visibility</p:attrName>
                                        </p:attrNameLst>
                                      </p:cBhvr>
                                      <p:to>
                                        <p:strVal val="visible"/>
                                      </p:to>
                                    </p:set>
                                  </p:childTnLst>
                                  <p:subTnLst>
                                    <p:set>
                                      <p:cBhvr override="childStyle">
                                        <p:cTn dur="1" fill="hold" display="0" masterRel="nextClick" afterEffect="1"/>
                                        <p:tgtEl>
                                          <p:spTgt spid="20072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0730"/>
                                        </p:tgtEl>
                                        <p:attrNameLst>
                                          <p:attrName>style.visibility</p:attrName>
                                        </p:attrNameLst>
                                      </p:cBhvr>
                                      <p:to>
                                        <p:strVal val="visible"/>
                                      </p:to>
                                    </p:set>
                                  </p:childTnLst>
                                  <p:subTnLst>
                                    <p:set>
                                      <p:cBhvr override="childStyle">
                                        <p:cTn dur="1" fill="hold" display="0" masterRel="nextClick" afterEffect="1"/>
                                        <p:tgtEl>
                                          <p:spTgt spid="20073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0731"/>
                                        </p:tgtEl>
                                        <p:attrNameLst>
                                          <p:attrName>style.visibility</p:attrName>
                                        </p:attrNameLst>
                                      </p:cBhvr>
                                      <p:to>
                                        <p:strVal val="visible"/>
                                      </p:to>
                                    </p:set>
                                  </p:childTnLst>
                                  <p:subTnLst>
                                    <p:set>
                                      <p:cBhvr override="childStyle">
                                        <p:cTn dur="1" fill="hold" display="0" masterRel="nextClick" afterEffect="1"/>
                                        <p:tgtEl>
                                          <p:spTgt spid="20073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0732"/>
                                        </p:tgtEl>
                                        <p:attrNameLst>
                                          <p:attrName>style.visibility</p:attrName>
                                        </p:attrNameLst>
                                      </p:cBhvr>
                                      <p:to>
                                        <p:strVal val="visible"/>
                                      </p:to>
                                    </p:set>
                                  </p:childTnLst>
                                  <p:subTnLst>
                                    <p:set>
                                      <p:cBhvr override="childStyle">
                                        <p:cTn dur="1" fill="hold" display="0" masterRel="nextClick" afterEffect="1"/>
                                        <p:tgtEl>
                                          <p:spTgt spid="20073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00733"/>
                                        </p:tgtEl>
                                        <p:attrNameLst>
                                          <p:attrName>style.visibility</p:attrName>
                                        </p:attrNameLst>
                                      </p:cBhvr>
                                      <p:to>
                                        <p:strVal val="visible"/>
                                      </p:to>
                                    </p:set>
                                  </p:childTnLst>
                                  <p:subTnLst>
                                    <p:set>
                                      <p:cBhvr override="childStyle">
                                        <p:cTn dur="1" fill="hold" display="0" masterRel="sameClick" afterEffect="1">
                                          <p:stCondLst>
                                            <p:cond evt="end" delay="0">
                                              <p:tn val="33"/>
                                            </p:cond>
                                          </p:stCondLst>
                                        </p:cTn>
                                        <p:tgtEl>
                                          <p:spTgt spid="200733"/>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00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29" grpId="0" animBg="1"/>
      <p:bldP spid="200730" grpId="0" animBg="1"/>
      <p:bldP spid="200731" grpId="0" animBg="1"/>
      <p:bldP spid="200732" grpId="0" animBg="1"/>
      <p:bldP spid="200733" grpId="0" animBg="1"/>
      <p:bldP spid="200734"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4953000" y="763588"/>
            <a:ext cx="4267200" cy="4894262"/>
          </a:xfrm>
          <a:prstGeom prst="rect">
            <a:avLst/>
          </a:prstGeom>
          <a:noFill/>
          <a:ln w="9525" algn="ctr">
            <a:noFill/>
            <a:miter lim="800000"/>
            <a:headEnd/>
            <a:tailEnd/>
          </a:ln>
        </p:spPr>
        <p:txBody>
          <a:bodyPr>
            <a:spAutoFit/>
          </a:bodyPr>
          <a:lstStyle/>
          <a:p>
            <a:pPr algn="l"/>
            <a:r>
              <a:rPr lang="en-US" sz="2400" u="none" dirty="0">
                <a:latin typeface="Comic Sans MS" pitchFamily="66" charset="0"/>
              </a:rPr>
              <a:t>Color histograms (S&amp;B’91)</a:t>
            </a:r>
          </a:p>
          <a:p>
            <a:pPr algn="l"/>
            <a:r>
              <a:rPr lang="en-US" sz="2400" u="none" dirty="0">
                <a:latin typeface="Comic Sans MS" pitchFamily="66" charset="0"/>
              </a:rPr>
              <a:t>Local jets (Florack’93)</a:t>
            </a:r>
          </a:p>
          <a:p>
            <a:pPr algn="l"/>
            <a:r>
              <a:rPr lang="en-US" sz="2400" u="none" dirty="0">
                <a:latin typeface="Comic Sans MS" pitchFamily="66" charset="0"/>
              </a:rPr>
              <a:t>Spin images (J&amp;H’99)</a:t>
            </a:r>
          </a:p>
          <a:p>
            <a:pPr algn="l"/>
            <a:r>
              <a:rPr lang="en-US" sz="2400" u="none" dirty="0">
                <a:latin typeface="Comic Sans MS" pitchFamily="66" charset="0"/>
              </a:rPr>
              <a:t>Sift (Lowe’99)</a:t>
            </a:r>
          </a:p>
          <a:p>
            <a:pPr algn="l"/>
            <a:r>
              <a:rPr lang="en-US" sz="2400" u="none" dirty="0">
                <a:latin typeface="Comic Sans MS" pitchFamily="66" charset="0"/>
              </a:rPr>
              <a:t>Shape contexts (B&amp;M’95)</a:t>
            </a:r>
          </a:p>
          <a:p>
            <a:pPr algn="l"/>
            <a:endParaRPr lang="en-US" sz="2400" u="none" dirty="0">
              <a:latin typeface="Comic Sans MS" pitchFamily="66" charset="0"/>
            </a:endParaRPr>
          </a:p>
          <a:p>
            <a:pPr algn="l"/>
            <a:endParaRPr lang="en-US" sz="2400" u="none" dirty="0">
              <a:latin typeface="Comic Sans MS" pitchFamily="66" charset="0"/>
            </a:endParaRPr>
          </a:p>
          <a:p>
            <a:pPr algn="l"/>
            <a:r>
              <a:rPr lang="en-US" sz="2400" u="none" dirty="0" err="1">
                <a:latin typeface="Comic Sans MS" pitchFamily="66" charset="0"/>
              </a:rPr>
              <a:t>Texton</a:t>
            </a:r>
            <a:r>
              <a:rPr lang="en-US" sz="2400" u="none" dirty="0">
                <a:latin typeface="Comic Sans MS" pitchFamily="66" charset="0"/>
              </a:rPr>
              <a:t> histograms (L&amp;M’97)</a:t>
            </a:r>
          </a:p>
          <a:p>
            <a:pPr algn="l"/>
            <a:r>
              <a:rPr lang="en-US" sz="2400" u="none" dirty="0">
                <a:latin typeface="Comic Sans MS" pitchFamily="66" charset="0"/>
              </a:rPr>
              <a:t>Gist (O&amp;T’05)</a:t>
            </a:r>
          </a:p>
          <a:p>
            <a:pPr algn="l"/>
            <a:r>
              <a:rPr lang="en-US" sz="2400" u="none" dirty="0">
                <a:latin typeface="Comic Sans MS" pitchFamily="66" charset="0"/>
              </a:rPr>
              <a:t>Spatial pyramids (LSP’06)</a:t>
            </a:r>
          </a:p>
          <a:p>
            <a:pPr algn="l"/>
            <a:r>
              <a:rPr lang="en-US" sz="2400" u="none" dirty="0">
                <a:latin typeface="Comic Sans MS" pitchFamily="66" charset="0"/>
              </a:rPr>
              <a:t>Hog (D&amp;T’06)</a:t>
            </a:r>
          </a:p>
          <a:p>
            <a:pPr algn="l"/>
            <a:r>
              <a:rPr lang="en-US" sz="2400" u="none" dirty="0" err="1">
                <a:latin typeface="Comic Sans MS" pitchFamily="66" charset="0"/>
              </a:rPr>
              <a:t>Phog</a:t>
            </a:r>
            <a:r>
              <a:rPr lang="en-US" sz="2400" u="none" dirty="0">
                <a:latin typeface="Comic Sans MS" pitchFamily="66" charset="0"/>
              </a:rPr>
              <a:t> (B&amp;Z’07)</a:t>
            </a:r>
          </a:p>
          <a:p>
            <a:pPr algn="l"/>
            <a:r>
              <a:rPr lang="en-US" sz="2400" u="none" dirty="0" err="1">
                <a:latin typeface="Comic Sans MS" pitchFamily="66" charset="0"/>
              </a:rPr>
              <a:t>Convolutional</a:t>
            </a:r>
            <a:r>
              <a:rPr lang="en-US" sz="2400" u="none" dirty="0">
                <a:latin typeface="Comic Sans MS" pitchFamily="66" charset="0"/>
              </a:rPr>
              <a:t> nets (</a:t>
            </a:r>
            <a:r>
              <a:rPr lang="en-US" sz="2400" u="none" dirty="0" smtClean="0">
                <a:latin typeface="Comic Sans MS" pitchFamily="66" charset="0"/>
              </a:rPr>
              <a:t>LC’90)</a:t>
            </a:r>
            <a:endParaRPr lang="en-US" sz="2400" u="none" dirty="0">
              <a:latin typeface="Comic Sans MS" pitchFamily="66" charset="0"/>
            </a:endParaRPr>
          </a:p>
        </p:txBody>
      </p:sp>
      <p:pic>
        <p:nvPicPr>
          <p:cNvPr id="20483" name="Picture 2"/>
          <p:cNvPicPr>
            <a:picLocks noChangeAspect="1" noChangeArrowheads="1"/>
          </p:cNvPicPr>
          <p:nvPr/>
        </p:nvPicPr>
        <p:blipFill>
          <a:blip r:embed="rId3"/>
          <a:srcRect/>
          <a:stretch>
            <a:fillRect/>
          </a:stretch>
        </p:blipFill>
        <p:spPr bwMode="auto">
          <a:xfrm>
            <a:off x="0" y="827088"/>
            <a:ext cx="4929188" cy="475615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3"/>
          <p:cNvSpPr txBox="1">
            <a:spLocks noChangeArrowheads="1"/>
          </p:cNvSpPr>
          <p:nvPr/>
        </p:nvSpPr>
        <p:spPr bwMode="auto">
          <a:xfrm>
            <a:off x="511175" y="6248400"/>
            <a:ext cx="8139113" cy="519113"/>
          </a:xfrm>
          <a:prstGeom prst="rect">
            <a:avLst/>
          </a:prstGeom>
          <a:noFill/>
          <a:ln w="9525" algn="ctr">
            <a:noFill/>
            <a:miter lim="800000"/>
            <a:headEnd/>
            <a:tailEnd/>
          </a:ln>
        </p:spPr>
        <p:txBody>
          <a:bodyPr wrap="none">
            <a:spAutoFit/>
          </a:bodyPr>
          <a:lstStyle/>
          <a:p>
            <a:r>
              <a:rPr lang="en-US" sz="2800" u="none">
                <a:latin typeface="Comic Sans MS" pitchFamily="66" charset="0"/>
              </a:rPr>
              <a:t>Locally orderless structure of images (K&amp;vD’99)</a:t>
            </a:r>
          </a:p>
        </p:txBody>
      </p:sp>
      <p:pic>
        <p:nvPicPr>
          <p:cNvPr id="21507" name="Picture 4"/>
          <p:cNvPicPr>
            <a:picLocks noChangeAspect="1" noChangeArrowheads="1"/>
          </p:cNvPicPr>
          <p:nvPr/>
        </p:nvPicPr>
        <p:blipFill>
          <a:blip r:embed="rId3"/>
          <a:srcRect/>
          <a:stretch>
            <a:fillRect/>
          </a:stretch>
        </p:blipFill>
        <p:spPr bwMode="auto">
          <a:xfrm>
            <a:off x="-34925" y="12700"/>
            <a:ext cx="9178925" cy="61595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srcRect/>
          <a:stretch>
            <a:fillRect/>
          </a:stretch>
        </p:blipFill>
        <p:spPr bwMode="auto">
          <a:xfrm>
            <a:off x="0" y="944563"/>
            <a:ext cx="9144000" cy="4035425"/>
          </a:xfrm>
          <a:prstGeom prst="rect">
            <a:avLst/>
          </a:prstGeom>
          <a:noFill/>
          <a:ln w="9525" algn="ctr">
            <a:noFill/>
            <a:miter lim="800000"/>
            <a:headEnd/>
            <a:tailEnd/>
          </a:ln>
        </p:spPr>
      </p:pic>
      <p:sp>
        <p:nvSpPr>
          <p:cNvPr id="22531" name="Text Box 5"/>
          <p:cNvSpPr txBox="1">
            <a:spLocks noChangeArrowheads="1"/>
          </p:cNvSpPr>
          <p:nvPr/>
        </p:nvSpPr>
        <p:spPr bwMode="auto">
          <a:xfrm>
            <a:off x="958850" y="5300663"/>
            <a:ext cx="7353300" cy="1262062"/>
          </a:xfrm>
          <a:prstGeom prst="rect">
            <a:avLst/>
          </a:prstGeom>
          <a:noFill/>
          <a:ln w="9525" algn="ctr">
            <a:noFill/>
            <a:miter lim="800000"/>
            <a:headEnd/>
            <a:tailEnd/>
          </a:ln>
        </p:spPr>
        <p:txBody>
          <a:bodyPr wrap="none">
            <a:spAutoFit/>
          </a:bodyPr>
          <a:lstStyle/>
          <a:p>
            <a:pPr algn="l"/>
            <a:r>
              <a:rPr lang="en-US" sz="2800" u="none">
                <a:latin typeface="Comic Sans MS" pitchFamily="66" charset="0"/>
              </a:rPr>
              <a:t>Felzwenszalb, McAllester, Ramanan (2007)</a:t>
            </a:r>
          </a:p>
          <a:p>
            <a:pPr algn="l"/>
            <a:r>
              <a:rPr lang="en-US" sz="2400" u="none">
                <a:latin typeface="Comic Sans MS" pitchFamily="66" charset="0"/>
              </a:rPr>
              <a:t> [Wins on 6 of the Pascal’07 classes, see Chum</a:t>
            </a:r>
          </a:p>
          <a:p>
            <a:pPr algn="l"/>
            <a:r>
              <a:rPr lang="en-US" sz="2400" u="none">
                <a:latin typeface="Comic Sans MS" pitchFamily="66" charset="0"/>
              </a:rPr>
              <a:t> &amp; Zisserman (2007) for the other big winner.]</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685800" y="404813"/>
            <a:ext cx="7772400" cy="1143000"/>
          </a:xfrm>
        </p:spPr>
        <p:txBody>
          <a:bodyPr/>
          <a:lstStyle/>
          <a:p>
            <a:r>
              <a:rPr lang="en-US">
                <a:solidFill>
                  <a:schemeClr val="tx1"/>
                </a:solidFill>
                <a:latin typeface="Comic Sans MS" pitchFamily="66" charset="0"/>
              </a:rPr>
              <a:t>Outline</a:t>
            </a:r>
            <a:endParaRPr lang="fr-FR">
              <a:solidFill>
                <a:schemeClr val="tx1"/>
              </a:solidFill>
              <a:latin typeface="Comic Sans MS" pitchFamily="66" charset="0"/>
            </a:endParaRPr>
          </a:p>
        </p:txBody>
      </p:sp>
      <p:sp>
        <p:nvSpPr>
          <p:cNvPr id="274435" name="Rectangle 3"/>
          <p:cNvSpPr>
            <a:spLocks noGrp="1" noChangeArrowheads="1"/>
          </p:cNvSpPr>
          <p:nvPr>
            <p:ph type="body" idx="1"/>
          </p:nvPr>
        </p:nvSpPr>
        <p:spPr>
          <a:xfrm>
            <a:off x="831850" y="2097088"/>
            <a:ext cx="7772400" cy="4176712"/>
          </a:xfrm>
        </p:spPr>
        <p:txBody>
          <a:bodyPr/>
          <a:lstStyle/>
          <a:p>
            <a:r>
              <a:rPr lang="en-US" dirty="0">
                <a:latin typeface="Comic Sans MS" pitchFamily="66" charset="0"/>
              </a:rPr>
              <a:t>What computer vision is about</a:t>
            </a:r>
          </a:p>
          <a:p>
            <a:endParaRPr lang="en-US" dirty="0">
              <a:latin typeface="Comic Sans MS" pitchFamily="66" charset="0"/>
            </a:endParaRPr>
          </a:p>
          <a:p>
            <a:r>
              <a:rPr lang="en-US" dirty="0">
                <a:latin typeface="Comic Sans MS" pitchFamily="66" charset="0"/>
              </a:rPr>
              <a:t>What this class is about</a:t>
            </a:r>
          </a:p>
          <a:p>
            <a:endParaRPr lang="en-US" dirty="0">
              <a:latin typeface="Comic Sans MS" pitchFamily="66" charset="0"/>
            </a:endParaRPr>
          </a:p>
          <a:p>
            <a:r>
              <a:rPr lang="en-US" dirty="0">
                <a:latin typeface="Comic Sans MS" pitchFamily="66" charset="0"/>
              </a:rPr>
              <a:t>A brief history of visual recognition</a:t>
            </a:r>
          </a:p>
          <a:p>
            <a:endParaRPr lang="en-US" dirty="0">
              <a:latin typeface="Comic Sans MS" pitchFamily="66" charset="0"/>
            </a:endParaRPr>
          </a:p>
          <a:p>
            <a:r>
              <a:rPr lang="en-US" dirty="0">
                <a:solidFill>
                  <a:schemeClr val="accent1"/>
                </a:solidFill>
                <a:latin typeface="Comic Sans MS" pitchFamily="66" charset="0"/>
              </a:rPr>
              <a:t>Alignment methods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a:stretch>
            <a:fillRect/>
          </a:stretch>
        </p:blipFill>
        <p:spPr bwMode="auto">
          <a:xfrm>
            <a:off x="0" y="0"/>
            <a:ext cx="9144000" cy="6848475"/>
          </a:xfrm>
          <a:prstGeom prst="rect">
            <a:avLst/>
          </a:prstGeom>
          <a:noFill/>
          <a:ln w="9525" algn="ctr">
            <a:noFill/>
            <a:miter lim="800000"/>
            <a:headEnd/>
            <a:tailEnd/>
          </a:ln>
        </p:spPr>
      </p:pic>
      <p:sp>
        <p:nvSpPr>
          <p:cNvPr id="3" name="Rectangle 2"/>
          <p:cNvSpPr/>
          <p:nvPr/>
        </p:nvSpPr>
        <p:spPr bwMode="auto">
          <a:xfrm>
            <a:off x="4316409" y="2954331"/>
            <a:ext cx="1314468" cy="292104"/>
          </a:xfrm>
          <a:prstGeom prst="rect">
            <a:avLst/>
          </a:prstGeom>
          <a:solidFill>
            <a:schemeClr val="accent1">
              <a:alpha val="31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omic Sans MS" pitchFamily="66" charset="0"/>
            </a:endParaRPr>
          </a:p>
        </p:txBody>
      </p:sp>
      <p:sp>
        <p:nvSpPr>
          <p:cNvPr id="4" name="ZoneTexte 3"/>
          <p:cNvSpPr txBox="1"/>
          <p:nvPr/>
        </p:nvSpPr>
        <p:spPr>
          <a:xfrm>
            <a:off x="5229234" y="3319461"/>
            <a:ext cx="838691" cy="369332"/>
          </a:xfrm>
          <a:prstGeom prst="rect">
            <a:avLst/>
          </a:prstGeom>
          <a:noFill/>
        </p:spPr>
        <p:txBody>
          <a:bodyPr wrap="none" rtlCol="0">
            <a:spAutoFit/>
          </a:bodyPr>
          <a:lstStyle/>
          <a:p>
            <a:r>
              <a:rPr lang="en-US" dirty="0" smtClean="0">
                <a:solidFill>
                  <a:schemeClr val="accent1"/>
                </a:solidFill>
              </a:rPr>
              <a:t>Today</a:t>
            </a:r>
            <a:endParaRPr lang="fr-FR" dirty="0">
              <a:solidFill>
                <a:schemeClr val="accent1"/>
              </a:solidFill>
            </a:endParaRPr>
          </a:p>
        </p:txBody>
      </p:sp>
      <p:sp>
        <p:nvSpPr>
          <p:cNvPr id="5" name="Rectangle 4"/>
          <p:cNvSpPr/>
          <p:nvPr/>
        </p:nvSpPr>
        <p:spPr bwMode="auto">
          <a:xfrm>
            <a:off x="592083" y="2479662"/>
            <a:ext cx="7485165" cy="328617"/>
          </a:xfrm>
          <a:prstGeom prst="rect">
            <a:avLst/>
          </a:prstGeom>
          <a:solidFill>
            <a:schemeClr val="accent2">
              <a:alpha val="34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omic Sans MS" pitchFamily="66" charset="0"/>
            </a:endParaRPr>
          </a:p>
        </p:txBody>
      </p:sp>
      <p:sp>
        <p:nvSpPr>
          <p:cNvPr id="6" name="ZoneTexte 5"/>
          <p:cNvSpPr txBox="1"/>
          <p:nvPr/>
        </p:nvSpPr>
        <p:spPr>
          <a:xfrm>
            <a:off x="5381634" y="2114532"/>
            <a:ext cx="1289135" cy="369332"/>
          </a:xfrm>
          <a:prstGeom prst="rect">
            <a:avLst/>
          </a:prstGeom>
          <a:noFill/>
        </p:spPr>
        <p:txBody>
          <a:bodyPr wrap="none" rtlCol="0">
            <a:spAutoFit/>
          </a:bodyPr>
          <a:lstStyle/>
          <a:p>
            <a:r>
              <a:rPr lang="en-US" dirty="0" smtClean="0">
                <a:solidFill>
                  <a:schemeClr val="accent2"/>
                </a:solidFill>
              </a:rPr>
              <a:t>Next time</a:t>
            </a:r>
            <a:endParaRPr lang="fr-FR" dirty="0">
              <a:solidFill>
                <a:schemeClr val="accent2"/>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5" name="Picture 1"/>
          <p:cNvPicPr>
            <a:picLocks noChangeAspect="1" noChangeArrowheads="1"/>
          </p:cNvPicPr>
          <p:nvPr/>
        </p:nvPicPr>
        <p:blipFill>
          <a:blip r:embed="rId3"/>
          <a:srcRect r="5834" b="35877"/>
          <a:stretch>
            <a:fillRect/>
          </a:stretch>
        </p:blipFill>
        <p:spPr bwMode="auto">
          <a:xfrm>
            <a:off x="0" y="1749402"/>
            <a:ext cx="5124459" cy="4049721"/>
          </a:xfrm>
          <a:prstGeom prst="rect">
            <a:avLst/>
          </a:prstGeom>
          <a:noFill/>
          <a:ln w="9525">
            <a:noFill/>
            <a:miter lim="800000"/>
            <a:headEnd/>
            <a:tailEnd/>
          </a:ln>
          <a:effectLst/>
        </p:spPr>
      </p:pic>
      <p:pic>
        <p:nvPicPr>
          <p:cNvPr id="702468" name="Picture 4"/>
          <p:cNvPicPr>
            <a:picLocks noChangeAspect="1" noChangeArrowheads="1"/>
          </p:cNvPicPr>
          <p:nvPr/>
        </p:nvPicPr>
        <p:blipFill>
          <a:blip r:embed="rId4"/>
          <a:srcRect/>
          <a:stretch>
            <a:fillRect/>
          </a:stretch>
        </p:blipFill>
        <p:spPr bwMode="auto">
          <a:xfrm>
            <a:off x="5607133" y="3790908"/>
            <a:ext cx="3017810" cy="2008215"/>
          </a:xfrm>
          <a:prstGeom prst="rect">
            <a:avLst/>
          </a:prstGeom>
          <a:noFill/>
          <a:ln w="9525">
            <a:noFill/>
            <a:miter lim="800000"/>
            <a:headEnd/>
            <a:tailEnd/>
          </a:ln>
          <a:effectLst/>
        </p:spPr>
      </p:pic>
      <p:sp>
        <p:nvSpPr>
          <p:cNvPr id="10" name="Rectangle 3"/>
          <p:cNvSpPr txBox="1">
            <a:spLocks noChangeArrowheads="1"/>
          </p:cNvSpPr>
          <p:nvPr/>
        </p:nvSpPr>
        <p:spPr>
          <a:xfrm>
            <a:off x="5010156" y="5799123"/>
            <a:ext cx="3979917" cy="952560"/>
          </a:xfrm>
          <a:prstGeom prst="rect">
            <a:avLst/>
          </a:prstGeom>
        </p:spPr>
        <p:txBody>
          <a:bodyPr/>
          <a:lstStyle/>
          <a:p>
            <a:pPr marL="342900" lvl="0" indent="-342900" algn="ctr">
              <a:spcBef>
                <a:spcPct val="20000"/>
              </a:spcBef>
            </a:pPr>
            <a:r>
              <a:rPr lang="en-US" sz="2800" kern="0" dirty="0" smtClean="0"/>
              <a:t>   Camera </a:t>
            </a:r>
            <a:r>
              <a:rPr lang="fr-FR" sz="2800" dirty="0" err="1" smtClean="0"/>
              <a:t>Obscura</a:t>
            </a:r>
            <a:r>
              <a:rPr lang="fr-FR" sz="2800" dirty="0" smtClean="0"/>
              <a:t> in Edinburgh </a:t>
            </a:r>
            <a:endParaRPr kumimoji="0" lang="en-US" sz="2800" i="0" u="none" strike="noStrike" kern="0" cap="none" spc="0" normalizeH="0" baseline="0" noProof="0" dirty="0">
              <a:ln>
                <a:noFill/>
              </a:ln>
              <a:solidFill>
                <a:schemeClr val="tx1"/>
              </a:solidFill>
              <a:effectLst/>
              <a:uLnTx/>
              <a:uFillTx/>
              <a:latin typeface="Comic Sans MS" pitchFamily="66" charset="0"/>
              <a:ea typeface="+mn-ea"/>
              <a:cs typeface="+mn-cs"/>
            </a:endParaRPr>
          </a:p>
        </p:txBody>
      </p:sp>
      <p:sp>
        <p:nvSpPr>
          <p:cNvPr id="11" name="Text Box 5"/>
          <p:cNvSpPr txBox="1">
            <a:spLocks noChangeArrowheads="1"/>
          </p:cNvSpPr>
          <p:nvPr/>
        </p:nvSpPr>
        <p:spPr bwMode="auto">
          <a:xfrm>
            <a:off x="1139778" y="215856"/>
            <a:ext cx="7448652" cy="1077218"/>
          </a:xfrm>
          <a:prstGeom prst="rect">
            <a:avLst/>
          </a:prstGeom>
          <a:noFill/>
          <a:ln w="9525" algn="ctr">
            <a:noFill/>
            <a:miter lim="800000"/>
            <a:headEnd/>
            <a:tailEnd/>
          </a:ln>
          <a:effectLst/>
        </p:spPr>
        <p:txBody>
          <a:bodyPr wrap="square">
            <a:spAutoFit/>
          </a:bodyPr>
          <a:lstStyle/>
          <a:p>
            <a:r>
              <a:rPr lang="en-US" sz="3200" dirty="0" smtClean="0"/>
              <a:t>Pinhole camera: trade-off between sharpness and light transmission</a:t>
            </a:r>
            <a:endParaRPr lang="en-US" sz="3200" dirty="0"/>
          </a:p>
        </p:txBody>
      </p:sp>
      <p:pic>
        <p:nvPicPr>
          <p:cNvPr id="702470" name="Picture 6"/>
          <p:cNvPicPr>
            <a:picLocks noChangeAspect="1" noChangeArrowheads="1"/>
          </p:cNvPicPr>
          <p:nvPr/>
        </p:nvPicPr>
        <p:blipFill>
          <a:blip r:embed="rId5" cstate="print"/>
          <a:srcRect/>
          <a:stretch>
            <a:fillRect/>
          </a:stretch>
        </p:blipFill>
        <p:spPr bwMode="auto">
          <a:xfrm>
            <a:off x="5680159" y="1490590"/>
            <a:ext cx="2811501" cy="21086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p:txBody>
          <a:bodyPr/>
          <a:lstStyle/>
          <a:p>
            <a:r>
              <a:rPr lang="en-US">
                <a:solidFill>
                  <a:schemeClr val="bg1"/>
                </a:solidFill>
                <a:latin typeface="Comic Sans MS" pitchFamily="66" charset="0"/>
              </a:rPr>
              <a:t>Feature-based alignment outline</a:t>
            </a:r>
          </a:p>
        </p:txBody>
      </p:sp>
      <p:pic>
        <p:nvPicPr>
          <p:cNvPr id="491523" name="Picture 3" descr="image1"/>
          <p:cNvPicPr>
            <a:picLocks noChangeAspect="1" noChangeArrowheads="1"/>
          </p:cNvPicPr>
          <p:nvPr/>
        </p:nvPicPr>
        <p:blipFill>
          <a:blip r:embed="rId3"/>
          <a:srcRect/>
          <a:stretch>
            <a:fillRect/>
          </a:stretch>
        </p:blipFill>
        <p:spPr bwMode="auto">
          <a:xfrm>
            <a:off x="838200" y="996950"/>
            <a:ext cx="3676650" cy="2660650"/>
          </a:xfrm>
          <a:prstGeom prst="rect">
            <a:avLst/>
          </a:prstGeom>
          <a:noFill/>
        </p:spPr>
      </p:pic>
      <p:pic>
        <p:nvPicPr>
          <p:cNvPr id="491524" name="Picture 4" descr="image2"/>
          <p:cNvPicPr>
            <a:picLocks noChangeAspect="1" noChangeArrowheads="1"/>
          </p:cNvPicPr>
          <p:nvPr/>
        </p:nvPicPr>
        <p:blipFill>
          <a:blip r:embed="rId4"/>
          <a:srcRect/>
          <a:stretch>
            <a:fillRect/>
          </a:stretch>
        </p:blipFill>
        <p:spPr bwMode="auto">
          <a:xfrm>
            <a:off x="4648200" y="996950"/>
            <a:ext cx="3676650" cy="266065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70" name="Picture 2" descr="SIFT2"/>
          <p:cNvPicPr>
            <a:picLocks noChangeArrowheads="1"/>
          </p:cNvPicPr>
          <p:nvPr/>
        </p:nvPicPr>
        <p:blipFill>
          <a:blip r:embed="rId3"/>
          <a:srcRect/>
          <a:stretch>
            <a:fillRect/>
          </a:stretch>
        </p:blipFill>
        <p:spPr bwMode="auto">
          <a:xfrm>
            <a:off x="4648200" y="995363"/>
            <a:ext cx="3675063" cy="2660650"/>
          </a:xfrm>
          <a:prstGeom prst="rect">
            <a:avLst/>
          </a:prstGeom>
          <a:noFill/>
        </p:spPr>
      </p:pic>
      <p:pic>
        <p:nvPicPr>
          <p:cNvPr id="493571" name="Picture 3" descr="SIFT1"/>
          <p:cNvPicPr>
            <a:picLocks noChangeAspect="1" noChangeArrowheads="1"/>
          </p:cNvPicPr>
          <p:nvPr/>
        </p:nvPicPr>
        <p:blipFill>
          <a:blip r:embed="rId4"/>
          <a:srcRect/>
          <a:stretch>
            <a:fillRect/>
          </a:stretch>
        </p:blipFill>
        <p:spPr bwMode="auto">
          <a:xfrm>
            <a:off x="838200" y="995363"/>
            <a:ext cx="3675063" cy="2663825"/>
          </a:xfrm>
          <a:prstGeom prst="rect">
            <a:avLst/>
          </a:prstGeom>
          <a:noFill/>
        </p:spPr>
      </p:pic>
      <p:sp>
        <p:nvSpPr>
          <p:cNvPr id="493572" name="Rectangle 4"/>
          <p:cNvSpPr>
            <a:spLocks noGrp="1" noChangeArrowheads="1"/>
          </p:cNvSpPr>
          <p:nvPr>
            <p:ph type="title"/>
          </p:nvPr>
        </p:nvSpPr>
        <p:spPr/>
        <p:txBody>
          <a:bodyPr/>
          <a:lstStyle/>
          <a:p>
            <a:r>
              <a:rPr lang="en-US">
                <a:solidFill>
                  <a:schemeClr val="bg1"/>
                </a:solidFill>
                <a:latin typeface="Comic Sans MS" pitchFamily="66" charset="0"/>
              </a:rPr>
              <a:t>Feature-based alignment outline</a:t>
            </a:r>
          </a:p>
        </p:txBody>
      </p:sp>
      <p:sp>
        <p:nvSpPr>
          <p:cNvPr id="493573" name="Rectangle 5"/>
          <p:cNvSpPr>
            <a:spLocks noGrp="1" noChangeArrowheads="1"/>
          </p:cNvSpPr>
          <p:nvPr>
            <p:ph type="body" idx="1"/>
          </p:nvPr>
        </p:nvSpPr>
        <p:spPr>
          <a:xfrm>
            <a:off x="685800" y="3733800"/>
            <a:ext cx="7772400" cy="3124200"/>
          </a:xfrm>
        </p:spPr>
        <p:txBody>
          <a:bodyPr/>
          <a:lstStyle/>
          <a:p>
            <a:pPr marL="457200" indent="-457200"/>
            <a:r>
              <a:rPr lang="en-US" dirty="0">
                <a:solidFill>
                  <a:schemeClr val="bg1"/>
                </a:solidFill>
              </a:rPr>
              <a:t>Extract features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8" name="Picture 2" descr="SIFT2"/>
          <p:cNvPicPr>
            <a:picLocks noChangeArrowheads="1"/>
          </p:cNvPicPr>
          <p:nvPr/>
        </p:nvPicPr>
        <p:blipFill>
          <a:blip r:embed="rId3"/>
          <a:srcRect/>
          <a:stretch>
            <a:fillRect/>
          </a:stretch>
        </p:blipFill>
        <p:spPr bwMode="auto">
          <a:xfrm>
            <a:off x="4648200" y="995363"/>
            <a:ext cx="3675063" cy="2660650"/>
          </a:xfrm>
          <a:prstGeom prst="rect">
            <a:avLst/>
          </a:prstGeom>
          <a:noFill/>
        </p:spPr>
      </p:pic>
      <p:pic>
        <p:nvPicPr>
          <p:cNvPr id="495619" name="Picture 3" descr="SIFT1"/>
          <p:cNvPicPr>
            <a:picLocks noChangeAspect="1" noChangeArrowheads="1"/>
          </p:cNvPicPr>
          <p:nvPr/>
        </p:nvPicPr>
        <p:blipFill>
          <a:blip r:embed="rId4"/>
          <a:srcRect/>
          <a:stretch>
            <a:fillRect/>
          </a:stretch>
        </p:blipFill>
        <p:spPr bwMode="auto">
          <a:xfrm>
            <a:off x="838200" y="995363"/>
            <a:ext cx="3675063" cy="2663825"/>
          </a:xfrm>
          <a:prstGeom prst="rect">
            <a:avLst/>
          </a:prstGeom>
          <a:noFill/>
        </p:spPr>
      </p:pic>
      <p:sp>
        <p:nvSpPr>
          <p:cNvPr id="495620" name="Rectangle 4"/>
          <p:cNvSpPr>
            <a:spLocks noGrp="1" noChangeArrowheads="1"/>
          </p:cNvSpPr>
          <p:nvPr>
            <p:ph type="title"/>
          </p:nvPr>
        </p:nvSpPr>
        <p:spPr/>
        <p:txBody>
          <a:bodyPr/>
          <a:lstStyle/>
          <a:p>
            <a:r>
              <a:rPr lang="en-US">
                <a:solidFill>
                  <a:schemeClr val="bg1"/>
                </a:solidFill>
                <a:latin typeface="Comic Sans MS" pitchFamily="66" charset="0"/>
              </a:rPr>
              <a:t>Feature-based alignment outline</a:t>
            </a:r>
          </a:p>
        </p:txBody>
      </p:sp>
      <p:sp>
        <p:nvSpPr>
          <p:cNvPr id="495621" name="Rectangle 5"/>
          <p:cNvSpPr>
            <a:spLocks noGrp="1" noChangeArrowheads="1"/>
          </p:cNvSpPr>
          <p:nvPr>
            <p:ph type="body" idx="1"/>
          </p:nvPr>
        </p:nvSpPr>
        <p:spPr>
          <a:xfrm>
            <a:off x="685800" y="3733800"/>
            <a:ext cx="7772400" cy="3124200"/>
          </a:xfrm>
        </p:spPr>
        <p:txBody>
          <a:bodyPr/>
          <a:lstStyle/>
          <a:p>
            <a:pPr marL="457200" indent="-457200"/>
            <a:r>
              <a:rPr lang="en-US" dirty="0">
                <a:solidFill>
                  <a:schemeClr val="bg1"/>
                </a:solidFill>
              </a:rPr>
              <a:t>Extract features</a:t>
            </a:r>
          </a:p>
          <a:p>
            <a:pPr marL="457200" indent="-457200"/>
            <a:r>
              <a:rPr lang="en-US" dirty="0">
                <a:solidFill>
                  <a:schemeClr val="bg1"/>
                </a:solidFill>
              </a:rPr>
              <a:t>Compute </a:t>
            </a:r>
            <a:r>
              <a:rPr lang="en-US" i="1" dirty="0">
                <a:solidFill>
                  <a:schemeClr val="bg1"/>
                </a:solidFill>
              </a:rPr>
              <a:t>putative matches</a:t>
            </a:r>
          </a:p>
        </p:txBody>
      </p:sp>
      <p:sp>
        <p:nvSpPr>
          <p:cNvPr id="495622" name="Line 6"/>
          <p:cNvSpPr>
            <a:spLocks noChangeShapeType="1"/>
          </p:cNvSpPr>
          <p:nvPr/>
        </p:nvSpPr>
        <p:spPr bwMode="auto">
          <a:xfrm flipV="1">
            <a:off x="3289300" y="1828800"/>
            <a:ext cx="1905000" cy="152400"/>
          </a:xfrm>
          <a:prstGeom prst="line">
            <a:avLst/>
          </a:prstGeom>
          <a:noFill/>
          <a:ln w="28575">
            <a:solidFill>
              <a:srgbClr val="FF0000"/>
            </a:solidFill>
            <a:round/>
            <a:headEnd type="triangle" w="med" len="med"/>
            <a:tailEnd type="triangle" w="med" len="med"/>
          </a:ln>
          <a:effectLst/>
        </p:spPr>
        <p:txBody>
          <a:bodyPr/>
          <a:lstStyle/>
          <a:p>
            <a:endParaRPr lang="fr-FR"/>
          </a:p>
        </p:txBody>
      </p:sp>
      <p:sp>
        <p:nvSpPr>
          <p:cNvPr id="495623" name="Freeform 7"/>
          <p:cNvSpPr>
            <a:spLocks/>
          </p:cNvSpPr>
          <p:nvPr/>
        </p:nvSpPr>
        <p:spPr bwMode="auto">
          <a:xfrm>
            <a:off x="4232275" y="2046288"/>
            <a:ext cx="1790700" cy="52387"/>
          </a:xfrm>
          <a:custGeom>
            <a:avLst/>
            <a:gdLst/>
            <a:ahLst/>
            <a:cxnLst>
              <a:cxn ang="0">
                <a:pos x="0" y="33"/>
              </a:cxn>
              <a:cxn ang="0">
                <a:pos x="1128" y="0"/>
              </a:cxn>
            </a:cxnLst>
            <a:rect l="0" t="0" r="r" b="b"/>
            <a:pathLst>
              <a:path w="1128" h="33">
                <a:moveTo>
                  <a:pt x="0" y="33"/>
                </a:moveTo>
                <a:lnTo>
                  <a:pt x="1128" y="0"/>
                </a:lnTo>
              </a:path>
            </a:pathLst>
          </a:custGeom>
          <a:noFill/>
          <a:ln w="28575">
            <a:solidFill>
              <a:srgbClr val="FF0000"/>
            </a:solidFill>
            <a:round/>
            <a:headEnd type="triangle" w="med" len="med"/>
            <a:tailEnd type="triangle" w="med" len="med"/>
          </a:ln>
          <a:effectLst/>
        </p:spPr>
        <p:txBody>
          <a:bodyPr/>
          <a:lstStyle/>
          <a:p>
            <a:endParaRPr lang="fr-FR"/>
          </a:p>
        </p:txBody>
      </p:sp>
      <p:sp>
        <p:nvSpPr>
          <p:cNvPr id="495624" name="Line 8"/>
          <p:cNvSpPr>
            <a:spLocks noChangeShapeType="1"/>
          </p:cNvSpPr>
          <p:nvPr/>
        </p:nvSpPr>
        <p:spPr bwMode="auto">
          <a:xfrm flipV="1">
            <a:off x="3724275" y="3200400"/>
            <a:ext cx="1698625" cy="142875"/>
          </a:xfrm>
          <a:prstGeom prst="line">
            <a:avLst/>
          </a:prstGeom>
          <a:noFill/>
          <a:ln w="28575">
            <a:solidFill>
              <a:srgbClr val="FF0000"/>
            </a:solidFill>
            <a:round/>
            <a:headEnd type="triangle" w="med" len="med"/>
            <a:tailEnd type="triangle" w="med" len="med"/>
          </a:ln>
          <a:effectLst/>
        </p:spPr>
        <p:txBody>
          <a:bodyPr/>
          <a:lstStyle/>
          <a:p>
            <a:endParaRPr lang="fr-FR"/>
          </a:p>
        </p:txBody>
      </p:sp>
      <p:sp>
        <p:nvSpPr>
          <p:cNvPr id="495625" name="Freeform 9"/>
          <p:cNvSpPr>
            <a:spLocks/>
          </p:cNvSpPr>
          <p:nvPr/>
        </p:nvSpPr>
        <p:spPr bwMode="auto">
          <a:xfrm>
            <a:off x="4154488" y="2608263"/>
            <a:ext cx="1733550" cy="47625"/>
          </a:xfrm>
          <a:custGeom>
            <a:avLst/>
            <a:gdLst/>
            <a:ahLst/>
            <a:cxnLst>
              <a:cxn ang="0">
                <a:pos x="0" y="30"/>
              </a:cxn>
              <a:cxn ang="0">
                <a:pos x="1092" y="0"/>
              </a:cxn>
            </a:cxnLst>
            <a:rect l="0" t="0" r="r" b="b"/>
            <a:pathLst>
              <a:path w="1092" h="30">
                <a:moveTo>
                  <a:pt x="0" y="30"/>
                </a:moveTo>
                <a:lnTo>
                  <a:pt x="1092" y="0"/>
                </a:lnTo>
              </a:path>
            </a:pathLst>
          </a:custGeom>
          <a:noFill/>
          <a:ln w="28575">
            <a:solidFill>
              <a:srgbClr val="FF0000"/>
            </a:solidFill>
            <a:round/>
            <a:headEnd type="triangle" w="med" len="med"/>
            <a:tailEnd type="triangle" w="med" len="med"/>
          </a:ln>
          <a:effectLst/>
        </p:spPr>
        <p:txBody>
          <a:bodyPr/>
          <a:lstStyle/>
          <a:p>
            <a:endParaRPr lang="fr-FR"/>
          </a:p>
        </p:txBody>
      </p:sp>
      <p:sp>
        <p:nvSpPr>
          <p:cNvPr id="495626" name="Line 10"/>
          <p:cNvSpPr>
            <a:spLocks noChangeShapeType="1"/>
          </p:cNvSpPr>
          <p:nvPr/>
        </p:nvSpPr>
        <p:spPr bwMode="auto">
          <a:xfrm flipV="1">
            <a:off x="3444875" y="2324100"/>
            <a:ext cx="1825625" cy="130175"/>
          </a:xfrm>
          <a:prstGeom prst="line">
            <a:avLst/>
          </a:prstGeom>
          <a:noFill/>
          <a:ln w="28575">
            <a:solidFill>
              <a:srgbClr val="FF0000"/>
            </a:solidFill>
            <a:round/>
            <a:headEnd type="triangle" w="med" len="med"/>
            <a:tailEnd type="triangle" w="med" len="med"/>
          </a:ln>
          <a:effectLst/>
        </p:spPr>
        <p:txBody>
          <a:bodyPr/>
          <a:lstStyle/>
          <a:p>
            <a:endParaRPr lang="fr-FR"/>
          </a:p>
        </p:txBody>
      </p:sp>
      <p:sp>
        <p:nvSpPr>
          <p:cNvPr id="495627" name="Freeform 11"/>
          <p:cNvSpPr>
            <a:spLocks/>
          </p:cNvSpPr>
          <p:nvPr/>
        </p:nvSpPr>
        <p:spPr bwMode="auto">
          <a:xfrm>
            <a:off x="4016375" y="2928938"/>
            <a:ext cx="1614488" cy="103187"/>
          </a:xfrm>
          <a:custGeom>
            <a:avLst/>
            <a:gdLst/>
            <a:ahLst/>
            <a:cxnLst>
              <a:cxn ang="0">
                <a:pos x="0" y="65"/>
              </a:cxn>
              <a:cxn ang="0">
                <a:pos x="1017" y="0"/>
              </a:cxn>
            </a:cxnLst>
            <a:rect l="0" t="0" r="r" b="b"/>
            <a:pathLst>
              <a:path w="1017" h="65">
                <a:moveTo>
                  <a:pt x="0" y="65"/>
                </a:moveTo>
                <a:lnTo>
                  <a:pt x="1017" y="0"/>
                </a:lnTo>
              </a:path>
            </a:pathLst>
          </a:custGeom>
          <a:noFill/>
          <a:ln w="28575">
            <a:solidFill>
              <a:srgbClr val="FF0000"/>
            </a:solidFill>
            <a:round/>
            <a:headEnd type="triangle" w="med" len="med"/>
            <a:tailEnd type="triangle" w="med" len="med"/>
          </a:ln>
          <a:effectLst/>
        </p:spPr>
        <p:txBody>
          <a:bodyPr/>
          <a:lstStyle/>
          <a:p>
            <a:endParaRPr lang="fr-FR"/>
          </a:p>
        </p:txBody>
      </p:sp>
      <p:sp>
        <p:nvSpPr>
          <p:cNvPr id="495628" name="Freeform 12"/>
          <p:cNvSpPr>
            <a:spLocks/>
          </p:cNvSpPr>
          <p:nvPr/>
        </p:nvSpPr>
        <p:spPr bwMode="auto">
          <a:xfrm>
            <a:off x="3048000" y="1958975"/>
            <a:ext cx="1785938" cy="174625"/>
          </a:xfrm>
          <a:custGeom>
            <a:avLst/>
            <a:gdLst/>
            <a:ahLst/>
            <a:cxnLst>
              <a:cxn ang="0">
                <a:pos x="0" y="110"/>
              </a:cxn>
              <a:cxn ang="0">
                <a:pos x="1125" y="0"/>
              </a:cxn>
            </a:cxnLst>
            <a:rect l="0" t="0" r="r" b="b"/>
            <a:pathLst>
              <a:path w="1125" h="110">
                <a:moveTo>
                  <a:pt x="0" y="110"/>
                </a:moveTo>
                <a:lnTo>
                  <a:pt x="1125" y="0"/>
                </a:lnTo>
              </a:path>
            </a:pathLst>
          </a:custGeom>
          <a:noFill/>
          <a:ln w="28575">
            <a:solidFill>
              <a:srgbClr val="FF0000"/>
            </a:solidFill>
            <a:round/>
            <a:headEnd type="triangle" w="med" len="med"/>
            <a:tailEnd type="triangle" w="med" len="med"/>
          </a:ln>
          <a:effectLst/>
        </p:spPr>
        <p:txBody>
          <a:bodyPr/>
          <a:lstStyle/>
          <a:p>
            <a:endParaRPr lang="fr-FR"/>
          </a:p>
        </p:txBody>
      </p:sp>
      <p:sp>
        <p:nvSpPr>
          <p:cNvPr id="495629" name="Freeform 13"/>
          <p:cNvSpPr>
            <a:spLocks/>
          </p:cNvSpPr>
          <p:nvPr/>
        </p:nvSpPr>
        <p:spPr bwMode="auto">
          <a:xfrm>
            <a:off x="4168775" y="2714625"/>
            <a:ext cx="1709738" cy="55563"/>
          </a:xfrm>
          <a:custGeom>
            <a:avLst/>
            <a:gdLst/>
            <a:ahLst/>
            <a:cxnLst>
              <a:cxn ang="0">
                <a:pos x="0" y="35"/>
              </a:cxn>
              <a:cxn ang="0">
                <a:pos x="1077" y="0"/>
              </a:cxn>
            </a:cxnLst>
            <a:rect l="0" t="0" r="r" b="b"/>
            <a:pathLst>
              <a:path w="1077" h="35">
                <a:moveTo>
                  <a:pt x="0" y="35"/>
                </a:moveTo>
                <a:lnTo>
                  <a:pt x="1077" y="0"/>
                </a:lnTo>
              </a:path>
            </a:pathLst>
          </a:custGeom>
          <a:noFill/>
          <a:ln w="28575">
            <a:solidFill>
              <a:srgbClr val="FF0000"/>
            </a:solidFill>
            <a:round/>
            <a:headEnd type="triangle" w="med" len="med"/>
            <a:tailEnd type="triangle" w="med" len="med"/>
          </a:ln>
          <a:effectLst/>
        </p:spPr>
        <p:txBody>
          <a:bodyPr/>
          <a:lstStyle/>
          <a:p>
            <a:endParaRPr lang="fr-FR"/>
          </a:p>
        </p:txBody>
      </p:sp>
      <p:sp>
        <p:nvSpPr>
          <p:cNvPr id="495630" name="Freeform 14"/>
          <p:cNvSpPr>
            <a:spLocks/>
          </p:cNvSpPr>
          <p:nvPr/>
        </p:nvSpPr>
        <p:spPr bwMode="auto">
          <a:xfrm>
            <a:off x="4419600" y="2157413"/>
            <a:ext cx="1790700" cy="52387"/>
          </a:xfrm>
          <a:custGeom>
            <a:avLst/>
            <a:gdLst/>
            <a:ahLst/>
            <a:cxnLst>
              <a:cxn ang="0">
                <a:pos x="0" y="33"/>
              </a:cxn>
              <a:cxn ang="0">
                <a:pos x="1128" y="0"/>
              </a:cxn>
            </a:cxnLst>
            <a:rect l="0" t="0" r="r" b="b"/>
            <a:pathLst>
              <a:path w="1128" h="33">
                <a:moveTo>
                  <a:pt x="0" y="33"/>
                </a:moveTo>
                <a:lnTo>
                  <a:pt x="1128" y="0"/>
                </a:lnTo>
              </a:path>
            </a:pathLst>
          </a:custGeom>
          <a:noFill/>
          <a:ln w="28575">
            <a:solidFill>
              <a:srgbClr val="FF0000"/>
            </a:solidFill>
            <a:round/>
            <a:headEnd type="triangle" w="med" len="med"/>
            <a:tailEnd type="triangle" w="med" len="med"/>
          </a:ln>
          <a:effectLst/>
        </p:spPr>
        <p:txBody>
          <a:bodyPr/>
          <a:lstStyle/>
          <a:p>
            <a:endParaRPr lang="fr-FR"/>
          </a:p>
        </p:txBody>
      </p:sp>
      <p:sp>
        <p:nvSpPr>
          <p:cNvPr id="495631" name="Line 15"/>
          <p:cNvSpPr>
            <a:spLocks noChangeShapeType="1"/>
          </p:cNvSpPr>
          <p:nvPr/>
        </p:nvSpPr>
        <p:spPr bwMode="auto">
          <a:xfrm flipV="1">
            <a:off x="3597275" y="2438400"/>
            <a:ext cx="1825625" cy="130175"/>
          </a:xfrm>
          <a:prstGeom prst="line">
            <a:avLst/>
          </a:prstGeom>
          <a:noFill/>
          <a:ln w="28575">
            <a:solidFill>
              <a:srgbClr val="FF0000"/>
            </a:solidFill>
            <a:round/>
            <a:headEnd type="triangle" w="med" len="med"/>
            <a:tailEnd type="triangle" w="med" len="med"/>
          </a:ln>
          <a:effectLst/>
        </p:spPr>
        <p:txBody>
          <a:bodyPr/>
          <a:lstStyle/>
          <a:p>
            <a:endParaRPr lang="fr-FR"/>
          </a:p>
        </p:txBody>
      </p:sp>
      <p:sp>
        <p:nvSpPr>
          <p:cNvPr id="495632" name="Freeform 16"/>
          <p:cNvSpPr>
            <a:spLocks/>
          </p:cNvSpPr>
          <p:nvPr/>
        </p:nvSpPr>
        <p:spPr bwMode="auto">
          <a:xfrm>
            <a:off x="4267200" y="2386013"/>
            <a:ext cx="1790700" cy="52387"/>
          </a:xfrm>
          <a:custGeom>
            <a:avLst/>
            <a:gdLst/>
            <a:ahLst/>
            <a:cxnLst>
              <a:cxn ang="0">
                <a:pos x="0" y="33"/>
              </a:cxn>
              <a:cxn ang="0">
                <a:pos x="1128" y="0"/>
              </a:cxn>
            </a:cxnLst>
            <a:rect l="0" t="0" r="r" b="b"/>
            <a:pathLst>
              <a:path w="1128" h="33">
                <a:moveTo>
                  <a:pt x="0" y="33"/>
                </a:moveTo>
                <a:lnTo>
                  <a:pt x="1128" y="0"/>
                </a:lnTo>
              </a:path>
            </a:pathLst>
          </a:custGeom>
          <a:noFill/>
          <a:ln w="28575">
            <a:solidFill>
              <a:srgbClr val="FF0000"/>
            </a:solidFill>
            <a:round/>
            <a:headEnd type="triangle" w="med" len="med"/>
            <a:tailEnd type="triangle" w="med" len="med"/>
          </a:ln>
          <a:effectLst/>
        </p:spPr>
        <p:txBody>
          <a:bodyPr/>
          <a:lstStyle/>
          <a:p>
            <a:endParaRPr lang="fr-FR"/>
          </a:p>
        </p:txBody>
      </p:sp>
      <p:sp>
        <p:nvSpPr>
          <p:cNvPr id="495633" name="Freeform 17"/>
          <p:cNvSpPr>
            <a:spLocks/>
          </p:cNvSpPr>
          <p:nvPr/>
        </p:nvSpPr>
        <p:spPr bwMode="auto">
          <a:xfrm>
            <a:off x="3886200" y="3402013"/>
            <a:ext cx="1614488" cy="103187"/>
          </a:xfrm>
          <a:custGeom>
            <a:avLst/>
            <a:gdLst/>
            <a:ahLst/>
            <a:cxnLst>
              <a:cxn ang="0">
                <a:pos x="0" y="65"/>
              </a:cxn>
              <a:cxn ang="0">
                <a:pos x="1017" y="0"/>
              </a:cxn>
            </a:cxnLst>
            <a:rect l="0" t="0" r="r" b="b"/>
            <a:pathLst>
              <a:path w="1017" h="65">
                <a:moveTo>
                  <a:pt x="0" y="65"/>
                </a:moveTo>
                <a:lnTo>
                  <a:pt x="1017" y="0"/>
                </a:lnTo>
              </a:path>
            </a:pathLst>
          </a:custGeom>
          <a:noFill/>
          <a:ln w="28575">
            <a:solidFill>
              <a:srgbClr val="FF0000"/>
            </a:solidFill>
            <a:round/>
            <a:headEnd type="triangle" w="med" len="med"/>
            <a:tailEnd type="triangle" w="med" len="med"/>
          </a:ln>
          <a:effectLst/>
        </p:spPr>
        <p:txBody>
          <a:bodyPr/>
          <a:lstStyle/>
          <a:p>
            <a:endParaRPr lang="fr-FR"/>
          </a:p>
        </p:txBody>
      </p:sp>
      <p:sp>
        <p:nvSpPr>
          <p:cNvPr id="495634" name="Freeform 18"/>
          <p:cNvSpPr>
            <a:spLocks/>
          </p:cNvSpPr>
          <p:nvPr/>
        </p:nvSpPr>
        <p:spPr bwMode="auto">
          <a:xfrm>
            <a:off x="3657600" y="3081338"/>
            <a:ext cx="1614488" cy="103187"/>
          </a:xfrm>
          <a:custGeom>
            <a:avLst/>
            <a:gdLst/>
            <a:ahLst/>
            <a:cxnLst>
              <a:cxn ang="0">
                <a:pos x="0" y="65"/>
              </a:cxn>
              <a:cxn ang="0">
                <a:pos x="1017" y="0"/>
              </a:cxn>
            </a:cxnLst>
            <a:rect l="0" t="0" r="r" b="b"/>
            <a:pathLst>
              <a:path w="1017" h="65">
                <a:moveTo>
                  <a:pt x="0" y="65"/>
                </a:moveTo>
                <a:lnTo>
                  <a:pt x="1017" y="0"/>
                </a:lnTo>
              </a:path>
            </a:pathLst>
          </a:custGeom>
          <a:noFill/>
          <a:ln w="28575">
            <a:solidFill>
              <a:srgbClr val="FF0000"/>
            </a:solidFill>
            <a:round/>
            <a:headEnd type="triangle" w="med" len="med"/>
            <a:tailEnd type="triangle" w="med" len="med"/>
          </a:ln>
          <a:effectLst/>
        </p:spPr>
        <p:txBody>
          <a:bodyPr/>
          <a:lstStyle/>
          <a:p>
            <a:endParaRPr lang="fr-FR"/>
          </a:p>
        </p:txBody>
      </p:sp>
      <p:sp>
        <p:nvSpPr>
          <p:cNvPr id="495635" name="Freeform 19"/>
          <p:cNvSpPr>
            <a:spLocks/>
          </p:cNvSpPr>
          <p:nvPr/>
        </p:nvSpPr>
        <p:spPr bwMode="auto">
          <a:xfrm>
            <a:off x="3776663" y="2819400"/>
            <a:ext cx="1709737" cy="55563"/>
          </a:xfrm>
          <a:custGeom>
            <a:avLst/>
            <a:gdLst/>
            <a:ahLst/>
            <a:cxnLst>
              <a:cxn ang="0">
                <a:pos x="0" y="35"/>
              </a:cxn>
              <a:cxn ang="0">
                <a:pos x="1077" y="0"/>
              </a:cxn>
            </a:cxnLst>
            <a:rect l="0" t="0" r="r" b="b"/>
            <a:pathLst>
              <a:path w="1077" h="35">
                <a:moveTo>
                  <a:pt x="0" y="35"/>
                </a:moveTo>
                <a:lnTo>
                  <a:pt x="1077" y="0"/>
                </a:lnTo>
              </a:path>
            </a:pathLst>
          </a:custGeom>
          <a:noFill/>
          <a:ln w="28575">
            <a:solidFill>
              <a:srgbClr val="FF0000"/>
            </a:solidFill>
            <a:round/>
            <a:headEnd type="triangle" w="med" len="med"/>
            <a:tailEnd type="triangle" w="med" len="med"/>
          </a:ln>
          <a:effectLst/>
        </p:spPr>
        <p:txBody>
          <a:bodyPr/>
          <a:lstStyle/>
          <a:p>
            <a:endParaRPr lang="fr-FR"/>
          </a:p>
        </p:txBody>
      </p:sp>
      <p:sp>
        <p:nvSpPr>
          <p:cNvPr id="495636" name="Freeform 20"/>
          <p:cNvSpPr>
            <a:spLocks/>
          </p:cNvSpPr>
          <p:nvPr/>
        </p:nvSpPr>
        <p:spPr bwMode="auto">
          <a:xfrm>
            <a:off x="3581400" y="2286000"/>
            <a:ext cx="1790700" cy="52388"/>
          </a:xfrm>
          <a:custGeom>
            <a:avLst/>
            <a:gdLst/>
            <a:ahLst/>
            <a:cxnLst>
              <a:cxn ang="0">
                <a:pos x="0" y="33"/>
              </a:cxn>
              <a:cxn ang="0">
                <a:pos x="1128" y="0"/>
              </a:cxn>
            </a:cxnLst>
            <a:rect l="0" t="0" r="r" b="b"/>
            <a:pathLst>
              <a:path w="1128" h="33">
                <a:moveTo>
                  <a:pt x="0" y="33"/>
                </a:moveTo>
                <a:lnTo>
                  <a:pt x="1128" y="0"/>
                </a:lnTo>
              </a:path>
            </a:pathLst>
          </a:custGeom>
          <a:noFill/>
          <a:ln w="28575">
            <a:solidFill>
              <a:srgbClr val="FF0000"/>
            </a:solidFill>
            <a:round/>
            <a:headEnd type="triangle" w="med" len="med"/>
            <a:tailEnd type="triangle" w="med" len="med"/>
          </a:ln>
          <a:effectLst/>
        </p:spPr>
        <p:txBody>
          <a:bodyPr/>
          <a:lstStyle/>
          <a:p>
            <a:endParaRPr lang="fr-FR"/>
          </a:p>
        </p:txBody>
      </p:sp>
      <p:sp>
        <p:nvSpPr>
          <p:cNvPr id="495637" name="Freeform 21"/>
          <p:cNvSpPr>
            <a:spLocks/>
          </p:cNvSpPr>
          <p:nvPr/>
        </p:nvSpPr>
        <p:spPr bwMode="auto">
          <a:xfrm>
            <a:off x="3429000" y="2133600"/>
            <a:ext cx="1790700" cy="52388"/>
          </a:xfrm>
          <a:custGeom>
            <a:avLst/>
            <a:gdLst/>
            <a:ahLst/>
            <a:cxnLst>
              <a:cxn ang="0">
                <a:pos x="0" y="33"/>
              </a:cxn>
              <a:cxn ang="0">
                <a:pos x="1128" y="0"/>
              </a:cxn>
            </a:cxnLst>
            <a:rect l="0" t="0" r="r" b="b"/>
            <a:pathLst>
              <a:path w="1128" h="33">
                <a:moveTo>
                  <a:pt x="0" y="33"/>
                </a:moveTo>
                <a:lnTo>
                  <a:pt x="1128" y="0"/>
                </a:lnTo>
              </a:path>
            </a:pathLst>
          </a:custGeom>
          <a:noFill/>
          <a:ln w="28575">
            <a:solidFill>
              <a:srgbClr val="FF0000"/>
            </a:solidFill>
            <a:round/>
            <a:headEnd type="triangle" w="med" len="med"/>
            <a:tailEnd type="triangle" w="med" len="med"/>
          </a:ln>
          <a:effectLst/>
        </p:spPr>
        <p:txBody>
          <a:bodyPr/>
          <a:lstStyle/>
          <a:p>
            <a:endParaRPr lang="fr-FR"/>
          </a:p>
        </p:txBody>
      </p:sp>
      <p:sp>
        <p:nvSpPr>
          <p:cNvPr id="495638" name="Freeform 22"/>
          <p:cNvSpPr>
            <a:spLocks/>
          </p:cNvSpPr>
          <p:nvPr/>
        </p:nvSpPr>
        <p:spPr bwMode="auto">
          <a:xfrm>
            <a:off x="3733800" y="1958975"/>
            <a:ext cx="1785938" cy="174625"/>
          </a:xfrm>
          <a:custGeom>
            <a:avLst/>
            <a:gdLst/>
            <a:ahLst/>
            <a:cxnLst>
              <a:cxn ang="0">
                <a:pos x="0" y="110"/>
              </a:cxn>
              <a:cxn ang="0">
                <a:pos x="1125" y="0"/>
              </a:cxn>
            </a:cxnLst>
            <a:rect l="0" t="0" r="r" b="b"/>
            <a:pathLst>
              <a:path w="1125" h="110">
                <a:moveTo>
                  <a:pt x="0" y="110"/>
                </a:moveTo>
                <a:lnTo>
                  <a:pt x="1125" y="0"/>
                </a:lnTo>
              </a:path>
            </a:pathLst>
          </a:custGeom>
          <a:noFill/>
          <a:ln w="28575">
            <a:solidFill>
              <a:srgbClr val="FF0000"/>
            </a:solidFill>
            <a:round/>
            <a:headEnd type="triangle" w="med" len="med"/>
            <a:tailEnd type="triangle" w="med" len="med"/>
          </a:ln>
          <a:effectLst/>
        </p:spPr>
        <p:txBody>
          <a:bodyPr/>
          <a:lstStyle/>
          <a:p>
            <a:endParaRPr lang="fr-FR"/>
          </a:p>
        </p:txBody>
      </p:sp>
      <p:sp>
        <p:nvSpPr>
          <p:cNvPr id="495639" name="Freeform 23"/>
          <p:cNvSpPr>
            <a:spLocks/>
          </p:cNvSpPr>
          <p:nvPr/>
        </p:nvSpPr>
        <p:spPr bwMode="auto">
          <a:xfrm>
            <a:off x="2362200" y="2438400"/>
            <a:ext cx="3878263" cy="609600"/>
          </a:xfrm>
          <a:custGeom>
            <a:avLst/>
            <a:gdLst/>
            <a:ahLst/>
            <a:cxnLst>
              <a:cxn ang="0">
                <a:pos x="0" y="0"/>
              </a:cxn>
              <a:cxn ang="0">
                <a:pos x="2443" y="384"/>
              </a:cxn>
            </a:cxnLst>
            <a:rect l="0" t="0" r="r" b="b"/>
            <a:pathLst>
              <a:path w="2443" h="384">
                <a:moveTo>
                  <a:pt x="0" y="0"/>
                </a:moveTo>
                <a:lnTo>
                  <a:pt x="2443" y="384"/>
                </a:lnTo>
              </a:path>
            </a:pathLst>
          </a:custGeom>
          <a:noFill/>
          <a:ln w="28575">
            <a:solidFill>
              <a:srgbClr val="FF0000"/>
            </a:solidFill>
            <a:round/>
            <a:headEnd type="triangle" w="med" len="med"/>
            <a:tailEnd type="triangle" w="med" len="med"/>
          </a:ln>
          <a:effectLst/>
        </p:spPr>
        <p:txBody>
          <a:bodyPr/>
          <a:lstStyle/>
          <a:p>
            <a:endParaRPr lang="fr-FR"/>
          </a:p>
        </p:txBody>
      </p:sp>
      <p:sp>
        <p:nvSpPr>
          <p:cNvPr id="495640" name="Freeform 24"/>
          <p:cNvSpPr>
            <a:spLocks/>
          </p:cNvSpPr>
          <p:nvPr/>
        </p:nvSpPr>
        <p:spPr bwMode="auto">
          <a:xfrm>
            <a:off x="2286000" y="2786063"/>
            <a:ext cx="5392738" cy="414337"/>
          </a:xfrm>
          <a:custGeom>
            <a:avLst/>
            <a:gdLst/>
            <a:ahLst/>
            <a:cxnLst>
              <a:cxn ang="0">
                <a:pos x="0" y="261"/>
              </a:cxn>
              <a:cxn ang="0">
                <a:pos x="3397" y="0"/>
              </a:cxn>
            </a:cxnLst>
            <a:rect l="0" t="0" r="r" b="b"/>
            <a:pathLst>
              <a:path w="3397" h="261">
                <a:moveTo>
                  <a:pt x="0" y="261"/>
                </a:moveTo>
                <a:lnTo>
                  <a:pt x="3397" y="0"/>
                </a:lnTo>
              </a:path>
            </a:pathLst>
          </a:custGeom>
          <a:noFill/>
          <a:ln w="28575">
            <a:solidFill>
              <a:srgbClr val="FF0000"/>
            </a:solidFill>
            <a:round/>
            <a:headEnd type="triangle" w="med" len="med"/>
            <a:tailEnd type="triangle" w="med" len="med"/>
          </a:ln>
          <a:effectLst/>
        </p:spPr>
        <p:txBody>
          <a:bodyPr/>
          <a:lstStyle/>
          <a:p>
            <a:endParaRPr lang="fr-FR"/>
          </a:p>
        </p:txBody>
      </p:sp>
      <p:sp>
        <p:nvSpPr>
          <p:cNvPr id="495641" name="Freeform 25"/>
          <p:cNvSpPr>
            <a:spLocks/>
          </p:cNvSpPr>
          <p:nvPr/>
        </p:nvSpPr>
        <p:spPr bwMode="auto">
          <a:xfrm>
            <a:off x="1335088" y="3149600"/>
            <a:ext cx="6124575" cy="246063"/>
          </a:xfrm>
          <a:custGeom>
            <a:avLst/>
            <a:gdLst/>
            <a:ahLst/>
            <a:cxnLst>
              <a:cxn ang="0">
                <a:pos x="0" y="0"/>
              </a:cxn>
              <a:cxn ang="0">
                <a:pos x="3858" y="155"/>
              </a:cxn>
            </a:cxnLst>
            <a:rect l="0" t="0" r="r" b="b"/>
            <a:pathLst>
              <a:path w="3858" h="155">
                <a:moveTo>
                  <a:pt x="0" y="0"/>
                </a:moveTo>
                <a:lnTo>
                  <a:pt x="3858" y="155"/>
                </a:lnTo>
              </a:path>
            </a:pathLst>
          </a:custGeom>
          <a:noFill/>
          <a:ln w="28575">
            <a:solidFill>
              <a:srgbClr val="FF0000"/>
            </a:solidFill>
            <a:round/>
            <a:headEnd type="triangle" w="med" len="med"/>
            <a:tailEnd type="triangle" w="med" len="med"/>
          </a:ln>
          <a:effectLst/>
        </p:spPr>
        <p:txBody>
          <a:bodyPr/>
          <a:lstStyle/>
          <a:p>
            <a:endParaRPr lang="fr-FR"/>
          </a:p>
        </p:txBody>
      </p:sp>
      <p:sp>
        <p:nvSpPr>
          <p:cNvPr id="495642" name="Freeform 26"/>
          <p:cNvSpPr>
            <a:spLocks/>
          </p:cNvSpPr>
          <p:nvPr/>
        </p:nvSpPr>
        <p:spPr bwMode="auto">
          <a:xfrm>
            <a:off x="1114425" y="2819400"/>
            <a:ext cx="5243513" cy="795338"/>
          </a:xfrm>
          <a:custGeom>
            <a:avLst/>
            <a:gdLst/>
            <a:ahLst/>
            <a:cxnLst>
              <a:cxn ang="0">
                <a:pos x="0" y="0"/>
              </a:cxn>
              <a:cxn ang="0">
                <a:pos x="3303" y="501"/>
              </a:cxn>
            </a:cxnLst>
            <a:rect l="0" t="0" r="r" b="b"/>
            <a:pathLst>
              <a:path w="3303" h="501">
                <a:moveTo>
                  <a:pt x="0" y="0"/>
                </a:moveTo>
                <a:lnTo>
                  <a:pt x="3303" y="501"/>
                </a:lnTo>
              </a:path>
            </a:pathLst>
          </a:custGeom>
          <a:noFill/>
          <a:ln w="28575">
            <a:solidFill>
              <a:srgbClr val="FF0000"/>
            </a:solidFill>
            <a:round/>
            <a:headEnd type="triangle" w="med" len="med"/>
            <a:tailEnd type="triangle" w="med" len="med"/>
          </a:ln>
          <a:effectLst/>
        </p:spPr>
        <p:txBody>
          <a:bodyPr/>
          <a:lstStyle/>
          <a:p>
            <a:endParaRPr lang="fr-FR"/>
          </a:p>
        </p:txBody>
      </p:sp>
      <p:sp>
        <p:nvSpPr>
          <p:cNvPr id="495643" name="Freeform 27"/>
          <p:cNvSpPr>
            <a:spLocks/>
          </p:cNvSpPr>
          <p:nvPr/>
        </p:nvSpPr>
        <p:spPr bwMode="auto">
          <a:xfrm>
            <a:off x="1770063" y="2627313"/>
            <a:ext cx="4949825" cy="203200"/>
          </a:xfrm>
          <a:custGeom>
            <a:avLst/>
            <a:gdLst/>
            <a:ahLst/>
            <a:cxnLst>
              <a:cxn ang="0">
                <a:pos x="0" y="128"/>
              </a:cxn>
              <a:cxn ang="0">
                <a:pos x="3118" y="0"/>
              </a:cxn>
            </a:cxnLst>
            <a:rect l="0" t="0" r="r" b="b"/>
            <a:pathLst>
              <a:path w="3118" h="128">
                <a:moveTo>
                  <a:pt x="0" y="128"/>
                </a:moveTo>
                <a:lnTo>
                  <a:pt x="3118" y="0"/>
                </a:lnTo>
              </a:path>
            </a:pathLst>
          </a:custGeom>
          <a:noFill/>
          <a:ln w="28575">
            <a:solidFill>
              <a:srgbClr val="FF0000"/>
            </a:solidFill>
            <a:round/>
            <a:headEnd type="triangle" w="med" len="med"/>
            <a:tailEnd type="triangle" w="med" len="med"/>
          </a:ln>
          <a:effectLst/>
        </p:spPr>
        <p:txBody>
          <a:bodyPr/>
          <a:lstStyle/>
          <a:p>
            <a:endParaRPr lang="fr-FR"/>
          </a:p>
        </p:txBody>
      </p:sp>
      <p:sp>
        <p:nvSpPr>
          <p:cNvPr id="495644" name="Freeform 28"/>
          <p:cNvSpPr>
            <a:spLocks/>
          </p:cNvSpPr>
          <p:nvPr/>
        </p:nvSpPr>
        <p:spPr bwMode="auto">
          <a:xfrm>
            <a:off x="1447800" y="2278063"/>
            <a:ext cx="4154488" cy="1285875"/>
          </a:xfrm>
          <a:custGeom>
            <a:avLst/>
            <a:gdLst/>
            <a:ahLst/>
            <a:cxnLst>
              <a:cxn ang="0">
                <a:pos x="0" y="810"/>
              </a:cxn>
              <a:cxn ang="0">
                <a:pos x="2617" y="0"/>
              </a:cxn>
            </a:cxnLst>
            <a:rect l="0" t="0" r="r" b="b"/>
            <a:pathLst>
              <a:path w="2617" h="810">
                <a:moveTo>
                  <a:pt x="0" y="810"/>
                </a:moveTo>
                <a:lnTo>
                  <a:pt x="2617" y="0"/>
                </a:lnTo>
              </a:path>
            </a:pathLst>
          </a:custGeom>
          <a:noFill/>
          <a:ln w="28575">
            <a:solidFill>
              <a:srgbClr val="FF0000"/>
            </a:solidFill>
            <a:round/>
            <a:headEnd type="triangle" w="med" len="med"/>
            <a:tailEnd type="triangle" w="med" len="med"/>
          </a:ln>
          <a:effectLst/>
        </p:spPr>
        <p:txBody>
          <a:bodyPr/>
          <a:lstStyle/>
          <a:p>
            <a:endParaRPr lang="fr-FR"/>
          </a:p>
        </p:txBody>
      </p:sp>
      <p:sp>
        <p:nvSpPr>
          <p:cNvPr id="495645" name="Freeform 29"/>
          <p:cNvSpPr>
            <a:spLocks/>
          </p:cNvSpPr>
          <p:nvPr/>
        </p:nvSpPr>
        <p:spPr bwMode="auto">
          <a:xfrm>
            <a:off x="3787775" y="1944688"/>
            <a:ext cx="1436688" cy="1568450"/>
          </a:xfrm>
          <a:custGeom>
            <a:avLst/>
            <a:gdLst/>
            <a:ahLst/>
            <a:cxnLst>
              <a:cxn ang="0">
                <a:pos x="0" y="988"/>
              </a:cxn>
              <a:cxn ang="0">
                <a:pos x="905" y="0"/>
              </a:cxn>
            </a:cxnLst>
            <a:rect l="0" t="0" r="r" b="b"/>
            <a:pathLst>
              <a:path w="905" h="988">
                <a:moveTo>
                  <a:pt x="0" y="988"/>
                </a:moveTo>
                <a:lnTo>
                  <a:pt x="905" y="0"/>
                </a:lnTo>
              </a:path>
            </a:pathLst>
          </a:custGeom>
          <a:noFill/>
          <a:ln w="28575">
            <a:solidFill>
              <a:srgbClr val="FF0000"/>
            </a:solidFill>
            <a:round/>
            <a:headEnd type="triangle" w="med" len="med"/>
            <a:tailEnd type="triangle" w="med" len="med"/>
          </a:ln>
          <a:effectLst/>
        </p:spPr>
        <p:txBody>
          <a:bodyPr/>
          <a:lstStyle/>
          <a:p>
            <a:endParaRPr lang="fr-FR"/>
          </a:p>
        </p:txBody>
      </p:sp>
      <p:sp>
        <p:nvSpPr>
          <p:cNvPr id="495646" name="Freeform 30"/>
          <p:cNvSpPr>
            <a:spLocks/>
          </p:cNvSpPr>
          <p:nvPr/>
        </p:nvSpPr>
        <p:spPr bwMode="auto">
          <a:xfrm>
            <a:off x="990600" y="2481263"/>
            <a:ext cx="6688138" cy="795337"/>
          </a:xfrm>
          <a:custGeom>
            <a:avLst/>
            <a:gdLst/>
            <a:ahLst/>
            <a:cxnLst>
              <a:cxn ang="0">
                <a:pos x="0" y="501"/>
              </a:cxn>
              <a:cxn ang="0">
                <a:pos x="4213" y="0"/>
              </a:cxn>
            </a:cxnLst>
            <a:rect l="0" t="0" r="r" b="b"/>
            <a:pathLst>
              <a:path w="4213" h="501">
                <a:moveTo>
                  <a:pt x="0" y="501"/>
                </a:moveTo>
                <a:lnTo>
                  <a:pt x="4213" y="0"/>
                </a:lnTo>
              </a:path>
            </a:pathLst>
          </a:custGeom>
          <a:noFill/>
          <a:ln w="28575">
            <a:solidFill>
              <a:srgbClr val="FF0000"/>
            </a:solidFill>
            <a:round/>
            <a:headEnd type="triangle" w="med" len="med"/>
            <a:tailEnd type="triangle" w="med" len="med"/>
          </a:ln>
          <a:effectLst/>
        </p:spPr>
        <p:txBody>
          <a:bodyPr/>
          <a:lstStyle/>
          <a:p>
            <a:endParaRPr lang="fr-FR"/>
          </a:p>
        </p:txBody>
      </p:sp>
      <p:sp>
        <p:nvSpPr>
          <p:cNvPr id="495647" name="Freeform 31"/>
          <p:cNvSpPr>
            <a:spLocks/>
          </p:cNvSpPr>
          <p:nvPr/>
        </p:nvSpPr>
        <p:spPr bwMode="auto">
          <a:xfrm>
            <a:off x="1495425" y="3106738"/>
            <a:ext cx="6081713" cy="474662"/>
          </a:xfrm>
          <a:custGeom>
            <a:avLst/>
            <a:gdLst/>
            <a:ahLst/>
            <a:cxnLst>
              <a:cxn ang="0">
                <a:pos x="0" y="299"/>
              </a:cxn>
              <a:cxn ang="0">
                <a:pos x="3831" y="0"/>
              </a:cxn>
            </a:cxnLst>
            <a:rect l="0" t="0" r="r" b="b"/>
            <a:pathLst>
              <a:path w="3831" h="299">
                <a:moveTo>
                  <a:pt x="0" y="299"/>
                </a:moveTo>
                <a:lnTo>
                  <a:pt x="3831" y="0"/>
                </a:lnTo>
              </a:path>
            </a:pathLst>
          </a:custGeom>
          <a:noFill/>
          <a:ln w="28575">
            <a:solidFill>
              <a:srgbClr val="FF0000"/>
            </a:solidFill>
            <a:round/>
            <a:headEnd type="triangle" w="med" len="med"/>
            <a:tailEnd type="triangle" w="med" len="med"/>
          </a:ln>
          <a:effectLst/>
        </p:spPr>
        <p:txBody>
          <a:bodyPr/>
          <a:lstStyle/>
          <a:p>
            <a:endParaRPr lang="fr-FR"/>
          </a:p>
        </p:txBody>
      </p:sp>
      <p:sp>
        <p:nvSpPr>
          <p:cNvPr id="495648" name="Freeform 32"/>
          <p:cNvSpPr>
            <a:spLocks/>
          </p:cNvSpPr>
          <p:nvPr/>
        </p:nvSpPr>
        <p:spPr bwMode="auto">
          <a:xfrm>
            <a:off x="4354513" y="2903538"/>
            <a:ext cx="3556000" cy="623887"/>
          </a:xfrm>
          <a:custGeom>
            <a:avLst/>
            <a:gdLst/>
            <a:ahLst/>
            <a:cxnLst>
              <a:cxn ang="0">
                <a:pos x="0" y="393"/>
              </a:cxn>
              <a:cxn ang="0">
                <a:pos x="2240" y="0"/>
              </a:cxn>
            </a:cxnLst>
            <a:rect l="0" t="0" r="r" b="b"/>
            <a:pathLst>
              <a:path w="2240" h="393">
                <a:moveTo>
                  <a:pt x="0" y="393"/>
                </a:moveTo>
                <a:lnTo>
                  <a:pt x="2240" y="0"/>
                </a:lnTo>
              </a:path>
            </a:pathLst>
          </a:custGeom>
          <a:noFill/>
          <a:ln w="28575">
            <a:solidFill>
              <a:srgbClr val="FF0000"/>
            </a:solidFill>
            <a:round/>
            <a:headEnd type="triangle" w="med" len="med"/>
            <a:tailEnd type="triangle" w="med" len="med"/>
          </a:ln>
          <a:effectLst/>
        </p:spPr>
        <p:txBody>
          <a:bodyPr/>
          <a:lstStyle/>
          <a:p>
            <a:endParaRPr lang="fr-FR"/>
          </a:p>
        </p:txBody>
      </p:sp>
      <p:sp>
        <p:nvSpPr>
          <p:cNvPr id="495649" name="Freeform 33"/>
          <p:cNvSpPr>
            <a:spLocks/>
          </p:cNvSpPr>
          <p:nvPr/>
        </p:nvSpPr>
        <p:spPr bwMode="auto">
          <a:xfrm>
            <a:off x="4224338" y="2540000"/>
            <a:ext cx="3454400" cy="668338"/>
          </a:xfrm>
          <a:custGeom>
            <a:avLst/>
            <a:gdLst/>
            <a:ahLst/>
            <a:cxnLst>
              <a:cxn ang="0">
                <a:pos x="0" y="421"/>
              </a:cxn>
              <a:cxn ang="0">
                <a:pos x="2176" y="0"/>
              </a:cxn>
            </a:cxnLst>
            <a:rect l="0" t="0" r="r" b="b"/>
            <a:pathLst>
              <a:path w="2176" h="421">
                <a:moveTo>
                  <a:pt x="0" y="421"/>
                </a:moveTo>
                <a:lnTo>
                  <a:pt x="2176" y="0"/>
                </a:lnTo>
              </a:path>
            </a:pathLst>
          </a:custGeom>
          <a:noFill/>
          <a:ln w="28575">
            <a:solidFill>
              <a:srgbClr val="FF0000"/>
            </a:solidFill>
            <a:round/>
            <a:headEnd type="triangle" w="med" len="med"/>
            <a:tailEnd type="triangle" w="med" len="med"/>
          </a:ln>
          <a:effectLst/>
        </p:spPr>
        <p:txBody>
          <a:bodyPr/>
          <a:lstStyle/>
          <a:p>
            <a:endParaRPr lang="fr-FR"/>
          </a:p>
        </p:txBody>
      </p:sp>
      <p:sp>
        <p:nvSpPr>
          <p:cNvPr id="495650" name="Freeform 34"/>
          <p:cNvSpPr>
            <a:spLocks/>
          </p:cNvSpPr>
          <p:nvPr/>
        </p:nvSpPr>
        <p:spPr bwMode="auto">
          <a:xfrm>
            <a:off x="2590800" y="2362200"/>
            <a:ext cx="3694113" cy="33338"/>
          </a:xfrm>
          <a:custGeom>
            <a:avLst/>
            <a:gdLst/>
            <a:ahLst/>
            <a:cxnLst>
              <a:cxn ang="0">
                <a:pos x="0" y="0"/>
              </a:cxn>
              <a:cxn ang="0">
                <a:pos x="2327" y="21"/>
              </a:cxn>
            </a:cxnLst>
            <a:rect l="0" t="0" r="r" b="b"/>
            <a:pathLst>
              <a:path w="2327" h="21">
                <a:moveTo>
                  <a:pt x="0" y="0"/>
                </a:moveTo>
                <a:lnTo>
                  <a:pt x="2327" y="21"/>
                </a:lnTo>
              </a:path>
            </a:pathLst>
          </a:custGeom>
          <a:noFill/>
          <a:ln w="28575">
            <a:solidFill>
              <a:srgbClr val="FF0000"/>
            </a:solidFill>
            <a:round/>
            <a:headEnd type="triangle" w="med" len="med"/>
            <a:tailEnd type="triangle" w="med" len="med"/>
          </a:ln>
          <a:effectLst/>
        </p:spPr>
        <p:txBody>
          <a:bodyPr/>
          <a:lstStyle/>
          <a:p>
            <a:endParaRPr lang="fr-FR"/>
          </a:p>
        </p:txBody>
      </p:sp>
      <p:sp>
        <p:nvSpPr>
          <p:cNvPr id="495651" name="Freeform 35"/>
          <p:cNvSpPr>
            <a:spLocks/>
          </p:cNvSpPr>
          <p:nvPr/>
        </p:nvSpPr>
        <p:spPr bwMode="auto">
          <a:xfrm>
            <a:off x="914400" y="2286000"/>
            <a:ext cx="6908800" cy="1095375"/>
          </a:xfrm>
          <a:custGeom>
            <a:avLst/>
            <a:gdLst/>
            <a:ahLst/>
            <a:cxnLst>
              <a:cxn ang="0">
                <a:pos x="0" y="0"/>
              </a:cxn>
              <a:cxn ang="0">
                <a:pos x="4352" y="690"/>
              </a:cxn>
            </a:cxnLst>
            <a:rect l="0" t="0" r="r" b="b"/>
            <a:pathLst>
              <a:path w="4352" h="690">
                <a:moveTo>
                  <a:pt x="0" y="0"/>
                </a:moveTo>
                <a:lnTo>
                  <a:pt x="4352" y="690"/>
                </a:lnTo>
              </a:path>
            </a:pathLst>
          </a:custGeom>
          <a:noFill/>
          <a:ln w="28575">
            <a:solidFill>
              <a:srgbClr val="FF0000"/>
            </a:solidFill>
            <a:round/>
            <a:headEnd type="triangle" w="med" len="med"/>
            <a:tailEnd type="triangle" w="med" len="med"/>
          </a:ln>
          <a:effectLst/>
        </p:spPr>
        <p:txBody>
          <a:bodyPr/>
          <a:lstStyle/>
          <a:p>
            <a:endParaRPr lang="fr-FR"/>
          </a:p>
        </p:txBody>
      </p:sp>
      <p:sp>
        <p:nvSpPr>
          <p:cNvPr id="495652" name="Freeform 36"/>
          <p:cNvSpPr>
            <a:spLocks/>
          </p:cNvSpPr>
          <p:nvPr/>
        </p:nvSpPr>
        <p:spPr bwMode="auto">
          <a:xfrm>
            <a:off x="2257425" y="2878138"/>
            <a:ext cx="5884863" cy="198437"/>
          </a:xfrm>
          <a:custGeom>
            <a:avLst/>
            <a:gdLst/>
            <a:ahLst/>
            <a:cxnLst>
              <a:cxn ang="0">
                <a:pos x="0" y="0"/>
              </a:cxn>
              <a:cxn ang="0">
                <a:pos x="3707" y="125"/>
              </a:cxn>
            </a:cxnLst>
            <a:rect l="0" t="0" r="r" b="b"/>
            <a:pathLst>
              <a:path w="3707" h="125">
                <a:moveTo>
                  <a:pt x="0" y="0"/>
                </a:moveTo>
                <a:lnTo>
                  <a:pt x="3707" y="125"/>
                </a:lnTo>
              </a:path>
            </a:pathLst>
          </a:custGeom>
          <a:noFill/>
          <a:ln w="28575">
            <a:solidFill>
              <a:srgbClr val="FF0000"/>
            </a:solidFill>
            <a:round/>
            <a:headEnd type="triangle" w="med" len="med"/>
            <a:tailEnd type="triangle" w="med" len="med"/>
          </a:ln>
          <a:effectLst/>
        </p:spPr>
        <p:txBody>
          <a:bodyPr/>
          <a:lstStyle/>
          <a:p>
            <a:endParaRPr lang="fr-F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6" name="Picture 2" descr="SIFT2"/>
          <p:cNvPicPr>
            <a:picLocks noChangeArrowheads="1"/>
          </p:cNvPicPr>
          <p:nvPr/>
        </p:nvPicPr>
        <p:blipFill>
          <a:blip r:embed="rId3"/>
          <a:srcRect/>
          <a:stretch>
            <a:fillRect/>
          </a:stretch>
        </p:blipFill>
        <p:spPr bwMode="auto">
          <a:xfrm>
            <a:off x="4648200" y="995363"/>
            <a:ext cx="3675063" cy="2660650"/>
          </a:xfrm>
          <a:prstGeom prst="rect">
            <a:avLst/>
          </a:prstGeom>
          <a:noFill/>
        </p:spPr>
      </p:pic>
      <p:pic>
        <p:nvPicPr>
          <p:cNvPr id="497667" name="Picture 3" descr="SIFT1"/>
          <p:cNvPicPr>
            <a:picLocks noChangeAspect="1" noChangeArrowheads="1"/>
          </p:cNvPicPr>
          <p:nvPr/>
        </p:nvPicPr>
        <p:blipFill>
          <a:blip r:embed="rId4"/>
          <a:srcRect/>
          <a:stretch>
            <a:fillRect/>
          </a:stretch>
        </p:blipFill>
        <p:spPr bwMode="auto">
          <a:xfrm>
            <a:off x="838200" y="995363"/>
            <a:ext cx="3675063" cy="2663825"/>
          </a:xfrm>
          <a:prstGeom prst="rect">
            <a:avLst/>
          </a:prstGeom>
          <a:noFill/>
        </p:spPr>
      </p:pic>
      <p:sp>
        <p:nvSpPr>
          <p:cNvPr id="497668" name="Rectangle 4"/>
          <p:cNvSpPr>
            <a:spLocks noGrp="1" noChangeArrowheads="1"/>
          </p:cNvSpPr>
          <p:nvPr>
            <p:ph type="title"/>
          </p:nvPr>
        </p:nvSpPr>
        <p:spPr/>
        <p:txBody>
          <a:bodyPr/>
          <a:lstStyle/>
          <a:p>
            <a:r>
              <a:rPr lang="en-US">
                <a:solidFill>
                  <a:schemeClr val="bg1"/>
                </a:solidFill>
                <a:latin typeface="Comic Sans MS" pitchFamily="66" charset="0"/>
              </a:rPr>
              <a:t>Feature-based alignment outline</a:t>
            </a:r>
          </a:p>
        </p:txBody>
      </p:sp>
      <p:sp>
        <p:nvSpPr>
          <p:cNvPr id="497669" name="Rectangle 5"/>
          <p:cNvSpPr>
            <a:spLocks noGrp="1" noChangeArrowheads="1"/>
          </p:cNvSpPr>
          <p:nvPr>
            <p:ph type="body" idx="1"/>
          </p:nvPr>
        </p:nvSpPr>
        <p:spPr>
          <a:xfrm>
            <a:off x="685800" y="3733800"/>
            <a:ext cx="7772400" cy="3124200"/>
          </a:xfrm>
        </p:spPr>
        <p:txBody>
          <a:bodyPr/>
          <a:lstStyle/>
          <a:p>
            <a:pPr marL="457200" indent="-457200"/>
            <a:r>
              <a:rPr lang="en-US">
                <a:solidFill>
                  <a:schemeClr val="bg1"/>
                </a:solidFill>
              </a:rPr>
              <a:t>Extract features</a:t>
            </a:r>
          </a:p>
          <a:p>
            <a:pPr marL="457200" indent="-457200"/>
            <a:r>
              <a:rPr lang="en-US">
                <a:solidFill>
                  <a:schemeClr val="bg1"/>
                </a:solidFill>
              </a:rPr>
              <a:t>Compute </a:t>
            </a:r>
            <a:r>
              <a:rPr lang="en-US" i="1">
                <a:solidFill>
                  <a:schemeClr val="bg1"/>
                </a:solidFill>
              </a:rPr>
              <a:t>putative matches</a:t>
            </a:r>
          </a:p>
          <a:p>
            <a:pPr marL="457200" indent="-457200"/>
            <a:r>
              <a:rPr lang="en-US">
                <a:solidFill>
                  <a:schemeClr val="bg1"/>
                </a:solidFill>
              </a:rPr>
              <a:t>Loop:</a:t>
            </a:r>
          </a:p>
          <a:p>
            <a:pPr marL="838200" lvl="1" indent="-381000"/>
            <a:r>
              <a:rPr lang="en-US" i="1">
                <a:solidFill>
                  <a:schemeClr val="bg1"/>
                </a:solidFill>
              </a:rPr>
              <a:t>Hypothesize</a:t>
            </a:r>
            <a:r>
              <a:rPr lang="en-US">
                <a:solidFill>
                  <a:schemeClr val="bg1"/>
                </a:solidFill>
              </a:rPr>
              <a:t> transformation </a:t>
            </a:r>
            <a:r>
              <a:rPr lang="en-US" i="1">
                <a:solidFill>
                  <a:schemeClr val="bg1"/>
                </a:solidFill>
              </a:rPr>
              <a:t>T </a:t>
            </a:r>
            <a:r>
              <a:rPr lang="en-US">
                <a:solidFill>
                  <a:schemeClr val="bg1"/>
                </a:solidFill>
              </a:rPr>
              <a:t>(small group of putative matches that are related by </a:t>
            </a:r>
            <a:r>
              <a:rPr lang="en-US" i="1">
                <a:solidFill>
                  <a:schemeClr val="bg1"/>
                </a:solidFill>
              </a:rPr>
              <a:t>T</a:t>
            </a:r>
            <a:r>
              <a:rPr lang="en-US">
                <a:solidFill>
                  <a:schemeClr val="bg1"/>
                </a:solidFill>
              </a:rPr>
              <a:t>)</a:t>
            </a:r>
          </a:p>
          <a:p>
            <a:pPr marL="457200" indent="-457200"/>
            <a:endParaRPr lang="en-US">
              <a:solidFill>
                <a:schemeClr val="bg1"/>
              </a:solidFill>
            </a:endParaRPr>
          </a:p>
        </p:txBody>
      </p:sp>
      <p:sp>
        <p:nvSpPr>
          <p:cNvPr id="497670" name="Line 6"/>
          <p:cNvSpPr>
            <a:spLocks noChangeShapeType="1"/>
          </p:cNvSpPr>
          <p:nvPr/>
        </p:nvSpPr>
        <p:spPr bwMode="auto">
          <a:xfrm flipV="1">
            <a:off x="3289300" y="1828800"/>
            <a:ext cx="1905000" cy="152400"/>
          </a:xfrm>
          <a:prstGeom prst="line">
            <a:avLst/>
          </a:prstGeom>
          <a:noFill/>
          <a:ln w="28575">
            <a:solidFill>
              <a:srgbClr val="FF0000"/>
            </a:solidFill>
            <a:round/>
            <a:headEnd type="triangle" w="med" len="med"/>
            <a:tailEnd type="triangle" w="med" len="med"/>
          </a:ln>
          <a:effectLst/>
        </p:spPr>
        <p:txBody>
          <a:bodyPr/>
          <a:lstStyle/>
          <a:p>
            <a:endParaRPr lang="fr-FR"/>
          </a:p>
        </p:txBody>
      </p:sp>
      <p:sp>
        <p:nvSpPr>
          <p:cNvPr id="497671" name="Line 7"/>
          <p:cNvSpPr>
            <a:spLocks noChangeShapeType="1"/>
          </p:cNvSpPr>
          <p:nvPr/>
        </p:nvSpPr>
        <p:spPr bwMode="auto">
          <a:xfrm>
            <a:off x="4232275" y="2098675"/>
            <a:ext cx="1816100" cy="14288"/>
          </a:xfrm>
          <a:prstGeom prst="line">
            <a:avLst/>
          </a:prstGeom>
          <a:noFill/>
          <a:ln w="28575">
            <a:solidFill>
              <a:srgbClr val="FF0000"/>
            </a:solidFill>
            <a:round/>
            <a:headEnd type="triangle" w="med" len="med"/>
            <a:tailEnd type="triangle" w="med" len="med"/>
          </a:ln>
          <a:effectLst/>
        </p:spPr>
        <p:txBody>
          <a:bodyPr/>
          <a:lstStyle/>
          <a:p>
            <a:endParaRPr lang="fr-FR"/>
          </a:p>
        </p:txBody>
      </p:sp>
      <p:sp>
        <p:nvSpPr>
          <p:cNvPr id="497672" name="Freeform 8"/>
          <p:cNvSpPr>
            <a:spLocks/>
          </p:cNvSpPr>
          <p:nvPr/>
        </p:nvSpPr>
        <p:spPr bwMode="auto">
          <a:xfrm>
            <a:off x="4168775" y="2714625"/>
            <a:ext cx="1709738" cy="55563"/>
          </a:xfrm>
          <a:custGeom>
            <a:avLst/>
            <a:gdLst/>
            <a:ahLst/>
            <a:cxnLst>
              <a:cxn ang="0">
                <a:pos x="0" y="35"/>
              </a:cxn>
              <a:cxn ang="0">
                <a:pos x="1077" y="0"/>
              </a:cxn>
            </a:cxnLst>
            <a:rect l="0" t="0" r="r" b="b"/>
            <a:pathLst>
              <a:path w="1077" h="35">
                <a:moveTo>
                  <a:pt x="0" y="35"/>
                </a:moveTo>
                <a:lnTo>
                  <a:pt x="1077" y="0"/>
                </a:lnTo>
              </a:path>
            </a:pathLst>
          </a:custGeom>
          <a:noFill/>
          <a:ln w="28575">
            <a:solidFill>
              <a:srgbClr val="FF0000"/>
            </a:solidFill>
            <a:round/>
            <a:headEnd type="triangle" w="med" len="med"/>
            <a:tailEnd type="triangle" w="med" len="med"/>
          </a:ln>
          <a:effectLst/>
        </p:spPr>
        <p:txBody>
          <a:bodyPr/>
          <a:lstStyle/>
          <a:p>
            <a:endParaRPr lang="fr-F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Picture 2" descr="SIFT2"/>
          <p:cNvPicPr>
            <a:picLocks noChangeArrowheads="1"/>
          </p:cNvPicPr>
          <p:nvPr/>
        </p:nvPicPr>
        <p:blipFill>
          <a:blip r:embed="rId3"/>
          <a:srcRect/>
          <a:stretch>
            <a:fillRect/>
          </a:stretch>
        </p:blipFill>
        <p:spPr bwMode="auto">
          <a:xfrm>
            <a:off x="4648200" y="995363"/>
            <a:ext cx="3675063" cy="2660650"/>
          </a:xfrm>
          <a:prstGeom prst="rect">
            <a:avLst/>
          </a:prstGeom>
          <a:noFill/>
        </p:spPr>
      </p:pic>
      <p:pic>
        <p:nvPicPr>
          <p:cNvPr id="499715" name="Picture 3" descr="SIFT1"/>
          <p:cNvPicPr>
            <a:picLocks noChangeAspect="1" noChangeArrowheads="1"/>
          </p:cNvPicPr>
          <p:nvPr/>
        </p:nvPicPr>
        <p:blipFill>
          <a:blip r:embed="rId4"/>
          <a:srcRect/>
          <a:stretch>
            <a:fillRect/>
          </a:stretch>
        </p:blipFill>
        <p:spPr bwMode="auto">
          <a:xfrm>
            <a:off x="838200" y="995363"/>
            <a:ext cx="3675063" cy="2663825"/>
          </a:xfrm>
          <a:prstGeom prst="rect">
            <a:avLst/>
          </a:prstGeom>
          <a:noFill/>
        </p:spPr>
      </p:pic>
      <p:sp>
        <p:nvSpPr>
          <p:cNvPr id="499716" name="Rectangle 4"/>
          <p:cNvSpPr>
            <a:spLocks noGrp="1" noChangeArrowheads="1"/>
          </p:cNvSpPr>
          <p:nvPr>
            <p:ph type="title"/>
          </p:nvPr>
        </p:nvSpPr>
        <p:spPr/>
        <p:txBody>
          <a:bodyPr/>
          <a:lstStyle/>
          <a:p>
            <a:r>
              <a:rPr lang="en-US" dirty="0">
                <a:solidFill>
                  <a:schemeClr val="bg1"/>
                </a:solidFill>
                <a:latin typeface="Comic Sans MS" pitchFamily="66" charset="0"/>
              </a:rPr>
              <a:t>Feature-based alignment outline</a:t>
            </a:r>
          </a:p>
        </p:txBody>
      </p:sp>
      <p:sp>
        <p:nvSpPr>
          <p:cNvPr id="499717" name="Rectangle 5"/>
          <p:cNvSpPr>
            <a:spLocks noGrp="1" noChangeArrowheads="1"/>
          </p:cNvSpPr>
          <p:nvPr>
            <p:ph type="body" idx="1"/>
          </p:nvPr>
        </p:nvSpPr>
        <p:spPr>
          <a:xfrm>
            <a:off x="685800" y="3733800"/>
            <a:ext cx="7772400" cy="3124200"/>
          </a:xfrm>
        </p:spPr>
        <p:txBody>
          <a:bodyPr/>
          <a:lstStyle/>
          <a:p>
            <a:pPr marL="457200" indent="-457200"/>
            <a:r>
              <a:rPr lang="en-US">
                <a:solidFill>
                  <a:schemeClr val="bg1"/>
                </a:solidFill>
              </a:rPr>
              <a:t>Extract features</a:t>
            </a:r>
          </a:p>
          <a:p>
            <a:pPr marL="457200" indent="-457200"/>
            <a:r>
              <a:rPr lang="en-US">
                <a:solidFill>
                  <a:schemeClr val="bg1"/>
                </a:solidFill>
              </a:rPr>
              <a:t>Compute </a:t>
            </a:r>
            <a:r>
              <a:rPr lang="en-US" i="1">
                <a:solidFill>
                  <a:schemeClr val="bg1"/>
                </a:solidFill>
              </a:rPr>
              <a:t>putative matches</a:t>
            </a:r>
          </a:p>
          <a:p>
            <a:pPr marL="457200" indent="-457200"/>
            <a:r>
              <a:rPr lang="en-US">
                <a:solidFill>
                  <a:schemeClr val="bg1"/>
                </a:solidFill>
              </a:rPr>
              <a:t>Loop:</a:t>
            </a:r>
          </a:p>
          <a:p>
            <a:pPr marL="838200" lvl="1" indent="-381000"/>
            <a:r>
              <a:rPr lang="en-US" i="1">
                <a:solidFill>
                  <a:schemeClr val="bg1"/>
                </a:solidFill>
              </a:rPr>
              <a:t>Hypothesize</a:t>
            </a:r>
            <a:r>
              <a:rPr lang="en-US">
                <a:solidFill>
                  <a:schemeClr val="bg1"/>
                </a:solidFill>
              </a:rPr>
              <a:t> transformation </a:t>
            </a:r>
            <a:r>
              <a:rPr lang="en-US" i="1">
                <a:solidFill>
                  <a:schemeClr val="bg1"/>
                </a:solidFill>
              </a:rPr>
              <a:t>T </a:t>
            </a:r>
            <a:r>
              <a:rPr lang="en-US">
                <a:solidFill>
                  <a:schemeClr val="bg1"/>
                </a:solidFill>
              </a:rPr>
              <a:t>(small group of putative matches that are related by </a:t>
            </a:r>
            <a:r>
              <a:rPr lang="en-US" i="1">
                <a:solidFill>
                  <a:schemeClr val="bg1"/>
                </a:solidFill>
              </a:rPr>
              <a:t>T</a:t>
            </a:r>
            <a:r>
              <a:rPr lang="en-US">
                <a:solidFill>
                  <a:schemeClr val="bg1"/>
                </a:solidFill>
              </a:rPr>
              <a:t>)</a:t>
            </a:r>
          </a:p>
          <a:p>
            <a:pPr marL="838200" lvl="1" indent="-381000"/>
            <a:r>
              <a:rPr lang="en-US" i="1">
                <a:solidFill>
                  <a:schemeClr val="bg1"/>
                </a:solidFill>
              </a:rPr>
              <a:t>Verify </a:t>
            </a:r>
            <a:r>
              <a:rPr lang="en-US">
                <a:solidFill>
                  <a:schemeClr val="bg1"/>
                </a:solidFill>
              </a:rPr>
              <a:t>transformation (search for other matches consistent with </a:t>
            </a:r>
            <a:r>
              <a:rPr lang="en-US" i="1">
                <a:solidFill>
                  <a:schemeClr val="bg1"/>
                </a:solidFill>
              </a:rPr>
              <a:t>T</a:t>
            </a:r>
            <a:r>
              <a:rPr lang="en-US">
                <a:solidFill>
                  <a:schemeClr val="bg1"/>
                </a:solidFill>
              </a:rPr>
              <a:t>)</a:t>
            </a:r>
          </a:p>
        </p:txBody>
      </p:sp>
      <p:sp>
        <p:nvSpPr>
          <p:cNvPr id="499718" name="Line 6"/>
          <p:cNvSpPr>
            <a:spLocks noChangeShapeType="1"/>
          </p:cNvSpPr>
          <p:nvPr/>
        </p:nvSpPr>
        <p:spPr bwMode="auto">
          <a:xfrm flipV="1">
            <a:off x="3289300" y="1828800"/>
            <a:ext cx="1905000" cy="152400"/>
          </a:xfrm>
          <a:prstGeom prst="line">
            <a:avLst/>
          </a:prstGeom>
          <a:noFill/>
          <a:ln w="28575">
            <a:solidFill>
              <a:srgbClr val="FF0000"/>
            </a:solidFill>
            <a:round/>
            <a:headEnd type="triangle" w="med" len="med"/>
            <a:tailEnd type="triangle" w="med" len="med"/>
          </a:ln>
          <a:effectLst/>
        </p:spPr>
        <p:txBody>
          <a:bodyPr/>
          <a:lstStyle/>
          <a:p>
            <a:endParaRPr lang="fr-FR"/>
          </a:p>
        </p:txBody>
      </p:sp>
      <p:sp>
        <p:nvSpPr>
          <p:cNvPr id="499719" name="Freeform 7"/>
          <p:cNvSpPr>
            <a:spLocks/>
          </p:cNvSpPr>
          <p:nvPr/>
        </p:nvSpPr>
        <p:spPr bwMode="auto">
          <a:xfrm>
            <a:off x="4232275" y="2046288"/>
            <a:ext cx="1790700" cy="52387"/>
          </a:xfrm>
          <a:custGeom>
            <a:avLst/>
            <a:gdLst/>
            <a:ahLst/>
            <a:cxnLst>
              <a:cxn ang="0">
                <a:pos x="0" y="33"/>
              </a:cxn>
              <a:cxn ang="0">
                <a:pos x="1128" y="0"/>
              </a:cxn>
            </a:cxnLst>
            <a:rect l="0" t="0" r="r" b="b"/>
            <a:pathLst>
              <a:path w="1128" h="33">
                <a:moveTo>
                  <a:pt x="0" y="33"/>
                </a:moveTo>
                <a:lnTo>
                  <a:pt x="1128" y="0"/>
                </a:lnTo>
              </a:path>
            </a:pathLst>
          </a:custGeom>
          <a:noFill/>
          <a:ln w="28575">
            <a:solidFill>
              <a:srgbClr val="FF0000"/>
            </a:solidFill>
            <a:round/>
            <a:headEnd type="triangle" w="med" len="med"/>
            <a:tailEnd type="triangle" w="med" len="med"/>
          </a:ln>
          <a:effectLst/>
        </p:spPr>
        <p:txBody>
          <a:bodyPr/>
          <a:lstStyle/>
          <a:p>
            <a:endParaRPr lang="fr-FR"/>
          </a:p>
        </p:txBody>
      </p:sp>
      <p:sp>
        <p:nvSpPr>
          <p:cNvPr id="499720" name="Line 8"/>
          <p:cNvSpPr>
            <a:spLocks noChangeShapeType="1"/>
          </p:cNvSpPr>
          <p:nvPr/>
        </p:nvSpPr>
        <p:spPr bwMode="auto">
          <a:xfrm flipV="1">
            <a:off x="3724275" y="3200400"/>
            <a:ext cx="1698625" cy="142875"/>
          </a:xfrm>
          <a:prstGeom prst="line">
            <a:avLst/>
          </a:prstGeom>
          <a:noFill/>
          <a:ln w="28575">
            <a:solidFill>
              <a:srgbClr val="FF0000"/>
            </a:solidFill>
            <a:round/>
            <a:headEnd type="triangle" w="med" len="med"/>
            <a:tailEnd type="triangle" w="med" len="med"/>
          </a:ln>
          <a:effectLst/>
        </p:spPr>
        <p:txBody>
          <a:bodyPr/>
          <a:lstStyle/>
          <a:p>
            <a:endParaRPr lang="fr-FR"/>
          </a:p>
        </p:txBody>
      </p:sp>
      <p:sp>
        <p:nvSpPr>
          <p:cNvPr id="499721" name="Freeform 9"/>
          <p:cNvSpPr>
            <a:spLocks/>
          </p:cNvSpPr>
          <p:nvPr/>
        </p:nvSpPr>
        <p:spPr bwMode="auto">
          <a:xfrm>
            <a:off x="4154488" y="2608263"/>
            <a:ext cx="1733550" cy="47625"/>
          </a:xfrm>
          <a:custGeom>
            <a:avLst/>
            <a:gdLst/>
            <a:ahLst/>
            <a:cxnLst>
              <a:cxn ang="0">
                <a:pos x="0" y="30"/>
              </a:cxn>
              <a:cxn ang="0">
                <a:pos x="1092" y="0"/>
              </a:cxn>
            </a:cxnLst>
            <a:rect l="0" t="0" r="r" b="b"/>
            <a:pathLst>
              <a:path w="1092" h="30">
                <a:moveTo>
                  <a:pt x="0" y="30"/>
                </a:moveTo>
                <a:lnTo>
                  <a:pt x="1092" y="0"/>
                </a:lnTo>
              </a:path>
            </a:pathLst>
          </a:custGeom>
          <a:noFill/>
          <a:ln w="28575">
            <a:solidFill>
              <a:srgbClr val="FF0000"/>
            </a:solidFill>
            <a:round/>
            <a:headEnd type="triangle" w="med" len="med"/>
            <a:tailEnd type="triangle" w="med" len="med"/>
          </a:ln>
          <a:effectLst/>
        </p:spPr>
        <p:txBody>
          <a:bodyPr/>
          <a:lstStyle/>
          <a:p>
            <a:endParaRPr lang="fr-FR"/>
          </a:p>
        </p:txBody>
      </p:sp>
      <p:sp>
        <p:nvSpPr>
          <p:cNvPr id="499722" name="Line 10"/>
          <p:cNvSpPr>
            <a:spLocks noChangeShapeType="1"/>
          </p:cNvSpPr>
          <p:nvPr/>
        </p:nvSpPr>
        <p:spPr bwMode="auto">
          <a:xfrm flipV="1">
            <a:off x="3444875" y="2324100"/>
            <a:ext cx="1825625" cy="130175"/>
          </a:xfrm>
          <a:prstGeom prst="line">
            <a:avLst/>
          </a:prstGeom>
          <a:noFill/>
          <a:ln w="28575">
            <a:solidFill>
              <a:srgbClr val="FF0000"/>
            </a:solidFill>
            <a:round/>
            <a:headEnd type="triangle" w="med" len="med"/>
            <a:tailEnd type="triangle" w="med" len="med"/>
          </a:ln>
          <a:effectLst/>
        </p:spPr>
        <p:txBody>
          <a:bodyPr/>
          <a:lstStyle/>
          <a:p>
            <a:endParaRPr lang="fr-FR"/>
          </a:p>
        </p:txBody>
      </p:sp>
      <p:sp>
        <p:nvSpPr>
          <p:cNvPr id="499723" name="Freeform 11"/>
          <p:cNvSpPr>
            <a:spLocks/>
          </p:cNvSpPr>
          <p:nvPr/>
        </p:nvSpPr>
        <p:spPr bwMode="auto">
          <a:xfrm>
            <a:off x="4016375" y="2928938"/>
            <a:ext cx="1614488" cy="103187"/>
          </a:xfrm>
          <a:custGeom>
            <a:avLst/>
            <a:gdLst/>
            <a:ahLst/>
            <a:cxnLst>
              <a:cxn ang="0">
                <a:pos x="0" y="65"/>
              </a:cxn>
              <a:cxn ang="0">
                <a:pos x="1017" y="0"/>
              </a:cxn>
            </a:cxnLst>
            <a:rect l="0" t="0" r="r" b="b"/>
            <a:pathLst>
              <a:path w="1017" h="65">
                <a:moveTo>
                  <a:pt x="0" y="65"/>
                </a:moveTo>
                <a:lnTo>
                  <a:pt x="1017" y="0"/>
                </a:lnTo>
              </a:path>
            </a:pathLst>
          </a:custGeom>
          <a:noFill/>
          <a:ln w="28575">
            <a:solidFill>
              <a:srgbClr val="FF0000"/>
            </a:solidFill>
            <a:round/>
            <a:headEnd type="triangle" w="med" len="med"/>
            <a:tailEnd type="triangle" w="med" len="med"/>
          </a:ln>
          <a:effectLst/>
        </p:spPr>
        <p:txBody>
          <a:bodyPr/>
          <a:lstStyle/>
          <a:p>
            <a:endParaRPr lang="fr-FR"/>
          </a:p>
        </p:txBody>
      </p:sp>
      <p:sp>
        <p:nvSpPr>
          <p:cNvPr id="499724" name="Freeform 12"/>
          <p:cNvSpPr>
            <a:spLocks/>
          </p:cNvSpPr>
          <p:nvPr/>
        </p:nvSpPr>
        <p:spPr bwMode="auto">
          <a:xfrm>
            <a:off x="3048000" y="1958975"/>
            <a:ext cx="1785938" cy="174625"/>
          </a:xfrm>
          <a:custGeom>
            <a:avLst/>
            <a:gdLst/>
            <a:ahLst/>
            <a:cxnLst>
              <a:cxn ang="0">
                <a:pos x="0" y="110"/>
              </a:cxn>
              <a:cxn ang="0">
                <a:pos x="1125" y="0"/>
              </a:cxn>
            </a:cxnLst>
            <a:rect l="0" t="0" r="r" b="b"/>
            <a:pathLst>
              <a:path w="1125" h="110">
                <a:moveTo>
                  <a:pt x="0" y="110"/>
                </a:moveTo>
                <a:lnTo>
                  <a:pt x="1125" y="0"/>
                </a:lnTo>
              </a:path>
            </a:pathLst>
          </a:custGeom>
          <a:noFill/>
          <a:ln w="28575">
            <a:solidFill>
              <a:srgbClr val="FF0000"/>
            </a:solidFill>
            <a:round/>
            <a:headEnd type="triangle" w="med" len="med"/>
            <a:tailEnd type="triangle" w="med" len="med"/>
          </a:ln>
          <a:effectLst/>
        </p:spPr>
        <p:txBody>
          <a:bodyPr/>
          <a:lstStyle/>
          <a:p>
            <a:endParaRPr lang="fr-FR"/>
          </a:p>
        </p:txBody>
      </p:sp>
      <p:sp>
        <p:nvSpPr>
          <p:cNvPr id="499725" name="Freeform 13"/>
          <p:cNvSpPr>
            <a:spLocks/>
          </p:cNvSpPr>
          <p:nvPr/>
        </p:nvSpPr>
        <p:spPr bwMode="auto">
          <a:xfrm>
            <a:off x="4168775" y="2714625"/>
            <a:ext cx="1709738" cy="55563"/>
          </a:xfrm>
          <a:custGeom>
            <a:avLst/>
            <a:gdLst/>
            <a:ahLst/>
            <a:cxnLst>
              <a:cxn ang="0">
                <a:pos x="0" y="35"/>
              </a:cxn>
              <a:cxn ang="0">
                <a:pos x="1077" y="0"/>
              </a:cxn>
            </a:cxnLst>
            <a:rect l="0" t="0" r="r" b="b"/>
            <a:pathLst>
              <a:path w="1077" h="35">
                <a:moveTo>
                  <a:pt x="0" y="35"/>
                </a:moveTo>
                <a:lnTo>
                  <a:pt x="1077" y="0"/>
                </a:lnTo>
              </a:path>
            </a:pathLst>
          </a:custGeom>
          <a:noFill/>
          <a:ln w="28575">
            <a:solidFill>
              <a:srgbClr val="FF0000"/>
            </a:solidFill>
            <a:round/>
            <a:headEnd type="triangle" w="med" len="med"/>
            <a:tailEnd type="triangle" w="med" len="med"/>
          </a:ln>
          <a:effectLst/>
        </p:spPr>
        <p:txBody>
          <a:bodyPr/>
          <a:lstStyle/>
          <a:p>
            <a:endParaRPr lang="fr-FR"/>
          </a:p>
        </p:txBody>
      </p:sp>
      <p:sp>
        <p:nvSpPr>
          <p:cNvPr id="499726" name="Freeform 14"/>
          <p:cNvSpPr>
            <a:spLocks/>
          </p:cNvSpPr>
          <p:nvPr/>
        </p:nvSpPr>
        <p:spPr bwMode="auto">
          <a:xfrm>
            <a:off x="4419600" y="2157413"/>
            <a:ext cx="1790700" cy="52387"/>
          </a:xfrm>
          <a:custGeom>
            <a:avLst/>
            <a:gdLst/>
            <a:ahLst/>
            <a:cxnLst>
              <a:cxn ang="0">
                <a:pos x="0" y="33"/>
              </a:cxn>
              <a:cxn ang="0">
                <a:pos x="1128" y="0"/>
              </a:cxn>
            </a:cxnLst>
            <a:rect l="0" t="0" r="r" b="b"/>
            <a:pathLst>
              <a:path w="1128" h="33">
                <a:moveTo>
                  <a:pt x="0" y="33"/>
                </a:moveTo>
                <a:lnTo>
                  <a:pt x="1128" y="0"/>
                </a:lnTo>
              </a:path>
            </a:pathLst>
          </a:custGeom>
          <a:noFill/>
          <a:ln w="28575">
            <a:solidFill>
              <a:srgbClr val="FF0000"/>
            </a:solidFill>
            <a:round/>
            <a:headEnd type="triangle" w="med" len="med"/>
            <a:tailEnd type="triangle" w="med" len="med"/>
          </a:ln>
          <a:effectLst/>
        </p:spPr>
        <p:txBody>
          <a:bodyPr/>
          <a:lstStyle/>
          <a:p>
            <a:endParaRPr lang="fr-FR"/>
          </a:p>
        </p:txBody>
      </p:sp>
      <p:sp>
        <p:nvSpPr>
          <p:cNvPr id="499727" name="Line 15"/>
          <p:cNvSpPr>
            <a:spLocks noChangeShapeType="1"/>
          </p:cNvSpPr>
          <p:nvPr/>
        </p:nvSpPr>
        <p:spPr bwMode="auto">
          <a:xfrm flipV="1">
            <a:off x="3597275" y="2438400"/>
            <a:ext cx="1825625" cy="130175"/>
          </a:xfrm>
          <a:prstGeom prst="line">
            <a:avLst/>
          </a:prstGeom>
          <a:noFill/>
          <a:ln w="28575">
            <a:solidFill>
              <a:srgbClr val="FF0000"/>
            </a:solidFill>
            <a:round/>
            <a:headEnd type="triangle" w="med" len="med"/>
            <a:tailEnd type="triangle" w="med" len="med"/>
          </a:ln>
          <a:effectLst/>
        </p:spPr>
        <p:txBody>
          <a:bodyPr/>
          <a:lstStyle/>
          <a:p>
            <a:endParaRPr lang="fr-FR"/>
          </a:p>
        </p:txBody>
      </p:sp>
      <p:sp>
        <p:nvSpPr>
          <p:cNvPr id="499728" name="Freeform 16"/>
          <p:cNvSpPr>
            <a:spLocks/>
          </p:cNvSpPr>
          <p:nvPr/>
        </p:nvSpPr>
        <p:spPr bwMode="auto">
          <a:xfrm>
            <a:off x="4267200" y="2386013"/>
            <a:ext cx="1790700" cy="52387"/>
          </a:xfrm>
          <a:custGeom>
            <a:avLst/>
            <a:gdLst/>
            <a:ahLst/>
            <a:cxnLst>
              <a:cxn ang="0">
                <a:pos x="0" y="33"/>
              </a:cxn>
              <a:cxn ang="0">
                <a:pos x="1128" y="0"/>
              </a:cxn>
            </a:cxnLst>
            <a:rect l="0" t="0" r="r" b="b"/>
            <a:pathLst>
              <a:path w="1128" h="33">
                <a:moveTo>
                  <a:pt x="0" y="33"/>
                </a:moveTo>
                <a:lnTo>
                  <a:pt x="1128" y="0"/>
                </a:lnTo>
              </a:path>
            </a:pathLst>
          </a:custGeom>
          <a:noFill/>
          <a:ln w="28575">
            <a:solidFill>
              <a:srgbClr val="FF0000"/>
            </a:solidFill>
            <a:round/>
            <a:headEnd type="triangle" w="med" len="med"/>
            <a:tailEnd type="triangle" w="med" len="med"/>
          </a:ln>
          <a:effectLst/>
        </p:spPr>
        <p:txBody>
          <a:bodyPr/>
          <a:lstStyle/>
          <a:p>
            <a:endParaRPr lang="fr-FR"/>
          </a:p>
        </p:txBody>
      </p:sp>
      <p:sp>
        <p:nvSpPr>
          <p:cNvPr id="499729" name="Freeform 17"/>
          <p:cNvSpPr>
            <a:spLocks/>
          </p:cNvSpPr>
          <p:nvPr/>
        </p:nvSpPr>
        <p:spPr bwMode="auto">
          <a:xfrm>
            <a:off x="3886200" y="3402013"/>
            <a:ext cx="1614488" cy="103187"/>
          </a:xfrm>
          <a:custGeom>
            <a:avLst/>
            <a:gdLst/>
            <a:ahLst/>
            <a:cxnLst>
              <a:cxn ang="0">
                <a:pos x="0" y="65"/>
              </a:cxn>
              <a:cxn ang="0">
                <a:pos x="1017" y="0"/>
              </a:cxn>
            </a:cxnLst>
            <a:rect l="0" t="0" r="r" b="b"/>
            <a:pathLst>
              <a:path w="1017" h="65">
                <a:moveTo>
                  <a:pt x="0" y="65"/>
                </a:moveTo>
                <a:lnTo>
                  <a:pt x="1017" y="0"/>
                </a:lnTo>
              </a:path>
            </a:pathLst>
          </a:custGeom>
          <a:noFill/>
          <a:ln w="28575">
            <a:solidFill>
              <a:srgbClr val="FF0000"/>
            </a:solidFill>
            <a:round/>
            <a:headEnd type="triangle" w="med" len="med"/>
            <a:tailEnd type="triangle" w="med" len="med"/>
          </a:ln>
          <a:effectLst/>
        </p:spPr>
        <p:txBody>
          <a:bodyPr/>
          <a:lstStyle/>
          <a:p>
            <a:endParaRPr lang="fr-FR"/>
          </a:p>
        </p:txBody>
      </p:sp>
      <p:sp>
        <p:nvSpPr>
          <p:cNvPr id="499730" name="Freeform 18"/>
          <p:cNvSpPr>
            <a:spLocks/>
          </p:cNvSpPr>
          <p:nvPr/>
        </p:nvSpPr>
        <p:spPr bwMode="auto">
          <a:xfrm>
            <a:off x="3657600" y="3081338"/>
            <a:ext cx="1614488" cy="103187"/>
          </a:xfrm>
          <a:custGeom>
            <a:avLst/>
            <a:gdLst/>
            <a:ahLst/>
            <a:cxnLst>
              <a:cxn ang="0">
                <a:pos x="0" y="65"/>
              </a:cxn>
              <a:cxn ang="0">
                <a:pos x="1017" y="0"/>
              </a:cxn>
            </a:cxnLst>
            <a:rect l="0" t="0" r="r" b="b"/>
            <a:pathLst>
              <a:path w="1017" h="65">
                <a:moveTo>
                  <a:pt x="0" y="65"/>
                </a:moveTo>
                <a:lnTo>
                  <a:pt x="1017" y="0"/>
                </a:lnTo>
              </a:path>
            </a:pathLst>
          </a:custGeom>
          <a:noFill/>
          <a:ln w="28575">
            <a:solidFill>
              <a:srgbClr val="FF0000"/>
            </a:solidFill>
            <a:round/>
            <a:headEnd type="triangle" w="med" len="med"/>
            <a:tailEnd type="triangle" w="med" len="med"/>
          </a:ln>
          <a:effectLst/>
        </p:spPr>
        <p:txBody>
          <a:bodyPr/>
          <a:lstStyle/>
          <a:p>
            <a:endParaRPr lang="fr-FR"/>
          </a:p>
        </p:txBody>
      </p:sp>
      <p:sp>
        <p:nvSpPr>
          <p:cNvPr id="499731" name="Freeform 19"/>
          <p:cNvSpPr>
            <a:spLocks/>
          </p:cNvSpPr>
          <p:nvPr/>
        </p:nvSpPr>
        <p:spPr bwMode="auto">
          <a:xfrm>
            <a:off x="3776663" y="2819400"/>
            <a:ext cx="1709737" cy="55563"/>
          </a:xfrm>
          <a:custGeom>
            <a:avLst/>
            <a:gdLst/>
            <a:ahLst/>
            <a:cxnLst>
              <a:cxn ang="0">
                <a:pos x="0" y="35"/>
              </a:cxn>
              <a:cxn ang="0">
                <a:pos x="1077" y="0"/>
              </a:cxn>
            </a:cxnLst>
            <a:rect l="0" t="0" r="r" b="b"/>
            <a:pathLst>
              <a:path w="1077" h="35">
                <a:moveTo>
                  <a:pt x="0" y="35"/>
                </a:moveTo>
                <a:lnTo>
                  <a:pt x="1077" y="0"/>
                </a:lnTo>
              </a:path>
            </a:pathLst>
          </a:custGeom>
          <a:noFill/>
          <a:ln w="28575">
            <a:solidFill>
              <a:srgbClr val="FF0000"/>
            </a:solidFill>
            <a:round/>
            <a:headEnd type="triangle" w="med" len="med"/>
            <a:tailEnd type="triangle" w="med" len="med"/>
          </a:ln>
          <a:effectLst/>
        </p:spPr>
        <p:txBody>
          <a:bodyPr/>
          <a:lstStyle/>
          <a:p>
            <a:endParaRPr lang="fr-FR"/>
          </a:p>
        </p:txBody>
      </p:sp>
      <p:sp>
        <p:nvSpPr>
          <p:cNvPr id="499732" name="Freeform 20"/>
          <p:cNvSpPr>
            <a:spLocks/>
          </p:cNvSpPr>
          <p:nvPr/>
        </p:nvSpPr>
        <p:spPr bwMode="auto">
          <a:xfrm>
            <a:off x="3581400" y="2286000"/>
            <a:ext cx="1790700" cy="52388"/>
          </a:xfrm>
          <a:custGeom>
            <a:avLst/>
            <a:gdLst/>
            <a:ahLst/>
            <a:cxnLst>
              <a:cxn ang="0">
                <a:pos x="0" y="33"/>
              </a:cxn>
              <a:cxn ang="0">
                <a:pos x="1128" y="0"/>
              </a:cxn>
            </a:cxnLst>
            <a:rect l="0" t="0" r="r" b="b"/>
            <a:pathLst>
              <a:path w="1128" h="33">
                <a:moveTo>
                  <a:pt x="0" y="33"/>
                </a:moveTo>
                <a:lnTo>
                  <a:pt x="1128" y="0"/>
                </a:lnTo>
              </a:path>
            </a:pathLst>
          </a:custGeom>
          <a:noFill/>
          <a:ln w="28575">
            <a:solidFill>
              <a:srgbClr val="FF0000"/>
            </a:solidFill>
            <a:round/>
            <a:headEnd type="triangle" w="med" len="med"/>
            <a:tailEnd type="triangle" w="med" len="med"/>
          </a:ln>
          <a:effectLst/>
        </p:spPr>
        <p:txBody>
          <a:bodyPr/>
          <a:lstStyle/>
          <a:p>
            <a:endParaRPr lang="fr-FR"/>
          </a:p>
        </p:txBody>
      </p:sp>
      <p:sp>
        <p:nvSpPr>
          <p:cNvPr id="499733" name="Freeform 21"/>
          <p:cNvSpPr>
            <a:spLocks/>
          </p:cNvSpPr>
          <p:nvPr/>
        </p:nvSpPr>
        <p:spPr bwMode="auto">
          <a:xfrm>
            <a:off x="3429000" y="2133600"/>
            <a:ext cx="1790700" cy="52388"/>
          </a:xfrm>
          <a:custGeom>
            <a:avLst/>
            <a:gdLst/>
            <a:ahLst/>
            <a:cxnLst>
              <a:cxn ang="0">
                <a:pos x="0" y="33"/>
              </a:cxn>
              <a:cxn ang="0">
                <a:pos x="1128" y="0"/>
              </a:cxn>
            </a:cxnLst>
            <a:rect l="0" t="0" r="r" b="b"/>
            <a:pathLst>
              <a:path w="1128" h="33">
                <a:moveTo>
                  <a:pt x="0" y="33"/>
                </a:moveTo>
                <a:lnTo>
                  <a:pt x="1128" y="0"/>
                </a:lnTo>
              </a:path>
            </a:pathLst>
          </a:custGeom>
          <a:noFill/>
          <a:ln w="28575">
            <a:solidFill>
              <a:srgbClr val="FF0000"/>
            </a:solidFill>
            <a:round/>
            <a:headEnd type="triangle" w="med" len="med"/>
            <a:tailEnd type="triangle" w="med" len="med"/>
          </a:ln>
          <a:effectLst/>
        </p:spPr>
        <p:txBody>
          <a:bodyPr/>
          <a:lstStyle/>
          <a:p>
            <a:endParaRPr lang="fr-FR"/>
          </a:p>
        </p:txBody>
      </p:sp>
      <p:sp>
        <p:nvSpPr>
          <p:cNvPr id="499734" name="Freeform 22"/>
          <p:cNvSpPr>
            <a:spLocks/>
          </p:cNvSpPr>
          <p:nvPr/>
        </p:nvSpPr>
        <p:spPr bwMode="auto">
          <a:xfrm>
            <a:off x="3733800" y="1958975"/>
            <a:ext cx="1785938" cy="174625"/>
          </a:xfrm>
          <a:custGeom>
            <a:avLst/>
            <a:gdLst/>
            <a:ahLst/>
            <a:cxnLst>
              <a:cxn ang="0">
                <a:pos x="0" y="110"/>
              </a:cxn>
              <a:cxn ang="0">
                <a:pos x="1125" y="0"/>
              </a:cxn>
            </a:cxnLst>
            <a:rect l="0" t="0" r="r" b="b"/>
            <a:pathLst>
              <a:path w="1125" h="110">
                <a:moveTo>
                  <a:pt x="0" y="110"/>
                </a:moveTo>
                <a:lnTo>
                  <a:pt x="1125" y="0"/>
                </a:lnTo>
              </a:path>
            </a:pathLst>
          </a:custGeom>
          <a:noFill/>
          <a:ln w="28575">
            <a:solidFill>
              <a:srgbClr val="FF0000"/>
            </a:solidFill>
            <a:round/>
            <a:headEnd type="triangle" w="med" len="med"/>
            <a:tailEnd type="triangle" w="med" len="med"/>
          </a:ln>
          <a:effectLst/>
        </p:spPr>
        <p:txBody>
          <a:bodyPr/>
          <a:lstStyle/>
          <a:p>
            <a:endParaRPr lang="fr-F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p:txBody>
          <a:bodyPr/>
          <a:lstStyle/>
          <a:p>
            <a:r>
              <a:rPr lang="en-US">
                <a:solidFill>
                  <a:schemeClr val="bg1"/>
                </a:solidFill>
                <a:latin typeface="Comic Sans MS" pitchFamily="66" charset="0"/>
              </a:rPr>
              <a:t>Feature-based alignment outline</a:t>
            </a:r>
          </a:p>
        </p:txBody>
      </p:sp>
      <p:sp>
        <p:nvSpPr>
          <p:cNvPr id="501763" name="Rectangle 3"/>
          <p:cNvSpPr>
            <a:spLocks noGrp="1" noChangeArrowheads="1"/>
          </p:cNvSpPr>
          <p:nvPr>
            <p:ph type="body" idx="1"/>
          </p:nvPr>
        </p:nvSpPr>
        <p:spPr>
          <a:xfrm>
            <a:off x="685800" y="3733800"/>
            <a:ext cx="7772400" cy="3124200"/>
          </a:xfrm>
        </p:spPr>
        <p:txBody>
          <a:bodyPr/>
          <a:lstStyle/>
          <a:p>
            <a:pPr marL="457200" indent="-457200"/>
            <a:r>
              <a:rPr lang="en-US">
                <a:solidFill>
                  <a:schemeClr val="bg1"/>
                </a:solidFill>
              </a:rPr>
              <a:t>Extract features</a:t>
            </a:r>
          </a:p>
          <a:p>
            <a:pPr marL="457200" indent="-457200"/>
            <a:r>
              <a:rPr lang="en-US">
                <a:solidFill>
                  <a:schemeClr val="bg1"/>
                </a:solidFill>
              </a:rPr>
              <a:t>Compute </a:t>
            </a:r>
            <a:r>
              <a:rPr lang="en-US" i="1">
                <a:solidFill>
                  <a:schemeClr val="bg1"/>
                </a:solidFill>
              </a:rPr>
              <a:t>putative matches</a:t>
            </a:r>
          </a:p>
          <a:p>
            <a:pPr marL="457200" indent="-457200"/>
            <a:r>
              <a:rPr lang="en-US">
                <a:solidFill>
                  <a:schemeClr val="bg1"/>
                </a:solidFill>
              </a:rPr>
              <a:t>Loop:</a:t>
            </a:r>
          </a:p>
          <a:p>
            <a:pPr marL="838200" lvl="1" indent="-381000"/>
            <a:r>
              <a:rPr lang="en-US" i="1">
                <a:solidFill>
                  <a:schemeClr val="bg1"/>
                </a:solidFill>
              </a:rPr>
              <a:t>Hypothesize</a:t>
            </a:r>
            <a:r>
              <a:rPr lang="en-US">
                <a:solidFill>
                  <a:schemeClr val="bg1"/>
                </a:solidFill>
              </a:rPr>
              <a:t> transformation </a:t>
            </a:r>
            <a:r>
              <a:rPr lang="en-US" i="1">
                <a:solidFill>
                  <a:schemeClr val="bg1"/>
                </a:solidFill>
              </a:rPr>
              <a:t>T </a:t>
            </a:r>
            <a:r>
              <a:rPr lang="en-US">
                <a:solidFill>
                  <a:schemeClr val="bg1"/>
                </a:solidFill>
              </a:rPr>
              <a:t>(small group of putative matches that are related by </a:t>
            </a:r>
            <a:r>
              <a:rPr lang="en-US" i="1">
                <a:solidFill>
                  <a:schemeClr val="bg1"/>
                </a:solidFill>
              </a:rPr>
              <a:t>T</a:t>
            </a:r>
            <a:r>
              <a:rPr lang="en-US">
                <a:solidFill>
                  <a:schemeClr val="bg1"/>
                </a:solidFill>
              </a:rPr>
              <a:t>)</a:t>
            </a:r>
          </a:p>
          <a:p>
            <a:pPr marL="838200" lvl="1" indent="-381000"/>
            <a:r>
              <a:rPr lang="en-US" i="1">
                <a:solidFill>
                  <a:schemeClr val="bg1"/>
                </a:solidFill>
              </a:rPr>
              <a:t>Verify </a:t>
            </a:r>
            <a:r>
              <a:rPr lang="en-US">
                <a:solidFill>
                  <a:schemeClr val="bg1"/>
                </a:solidFill>
              </a:rPr>
              <a:t>transformation (search for other matches consistent with </a:t>
            </a:r>
            <a:r>
              <a:rPr lang="en-US" i="1">
                <a:solidFill>
                  <a:schemeClr val="bg1"/>
                </a:solidFill>
              </a:rPr>
              <a:t>T</a:t>
            </a:r>
            <a:r>
              <a:rPr lang="en-US">
                <a:solidFill>
                  <a:schemeClr val="bg1"/>
                </a:solidFill>
              </a:rPr>
              <a:t>)</a:t>
            </a:r>
          </a:p>
        </p:txBody>
      </p:sp>
      <p:pic>
        <p:nvPicPr>
          <p:cNvPr id="501764" name="Picture 4" descr="homography"/>
          <p:cNvPicPr>
            <a:picLocks noChangeAspect="1" noChangeArrowheads="1"/>
          </p:cNvPicPr>
          <p:nvPr/>
        </p:nvPicPr>
        <p:blipFill>
          <a:blip r:embed="rId3"/>
          <a:srcRect/>
          <a:stretch>
            <a:fillRect/>
          </a:stretch>
        </p:blipFill>
        <p:spPr bwMode="auto">
          <a:xfrm>
            <a:off x="1738313" y="963613"/>
            <a:ext cx="5691187" cy="2846387"/>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p:txBody>
          <a:bodyPr/>
          <a:lstStyle/>
          <a:p>
            <a:r>
              <a:rPr lang="en-US">
                <a:solidFill>
                  <a:schemeClr val="bg1"/>
                </a:solidFill>
                <a:latin typeface="Comic Sans MS" pitchFamily="66" charset="0"/>
              </a:rPr>
              <a:t>2D transformation models</a:t>
            </a:r>
          </a:p>
        </p:txBody>
      </p:sp>
      <p:sp>
        <p:nvSpPr>
          <p:cNvPr id="503811" name="Rectangle 3"/>
          <p:cNvSpPr>
            <a:spLocks noGrp="1" noChangeArrowheads="1"/>
          </p:cNvSpPr>
          <p:nvPr>
            <p:ph type="body" idx="1"/>
          </p:nvPr>
        </p:nvSpPr>
        <p:spPr>
          <a:xfrm>
            <a:off x="685800" y="1600200"/>
            <a:ext cx="8001000" cy="5257800"/>
          </a:xfrm>
        </p:spPr>
        <p:txBody>
          <a:bodyPr/>
          <a:lstStyle/>
          <a:p>
            <a:r>
              <a:rPr lang="en-US">
                <a:solidFill>
                  <a:schemeClr val="bg1"/>
                </a:solidFill>
              </a:rPr>
              <a:t>Similarity</a:t>
            </a:r>
            <a:br>
              <a:rPr lang="en-US">
                <a:solidFill>
                  <a:schemeClr val="bg1"/>
                </a:solidFill>
              </a:rPr>
            </a:br>
            <a:r>
              <a:rPr lang="en-US">
                <a:solidFill>
                  <a:schemeClr val="bg1"/>
                </a:solidFill>
              </a:rPr>
              <a:t>(translation, </a:t>
            </a:r>
            <a:br>
              <a:rPr lang="en-US">
                <a:solidFill>
                  <a:schemeClr val="bg1"/>
                </a:solidFill>
              </a:rPr>
            </a:br>
            <a:r>
              <a:rPr lang="en-US">
                <a:solidFill>
                  <a:schemeClr val="bg1"/>
                </a:solidFill>
              </a:rPr>
              <a:t>scale, rotation)</a:t>
            </a:r>
            <a:br>
              <a:rPr lang="en-US">
                <a:solidFill>
                  <a:schemeClr val="bg1"/>
                </a:solidFill>
              </a:rPr>
            </a:br>
            <a:r>
              <a:rPr lang="en-US">
                <a:solidFill>
                  <a:schemeClr val="bg1"/>
                </a:solidFill>
              </a:rPr>
              <a:t/>
            </a:r>
            <a:br>
              <a:rPr lang="en-US">
                <a:solidFill>
                  <a:schemeClr val="bg1"/>
                </a:solidFill>
              </a:rPr>
            </a:br>
            <a:endParaRPr lang="en-US">
              <a:solidFill>
                <a:schemeClr val="bg1"/>
              </a:solidFill>
            </a:endParaRPr>
          </a:p>
          <a:p>
            <a:r>
              <a:rPr lang="en-US">
                <a:solidFill>
                  <a:schemeClr val="bg1"/>
                </a:solidFill>
              </a:rPr>
              <a:t>Affine</a:t>
            </a:r>
            <a:br>
              <a:rPr lang="en-US">
                <a:solidFill>
                  <a:schemeClr val="bg1"/>
                </a:solidFill>
              </a:rPr>
            </a:br>
            <a:r>
              <a:rPr lang="en-US">
                <a:solidFill>
                  <a:schemeClr val="bg1"/>
                </a:solidFill>
              </a:rPr>
              <a:t/>
            </a:r>
            <a:br>
              <a:rPr lang="en-US">
                <a:solidFill>
                  <a:schemeClr val="bg1"/>
                </a:solidFill>
              </a:rPr>
            </a:br>
            <a:endParaRPr lang="en-US">
              <a:solidFill>
                <a:schemeClr val="bg1"/>
              </a:solidFill>
            </a:endParaRPr>
          </a:p>
          <a:p>
            <a:r>
              <a:rPr lang="en-US">
                <a:solidFill>
                  <a:schemeClr val="bg1"/>
                </a:solidFill>
              </a:rPr>
              <a:t>Projective</a:t>
            </a:r>
            <a:br>
              <a:rPr lang="en-US">
                <a:solidFill>
                  <a:schemeClr val="bg1"/>
                </a:solidFill>
              </a:rPr>
            </a:br>
            <a:r>
              <a:rPr lang="en-US">
                <a:solidFill>
                  <a:schemeClr val="bg1"/>
                </a:solidFill>
              </a:rPr>
              <a:t>(homography)</a:t>
            </a:r>
            <a:br>
              <a:rPr lang="en-US">
                <a:solidFill>
                  <a:schemeClr val="bg1"/>
                </a:solidFill>
              </a:rPr>
            </a:br>
            <a:endParaRPr lang="en-US">
              <a:solidFill>
                <a:schemeClr val="bg1"/>
              </a:solidFill>
            </a:endParaRPr>
          </a:p>
        </p:txBody>
      </p:sp>
      <p:sp>
        <p:nvSpPr>
          <p:cNvPr id="503812" name="Rectangle 4"/>
          <p:cNvSpPr>
            <a:spLocks noChangeArrowheads="1"/>
          </p:cNvSpPr>
          <p:nvPr/>
        </p:nvSpPr>
        <p:spPr bwMode="auto">
          <a:xfrm>
            <a:off x="6248400" y="2057400"/>
            <a:ext cx="457200" cy="381000"/>
          </a:xfrm>
          <a:prstGeom prst="rect">
            <a:avLst/>
          </a:prstGeom>
          <a:solidFill>
            <a:srgbClr val="FFC000"/>
          </a:solidFill>
          <a:ln w="9525">
            <a:solidFill>
              <a:schemeClr val="tx1"/>
            </a:solidFill>
            <a:miter lim="800000"/>
            <a:headEnd/>
            <a:tailEnd/>
          </a:ln>
          <a:effectLst/>
        </p:spPr>
        <p:txBody>
          <a:bodyPr wrap="none" anchor="ctr"/>
          <a:lstStyle/>
          <a:p>
            <a:endParaRPr lang="fr-FR"/>
          </a:p>
        </p:txBody>
      </p:sp>
      <p:sp>
        <p:nvSpPr>
          <p:cNvPr id="503813" name="Rectangle 5"/>
          <p:cNvSpPr>
            <a:spLocks noChangeArrowheads="1"/>
          </p:cNvSpPr>
          <p:nvPr/>
        </p:nvSpPr>
        <p:spPr bwMode="auto">
          <a:xfrm rot="2351569">
            <a:off x="7315200" y="2057400"/>
            <a:ext cx="457200" cy="381000"/>
          </a:xfrm>
          <a:prstGeom prst="rect">
            <a:avLst/>
          </a:prstGeom>
          <a:solidFill>
            <a:srgbClr val="FFC000"/>
          </a:solidFill>
          <a:ln w="9525">
            <a:solidFill>
              <a:schemeClr val="tx1"/>
            </a:solidFill>
            <a:miter lim="800000"/>
            <a:headEnd/>
            <a:tailEnd/>
          </a:ln>
          <a:effectLst/>
        </p:spPr>
        <p:txBody>
          <a:bodyPr wrap="none" anchor="ctr"/>
          <a:lstStyle/>
          <a:p>
            <a:endParaRPr lang="fr-FR"/>
          </a:p>
        </p:txBody>
      </p:sp>
      <p:sp>
        <p:nvSpPr>
          <p:cNvPr id="503814" name="Rectangle 6"/>
          <p:cNvSpPr>
            <a:spLocks noChangeArrowheads="1"/>
          </p:cNvSpPr>
          <p:nvPr/>
        </p:nvSpPr>
        <p:spPr bwMode="auto">
          <a:xfrm>
            <a:off x="3962400" y="2057400"/>
            <a:ext cx="457200" cy="381000"/>
          </a:xfrm>
          <a:prstGeom prst="rect">
            <a:avLst/>
          </a:prstGeom>
          <a:solidFill>
            <a:srgbClr val="FFC000"/>
          </a:solidFill>
          <a:ln w="9525">
            <a:solidFill>
              <a:schemeClr val="tx1"/>
            </a:solidFill>
            <a:miter lim="800000"/>
            <a:headEnd/>
            <a:tailEnd/>
          </a:ln>
          <a:effectLst/>
        </p:spPr>
        <p:txBody>
          <a:bodyPr wrap="none" anchor="ctr"/>
          <a:lstStyle/>
          <a:p>
            <a:endParaRPr lang="fr-FR"/>
          </a:p>
        </p:txBody>
      </p:sp>
      <p:sp>
        <p:nvSpPr>
          <p:cNvPr id="503815" name="Rectangle 7"/>
          <p:cNvSpPr>
            <a:spLocks noChangeArrowheads="1"/>
          </p:cNvSpPr>
          <p:nvPr/>
        </p:nvSpPr>
        <p:spPr bwMode="auto">
          <a:xfrm>
            <a:off x="4953000" y="1905000"/>
            <a:ext cx="685800" cy="609600"/>
          </a:xfrm>
          <a:prstGeom prst="rect">
            <a:avLst/>
          </a:prstGeom>
          <a:solidFill>
            <a:srgbClr val="FFC000"/>
          </a:solidFill>
          <a:ln w="9525">
            <a:solidFill>
              <a:schemeClr val="tx1"/>
            </a:solidFill>
            <a:miter lim="800000"/>
            <a:headEnd/>
            <a:tailEnd/>
          </a:ln>
          <a:effectLst/>
        </p:spPr>
        <p:txBody>
          <a:bodyPr wrap="none" anchor="ctr"/>
          <a:lstStyle/>
          <a:p>
            <a:endParaRPr lang="fr-FR"/>
          </a:p>
        </p:txBody>
      </p:sp>
      <p:sp>
        <p:nvSpPr>
          <p:cNvPr id="503816" name="Rectangle 8"/>
          <p:cNvSpPr>
            <a:spLocks noChangeArrowheads="1"/>
          </p:cNvSpPr>
          <p:nvPr/>
        </p:nvSpPr>
        <p:spPr bwMode="auto">
          <a:xfrm>
            <a:off x="3962400" y="3505200"/>
            <a:ext cx="457200" cy="381000"/>
          </a:xfrm>
          <a:prstGeom prst="rect">
            <a:avLst/>
          </a:prstGeom>
          <a:solidFill>
            <a:srgbClr val="FFC000"/>
          </a:solidFill>
          <a:ln w="9525">
            <a:solidFill>
              <a:schemeClr val="tx1"/>
            </a:solidFill>
            <a:miter lim="800000"/>
            <a:headEnd/>
            <a:tailEnd/>
          </a:ln>
          <a:effectLst/>
        </p:spPr>
        <p:txBody>
          <a:bodyPr wrap="none" anchor="ctr"/>
          <a:lstStyle/>
          <a:p>
            <a:endParaRPr lang="fr-FR"/>
          </a:p>
        </p:txBody>
      </p:sp>
      <p:sp>
        <p:nvSpPr>
          <p:cNvPr id="503817" name="AutoShape 9"/>
          <p:cNvSpPr>
            <a:spLocks noChangeArrowheads="1"/>
          </p:cNvSpPr>
          <p:nvPr/>
        </p:nvSpPr>
        <p:spPr bwMode="auto">
          <a:xfrm rot="-1318191">
            <a:off x="4973638" y="3352800"/>
            <a:ext cx="1143000" cy="457200"/>
          </a:xfrm>
          <a:prstGeom prst="parallelogram">
            <a:avLst>
              <a:gd name="adj" fmla="val 62500"/>
            </a:avLst>
          </a:prstGeom>
          <a:solidFill>
            <a:srgbClr val="FFC000"/>
          </a:solidFill>
          <a:ln w="9525">
            <a:solidFill>
              <a:schemeClr val="tx1"/>
            </a:solidFill>
            <a:miter lim="800000"/>
            <a:headEnd/>
            <a:tailEnd/>
          </a:ln>
          <a:effectLst/>
        </p:spPr>
        <p:txBody>
          <a:bodyPr wrap="none" anchor="ctr"/>
          <a:lstStyle/>
          <a:p>
            <a:endParaRPr lang="fr-FR"/>
          </a:p>
        </p:txBody>
      </p:sp>
      <p:sp>
        <p:nvSpPr>
          <p:cNvPr id="503818" name="AutoShape 10"/>
          <p:cNvSpPr>
            <a:spLocks noChangeArrowheads="1"/>
          </p:cNvSpPr>
          <p:nvPr/>
        </p:nvSpPr>
        <p:spPr bwMode="auto">
          <a:xfrm>
            <a:off x="6858000" y="2133600"/>
            <a:ext cx="304800" cy="228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endParaRPr lang="fr-FR"/>
          </a:p>
        </p:txBody>
      </p:sp>
      <p:sp>
        <p:nvSpPr>
          <p:cNvPr id="503819" name="AutoShape 11"/>
          <p:cNvSpPr>
            <a:spLocks noChangeArrowheads="1"/>
          </p:cNvSpPr>
          <p:nvPr/>
        </p:nvSpPr>
        <p:spPr bwMode="auto">
          <a:xfrm>
            <a:off x="4572000" y="2133600"/>
            <a:ext cx="304800" cy="228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endParaRPr lang="fr-FR"/>
          </a:p>
        </p:txBody>
      </p:sp>
      <p:sp>
        <p:nvSpPr>
          <p:cNvPr id="503820" name="AutoShape 12"/>
          <p:cNvSpPr>
            <a:spLocks noChangeArrowheads="1"/>
          </p:cNvSpPr>
          <p:nvPr/>
        </p:nvSpPr>
        <p:spPr bwMode="auto">
          <a:xfrm>
            <a:off x="4572000" y="3581400"/>
            <a:ext cx="304800" cy="228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endParaRPr lang="fr-FR"/>
          </a:p>
        </p:txBody>
      </p:sp>
      <p:sp>
        <p:nvSpPr>
          <p:cNvPr id="503821" name="Rectangle 13"/>
          <p:cNvSpPr>
            <a:spLocks noChangeArrowheads="1"/>
          </p:cNvSpPr>
          <p:nvPr/>
        </p:nvSpPr>
        <p:spPr bwMode="auto">
          <a:xfrm>
            <a:off x="3962400" y="4800600"/>
            <a:ext cx="457200" cy="381000"/>
          </a:xfrm>
          <a:prstGeom prst="rect">
            <a:avLst/>
          </a:prstGeom>
          <a:solidFill>
            <a:srgbClr val="FFC000"/>
          </a:solidFill>
          <a:ln w="9525">
            <a:solidFill>
              <a:schemeClr val="tx1"/>
            </a:solidFill>
            <a:miter lim="800000"/>
            <a:headEnd/>
            <a:tailEnd/>
          </a:ln>
          <a:effectLst/>
        </p:spPr>
        <p:txBody>
          <a:bodyPr wrap="none" anchor="ctr"/>
          <a:lstStyle/>
          <a:p>
            <a:endParaRPr lang="fr-FR"/>
          </a:p>
        </p:txBody>
      </p:sp>
      <p:sp>
        <p:nvSpPr>
          <p:cNvPr id="503822" name="AutoShape 14"/>
          <p:cNvSpPr>
            <a:spLocks noChangeArrowheads="1"/>
          </p:cNvSpPr>
          <p:nvPr/>
        </p:nvSpPr>
        <p:spPr bwMode="auto">
          <a:xfrm>
            <a:off x="4572000" y="4876800"/>
            <a:ext cx="304800" cy="228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endParaRPr lang="fr-FR"/>
          </a:p>
        </p:txBody>
      </p:sp>
      <p:sp>
        <p:nvSpPr>
          <p:cNvPr id="503823" name="Freeform 15"/>
          <p:cNvSpPr>
            <a:spLocks/>
          </p:cNvSpPr>
          <p:nvPr/>
        </p:nvSpPr>
        <p:spPr bwMode="auto">
          <a:xfrm>
            <a:off x="5105400" y="4648200"/>
            <a:ext cx="914400" cy="685800"/>
          </a:xfrm>
          <a:custGeom>
            <a:avLst/>
            <a:gdLst/>
            <a:ahLst/>
            <a:cxnLst>
              <a:cxn ang="0">
                <a:pos x="0" y="384"/>
              </a:cxn>
              <a:cxn ang="0">
                <a:pos x="96" y="96"/>
              </a:cxn>
              <a:cxn ang="0">
                <a:pos x="528" y="0"/>
              </a:cxn>
              <a:cxn ang="0">
                <a:pos x="576" y="432"/>
              </a:cxn>
              <a:cxn ang="0">
                <a:pos x="0" y="384"/>
              </a:cxn>
            </a:cxnLst>
            <a:rect l="0" t="0" r="r" b="b"/>
            <a:pathLst>
              <a:path w="576" h="432">
                <a:moveTo>
                  <a:pt x="0" y="384"/>
                </a:moveTo>
                <a:lnTo>
                  <a:pt x="96" y="96"/>
                </a:lnTo>
                <a:lnTo>
                  <a:pt x="528" y="0"/>
                </a:lnTo>
                <a:lnTo>
                  <a:pt x="576" y="432"/>
                </a:lnTo>
                <a:lnTo>
                  <a:pt x="0" y="384"/>
                </a:lnTo>
                <a:close/>
              </a:path>
            </a:pathLst>
          </a:custGeom>
          <a:solidFill>
            <a:srgbClr val="FFC000"/>
          </a:solidFill>
          <a:ln w="9525">
            <a:solidFill>
              <a:schemeClr val="tx1"/>
            </a:solidFill>
            <a:round/>
            <a:headEnd/>
            <a:tailEnd/>
          </a:ln>
          <a:effectLst/>
        </p:spPr>
        <p:txBody>
          <a:bodyPr/>
          <a:lstStyle/>
          <a:p>
            <a:endParaRPr lang="fr-F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p:txBody>
          <a:bodyPr/>
          <a:lstStyle/>
          <a:p>
            <a:r>
              <a:rPr lang="en-US" sz="3000">
                <a:solidFill>
                  <a:schemeClr val="bg1"/>
                </a:solidFill>
                <a:latin typeface="Comic Sans MS" pitchFamily="66" charset="0"/>
              </a:rPr>
              <a:t>Let us start with affine transformations</a:t>
            </a:r>
          </a:p>
        </p:txBody>
      </p:sp>
      <p:sp>
        <p:nvSpPr>
          <p:cNvPr id="505859" name="Rectangle 3"/>
          <p:cNvSpPr>
            <a:spLocks noGrp="1" noChangeArrowheads="1"/>
          </p:cNvSpPr>
          <p:nvPr>
            <p:ph type="body" idx="1"/>
          </p:nvPr>
        </p:nvSpPr>
        <p:spPr/>
        <p:txBody>
          <a:bodyPr/>
          <a:lstStyle/>
          <a:p>
            <a:pPr>
              <a:buFont typeface="Arial" pitchFamily="34" charset="0"/>
              <a:buChar char="•"/>
            </a:pPr>
            <a:r>
              <a:rPr lang="en-US" dirty="0">
                <a:solidFill>
                  <a:schemeClr val="bg1"/>
                </a:solidFill>
              </a:rPr>
              <a:t>Simple fitting procedure (linear least squares)</a:t>
            </a:r>
          </a:p>
          <a:p>
            <a:pPr>
              <a:buFont typeface="Arial" pitchFamily="34" charset="0"/>
              <a:buChar char="•"/>
            </a:pPr>
            <a:r>
              <a:rPr lang="en-US" dirty="0">
                <a:solidFill>
                  <a:schemeClr val="bg1"/>
                </a:solidFill>
              </a:rPr>
              <a:t>Approximates viewpoint changes for roughly planar objects and roughly orthographic cameras</a:t>
            </a:r>
          </a:p>
          <a:p>
            <a:pPr>
              <a:buFont typeface="Arial" pitchFamily="34" charset="0"/>
              <a:buChar char="•"/>
            </a:pPr>
            <a:r>
              <a:rPr lang="en-US" dirty="0">
                <a:solidFill>
                  <a:schemeClr val="bg1"/>
                </a:solidFill>
              </a:rPr>
              <a:t>Can be used to initialize fitting for more complex models</a:t>
            </a:r>
          </a:p>
        </p:txBody>
      </p:sp>
      <p:graphicFrame>
        <p:nvGraphicFramePr>
          <p:cNvPr id="505860" name="Object 4"/>
          <p:cNvGraphicFramePr>
            <a:graphicFrameLocks noChangeAspect="1"/>
          </p:cNvGraphicFramePr>
          <p:nvPr>
            <p:ph sz="quarter" idx="4294967295"/>
          </p:nvPr>
        </p:nvGraphicFramePr>
        <p:xfrm>
          <a:off x="1584325" y="3276600"/>
          <a:ext cx="2801938" cy="2552700"/>
        </p:xfrm>
        <a:graphic>
          <a:graphicData uri="http://schemas.openxmlformats.org/presentationml/2006/ole">
            <p:oleObj spid="_x0000_s505860" name="Image" r:id="rId4" imgW="5574603" imgH="5079365" progId="">
              <p:embed/>
            </p:oleObj>
          </a:graphicData>
        </a:graphic>
      </p:graphicFrame>
      <p:graphicFrame>
        <p:nvGraphicFramePr>
          <p:cNvPr id="505861" name="Object 5"/>
          <p:cNvGraphicFramePr>
            <a:graphicFrameLocks noChangeAspect="1"/>
          </p:cNvGraphicFramePr>
          <p:nvPr>
            <p:ph sz="quarter" idx="4294967295"/>
          </p:nvPr>
        </p:nvGraphicFramePr>
        <p:xfrm>
          <a:off x="4708525" y="3276600"/>
          <a:ext cx="3063875" cy="2552700"/>
        </p:xfrm>
        <a:graphic>
          <a:graphicData uri="http://schemas.openxmlformats.org/presentationml/2006/ole">
            <p:oleObj spid="_x0000_s505861" name="Image" r:id="rId5" imgW="6095238" imgH="5079365" progId="">
              <p:embed/>
            </p:oleObj>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42" name="Rectangle 38"/>
          <p:cNvSpPr>
            <a:spLocks noChangeArrowheads="1"/>
          </p:cNvSpPr>
          <p:nvPr/>
        </p:nvSpPr>
        <p:spPr bwMode="auto">
          <a:xfrm>
            <a:off x="576263" y="1916113"/>
            <a:ext cx="8389937" cy="4897437"/>
          </a:xfrm>
          <a:prstGeom prst="rect">
            <a:avLst/>
          </a:prstGeom>
          <a:solidFill>
            <a:schemeClr val="bg1"/>
          </a:solidFill>
          <a:ln w="9525" algn="ctr">
            <a:solidFill>
              <a:schemeClr val="tx1"/>
            </a:solidFill>
            <a:miter lim="800000"/>
            <a:headEnd/>
            <a:tailEnd/>
          </a:ln>
          <a:effectLst/>
        </p:spPr>
        <p:txBody>
          <a:bodyPr anchor="ctr">
            <a:spAutoFit/>
          </a:bodyPr>
          <a:lstStyle/>
          <a:p>
            <a:endParaRPr lang="fr-FR"/>
          </a:p>
        </p:txBody>
      </p:sp>
      <p:sp>
        <p:nvSpPr>
          <p:cNvPr id="507906" name="Rectangle 2"/>
          <p:cNvSpPr>
            <a:spLocks noGrp="1" noChangeArrowheads="1"/>
          </p:cNvSpPr>
          <p:nvPr>
            <p:ph type="title"/>
          </p:nvPr>
        </p:nvSpPr>
        <p:spPr/>
        <p:txBody>
          <a:bodyPr/>
          <a:lstStyle/>
          <a:p>
            <a:r>
              <a:rPr lang="en-US">
                <a:solidFill>
                  <a:schemeClr val="bg1"/>
                </a:solidFill>
                <a:latin typeface="Comic Sans MS" pitchFamily="66" charset="0"/>
              </a:rPr>
              <a:t>Fitting an affine transformation</a:t>
            </a:r>
          </a:p>
        </p:txBody>
      </p:sp>
      <p:sp>
        <p:nvSpPr>
          <p:cNvPr id="507907" name="Rectangle 3"/>
          <p:cNvSpPr>
            <a:spLocks noGrp="1" noChangeArrowheads="1"/>
          </p:cNvSpPr>
          <p:nvPr>
            <p:ph type="body" idx="1"/>
          </p:nvPr>
        </p:nvSpPr>
        <p:spPr/>
        <p:txBody>
          <a:bodyPr/>
          <a:lstStyle/>
          <a:p>
            <a:r>
              <a:rPr lang="en-US">
                <a:solidFill>
                  <a:schemeClr val="bg1"/>
                </a:solidFill>
              </a:rPr>
              <a:t>Assume we know the correspondences, how do we get the transformation?</a:t>
            </a:r>
          </a:p>
        </p:txBody>
      </p:sp>
      <p:graphicFrame>
        <p:nvGraphicFramePr>
          <p:cNvPr id="507924" name="Object 20"/>
          <p:cNvGraphicFramePr>
            <a:graphicFrameLocks noChangeAspect="1"/>
          </p:cNvGraphicFramePr>
          <p:nvPr>
            <p:ph sz="half" idx="4294967295"/>
          </p:nvPr>
        </p:nvGraphicFramePr>
        <p:xfrm>
          <a:off x="563563" y="4953000"/>
          <a:ext cx="3551237" cy="1006475"/>
        </p:xfrm>
        <a:graphic>
          <a:graphicData uri="http://schemas.openxmlformats.org/presentationml/2006/ole">
            <p:oleObj spid="_x0000_s507924" name="Equation" r:id="rId4" imgW="1701720" imgH="482400" progId="Equation.3">
              <p:embed/>
            </p:oleObj>
          </a:graphicData>
        </a:graphic>
      </p:graphicFrame>
      <p:graphicFrame>
        <p:nvGraphicFramePr>
          <p:cNvPr id="507925" name="Object 21"/>
          <p:cNvGraphicFramePr>
            <a:graphicFrameLocks noChangeAspect="1"/>
          </p:cNvGraphicFramePr>
          <p:nvPr>
            <p:ph sz="half" idx="4294967295"/>
          </p:nvPr>
        </p:nvGraphicFramePr>
        <p:xfrm>
          <a:off x="4495800" y="4038600"/>
          <a:ext cx="4525963" cy="2797175"/>
        </p:xfrm>
        <a:graphic>
          <a:graphicData uri="http://schemas.openxmlformats.org/presentationml/2006/ole">
            <p:oleObj spid="_x0000_s507925" name="Equation" r:id="rId5" imgW="2260440" imgH="1396800" progId="Equation.3">
              <p:embed/>
            </p:oleObj>
          </a:graphicData>
        </a:graphic>
      </p:graphicFrame>
      <p:graphicFrame>
        <p:nvGraphicFramePr>
          <p:cNvPr id="507926" name="Object 22"/>
          <p:cNvGraphicFramePr>
            <a:graphicFrameLocks noChangeAspect="1"/>
          </p:cNvGraphicFramePr>
          <p:nvPr/>
        </p:nvGraphicFramePr>
        <p:xfrm>
          <a:off x="5638800" y="2209800"/>
          <a:ext cx="730250" cy="365125"/>
        </p:xfrm>
        <a:graphic>
          <a:graphicData uri="http://schemas.openxmlformats.org/presentationml/2006/ole">
            <p:oleObj spid="_x0000_s507926" name="Equation" r:id="rId6" imgW="457200" imgH="228600" progId="Equation.3">
              <p:embed/>
            </p:oleObj>
          </a:graphicData>
        </a:graphic>
      </p:graphicFrame>
      <p:sp>
        <p:nvSpPr>
          <p:cNvPr id="507927" name="Line 23"/>
          <p:cNvSpPr>
            <a:spLocks noChangeShapeType="1"/>
          </p:cNvSpPr>
          <p:nvPr/>
        </p:nvSpPr>
        <p:spPr bwMode="auto">
          <a:xfrm flipV="1">
            <a:off x="4191000" y="3165475"/>
            <a:ext cx="914400" cy="0"/>
          </a:xfrm>
          <a:prstGeom prst="line">
            <a:avLst/>
          </a:prstGeom>
          <a:noFill/>
          <a:ln w="38100">
            <a:solidFill>
              <a:schemeClr val="tx1"/>
            </a:solidFill>
            <a:round/>
            <a:headEnd/>
            <a:tailEnd type="triangle" w="med" len="med"/>
          </a:ln>
          <a:effectLst/>
        </p:spPr>
        <p:txBody>
          <a:bodyPr/>
          <a:lstStyle/>
          <a:p>
            <a:endParaRPr lang="fr-FR"/>
          </a:p>
        </p:txBody>
      </p:sp>
      <p:grpSp>
        <p:nvGrpSpPr>
          <p:cNvPr id="507928" name="Group 24"/>
          <p:cNvGrpSpPr>
            <a:grpSpLocks/>
          </p:cNvGrpSpPr>
          <p:nvPr/>
        </p:nvGrpSpPr>
        <p:grpSpPr bwMode="auto">
          <a:xfrm>
            <a:off x="1676400" y="1946275"/>
            <a:ext cx="2241550" cy="2320925"/>
            <a:chOff x="3052" y="698"/>
            <a:chExt cx="1412" cy="1462"/>
          </a:xfrm>
        </p:grpSpPr>
        <p:sp>
          <p:nvSpPr>
            <p:cNvPr id="507929" name="AutoShape 25">
              <a:hlinkClick r:id="" action="ppaction://hlinkshowjump?jump=firstslide" highlightClick="1"/>
            </p:cNvPr>
            <p:cNvSpPr>
              <a:spLocks noChangeArrowheads="1"/>
            </p:cNvSpPr>
            <p:nvPr/>
          </p:nvSpPr>
          <p:spPr bwMode="auto">
            <a:xfrm>
              <a:off x="3052" y="698"/>
              <a:ext cx="1412" cy="1462"/>
            </a:xfrm>
            <a:prstGeom prst="actionButtonHome">
              <a:avLst/>
            </a:prstGeom>
            <a:solidFill>
              <a:schemeClr val="bg2">
                <a:alpha val="25000"/>
              </a:schemeClr>
            </a:solidFill>
            <a:ln w="9525">
              <a:noFill/>
              <a:miter lim="800000"/>
              <a:headEnd/>
              <a:tailEnd/>
            </a:ln>
            <a:effectLst/>
          </p:spPr>
          <p:txBody>
            <a:bodyPr wrap="none" anchor="ctr"/>
            <a:lstStyle/>
            <a:p>
              <a:endParaRPr lang="fr-FR"/>
            </a:p>
          </p:txBody>
        </p:sp>
        <p:sp>
          <p:nvSpPr>
            <p:cNvPr id="507930" name="Oval 26"/>
            <p:cNvSpPr>
              <a:spLocks noChangeAspect="1" noChangeArrowheads="1"/>
            </p:cNvSpPr>
            <p:nvPr/>
          </p:nvSpPr>
          <p:spPr bwMode="auto">
            <a:xfrm>
              <a:off x="3717" y="863"/>
              <a:ext cx="75" cy="75"/>
            </a:xfrm>
            <a:prstGeom prst="ellipse">
              <a:avLst/>
            </a:prstGeom>
            <a:solidFill>
              <a:srgbClr val="FF0000"/>
            </a:solidFill>
            <a:ln w="9525">
              <a:solidFill>
                <a:schemeClr val="tx1"/>
              </a:solidFill>
              <a:round/>
              <a:headEnd/>
              <a:tailEnd/>
            </a:ln>
            <a:effectLst/>
          </p:spPr>
          <p:txBody>
            <a:bodyPr wrap="none" anchor="ctr"/>
            <a:lstStyle/>
            <a:p>
              <a:endParaRPr lang="fr-FR"/>
            </a:p>
          </p:txBody>
        </p:sp>
        <p:sp>
          <p:nvSpPr>
            <p:cNvPr id="507931" name="Oval 27"/>
            <p:cNvSpPr>
              <a:spLocks noChangeAspect="1" noChangeArrowheads="1"/>
            </p:cNvSpPr>
            <p:nvPr/>
          </p:nvSpPr>
          <p:spPr bwMode="auto">
            <a:xfrm>
              <a:off x="4101" y="1898"/>
              <a:ext cx="75" cy="75"/>
            </a:xfrm>
            <a:prstGeom prst="ellipse">
              <a:avLst/>
            </a:prstGeom>
            <a:solidFill>
              <a:schemeClr val="folHlink"/>
            </a:solidFill>
            <a:ln w="9525">
              <a:solidFill>
                <a:schemeClr val="tx1"/>
              </a:solidFill>
              <a:round/>
              <a:headEnd/>
              <a:tailEnd/>
            </a:ln>
            <a:effectLst/>
          </p:spPr>
          <p:txBody>
            <a:bodyPr wrap="none" anchor="ctr"/>
            <a:lstStyle/>
            <a:p>
              <a:endParaRPr lang="fr-FR"/>
            </a:p>
          </p:txBody>
        </p:sp>
        <p:sp>
          <p:nvSpPr>
            <p:cNvPr id="507932" name="Oval 28"/>
            <p:cNvSpPr>
              <a:spLocks noChangeAspect="1" noChangeArrowheads="1"/>
            </p:cNvSpPr>
            <p:nvPr/>
          </p:nvSpPr>
          <p:spPr bwMode="auto">
            <a:xfrm>
              <a:off x="3648" y="1653"/>
              <a:ext cx="75" cy="75"/>
            </a:xfrm>
            <a:prstGeom prst="ellipse">
              <a:avLst/>
            </a:prstGeom>
            <a:solidFill>
              <a:srgbClr val="00FF00"/>
            </a:solidFill>
            <a:ln w="9525">
              <a:solidFill>
                <a:schemeClr val="tx1"/>
              </a:solidFill>
              <a:round/>
              <a:headEnd/>
              <a:tailEnd/>
            </a:ln>
            <a:effectLst/>
          </p:spPr>
          <p:txBody>
            <a:bodyPr wrap="none" anchor="ctr"/>
            <a:lstStyle/>
            <a:p>
              <a:endParaRPr lang="fr-FR"/>
            </a:p>
          </p:txBody>
        </p:sp>
        <p:sp>
          <p:nvSpPr>
            <p:cNvPr id="507933" name="Oval 29"/>
            <p:cNvSpPr>
              <a:spLocks noChangeAspect="1" noChangeArrowheads="1"/>
            </p:cNvSpPr>
            <p:nvPr/>
          </p:nvSpPr>
          <p:spPr bwMode="auto">
            <a:xfrm>
              <a:off x="3189" y="1392"/>
              <a:ext cx="75" cy="75"/>
            </a:xfrm>
            <a:prstGeom prst="ellipse">
              <a:avLst/>
            </a:prstGeom>
            <a:solidFill>
              <a:srgbClr val="FF00FF"/>
            </a:solidFill>
            <a:ln w="9525">
              <a:solidFill>
                <a:schemeClr val="tx1"/>
              </a:solidFill>
              <a:round/>
              <a:headEnd/>
              <a:tailEnd/>
            </a:ln>
            <a:effectLst/>
          </p:spPr>
          <p:txBody>
            <a:bodyPr wrap="none" anchor="ctr"/>
            <a:lstStyle/>
            <a:p>
              <a:endParaRPr lang="fr-FR"/>
            </a:p>
          </p:txBody>
        </p:sp>
        <p:sp>
          <p:nvSpPr>
            <p:cNvPr id="507934" name="Oval 30"/>
            <p:cNvSpPr>
              <a:spLocks noChangeAspect="1" noChangeArrowheads="1"/>
            </p:cNvSpPr>
            <p:nvPr/>
          </p:nvSpPr>
          <p:spPr bwMode="auto">
            <a:xfrm>
              <a:off x="4032" y="1200"/>
              <a:ext cx="75" cy="75"/>
            </a:xfrm>
            <a:prstGeom prst="ellipse">
              <a:avLst/>
            </a:prstGeom>
            <a:solidFill>
              <a:srgbClr val="FFFF00"/>
            </a:solidFill>
            <a:ln w="9525">
              <a:solidFill>
                <a:schemeClr val="tx1"/>
              </a:solidFill>
              <a:round/>
              <a:headEnd/>
              <a:tailEnd/>
            </a:ln>
            <a:effectLst/>
          </p:spPr>
          <p:txBody>
            <a:bodyPr wrap="none" anchor="ctr"/>
            <a:lstStyle/>
            <a:p>
              <a:endParaRPr lang="fr-FR"/>
            </a:p>
          </p:txBody>
        </p:sp>
      </p:grpSp>
      <p:sp>
        <p:nvSpPr>
          <p:cNvPr id="507935" name="AutoShape 31">
            <a:hlinkClick r:id="" action="ppaction://hlinkshowjump?jump=firstslide" highlightClick="1"/>
          </p:cNvPr>
          <p:cNvSpPr>
            <a:spLocks noChangeArrowheads="1"/>
          </p:cNvSpPr>
          <p:nvPr/>
        </p:nvSpPr>
        <p:spPr bwMode="auto">
          <a:xfrm rot="1247942">
            <a:off x="5410200" y="2209800"/>
            <a:ext cx="1479550" cy="1787525"/>
          </a:xfrm>
          <a:prstGeom prst="actionButtonHome">
            <a:avLst/>
          </a:prstGeom>
          <a:solidFill>
            <a:schemeClr val="bg2">
              <a:alpha val="25000"/>
            </a:schemeClr>
          </a:solidFill>
          <a:ln w="9525">
            <a:noFill/>
            <a:miter lim="800000"/>
            <a:headEnd/>
            <a:tailEnd/>
          </a:ln>
          <a:effectLst/>
        </p:spPr>
        <p:txBody>
          <a:bodyPr wrap="none" anchor="ctr"/>
          <a:lstStyle/>
          <a:p>
            <a:endParaRPr lang="fr-FR"/>
          </a:p>
        </p:txBody>
      </p:sp>
      <p:sp>
        <p:nvSpPr>
          <p:cNvPr id="507936" name="Oval 32"/>
          <p:cNvSpPr>
            <a:spLocks noChangeAspect="1" noChangeArrowheads="1"/>
          </p:cNvSpPr>
          <p:nvPr/>
        </p:nvSpPr>
        <p:spPr bwMode="auto">
          <a:xfrm>
            <a:off x="6281738" y="2547938"/>
            <a:ext cx="119062" cy="119062"/>
          </a:xfrm>
          <a:prstGeom prst="ellipse">
            <a:avLst/>
          </a:prstGeom>
          <a:solidFill>
            <a:srgbClr val="FF0000"/>
          </a:solidFill>
          <a:ln w="9525">
            <a:solidFill>
              <a:schemeClr val="tx1"/>
            </a:solidFill>
            <a:round/>
            <a:headEnd/>
            <a:tailEnd/>
          </a:ln>
          <a:effectLst/>
        </p:spPr>
        <p:txBody>
          <a:bodyPr wrap="none" anchor="ctr"/>
          <a:lstStyle/>
          <a:p>
            <a:endParaRPr lang="fr-FR"/>
          </a:p>
        </p:txBody>
      </p:sp>
      <p:sp>
        <p:nvSpPr>
          <p:cNvPr id="507937" name="Oval 33"/>
          <p:cNvSpPr>
            <a:spLocks noChangeAspect="1" noChangeArrowheads="1"/>
          </p:cNvSpPr>
          <p:nvPr/>
        </p:nvSpPr>
        <p:spPr bwMode="auto">
          <a:xfrm>
            <a:off x="6280150" y="3690938"/>
            <a:ext cx="119063" cy="119062"/>
          </a:xfrm>
          <a:prstGeom prst="ellipse">
            <a:avLst/>
          </a:prstGeom>
          <a:solidFill>
            <a:schemeClr val="folHlink"/>
          </a:solidFill>
          <a:ln w="9525">
            <a:solidFill>
              <a:schemeClr val="tx1"/>
            </a:solidFill>
            <a:round/>
            <a:headEnd/>
            <a:tailEnd/>
          </a:ln>
          <a:effectLst/>
        </p:spPr>
        <p:txBody>
          <a:bodyPr wrap="none" anchor="ctr"/>
          <a:lstStyle/>
          <a:p>
            <a:endParaRPr lang="fr-FR"/>
          </a:p>
        </p:txBody>
      </p:sp>
      <p:sp>
        <p:nvSpPr>
          <p:cNvPr id="507938" name="Oval 34"/>
          <p:cNvSpPr>
            <a:spLocks noChangeAspect="1" noChangeArrowheads="1"/>
          </p:cNvSpPr>
          <p:nvPr/>
        </p:nvSpPr>
        <p:spPr bwMode="auto">
          <a:xfrm>
            <a:off x="5899150" y="3268663"/>
            <a:ext cx="119063" cy="119062"/>
          </a:xfrm>
          <a:prstGeom prst="ellipse">
            <a:avLst/>
          </a:prstGeom>
          <a:solidFill>
            <a:srgbClr val="00FF00"/>
          </a:solidFill>
          <a:ln w="9525">
            <a:solidFill>
              <a:schemeClr val="tx1"/>
            </a:solidFill>
            <a:round/>
            <a:headEnd/>
            <a:tailEnd/>
          </a:ln>
          <a:effectLst/>
        </p:spPr>
        <p:txBody>
          <a:bodyPr wrap="none" anchor="ctr"/>
          <a:lstStyle/>
          <a:p>
            <a:endParaRPr lang="fr-FR"/>
          </a:p>
        </p:txBody>
      </p:sp>
      <p:sp>
        <p:nvSpPr>
          <p:cNvPr id="507939" name="Oval 35"/>
          <p:cNvSpPr>
            <a:spLocks noChangeAspect="1" noChangeArrowheads="1"/>
          </p:cNvSpPr>
          <p:nvPr/>
        </p:nvSpPr>
        <p:spPr bwMode="auto">
          <a:xfrm>
            <a:off x="5594350" y="2854325"/>
            <a:ext cx="119063" cy="119063"/>
          </a:xfrm>
          <a:prstGeom prst="ellipse">
            <a:avLst/>
          </a:prstGeom>
          <a:solidFill>
            <a:srgbClr val="FF00FF"/>
          </a:solidFill>
          <a:ln w="9525">
            <a:solidFill>
              <a:schemeClr val="tx1"/>
            </a:solidFill>
            <a:round/>
            <a:headEnd/>
            <a:tailEnd/>
          </a:ln>
          <a:effectLst/>
        </p:spPr>
        <p:txBody>
          <a:bodyPr wrap="none" anchor="ctr"/>
          <a:lstStyle/>
          <a:p>
            <a:endParaRPr lang="fr-FR"/>
          </a:p>
        </p:txBody>
      </p:sp>
      <p:sp>
        <p:nvSpPr>
          <p:cNvPr id="507940" name="Oval 36"/>
          <p:cNvSpPr>
            <a:spLocks noChangeAspect="1" noChangeArrowheads="1"/>
          </p:cNvSpPr>
          <p:nvPr/>
        </p:nvSpPr>
        <p:spPr bwMode="auto">
          <a:xfrm>
            <a:off x="6465888" y="2930525"/>
            <a:ext cx="119062" cy="119063"/>
          </a:xfrm>
          <a:prstGeom prst="ellipse">
            <a:avLst/>
          </a:prstGeom>
          <a:solidFill>
            <a:srgbClr val="FFFF00"/>
          </a:solidFill>
          <a:ln w="9525">
            <a:solidFill>
              <a:schemeClr val="tx1"/>
            </a:solidFill>
            <a:round/>
            <a:headEnd/>
            <a:tailEnd/>
          </a:ln>
          <a:effectLst/>
        </p:spPr>
        <p:txBody>
          <a:bodyPr wrap="none" anchor="ctr"/>
          <a:lstStyle/>
          <a:p>
            <a:endParaRPr lang="fr-FR"/>
          </a:p>
        </p:txBody>
      </p:sp>
      <p:graphicFrame>
        <p:nvGraphicFramePr>
          <p:cNvPr id="507941" name="Object 37"/>
          <p:cNvGraphicFramePr>
            <a:graphicFrameLocks noChangeAspect="1"/>
          </p:cNvGraphicFramePr>
          <p:nvPr/>
        </p:nvGraphicFramePr>
        <p:xfrm>
          <a:off x="1981200" y="1981200"/>
          <a:ext cx="730250" cy="365125"/>
        </p:xfrm>
        <a:graphic>
          <a:graphicData uri="http://schemas.openxmlformats.org/presentationml/2006/ole">
            <p:oleObj spid="_x0000_s507941" name="Equation" r:id="rId7" imgW="457200" imgH="2286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79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7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p:txBody>
          <a:bodyPr/>
          <a:lstStyle/>
          <a:p>
            <a:r>
              <a:rPr lang="en-US">
                <a:solidFill>
                  <a:schemeClr val="bg1"/>
                </a:solidFill>
                <a:latin typeface="Comic Sans MS" pitchFamily="66" charset="0"/>
              </a:rPr>
              <a:t>Fitting an affine transformation</a:t>
            </a:r>
          </a:p>
        </p:txBody>
      </p:sp>
      <p:sp>
        <p:nvSpPr>
          <p:cNvPr id="509955" name="Rectangle 3"/>
          <p:cNvSpPr>
            <a:spLocks noGrp="1" noChangeArrowheads="1"/>
          </p:cNvSpPr>
          <p:nvPr>
            <p:ph type="body" idx="1"/>
          </p:nvPr>
        </p:nvSpPr>
        <p:spPr>
          <a:xfrm>
            <a:off x="685800" y="4400550"/>
            <a:ext cx="7772400" cy="2232025"/>
          </a:xfrm>
        </p:spPr>
        <p:txBody>
          <a:bodyPr/>
          <a:lstStyle/>
          <a:p>
            <a:r>
              <a:rPr lang="en-US">
                <a:solidFill>
                  <a:schemeClr val="bg1"/>
                </a:solidFill>
              </a:rPr>
              <a:t>Linear system with six unknowns</a:t>
            </a:r>
          </a:p>
          <a:p>
            <a:r>
              <a:rPr lang="en-US">
                <a:solidFill>
                  <a:schemeClr val="bg1"/>
                </a:solidFill>
              </a:rPr>
              <a:t>Each match gives us two linearly independent equations: need at least three to solve for the transformation parameters</a:t>
            </a:r>
          </a:p>
        </p:txBody>
      </p:sp>
      <p:graphicFrame>
        <p:nvGraphicFramePr>
          <p:cNvPr id="509956" name="Object 4"/>
          <p:cNvGraphicFramePr>
            <a:graphicFrameLocks noChangeAspect="1"/>
          </p:cNvGraphicFramePr>
          <p:nvPr>
            <p:ph idx="4294967295"/>
          </p:nvPr>
        </p:nvGraphicFramePr>
        <p:xfrm>
          <a:off x="1828800" y="1066800"/>
          <a:ext cx="4648200" cy="2873375"/>
        </p:xfrm>
        <a:graphic>
          <a:graphicData uri="http://schemas.openxmlformats.org/presentationml/2006/ole">
            <p:oleObj spid="_x0000_s509956" name="Equation" r:id="rId4" imgW="2260440" imgH="1396800" progId="Equation.3">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6" name="Picture 2"/>
          <p:cNvPicPr>
            <a:picLocks noChangeAspect="1" noChangeArrowheads="1"/>
          </p:cNvPicPr>
          <p:nvPr/>
        </p:nvPicPr>
        <p:blipFill>
          <a:blip r:embed="rId3"/>
          <a:srcRect/>
          <a:stretch>
            <a:fillRect/>
          </a:stretch>
        </p:blipFill>
        <p:spPr bwMode="auto">
          <a:xfrm>
            <a:off x="248463" y="1201707"/>
            <a:ext cx="4746690" cy="3276248"/>
          </a:xfrm>
          <a:prstGeom prst="rect">
            <a:avLst/>
          </a:prstGeom>
          <a:noFill/>
          <a:ln w="9525">
            <a:noFill/>
            <a:miter lim="800000"/>
            <a:headEnd/>
            <a:tailEnd/>
          </a:ln>
          <a:effectLst/>
        </p:spPr>
      </p:pic>
      <p:sp>
        <p:nvSpPr>
          <p:cNvPr id="4" name="Text Box 5"/>
          <p:cNvSpPr txBox="1">
            <a:spLocks noChangeArrowheads="1"/>
          </p:cNvSpPr>
          <p:nvPr/>
        </p:nvSpPr>
        <p:spPr bwMode="auto">
          <a:xfrm>
            <a:off x="1888086" y="179343"/>
            <a:ext cx="5495415" cy="584775"/>
          </a:xfrm>
          <a:prstGeom prst="rect">
            <a:avLst/>
          </a:prstGeom>
          <a:noFill/>
          <a:ln w="9525" algn="ctr">
            <a:noFill/>
            <a:miter lim="800000"/>
            <a:headEnd/>
            <a:tailEnd/>
          </a:ln>
          <a:effectLst/>
        </p:spPr>
        <p:txBody>
          <a:bodyPr wrap="none">
            <a:spAutoFit/>
          </a:bodyPr>
          <a:lstStyle/>
          <a:p>
            <a:r>
              <a:rPr lang="en-US" sz="3200" dirty="0" smtClean="0"/>
              <a:t>Advantages of lens systems</a:t>
            </a:r>
            <a:endParaRPr lang="en-US" sz="3200" dirty="0"/>
          </a:p>
        </p:txBody>
      </p:sp>
      <p:pic>
        <p:nvPicPr>
          <p:cNvPr id="5" name="Picture 2"/>
          <p:cNvPicPr>
            <a:picLocks noChangeAspect="1" noChangeArrowheads="1"/>
          </p:cNvPicPr>
          <p:nvPr/>
        </p:nvPicPr>
        <p:blipFill>
          <a:blip r:embed="rId4"/>
          <a:srcRect/>
          <a:stretch>
            <a:fillRect/>
          </a:stretch>
        </p:blipFill>
        <p:spPr bwMode="auto">
          <a:xfrm>
            <a:off x="263466" y="4560903"/>
            <a:ext cx="4724826" cy="2004993"/>
          </a:xfrm>
          <a:prstGeom prst="rect">
            <a:avLst/>
          </a:prstGeom>
          <a:noFill/>
          <a:ln w="9525">
            <a:noFill/>
            <a:miter lim="800000"/>
            <a:headEnd/>
            <a:tailEnd/>
          </a:ln>
          <a:effectLst/>
        </p:spPr>
      </p:pic>
      <p:sp>
        <p:nvSpPr>
          <p:cNvPr id="7" name="Text Box 3"/>
          <p:cNvSpPr txBox="1">
            <a:spLocks noChangeArrowheads="1"/>
          </p:cNvSpPr>
          <p:nvPr/>
        </p:nvSpPr>
        <p:spPr bwMode="auto">
          <a:xfrm>
            <a:off x="5302260" y="5546754"/>
            <a:ext cx="3541761" cy="461665"/>
          </a:xfrm>
          <a:prstGeom prst="rect">
            <a:avLst/>
          </a:prstGeom>
          <a:noFill/>
          <a:ln w="28575">
            <a:solidFill>
              <a:srgbClr val="FF0000"/>
            </a:solidFill>
            <a:miter lim="800000"/>
            <a:headEnd/>
            <a:tailEnd/>
          </a:ln>
          <a:effectLst/>
        </p:spPr>
        <p:txBody>
          <a:bodyPr wrap="square">
            <a:spAutoFit/>
          </a:bodyPr>
          <a:lstStyle/>
          <a:p>
            <a:r>
              <a:rPr lang="en-US" sz="2400" dirty="0">
                <a:latin typeface="Times New Roman" pitchFamily="18" charset="0"/>
              </a:rPr>
              <a:t>E=(</a:t>
            </a:r>
            <a:r>
              <a:rPr lang="en-US" sz="2400" dirty="0">
                <a:latin typeface="Symbol" pitchFamily="18" charset="2"/>
              </a:rPr>
              <a:t>P</a:t>
            </a:r>
            <a:r>
              <a:rPr lang="en-US" sz="2400" dirty="0">
                <a:latin typeface="Times New Roman" pitchFamily="18" charset="0"/>
              </a:rPr>
              <a:t>/4) [ (d/z’)</a:t>
            </a:r>
            <a:r>
              <a:rPr lang="en-US" sz="2400" baseline="30000" dirty="0">
                <a:latin typeface="Times New Roman" pitchFamily="18" charset="0"/>
              </a:rPr>
              <a:t>2</a:t>
            </a:r>
            <a:r>
              <a:rPr lang="en-US" sz="2400" dirty="0">
                <a:latin typeface="Times New Roman" pitchFamily="18" charset="0"/>
              </a:rPr>
              <a:t> cos</a:t>
            </a:r>
            <a:r>
              <a:rPr lang="en-US" sz="2400" baseline="30000" dirty="0">
                <a:latin typeface="Times New Roman" pitchFamily="18" charset="0"/>
              </a:rPr>
              <a:t>4</a:t>
            </a:r>
            <a:r>
              <a:rPr lang="en-US" sz="2400" dirty="0">
                <a:latin typeface="Symbol" pitchFamily="18" charset="2"/>
              </a:rPr>
              <a:t>a </a:t>
            </a:r>
            <a:r>
              <a:rPr lang="en-US" sz="2400" dirty="0">
                <a:latin typeface="Times New Roman" pitchFamily="18" charset="0"/>
              </a:rPr>
              <a:t>] L</a:t>
            </a:r>
          </a:p>
        </p:txBody>
      </p:sp>
      <p:sp>
        <p:nvSpPr>
          <p:cNvPr id="9" name="Rectangle 3"/>
          <p:cNvSpPr txBox="1">
            <a:spLocks noChangeArrowheads="1"/>
          </p:cNvSpPr>
          <p:nvPr/>
        </p:nvSpPr>
        <p:spPr>
          <a:xfrm>
            <a:off x="5484825" y="1639863"/>
            <a:ext cx="3249657" cy="3870378"/>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800" kern="0" dirty="0" smtClean="0"/>
              <a:t>Can focus sharply </a:t>
            </a:r>
            <a:r>
              <a:rPr kumimoji="0" lang="en-US" sz="2800" b="0" i="0" u="none" strike="noStrike" kern="0" cap="none" spc="0" normalizeH="0" baseline="0" noProof="0" dirty="0" smtClean="0">
                <a:ln>
                  <a:noFill/>
                </a:ln>
                <a:solidFill>
                  <a:schemeClr val="tx1"/>
                </a:solidFill>
                <a:effectLst/>
                <a:uLnTx/>
                <a:uFillTx/>
                <a:latin typeface="Comic Sans MS" pitchFamily="66" charset="0"/>
                <a:ea typeface="+mn-ea"/>
                <a:cs typeface="+mn-cs"/>
              </a:rPr>
              <a:t>on close and distanced objects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800" kern="0" dirty="0" smtClean="0"/>
              <a:t>Transmits more light compared to pinhole camera</a:t>
            </a:r>
            <a:endParaRPr kumimoji="0" lang="en-US" sz="2800" b="0" i="0" u="none" strike="noStrike" kern="0" cap="none" spc="0" normalizeH="0" baseline="0" noProof="0" dirty="0">
              <a:ln>
                <a:noFill/>
              </a:ln>
              <a:solidFill>
                <a:schemeClr val="tx1"/>
              </a:solidFill>
              <a:effectLst/>
              <a:uLnTx/>
              <a:uFillTx/>
              <a:latin typeface="Comic Sans MS" pitchFamily="66" charset="0"/>
              <a:ea typeface="+mn-ea"/>
              <a:cs typeface="+mn-cs"/>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a:xfrm>
            <a:off x="360363" y="76200"/>
            <a:ext cx="8424862" cy="838200"/>
          </a:xfrm>
        </p:spPr>
        <p:txBody>
          <a:bodyPr/>
          <a:lstStyle/>
          <a:p>
            <a:r>
              <a:rPr lang="en-US" sz="3000">
                <a:solidFill>
                  <a:schemeClr val="bg1"/>
                </a:solidFill>
                <a:latin typeface="Comic Sans MS" pitchFamily="66" charset="0"/>
              </a:rPr>
              <a:t>What if we don’t know the correspondences?</a:t>
            </a:r>
          </a:p>
        </p:txBody>
      </p:sp>
      <p:pic>
        <p:nvPicPr>
          <p:cNvPr id="512003" name="Picture 3" descr="vangogh0"/>
          <p:cNvPicPr>
            <a:picLocks noChangeAspect="1" noChangeArrowheads="1"/>
          </p:cNvPicPr>
          <p:nvPr/>
        </p:nvPicPr>
        <p:blipFill>
          <a:blip r:embed="rId3"/>
          <a:srcRect/>
          <a:stretch>
            <a:fillRect/>
          </a:stretch>
        </p:blipFill>
        <p:spPr bwMode="auto">
          <a:xfrm>
            <a:off x="1036638" y="1219200"/>
            <a:ext cx="2925762" cy="2241550"/>
          </a:xfrm>
          <a:prstGeom prst="rect">
            <a:avLst/>
          </a:prstGeom>
          <a:noFill/>
        </p:spPr>
      </p:pic>
      <p:grpSp>
        <p:nvGrpSpPr>
          <p:cNvPr id="512004" name="Group 4"/>
          <p:cNvGrpSpPr>
            <a:grpSpLocks noChangeAspect="1"/>
          </p:cNvGrpSpPr>
          <p:nvPr/>
        </p:nvGrpSpPr>
        <p:grpSpPr bwMode="auto">
          <a:xfrm>
            <a:off x="1271588" y="2786063"/>
            <a:ext cx="201612" cy="227012"/>
            <a:chOff x="1824" y="1728"/>
            <a:chExt cx="1392" cy="1392"/>
          </a:xfrm>
        </p:grpSpPr>
        <p:sp>
          <p:nvSpPr>
            <p:cNvPr id="512005" name="Line 5"/>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512006" name="Line 6"/>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512007" name="Group 7"/>
          <p:cNvGrpSpPr>
            <a:grpSpLocks noChangeAspect="1"/>
          </p:cNvGrpSpPr>
          <p:nvPr/>
        </p:nvGrpSpPr>
        <p:grpSpPr bwMode="auto">
          <a:xfrm>
            <a:off x="2389188" y="2905125"/>
            <a:ext cx="201612" cy="228600"/>
            <a:chOff x="1824" y="1728"/>
            <a:chExt cx="1392" cy="1392"/>
          </a:xfrm>
        </p:grpSpPr>
        <p:sp>
          <p:nvSpPr>
            <p:cNvPr id="512008" name="Line 8"/>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512009" name="Line 9"/>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512010" name="Group 10"/>
          <p:cNvGrpSpPr>
            <a:grpSpLocks noChangeAspect="1"/>
          </p:cNvGrpSpPr>
          <p:nvPr/>
        </p:nvGrpSpPr>
        <p:grpSpPr bwMode="auto">
          <a:xfrm>
            <a:off x="1941513" y="2479675"/>
            <a:ext cx="203200" cy="227013"/>
            <a:chOff x="1824" y="1728"/>
            <a:chExt cx="1392" cy="1392"/>
          </a:xfrm>
        </p:grpSpPr>
        <p:sp>
          <p:nvSpPr>
            <p:cNvPr id="512011" name="Line 11"/>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512012" name="Line 12"/>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512013" name="Group 13"/>
          <p:cNvGrpSpPr>
            <a:grpSpLocks noChangeAspect="1"/>
          </p:cNvGrpSpPr>
          <p:nvPr/>
        </p:nvGrpSpPr>
        <p:grpSpPr bwMode="auto">
          <a:xfrm>
            <a:off x="1485900" y="2157413"/>
            <a:ext cx="203200" cy="228600"/>
            <a:chOff x="1824" y="1728"/>
            <a:chExt cx="1392" cy="1392"/>
          </a:xfrm>
        </p:grpSpPr>
        <p:sp>
          <p:nvSpPr>
            <p:cNvPr id="512014" name="Line 14"/>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512015" name="Line 15"/>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512016" name="Group 16"/>
          <p:cNvGrpSpPr>
            <a:grpSpLocks noChangeAspect="1"/>
          </p:cNvGrpSpPr>
          <p:nvPr/>
        </p:nvGrpSpPr>
        <p:grpSpPr bwMode="auto">
          <a:xfrm>
            <a:off x="2984500" y="2870200"/>
            <a:ext cx="201613" cy="227013"/>
            <a:chOff x="1824" y="1728"/>
            <a:chExt cx="1392" cy="1392"/>
          </a:xfrm>
        </p:grpSpPr>
        <p:sp>
          <p:nvSpPr>
            <p:cNvPr id="512017" name="Line 17"/>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512018" name="Line 18"/>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512019" name="Group 19"/>
          <p:cNvGrpSpPr>
            <a:grpSpLocks noChangeAspect="1"/>
          </p:cNvGrpSpPr>
          <p:nvPr/>
        </p:nvGrpSpPr>
        <p:grpSpPr bwMode="auto">
          <a:xfrm>
            <a:off x="2798763" y="1766888"/>
            <a:ext cx="201612" cy="227012"/>
            <a:chOff x="1824" y="1728"/>
            <a:chExt cx="1392" cy="1392"/>
          </a:xfrm>
        </p:grpSpPr>
        <p:sp>
          <p:nvSpPr>
            <p:cNvPr id="512020" name="Line 20"/>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512021" name="Line 21"/>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512022" name="Group 22"/>
          <p:cNvGrpSpPr>
            <a:grpSpLocks noChangeAspect="1"/>
          </p:cNvGrpSpPr>
          <p:nvPr/>
        </p:nvGrpSpPr>
        <p:grpSpPr bwMode="auto">
          <a:xfrm>
            <a:off x="3124200" y="2206625"/>
            <a:ext cx="201613" cy="230188"/>
            <a:chOff x="1824" y="1728"/>
            <a:chExt cx="1392" cy="1392"/>
          </a:xfrm>
        </p:grpSpPr>
        <p:sp>
          <p:nvSpPr>
            <p:cNvPr id="512023" name="Line 23"/>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512024" name="Line 24"/>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512025" name="Group 25"/>
          <p:cNvGrpSpPr>
            <a:grpSpLocks noChangeAspect="1"/>
          </p:cNvGrpSpPr>
          <p:nvPr/>
        </p:nvGrpSpPr>
        <p:grpSpPr bwMode="auto">
          <a:xfrm>
            <a:off x="1844675" y="3054350"/>
            <a:ext cx="203200" cy="227013"/>
            <a:chOff x="1824" y="1728"/>
            <a:chExt cx="1392" cy="1392"/>
          </a:xfrm>
        </p:grpSpPr>
        <p:sp>
          <p:nvSpPr>
            <p:cNvPr id="512026" name="Line 26"/>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512027" name="Line 27"/>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512028" name="Group 28"/>
          <p:cNvGrpSpPr>
            <a:grpSpLocks noChangeAspect="1"/>
          </p:cNvGrpSpPr>
          <p:nvPr/>
        </p:nvGrpSpPr>
        <p:grpSpPr bwMode="auto">
          <a:xfrm>
            <a:off x="2352675" y="2147888"/>
            <a:ext cx="203200" cy="228600"/>
            <a:chOff x="1824" y="1728"/>
            <a:chExt cx="1392" cy="1392"/>
          </a:xfrm>
        </p:grpSpPr>
        <p:sp>
          <p:nvSpPr>
            <p:cNvPr id="512029" name="Line 29"/>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512030" name="Line 30"/>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pic>
        <p:nvPicPr>
          <p:cNvPr id="512031" name="Picture 31" descr="v_img11"/>
          <p:cNvPicPr>
            <a:picLocks noChangeAspect="1" noChangeArrowheads="1"/>
          </p:cNvPicPr>
          <p:nvPr/>
        </p:nvPicPr>
        <p:blipFill>
          <a:blip r:embed="rId4"/>
          <a:srcRect/>
          <a:stretch>
            <a:fillRect/>
          </a:stretch>
        </p:blipFill>
        <p:spPr bwMode="auto">
          <a:xfrm>
            <a:off x="5638800" y="1223963"/>
            <a:ext cx="2927350" cy="2236787"/>
          </a:xfrm>
          <a:prstGeom prst="rect">
            <a:avLst/>
          </a:prstGeom>
          <a:noFill/>
        </p:spPr>
      </p:pic>
      <p:grpSp>
        <p:nvGrpSpPr>
          <p:cNvPr id="512032" name="Group 32"/>
          <p:cNvGrpSpPr>
            <a:grpSpLocks noChangeAspect="1"/>
          </p:cNvGrpSpPr>
          <p:nvPr/>
        </p:nvGrpSpPr>
        <p:grpSpPr bwMode="auto">
          <a:xfrm>
            <a:off x="6629400" y="1870075"/>
            <a:ext cx="201613" cy="228600"/>
            <a:chOff x="1824" y="1728"/>
            <a:chExt cx="1392" cy="1392"/>
          </a:xfrm>
        </p:grpSpPr>
        <p:sp>
          <p:nvSpPr>
            <p:cNvPr id="512033" name="Line 33"/>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512034" name="Line 34"/>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512035" name="Group 35"/>
          <p:cNvGrpSpPr>
            <a:grpSpLocks noChangeAspect="1"/>
          </p:cNvGrpSpPr>
          <p:nvPr/>
        </p:nvGrpSpPr>
        <p:grpSpPr bwMode="auto">
          <a:xfrm>
            <a:off x="7072313" y="1592263"/>
            <a:ext cx="201612" cy="230187"/>
            <a:chOff x="1824" y="1728"/>
            <a:chExt cx="1392" cy="1392"/>
          </a:xfrm>
        </p:grpSpPr>
        <p:sp>
          <p:nvSpPr>
            <p:cNvPr id="512036" name="Line 36"/>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512037" name="Line 37"/>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512038" name="Group 38"/>
          <p:cNvGrpSpPr>
            <a:grpSpLocks noChangeAspect="1"/>
          </p:cNvGrpSpPr>
          <p:nvPr/>
        </p:nvGrpSpPr>
        <p:grpSpPr bwMode="auto">
          <a:xfrm>
            <a:off x="7615238" y="1947863"/>
            <a:ext cx="201612" cy="230187"/>
            <a:chOff x="1824" y="1728"/>
            <a:chExt cx="1392" cy="1392"/>
          </a:xfrm>
        </p:grpSpPr>
        <p:sp>
          <p:nvSpPr>
            <p:cNvPr id="512039" name="Line 39"/>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512040" name="Line 40"/>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512041" name="Group 41"/>
          <p:cNvGrpSpPr>
            <a:grpSpLocks noChangeAspect="1"/>
          </p:cNvGrpSpPr>
          <p:nvPr/>
        </p:nvGrpSpPr>
        <p:grpSpPr bwMode="auto">
          <a:xfrm>
            <a:off x="6848475" y="2457450"/>
            <a:ext cx="201613" cy="230188"/>
            <a:chOff x="1824" y="1728"/>
            <a:chExt cx="1392" cy="1392"/>
          </a:xfrm>
        </p:grpSpPr>
        <p:sp>
          <p:nvSpPr>
            <p:cNvPr id="512042" name="Line 42"/>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512043" name="Line 43"/>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512044" name="Group 44"/>
          <p:cNvGrpSpPr>
            <a:grpSpLocks noChangeAspect="1"/>
          </p:cNvGrpSpPr>
          <p:nvPr/>
        </p:nvGrpSpPr>
        <p:grpSpPr bwMode="auto">
          <a:xfrm>
            <a:off x="7085013" y="2878138"/>
            <a:ext cx="201612" cy="228600"/>
            <a:chOff x="1824" y="1728"/>
            <a:chExt cx="1392" cy="1392"/>
          </a:xfrm>
        </p:grpSpPr>
        <p:sp>
          <p:nvSpPr>
            <p:cNvPr id="512045" name="Line 45"/>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512046" name="Line 46"/>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512047" name="Group 47"/>
          <p:cNvGrpSpPr>
            <a:grpSpLocks noChangeAspect="1"/>
          </p:cNvGrpSpPr>
          <p:nvPr/>
        </p:nvGrpSpPr>
        <p:grpSpPr bwMode="auto">
          <a:xfrm>
            <a:off x="7480300" y="3168650"/>
            <a:ext cx="201613" cy="230188"/>
            <a:chOff x="1824" y="1728"/>
            <a:chExt cx="1392" cy="1392"/>
          </a:xfrm>
        </p:grpSpPr>
        <p:sp>
          <p:nvSpPr>
            <p:cNvPr id="512048" name="Line 48"/>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512049" name="Line 49"/>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512050" name="Group 50"/>
          <p:cNvGrpSpPr>
            <a:grpSpLocks noChangeAspect="1"/>
          </p:cNvGrpSpPr>
          <p:nvPr/>
        </p:nvGrpSpPr>
        <p:grpSpPr bwMode="auto">
          <a:xfrm>
            <a:off x="7529513" y="2633663"/>
            <a:ext cx="201612" cy="228600"/>
            <a:chOff x="1824" y="1728"/>
            <a:chExt cx="1392" cy="1392"/>
          </a:xfrm>
        </p:grpSpPr>
        <p:sp>
          <p:nvSpPr>
            <p:cNvPr id="512051" name="Line 51"/>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512052" name="Line 52"/>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sp>
        <p:nvSpPr>
          <p:cNvPr id="512053" name="Line 53"/>
          <p:cNvSpPr>
            <a:spLocks noChangeShapeType="1"/>
          </p:cNvSpPr>
          <p:nvPr/>
        </p:nvSpPr>
        <p:spPr bwMode="auto">
          <a:xfrm>
            <a:off x="4516438" y="2341563"/>
            <a:ext cx="631825" cy="0"/>
          </a:xfrm>
          <a:prstGeom prst="line">
            <a:avLst/>
          </a:prstGeom>
          <a:noFill/>
          <a:ln w="28575">
            <a:solidFill>
              <a:schemeClr val="bg1"/>
            </a:solidFill>
            <a:round/>
            <a:headEnd type="triangle" w="med" len="med"/>
            <a:tailEnd type="triangle" w="med" len="med"/>
          </a:ln>
          <a:effectLst/>
        </p:spPr>
        <p:txBody>
          <a:bodyPr wrap="none" anchor="ctr">
            <a:spAutoFit/>
          </a:bodyPr>
          <a:lstStyle/>
          <a:p>
            <a:endParaRPr lang="fr-FR"/>
          </a:p>
        </p:txBody>
      </p:sp>
      <p:sp>
        <p:nvSpPr>
          <p:cNvPr id="512054" name="Text Box 54"/>
          <p:cNvSpPr txBox="1">
            <a:spLocks noChangeArrowheads="1"/>
          </p:cNvSpPr>
          <p:nvPr/>
        </p:nvSpPr>
        <p:spPr bwMode="auto">
          <a:xfrm>
            <a:off x="4606925" y="1752600"/>
            <a:ext cx="498475" cy="519113"/>
          </a:xfrm>
          <a:prstGeom prst="rect">
            <a:avLst/>
          </a:prstGeom>
          <a:noFill/>
          <a:ln w="19050">
            <a:noFill/>
            <a:miter lim="800000"/>
            <a:headEnd/>
            <a:tailEnd/>
          </a:ln>
          <a:effectLst/>
        </p:spPr>
        <p:txBody>
          <a:bodyPr anchor="ctr">
            <a:spAutoFit/>
          </a:bodyPr>
          <a:lstStyle/>
          <a:p>
            <a:pPr algn="ctr">
              <a:spcBef>
                <a:spcPct val="20000"/>
              </a:spcBef>
            </a:pPr>
            <a:r>
              <a:rPr lang="en-US" sz="2800">
                <a:solidFill>
                  <a:schemeClr val="bg1"/>
                </a:solidFill>
                <a:latin typeface="Times New Roman" pitchFamily="18" charset="0"/>
              </a:rPr>
              <a:t>?</a:t>
            </a:r>
            <a:endParaRPr lang="en-US" sz="2400">
              <a:solidFill>
                <a:schemeClr val="bg1"/>
              </a:solidFill>
              <a:latin typeface="Times New Roman" pitchFamily="18" charset="0"/>
            </a:endParaRPr>
          </a:p>
        </p:txBody>
      </p:sp>
      <p:sp>
        <p:nvSpPr>
          <p:cNvPr id="512055" name="Rectangle 55"/>
          <p:cNvSpPr>
            <a:spLocks noGrp="1" noChangeArrowheads="1"/>
          </p:cNvSpPr>
          <p:nvPr>
            <p:ph type="body" idx="1"/>
          </p:nvPr>
        </p:nvSpPr>
        <p:spPr/>
        <p:txBody>
          <a:bodyPr/>
          <a:lstStyle/>
          <a:p>
            <a:endParaRPr lang="fr-FR"/>
          </a:p>
        </p:txBody>
      </p:sp>
    </p:spTree>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Rectangle 2"/>
          <p:cNvSpPr>
            <a:spLocks noGrp="1" noChangeArrowheads="1"/>
          </p:cNvSpPr>
          <p:nvPr>
            <p:ph type="title"/>
          </p:nvPr>
        </p:nvSpPr>
        <p:spPr>
          <a:xfrm>
            <a:off x="360363" y="76200"/>
            <a:ext cx="8424862" cy="838200"/>
          </a:xfrm>
        </p:spPr>
        <p:txBody>
          <a:bodyPr/>
          <a:lstStyle/>
          <a:p>
            <a:r>
              <a:rPr lang="en-US" sz="3000">
                <a:solidFill>
                  <a:schemeClr val="bg1"/>
                </a:solidFill>
                <a:latin typeface="Comic Sans MS" pitchFamily="66" charset="0"/>
              </a:rPr>
              <a:t>What if we don’t know the correspondences?</a:t>
            </a:r>
          </a:p>
        </p:txBody>
      </p:sp>
      <p:pic>
        <p:nvPicPr>
          <p:cNvPr id="622595" name="Picture 3" descr="vangogh0"/>
          <p:cNvPicPr>
            <a:picLocks noChangeAspect="1" noChangeArrowheads="1"/>
          </p:cNvPicPr>
          <p:nvPr/>
        </p:nvPicPr>
        <p:blipFill>
          <a:blip r:embed="rId3"/>
          <a:srcRect/>
          <a:stretch>
            <a:fillRect/>
          </a:stretch>
        </p:blipFill>
        <p:spPr bwMode="auto">
          <a:xfrm>
            <a:off x="1036638" y="1219200"/>
            <a:ext cx="2925762" cy="2241550"/>
          </a:xfrm>
          <a:prstGeom prst="rect">
            <a:avLst/>
          </a:prstGeom>
          <a:noFill/>
        </p:spPr>
      </p:pic>
      <p:grpSp>
        <p:nvGrpSpPr>
          <p:cNvPr id="622596" name="Group 4"/>
          <p:cNvGrpSpPr>
            <a:grpSpLocks noChangeAspect="1"/>
          </p:cNvGrpSpPr>
          <p:nvPr/>
        </p:nvGrpSpPr>
        <p:grpSpPr bwMode="auto">
          <a:xfrm>
            <a:off x="1271588" y="2786063"/>
            <a:ext cx="201612" cy="227012"/>
            <a:chOff x="1824" y="1728"/>
            <a:chExt cx="1392" cy="1392"/>
          </a:xfrm>
        </p:grpSpPr>
        <p:sp>
          <p:nvSpPr>
            <p:cNvPr id="622597" name="Line 5"/>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598" name="Line 6"/>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622599" name="Group 7"/>
          <p:cNvGrpSpPr>
            <a:grpSpLocks noChangeAspect="1"/>
          </p:cNvGrpSpPr>
          <p:nvPr/>
        </p:nvGrpSpPr>
        <p:grpSpPr bwMode="auto">
          <a:xfrm>
            <a:off x="2389188" y="2905125"/>
            <a:ext cx="201612" cy="228600"/>
            <a:chOff x="1824" y="1728"/>
            <a:chExt cx="1392" cy="1392"/>
          </a:xfrm>
        </p:grpSpPr>
        <p:sp>
          <p:nvSpPr>
            <p:cNvPr id="622600" name="Line 8"/>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601" name="Line 9"/>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622602" name="Group 10"/>
          <p:cNvGrpSpPr>
            <a:grpSpLocks noChangeAspect="1"/>
          </p:cNvGrpSpPr>
          <p:nvPr/>
        </p:nvGrpSpPr>
        <p:grpSpPr bwMode="auto">
          <a:xfrm>
            <a:off x="1941513" y="2479675"/>
            <a:ext cx="203200" cy="227013"/>
            <a:chOff x="1824" y="1728"/>
            <a:chExt cx="1392" cy="1392"/>
          </a:xfrm>
        </p:grpSpPr>
        <p:sp>
          <p:nvSpPr>
            <p:cNvPr id="622603" name="Line 11"/>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604" name="Line 12"/>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622605" name="Group 13"/>
          <p:cNvGrpSpPr>
            <a:grpSpLocks noChangeAspect="1"/>
          </p:cNvGrpSpPr>
          <p:nvPr/>
        </p:nvGrpSpPr>
        <p:grpSpPr bwMode="auto">
          <a:xfrm>
            <a:off x="1485900" y="2157413"/>
            <a:ext cx="203200" cy="228600"/>
            <a:chOff x="1824" y="1728"/>
            <a:chExt cx="1392" cy="1392"/>
          </a:xfrm>
        </p:grpSpPr>
        <p:sp>
          <p:nvSpPr>
            <p:cNvPr id="622606" name="Line 14"/>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607" name="Line 15"/>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622608" name="Group 16"/>
          <p:cNvGrpSpPr>
            <a:grpSpLocks noChangeAspect="1"/>
          </p:cNvGrpSpPr>
          <p:nvPr/>
        </p:nvGrpSpPr>
        <p:grpSpPr bwMode="auto">
          <a:xfrm>
            <a:off x="2984500" y="2870200"/>
            <a:ext cx="201613" cy="227013"/>
            <a:chOff x="1824" y="1728"/>
            <a:chExt cx="1392" cy="1392"/>
          </a:xfrm>
        </p:grpSpPr>
        <p:sp>
          <p:nvSpPr>
            <p:cNvPr id="622609" name="Line 17"/>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610" name="Line 18"/>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622611" name="Group 19"/>
          <p:cNvGrpSpPr>
            <a:grpSpLocks noChangeAspect="1"/>
          </p:cNvGrpSpPr>
          <p:nvPr/>
        </p:nvGrpSpPr>
        <p:grpSpPr bwMode="auto">
          <a:xfrm>
            <a:off x="2798763" y="1766888"/>
            <a:ext cx="201612" cy="227012"/>
            <a:chOff x="1824" y="1728"/>
            <a:chExt cx="1392" cy="1392"/>
          </a:xfrm>
        </p:grpSpPr>
        <p:sp>
          <p:nvSpPr>
            <p:cNvPr id="622612" name="Line 20"/>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613" name="Line 21"/>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622614" name="Group 22"/>
          <p:cNvGrpSpPr>
            <a:grpSpLocks noChangeAspect="1"/>
          </p:cNvGrpSpPr>
          <p:nvPr/>
        </p:nvGrpSpPr>
        <p:grpSpPr bwMode="auto">
          <a:xfrm>
            <a:off x="3124200" y="2206625"/>
            <a:ext cx="201613" cy="230188"/>
            <a:chOff x="1824" y="1728"/>
            <a:chExt cx="1392" cy="1392"/>
          </a:xfrm>
        </p:grpSpPr>
        <p:sp>
          <p:nvSpPr>
            <p:cNvPr id="622615" name="Line 23"/>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616" name="Line 24"/>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622617" name="Group 25"/>
          <p:cNvGrpSpPr>
            <a:grpSpLocks noChangeAspect="1"/>
          </p:cNvGrpSpPr>
          <p:nvPr/>
        </p:nvGrpSpPr>
        <p:grpSpPr bwMode="auto">
          <a:xfrm>
            <a:off x="1844675" y="3054350"/>
            <a:ext cx="203200" cy="227013"/>
            <a:chOff x="1824" y="1728"/>
            <a:chExt cx="1392" cy="1392"/>
          </a:xfrm>
        </p:grpSpPr>
        <p:sp>
          <p:nvSpPr>
            <p:cNvPr id="622618" name="Line 26"/>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619" name="Line 27"/>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622620" name="Group 28"/>
          <p:cNvGrpSpPr>
            <a:grpSpLocks noChangeAspect="1"/>
          </p:cNvGrpSpPr>
          <p:nvPr/>
        </p:nvGrpSpPr>
        <p:grpSpPr bwMode="auto">
          <a:xfrm>
            <a:off x="2352675" y="2147888"/>
            <a:ext cx="203200" cy="228600"/>
            <a:chOff x="1824" y="1728"/>
            <a:chExt cx="1392" cy="1392"/>
          </a:xfrm>
        </p:grpSpPr>
        <p:sp>
          <p:nvSpPr>
            <p:cNvPr id="622621" name="Line 29"/>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622" name="Line 30"/>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pic>
        <p:nvPicPr>
          <p:cNvPr id="622623" name="Picture 31" descr="v_img11"/>
          <p:cNvPicPr>
            <a:picLocks noChangeAspect="1" noChangeArrowheads="1"/>
          </p:cNvPicPr>
          <p:nvPr/>
        </p:nvPicPr>
        <p:blipFill>
          <a:blip r:embed="rId4"/>
          <a:srcRect/>
          <a:stretch>
            <a:fillRect/>
          </a:stretch>
        </p:blipFill>
        <p:spPr bwMode="auto">
          <a:xfrm>
            <a:off x="5638800" y="1223963"/>
            <a:ext cx="2927350" cy="2236787"/>
          </a:xfrm>
          <a:prstGeom prst="rect">
            <a:avLst/>
          </a:prstGeom>
          <a:noFill/>
        </p:spPr>
      </p:pic>
      <p:grpSp>
        <p:nvGrpSpPr>
          <p:cNvPr id="622624" name="Group 32"/>
          <p:cNvGrpSpPr>
            <a:grpSpLocks noChangeAspect="1"/>
          </p:cNvGrpSpPr>
          <p:nvPr/>
        </p:nvGrpSpPr>
        <p:grpSpPr bwMode="auto">
          <a:xfrm>
            <a:off x="6629400" y="1870075"/>
            <a:ext cx="201613" cy="228600"/>
            <a:chOff x="1824" y="1728"/>
            <a:chExt cx="1392" cy="1392"/>
          </a:xfrm>
        </p:grpSpPr>
        <p:sp>
          <p:nvSpPr>
            <p:cNvPr id="622625" name="Line 33"/>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626" name="Line 34"/>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622627" name="Group 35"/>
          <p:cNvGrpSpPr>
            <a:grpSpLocks noChangeAspect="1"/>
          </p:cNvGrpSpPr>
          <p:nvPr/>
        </p:nvGrpSpPr>
        <p:grpSpPr bwMode="auto">
          <a:xfrm>
            <a:off x="7072313" y="1592263"/>
            <a:ext cx="201612" cy="230187"/>
            <a:chOff x="1824" y="1728"/>
            <a:chExt cx="1392" cy="1392"/>
          </a:xfrm>
        </p:grpSpPr>
        <p:sp>
          <p:nvSpPr>
            <p:cNvPr id="622628" name="Line 36"/>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629" name="Line 37"/>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622630" name="Group 38"/>
          <p:cNvGrpSpPr>
            <a:grpSpLocks noChangeAspect="1"/>
          </p:cNvGrpSpPr>
          <p:nvPr/>
        </p:nvGrpSpPr>
        <p:grpSpPr bwMode="auto">
          <a:xfrm>
            <a:off x="7615238" y="1947863"/>
            <a:ext cx="201612" cy="230187"/>
            <a:chOff x="1824" y="1728"/>
            <a:chExt cx="1392" cy="1392"/>
          </a:xfrm>
        </p:grpSpPr>
        <p:sp>
          <p:nvSpPr>
            <p:cNvPr id="622631" name="Line 39"/>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632" name="Line 40"/>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622633" name="Group 41"/>
          <p:cNvGrpSpPr>
            <a:grpSpLocks noChangeAspect="1"/>
          </p:cNvGrpSpPr>
          <p:nvPr/>
        </p:nvGrpSpPr>
        <p:grpSpPr bwMode="auto">
          <a:xfrm>
            <a:off x="6848475" y="2457450"/>
            <a:ext cx="201613" cy="230188"/>
            <a:chOff x="1824" y="1728"/>
            <a:chExt cx="1392" cy="1392"/>
          </a:xfrm>
        </p:grpSpPr>
        <p:sp>
          <p:nvSpPr>
            <p:cNvPr id="622634" name="Line 42"/>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635" name="Line 43"/>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622636" name="Group 44"/>
          <p:cNvGrpSpPr>
            <a:grpSpLocks noChangeAspect="1"/>
          </p:cNvGrpSpPr>
          <p:nvPr/>
        </p:nvGrpSpPr>
        <p:grpSpPr bwMode="auto">
          <a:xfrm>
            <a:off x="7085013" y="2878138"/>
            <a:ext cx="201612" cy="228600"/>
            <a:chOff x="1824" y="1728"/>
            <a:chExt cx="1392" cy="1392"/>
          </a:xfrm>
        </p:grpSpPr>
        <p:sp>
          <p:nvSpPr>
            <p:cNvPr id="622637" name="Line 45"/>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638" name="Line 46"/>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622639" name="Group 47"/>
          <p:cNvGrpSpPr>
            <a:grpSpLocks noChangeAspect="1"/>
          </p:cNvGrpSpPr>
          <p:nvPr/>
        </p:nvGrpSpPr>
        <p:grpSpPr bwMode="auto">
          <a:xfrm>
            <a:off x="7480300" y="3168650"/>
            <a:ext cx="201613" cy="230188"/>
            <a:chOff x="1824" y="1728"/>
            <a:chExt cx="1392" cy="1392"/>
          </a:xfrm>
        </p:grpSpPr>
        <p:sp>
          <p:nvSpPr>
            <p:cNvPr id="622640" name="Line 48"/>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641" name="Line 49"/>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622642" name="Group 50"/>
          <p:cNvGrpSpPr>
            <a:grpSpLocks noChangeAspect="1"/>
          </p:cNvGrpSpPr>
          <p:nvPr/>
        </p:nvGrpSpPr>
        <p:grpSpPr bwMode="auto">
          <a:xfrm>
            <a:off x="7529513" y="2633663"/>
            <a:ext cx="201612" cy="228600"/>
            <a:chOff x="1824" y="1728"/>
            <a:chExt cx="1392" cy="1392"/>
          </a:xfrm>
        </p:grpSpPr>
        <p:sp>
          <p:nvSpPr>
            <p:cNvPr id="622643" name="Line 51"/>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644" name="Line 52"/>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sp>
        <p:nvSpPr>
          <p:cNvPr id="622645" name="Line 53"/>
          <p:cNvSpPr>
            <a:spLocks noChangeShapeType="1"/>
          </p:cNvSpPr>
          <p:nvPr/>
        </p:nvSpPr>
        <p:spPr bwMode="auto">
          <a:xfrm>
            <a:off x="4516438" y="2341563"/>
            <a:ext cx="631825" cy="0"/>
          </a:xfrm>
          <a:prstGeom prst="line">
            <a:avLst/>
          </a:prstGeom>
          <a:noFill/>
          <a:ln w="28575">
            <a:solidFill>
              <a:schemeClr val="bg1"/>
            </a:solidFill>
            <a:round/>
            <a:headEnd type="triangle" w="med" len="med"/>
            <a:tailEnd type="triangle" w="med" len="med"/>
          </a:ln>
          <a:effectLst/>
        </p:spPr>
        <p:txBody>
          <a:bodyPr wrap="none" anchor="ctr">
            <a:spAutoFit/>
          </a:bodyPr>
          <a:lstStyle/>
          <a:p>
            <a:endParaRPr lang="fr-FR"/>
          </a:p>
        </p:txBody>
      </p:sp>
      <p:sp>
        <p:nvSpPr>
          <p:cNvPr id="622646" name="Text Box 54"/>
          <p:cNvSpPr txBox="1">
            <a:spLocks noChangeArrowheads="1"/>
          </p:cNvSpPr>
          <p:nvPr/>
        </p:nvSpPr>
        <p:spPr bwMode="auto">
          <a:xfrm>
            <a:off x="4606925" y="1752600"/>
            <a:ext cx="498475" cy="519113"/>
          </a:xfrm>
          <a:prstGeom prst="rect">
            <a:avLst/>
          </a:prstGeom>
          <a:noFill/>
          <a:ln w="19050">
            <a:noFill/>
            <a:miter lim="800000"/>
            <a:headEnd/>
            <a:tailEnd/>
          </a:ln>
          <a:effectLst/>
        </p:spPr>
        <p:txBody>
          <a:bodyPr anchor="ctr">
            <a:spAutoFit/>
          </a:bodyPr>
          <a:lstStyle/>
          <a:p>
            <a:pPr algn="ctr">
              <a:spcBef>
                <a:spcPct val="20000"/>
              </a:spcBef>
            </a:pPr>
            <a:r>
              <a:rPr lang="en-US" sz="2800">
                <a:solidFill>
                  <a:schemeClr val="bg1"/>
                </a:solidFill>
                <a:latin typeface="Times New Roman" pitchFamily="18" charset="0"/>
              </a:rPr>
              <a:t>?</a:t>
            </a:r>
            <a:endParaRPr lang="en-US" sz="2400">
              <a:solidFill>
                <a:schemeClr val="bg1"/>
              </a:solidFill>
              <a:latin typeface="Times New Roman" pitchFamily="18" charset="0"/>
            </a:endParaRPr>
          </a:p>
        </p:txBody>
      </p:sp>
      <p:sp>
        <p:nvSpPr>
          <p:cNvPr id="622647" name="Rectangle 55"/>
          <p:cNvSpPr>
            <a:spLocks noGrp="1" noChangeArrowheads="1"/>
          </p:cNvSpPr>
          <p:nvPr>
            <p:ph type="body" idx="1"/>
          </p:nvPr>
        </p:nvSpPr>
        <p:spPr/>
        <p:txBody>
          <a:bodyPr/>
          <a:lstStyle/>
          <a:p>
            <a:endParaRPr lang="fr-FR"/>
          </a:p>
        </p:txBody>
      </p:sp>
      <p:sp>
        <p:nvSpPr>
          <p:cNvPr id="622648" name="Rectangle 56"/>
          <p:cNvSpPr>
            <a:spLocks noChangeArrowheads="1"/>
          </p:cNvSpPr>
          <p:nvPr/>
        </p:nvSpPr>
        <p:spPr bwMode="auto">
          <a:xfrm>
            <a:off x="685800" y="4314825"/>
            <a:ext cx="7772400" cy="914400"/>
          </a:xfrm>
          <a:prstGeom prst="rect">
            <a:avLst/>
          </a:prstGeom>
          <a:noFill/>
          <a:ln w="9525">
            <a:noFill/>
            <a:miter lim="800000"/>
            <a:headEnd/>
            <a:tailEnd/>
          </a:ln>
          <a:effectLst/>
        </p:spPr>
        <p:txBody>
          <a:bodyPr/>
          <a:lstStyle/>
          <a:p>
            <a:pPr marL="342900" indent="-342900" eaLnBrk="1" hangingPunct="1">
              <a:spcBef>
                <a:spcPct val="20000"/>
              </a:spcBef>
              <a:buFontTx/>
              <a:buChar char="•"/>
            </a:pPr>
            <a:r>
              <a:rPr lang="en-US" sz="2400">
                <a:solidFill>
                  <a:schemeClr val="bg1"/>
                </a:solidFill>
                <a:latin typeface="Arial" pitchFamily="34" charset="0"/>
              </a:rPr>
              <a:t>It would help to be able to compare </a:t>
            </a:r>
            <a:r>
              <a:rPr lang="en-US" sz="2400" i="1">
                <a:solidFill>
                  <a:schemeClr val="bg1"/>
                </a:solidFill>
                <a:latin typeface="Arial" pitchFamily="34" charset="0"/>
              </a:rPr>
              <a:t>descriptors</a:t>
            </a:r>
            <a:r>
              <a:rPr lang="en-US" sz="2400">
                <a:solidFill>
                  <a:schemeClr val="bg1"/>
                </a:solidFill>
                <a:latin typeface="Arial" pitchFamily="34" charset="0"/>
              </a:rPr>
              <a:t> of local patches surrounding interest points (cf next</a:t>
            </a:r>
          </a:p>
          <a:p>
            <a:pPr marL="342900" indent="-342900" eaLnBrk="1" hangingPunct="1">
              <a:spcBef>
                <a:spcPct val="20000"/>
              </a:spcBef>
            </a:pPr>
            <a:r>
              <a:rPr lang="en-US" sz="2400">
                <a:solidFill>
                  <a:schemeClr val="bg1"/>
                </a:solidFill>
                <a:latin typeface="Arial" pitchFamily="34" charset="0"/>
              </a:rPr>
              <a:t>	lecture).</a:t>
            </a:r>
          </a:p>
          <a:p>
            <a:pPr marL="342900" indent="-342900" eaLnBrk="1" hangingPunct="1">
              <a:spcBef>
                <a:spcPct val="20000"/>
              </a:spcBef>
              <a:buFontTx/>
              <a:buChar char="•"/>
            </a:pPr>
            <a:r>
              <a:rPr lang="en-US" sz="2400">
                <a:solidFill>
                  <a:schemeClr val="bg1"/>
                </a:solidFill>
                <a:latin typeface="Arial" pitchFamily="34" charset="0"/>
              </a:rPr>
              <a:t>This is not strictly necessary. We will concentrate here on the geometry of the problem.</a:t>
            </a:r>
            <a:endParaRPr lang="en-US" sz="2400" i="1">
              <a:solidFill>
                <a:schemeClr val="bg1"/>
              </a:solidFill>
              <a:latin typeface="Arial" pitchFamily="34" charset="0"/>
            </a:endParaRPr>
          </a:p>
        </p:txBody>
      </p:sp>
      <p:grpSp>
        <p:nvGrpSpPr>
          <p:cNvPr id="622649" name="Group 57"/>
          <p:cNvGrpSpPr>
            <a:grpSpLocks noChangeAspect="1"/>
          </p:cNvGrpSpPr>
          <p:nvPr/>
        </p:nvGrpSpPr>
        <p:grpSpPr bwMode="auto">
          <a:xfrm>
            <a:off x="1271588" y="2786063"/>
            <a:ext cx="201612" cy="227012"/>
            <a:chOff x="1824" y="1728"/>
            <a:chExt cx="1392" cy="1392"/>
          </a:xfrm>
        </p:grpSpPr>
        <p:sp>
          <p:nvSpPr>
            <p:cNvPr id="622650" name="Line 58"/>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651" name="Line 59"/>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622652" name="Group 60"/>
          <p:cNvGrpSpPr>
            <a:grpSpLocks noChangeAspect="1"/>
          </p:cNvGrpSpPr>
          <p:nvPr/>
        </p:nvGrpSpPr>
        <p:grpSpPr bwMode="auto">
          <a:xfrm>
            <a:off x="2389188" y="2905125"/>
            <a:ext cx="201612" cy="228600"/>
            <a:chOff x="1824" y="1728"/>
            <a:chExt cx="1392" cy="1392"/>
          </a:xfrm>
        </p:grpSpPr>
        <p:sp>
          <p:nvSpPr>
            <p:cNvPr id="622653" name="Line 61"/>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654" name="Line 62"/>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622655" name="Group 63"/>
          <p:cNvGrpSpPr>
            <a:grpSpLocks noChangeAspect="1"/>
          </p:cNvGrpSpPr>
          <p:nvPr/>
        </p:nvGrpSpPr>
        <p:grpSpPr bwMode="auto">
          <a:xfrm>
            <a:off x="2984500" y="2870200"/>
            <a:ext cx="201613" cy="227013"/>
            <a:chOff x="1824" y="1728"/>
            <a:chExt cx="1392" cy="1392"/>
          </a:xfrm>
        </p:grpSpPr>
        <p:sp>
          <p:nvSpPr>
            <p:cNvPr id="622656" name="Line 64"/>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657" name="Line 65"/>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sp>
        <p:nvSpPr>
          <p:cNvPr id="622687" name="Rectangle 95"/>
          <p:cNvSpPr>
            <a:spLocks noChangeArrowheads="1"/>
          </p:cNvSpPr>
          <p:nvPr/>
        </p:nvSpPr>
        <p:spPr bwMode="auto">
          <a:xfrm>
            <a:off x="1763713" y="2924175"/>
            <a:ext cx="360362" cy="468313"/>
          </a:xfrm>
          <a:prstGeom prst="rect">
            <a:avLst/>
          </a:prstGeom>
          <a:solidFill>
            <a:schemeClr val="accent1"/>
          </a:solidFill>
          <a:ln w="9525" algn="ctr">
            <a:solidFill>
              <a:schemeClr val="tx1"/>
            </a:solidFill>
            <a:miter lim="800000"/>
            <a:headEnd/>
            <a:tailEnd/>
          </a:ln>
          <a:effectLst/>
        </p:spPr>
        <p:txBody>
          <a:bodyPr wrap="none" anchor="ctr">
            <a:spAutoFit/>
          </a:bodyPr>
          <a:lstStyle/>
          <a:p>
            <a:endParaRPr lang="fr-FR"/>
          </a:p>
        </p:txBody>
      </p:sp>
      <p:grpSp>
        <p:nvGrpSpPr>
          <p:cNvPr id="622658" name="Group 66"/>
          <p:cNvGrpSpPr>
            <a:grpSpLocks noChangeAspect="1"/>
          </p:cNvGrpSpPr>
          <p:nvPr/>
        </p:nvGrpSpPr>
        <p:grpSpPr bwMode="auto">
          <a:xfrm>
            <a:off x="1844675" y="3054350"/>
            <a:ext cx="203200" cy="227013"/>
            <a:chOff x="1824" y="1728"/>
            <a:chExt cx="1392" cy="1392"/>
          </a:xfrm>
        </p:grpSpPr>
        <p:sp>
          <p:nvSpPr>
            <p:cNvPr id="622659" name="Line 67"/>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660" name="Line 68"/>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grpSp>
        <p:nvGrpSpPr>
          <p:cNvPr id="622661" name="Group 69"/>
          <p:cNvGrpSpPr>
            <a:grpSpLocks noChangeAspect="1"/>
          </p:cNvGrpSpPr>
          <p:nvPr/>
        </p:nvGrpSpPr>
        <p:grpSpPr bwMode="auto">
          <a:xfrm>
            <a:off x="7085013" y="2878138"/>
            <a:ext cx="201612" cy="228600"/>
            <a:chOff x="1824" y="1728"/>
            <a:chExt cx="1392" cy="1392"/>
          </a:xfrm>
        </p:grpSpPr>
        <p:sp>
          <p:nvSpPr>
            <p:cNvPr id="622662" name="Line 70"/>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663" name="Line 71"/>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sp>
        <p:nvSpPr>
          <p:cNvPr id="622688" name="Rectangle 96"/>
          <p:cNvSpPr>
            <a:spLocks noChangeArrowheads="1"/>
          </p:cNvSpPr>
          <p:nvPr/>
        </p:nvSpPr>
        <p:spPr bwMode="auto">
          <a:xfrm>
            <a:off x="7343775" y="3105150"/>
            <a:ext cx="431800" cy="360363"/>
          </a:xfrm>
          <a:prstGeom prst="rect">
            <a:avLst/>
          </a:prstGeom>
          <a:solidFill>
            <a:schemeClr val="accent1"/>
          </a:solidFill>
          <a:ln w="9525" algn="ctr">
            <a:solidFill>
              <a:schemeClr val="tx1"/>
            </a:solidFill>
            <a:miter lim="800000"/>
            <a:headEnd/>
            <a:tailEnd/>
          </a:ln>
          <a:effectLst/>
        </p:spPr>
        <p:txBody>
          <a:bodyPr wrap="none" anchor="ctr">
            <a:spAutoFit/>
          </a:bodyPr>
          <a:lstStyle/>
          <a:p>
            <a:endParaRPr lang="fr-FR"/>
          </a:p>
        </p:txBody>
      </p:sp>
      <p:grpSp>
        <p:nvGrpSpPr>
          <p:cNvPr id="622664" name="Group 72"/>
          <p:cNvGrpSpPr>
            <a:grpSpLocks noChangeAspect="1"/>
          </p:cNvGrpSpPr>
          <p:nvPr/>
        </p:nvGrpSpPr>
        <p:grpSpPr bwMode="auto">
          <a:xfrm>
            <a:off x="7480300" y="3168650"/>
            <a:ext cx="201613" cy="230188"/>
            <a:chOff x="1824" y="1728"/>
            <a:chExt cx="1392" cy="1392"/>
          </a:xfrm>
        </p:grpSpPr>
        <p:sp>
          <p:nvSpPr>
            <p:cNvPr id="622665" name="Line 73"/>
            <p:cNvSpPr>
              <a:spLocks noChangeAspect="1" noChangeShapeType="1"/>
            </p:cNvSpPr>
            <p:nvPr/>
          </p:nvSpPr>
          <p:spPr bwMode="auto">
            <a:xfrm flipV="1">
              <a:off x="2502" y="1728"/>
              <a:ext cx="0" cy="1392"/>
            </a:xfrm>
            <a:prstGeom prst="line">
              <a:avLst/>
            </a:prstGeom>
            <a:noFill/>
            <a:ln w="25400">
              <a:solidFill>
                <a:schemeClr val="bg1"/>
              </a:solidFill>
              <a:round/>
              <a:headEnd/>
              <a:tailEnd/>
            </a:ln>
            <a:effectLst/>
          </p:spPr>
          <p:txBody>
            <a:bodyPr anchor="ctr">
              <a:spAutoFit/>
            </a:bodyPr>
            <a:lstStyle/>
            <a:p>
              <a:endParaRPr lang="fr-FR"/>
            </a:p>
          </p:txBody>
        </p:sp>
        <p:sp>
          <p:nvSpPr>
            <p:cNvPr id="622666" name="Line 74"/>
            <p:cNvSpPr>
              <a:spLocks noChangeAspect="1" noChangeShapeType="1"/>
            </p:cNvSpPr>
            <p:nvPr/>
          </p:nvSpPr>
          <p:spPr bwMode="auto">
            <a:xfrm rot="16200000" flipV="1">
              <a:off x="2520" y="1704"/>
              <a:ext cx="0" cy="1392"/>
            </a:xfrm>
            <a:prstGeom prst="line">
              <a:avLst/>
            </a:prstGeom>
            <a:noFill/>
            <a:ln w="25400">
              <a:solidFill>
                <a:schemeClr val="bg1"/>
              </a:solidFill>
              <a:round/>
              <a:headEnd/>
              <a:tailEnd/>
            </a:ln>
            <a:effectLst/>
          </p:spPr>
          <p:txBody>
            <a:bodyPr anchor="ctr">
              <a:spAutoFit/>
            </a:bodyPr>
            <a:lstStyle/>
            <a:p>
              <a:endParaRPr lang="fr-FR"/>
            </a:p>
          </p:txBody>
        </p:sp>
      </p:grpSp>
    </p:spTree>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ChangeArrowheads="1"/>
          </p:cNvSpPr>
          <p:nvPr>
            <p:ph type="title"/>
          </p:nvPr>
        </p:nvSpPr>
        <p:spPr/>
        <p:txBody>
          <a:bodyPr/>
          <a:lstStyle/>
          <a:p>
            <a:r>
              <a:rPr lang="en-US">
                <a:solidFill>
                  <a:schemeClr val="bg1"/>
                </a:solidFill>
                <a:latin typeface="Comic Sans MS" pitchFamily="66" charset="0"/>
              </a:rPr>
              <a:t>Dealing with outliers</a:t>
            </a:r>
          </a:p>
        </p:txBody>
      </p:sp>
      <p:sp>
        <p:nvSpPr>
          <p:cNvPr id="532483" name="Rectangle 3"/>
          <p:cNvSpPr>
            <a:spLocks noGrp="1" noChangeArrowheads="1"/>
          </p:cNvSpPr>
          <p:nvPr>
            <p:ph type="body" idx="1"/>
          </p:nvPr>
        </p:nvSpPr>
        <p:spPr/>
        <p:txBody>
          <a:bodyPr/>
          <a:lstStyle/>
          <a:p>
            <a:r>
              <a:rPr lang="en-US">
                <a:solidFill>
                  <a:schemeClr val="bg1"/>
                </a:solidFill>
              </a:rPr>
              <a:t>The set of putative matches still contains a very high percentage of outliers</a:t>
            </a:r>
          </a:p>
          <a:p>
            <a:endParaRPr lang="en-US">
              <a:solidFill>
                <a:schemeClr val="bg1"/>
              </a:solidFill>
            </a:endParaRPr>
          </a:p>
          <a:p>
            <a:r>
              <a:rPr lang="en-US">
                <a:solidFill>
                  <a:schemeClr val="bg1"/>
                </a:solidFill>
              </a:rPr>
              <a:t>How do we fit a geometric transformation to a small subset of all possible matches?</a:t>
            </a:r>
          </a:p>
          <a:p>
            <a:endParaRPr lang="en-US">
              <a:solidFill>
                <a:schemeClr val="bg1"/>
              </a:solidFill>
            </a:endParaRPr>
          </a:p>
          <a:p>
            <a:r>
              <a:rPr lang="en-US">
                <a:solidFill>
                  <a:schemeClr val="bg1"/>
                </a:solidFill>
              </a:rPr>
              <a:t>Possible strategies:</a:t>
            </a:r>
          </a:p>
          <a:p>
            <a:pPr lvl="1"/>
            <a:r>
              <a:rPr lang="en-US" sz="2400">
                <a:solidFill>
                  <a:schemeClr val="bg1"/>
                </a:solidFill>
              </a:rPr>
              <a:t>RANSAC</a:t>
            </a:r>
          </a:p>
          <a:p>
            <a:pPr lvl="1"/>
            <a:r>
              <a:rPr lang="en-US" sz="2400">
                <a:solidFill>
                  <a:schemeClr val="bg1"/>
                </a:solidFill>
              </a:rPr>
              <a:t>Incremental alignment</a:t>
            </a:r>
          </a:p>
          <a:p>
            <a:pPr lvl="1"/>
            <a:r>
              <a:rPr lang="en-US" sz="2400">
                <a:solidFill>
                  <a:schemeClr val="bg1"/>
                </a:solidFill>
              </a:rPr>
              <a:t>Hough transform</a:t>
            </a:r>
          </a:p>
          <a:p>
            <a:pPr lvl="1"/>
            <a:r>
              <a:rPr lang="en-US" sz="2400">
                <a:solidFill>
                  <a:schemeClr val="bg1"/>
                </a:solidFill>
              </a:rPr>
              <a:t>Hashing</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p:txBody>
          <a:bodyPr/>
          <a:lstStyle/>
          <a:p>
            <a:r>
              <a:rPr lang="en-US">
                <a:solidFill>
                  <a:schemeClr val="bg1"/>
                </a:solidFill>
                <a:latin typeface="Comic Sans MS" pitchFamily="66" charset="0"/>
              </a:rPr>
              <a:t>Strategy 1: RANSAC</a:t>
            </a:r>
          </a:p>
        </p:txBody>
      </p:sp>
      <p:sp>
        <p:nvSpPr>
          <p:cNvPr id="534531" name="Rectangle 3"/>
          <p:cNvSpPr>
            <a:spLocks noGrp="1" noChangeArrowheads="1"/>
          </p:cNvSpPr>
          <p:nvPr>
            <p:ph type="body" idx="1"/>
          </p:nvPr>
        </p:nvSpPr>
        <p:spPr>
          <a:xfrm>
            <a:off x="685800" y="914400"/>
            <a:ext cx="8153400" cy="5359400"/>
          </a:xfrm>
        </p:spPr>
        <p:txBody>
          <a:bodyPr/>
          <a:lstStyle/>
          <a:p>
            <a:pPr marL="533400" indent="-533400">
              <a:lnSpc>
                <a:spcPct val="90000"/>
              </a:lnSpc>
            </a:pPr>
            <a:r>
              <a:rPr lang="en-US" dirty="0">
                <a:solidFill>
                  <a:schemeClr val="bg1"/>
                </a:solidFill>
              </a:rPr>
              <a:t>RANSAC loop (</a:t>
            </a:r>
            <a:r>
              <a:rPr lang="en-US" dirty="0" err="1">
                <a:solidFill>
                  <a:schemeClr val="bg1"/>
                </a:solidFill>
              </a:rPr>
              <a:t>Fischler</a:t>
            </a:r>
            <a:r>
              <a:rPr lang="en-US" dirty="0">
                <a:solidFill>
                  <a:schemeClr val="bg1"/>
                </a:solidFill>
              </a:rPr>
              <a:t> &amp; </a:t>
            </a:r>
            <a:r>
              <a:rPr lang="en-US" dirty="0" err="1">
                <a:solidFill>
                  <a:schemeClr val="bg1"/>
                </a:solidFill>
              </a:rPr>
              <a:t>Bolles</a:t>
            </a:r>
            <a:r>
              <a:rPr lang="en-US" dirty="0">
                <a:solidFill>
                  <a:schemeClr val="bg1"/>
                </a:solidFill>
              </a:rPr>
              <a:t>, 1981):</a:t>
            </a:r>
          </a:p>
          <a:p>
            <a:pPr marL="533400" indent="-533400">
              <a:lnSpc>
                <a:spcPct val="90000"/>
              </a:lnSpc>
            </a:pPr>
            <a:endParaRPr lang="en-US" dirty="0">
              <a:solidFill>
                <a:schemeClr val="bg1"/>
              </a:solidFill>
            </a:endParaRPr>
          </a:p>
          <a:p>
            <a:pPr marL="533400" indent="-533400">
              <a:lnSpc>
                <a:spcPct val="90000"/>
              </a:lnSpc>
              <a:buFont typeface="Arial" pitchFamily="34" charset="0"/>
              <a:buChar char="•"/>
            </a:pPr>
            <a:r>
              <a:rPr lang="en-US" dirty="0">
                <a:solidFill>
                  <a:schemeClr val="bg1"/>
                </a:solidFill>
              </a:rPr>
              <a:t>Randomly select a </a:t>
            </a:r>
            <a:r>
              <a:rPr lang="en-US" i="1" dirty="0">
                <a:solidFill>
                  <a:schemeClr val="bg1"/>
                </a:solidFill>
              </a:rPr>
              <a:t>seed group</a:t>
            </a:r>
            <a:r>
              <a:rPr lang="en-US" dirty="0">
                <a:solidFill>
                  <a:schemeClr val="bg1"/>
                </a:solidFill>
              </a:rPr>
              <a:t> of matches</a:t>
            </a:r>
          </a:p>
          <a:p>
            <a:pPr marL="533400" indent="-533400">
              <a:lnSpc>
                <a:spcPct val="90000"/>
              </a:lnSpc>
              <a:buFont typeface="Arial" pitchFamily="34" charset="0"/>
              <a:buChar char="•"/>
            </a:pPr>
            <a:endParaRPr lang="en-US" dirty="0">
              <a:solidFill>
                <a:schemeClr val="bg1"/>
              </a:solidFill>
            </a:endParaRPr>
          </a:p>
          <a:p>
            <a:pPr marL="533400" indent="-533400">
              <a:lnSpc>
                <a:spcPct val="90000"/>
              </a:lnSpc>
              <a:buFont typeface="Arial" pitchFamily="34" charset="0"/>
              <a:buChar char="•"/>
            </a:pPr>
            <a:r>
              <a:rPr lang="en-US" dirty="0">
                <a:solidFill>
                  <a:schemeClr val="bg1"/>
                </a:solidFill>
              </a:rPr>
              <a:t>Compute transformation from seed group</a:t>
            </a:r>
          </a:p>
          <a:p>
            <a:pPr marL="533400" indent="-533400">
              <a:lnSpc>
                <a:spcPct val="90000"/>
              </a:lnSpc>
              <a:buFont typeface="Arial" pitchFamily="34" charset="0"/>
              <a:buChar char="•"/>
            </a:pPr>
            <a:endParaRPr lang="en-US" dirty="0">
              <a:solidFill>
                <a:schemeClr val="bg1"/>
              </a:solidFill>
            </a:endParaRPr>
          </a:p>
          <a:p>
            <a:pPr marL="533400" indent="-533400">
              <a:lnSpc>
                <a:spcPct val="90000"/>
              </a:lnSpc>
              <a:buFont typeface="Arial" pitchFamily="34" charset="0"/>
              <a:buChar char="•"/>
            </a:pPr>
            <a:r>
              <a:rPr lang="en-US" dirty="0">
                <a:solidFill>
                  <a:schemeClr val="bg1"/>
                </a:solidFill>
              </a:rPr>
              <a:t>Find </a:t>
            </a:r>
            <a:r>
              <a:rPr lang="en-US" i="1" dirty="0">
                <a:solidFill>
                  <a:schemeClr val="bg1"/>
                </a:solidFill>
              </a:rPr>
              <a:t>inliers </a:t>
            </a:r>
            <a:r>
              <a:rPr lang="en-US" dirty="0">
                <a:solidFill>
                  <a:schemeClr val="bg1"/>
                </a:solidFill>
              </a:rPr>
              <a:t>to this transformation</a:t>
            </a:r>
          </a:p>
          <a:p>
            <a:pPr marL="533400" indent="-533400">
              <a:lnSpc>
                <a:spcPct val="90000"/>
              </a:lnSpc>
              <a:buFont typeface="Arial" pitchFamily="34" charset="0"/>
              <a:buChar char="•"/>
            </a:pPr>
            <a:endParaRPr lang="en-US" dirty="0">
              <a:solidFill>
                <a:schemeClr val="bg1"/>
              </a:solidFill>
            </a:endParaRPr>
          </a:p>
          <a:p>
            <a:pPr marL="533400" indent="-533400">
              <a:lnSpc>
                <a:spcPct val="90000"/>
              </a:lnSpc>
              <a:buFont typeface="Arial" pitchFamily="34" charset="0"/>
              <a:buChar char="•"/>
            </a:pPr>
            <a:r>
              <a:rPr lang="en-US" dirty="0">
                <a:solidFill>
                  <a:schemeClr val="bg1"/>
                </a:solidFill>
              </a:rPr>
              <a:t>If the number of inliers is sufficiently large, re-compute least-squares estimate of transformation on all of the inliers</a:t>
            </a:r>
            <a:br>
              <a:rPr lang="en-US" dirty="0">
                <a:solidFill>
                  <a:schemeClr val="bg1"/>
                </a:solidFill>
              </a:rPr>
            </a:br>
            <a:endParaRPr lang="en-US" dirty="0">
              <a:solidFill>
                <a:schemeClr val="bg1"/>
              </a:solidFill>
            </a:endParaRPr>
          </a:p>
          <a:p>
            <a:pPr marL="533400" indent="-533400">
              <a:lnSpc>
                <a:spcPct val="90000"/>
              </a:lnSpc>
              <a:buFont typeface="Arial" pitchFamily="34" charset="0"/>
              <a:buChar char="•"/>
            </a:pPr>
            <a:r>
              <a:rPr lang="en-US" dirty="0">
                <a:solidFill>
                  <a:schemeClr val="bg1"/>
                </a:solidFill>
              </a:rPr>
              <a:t>Keep the transformation with the largest number of inliers</a:t>
            </a:r>
          </a:p>
        </p:txBody>
      </p:sp>
    </p:spTree>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p:txBody>
          <a:bodyPr/>
          <a:lstStyle/>
          <a:p>
            <a:r>
              <a:rPr lang="en-US">
                <a:solidFill>
                  <a:schemeClr val="bg1"/>
                </a:solidFill>
                <a:latin typeface="Comic Sans MS" pitchFamily="66" charset="0"/>
              </a:rPr>
              <a:t>RANSAC example: Translation</a:t>
            </a:r>
          </a:p>
        </p:txBody>
      </p:sp>
      <p:pic>
        <p:nvPicPr>
          <p:cNvPr id="536579" name="Picture 3"/>
          <p:cNvPicPr>
            <a:picLocks noGrp="1" noChangeAspect="1" noChangeArrowheads="1"/>
          </p:cNvPicPr>
          <p:nvPr>
            <p:ph type="body" idx="1"/>
          </p:nvPr>
        </p:nvPicPr>
        <p:blipFill>
          <a:blip r:embed="rId3"/>
          <a:srcRect/>
          <a:stretch>
            <a:fillRect/>
          </a:stretch>
        </p:blipFill>
        <p:spPr>
          <a:xfrm>
            <a:off x="1314450" y="914400"/>
            <a:ext cx="6515100" cy="5257800"/>
          </a:xfrm>
          <a:noFill/>
          <a:ln/>
        </p:spPr>
      </p:pic>
      <p:sp>
        <p:nvSpPr>
          <p:cNvPr id="536580" name="Line 4"/>
          <p:cNvSpPr>
            <a:spLocks noChangeShapeType="1"/>
          </p:cNvSpPr>
          <p:nvPr/>
        </p:nvSpPr>
        <p:spPr bwMode="auto">
          <a:xfrm flipV="1">
            <a:off x="3886200" y="3657600"/>
            <a:ext cx="1600200" cy="76200"/>
          </a:xfrm>
          <a:prstGeom prst="line">
            <a:avLst/>
          </a:prstGeom>
          <a:noFill/>
          <a:ln w="25400">
            <a:solidFill>
              <a:schemeClr val="accent1"/>
            </a:solidFill>
            <a:round/>
            <a:headEnd/>
            <a:tailEnd type="stealth" w="lg" len="lg"/>
          </a:ln>
          <a:effectLst/>
        </p:spPr>
        <p:txBody>
          <a:bodyPr/>
          <a:lstStyle/>
          <a:p>
            <a:endParaRPr lang="fr-FR"/>
          </a:p>
        </p:txBody>
      </p:sp>
      <p:sp>
        <p:nvSpPr>
          <p:cNvPr id="536581" name="Line 5"/>
          <p:cNvSpPr>
            <a:spLocks noChangeShapeType="1"/>
          </p:cNvSpPr>
          <p:nvPr/>
        </p:nvSpPr>
        <p:spPr bwMode="auto">
          <a:xfrm flipV="1">
            <a:off x="4114800" y="2895600"/>
            <a:ext cx="1676400" cy="76200"/>
          </a:xfrm>
          <a:prstGeom prst="line">
            <a:avLst/>
          </a:prstGeom>
          <a:noFill/>
          <a:ln w="25400">
            <a:solidFill>
              <a:schemeClr val="accent1"/>
            </a:solidFill>
            <a:round/>
            <a:headEnd/>
            <a:tailEnd type="stealth" w="lg" len="lg"/>
          </a:ln>
          <a:effectLst/>
        </p:spPr>
        <p:txBody>
          <a:bodyPr/>
          <a:lstStyle/>
          <a:p>
            <a:endParaRPr lang="fr-FR"/>
          </a:p>
        </p:txBody>
      </p:sp>
      <p:sp>
        <p:nvSpPr>
          <p:cNvPr id="536582" name="Line 6"/>
          <p:cNvSpPr>
            <a:spLocks noChangeShapeType="1"/>
          </p:cNvSpPr>
          <p:nvPr/>
        </p:nvSpPr>
        <p:spPr bwMode="auto">
          <a:xfrm flipV="1">
            <a:off x="4114800" y="2057400"/>
            <a:ext cx="1676400" cy="76200"/>
          </a:xfrm>
          <a:prstGeom prst="line">
            <a:avLst/>
          </a:prstGeom>
          <a:noFill/>
          <a:ln w="25400">
            <a:solidFill>
              <a:schemeClr val="accent1"/>
            </a:solidFill>
            <a:round/>
            <a:headEnd/>
            <a:tailEnd type="stealth" w="lg" len="lg"/>
          </a:ln>
          <a:effectLst/>
        </p:spPr>
        <p:txBody>
          <a:bodyPr/>
          <a:lstStyle/>
          <a:p>
            <a:endParaRPr lang="fr-FR"/>
          </a:p>
        </p:txBody>
      </p:sp>
      <p:sp>
        <p:nvSpPr>
          <p:cNvPr id="536583" name="Line 7"/>
          <p:cNvSpPr>
            <a:spLocks noChangeShapeType="1"/>
          </p:cNvSpPr>
          <p:nvPr/>
        </p:nvSpPr>
        <p:spPr bwMode="auto">
          <a:xfrm flipV="1">
            <a:off x="3657600" y="2438400"/>
            <a:ext cx="1676400" cy="76200"/>
          </a:xfrm>
          <a:prstGeom prst="line">
            <a:avLst/>
          </a:prstGeom>
          <a:noFill/>
          <a:ln w="25400">
            <a:solidFill>
              <a:schemeClr val="accent1"/>
            </a:solidFill>
            <a:round/>
            <a:headEnd/>
            <a:tailEnd type="stealth" w="lg" len="lg"/>
          </a:ln>
          <a:effectLst/>
        </p:spPr>
        <p:txBody>
          <a:bodyPr/>
          <a:lstStyle/>
          <a:p>
            <a:endParaRPr lang="fr-FR"/>
          </a:p>
        </p:txBody>
      </p:sp>
      <p:sp>
        <p:nvSpPr>
          <p:cNvPr id="536584" name="Line 8"/>
          <p:cNvSpPr>
            <a:spLocks noChangeShapeType="1"/>
          </p:cNvSpPr>
          <p:nvPr/>
        </p:nvSpPr>
        <p:spPr bwMode="auto">
          <a:xfrm flipV="1">
            <a:off x="3657600" y="3352800"/>
            <a:ext cx="1676400" cy="76200"/>
          </a:xfrm>
          <a:prstGeom prst="line">
            <a:avLst/>
          </a:prstGeom>
          <a:noFill/>
          <a:ln w="25400">
            <a:solidFill>
              <a:schemeClr val="accent1"/>
            </a:solidFill>
            <a:round/>
            <a:headEnd/>
            <a:tailEnd type="stealth" w="lg" len="lg"/>
          </a:ln>
          <a:effectLst/>
        </p:spPr>
        <p:txBody>
          <a:bodyPr/>
          <a:lstStyle/>
          <a:p>
            <a:endParaRPr lang="fr-FR"/>
          </a:p>
        </p:txBody>
      </p:sp>
      <p:sp>
        <p:nvSpPr>
          <p:cNvPr id="536585" name="Line 9"/>
          <p:cNvSpPr>
            <a:spLocks noChangeShapeType="1"/>
          </p:cNvSpPr>
          <p:nvPr/>
        </p:nvSpPr>
        <p:spPr bwMode="auto">
          <a:xfrm>
            <a:off x="2971800" y="2895600"/>
            <a:ext cx="2971800" cy="76200"/>
          </a:xfrm>
          <a:prstGeom prst="line">
            <a:avLst/>
          </a:prstGeom>
          <a:noFill/>
          <a:ln w="25400">
            <a:solidFill>
              <a:srgbClr val="CC0000"/>
            </a:solidFill>
            <a:round/>
            <a:headEnd/>
            <a:tailEnd type="stealth" w="lg" len="lg"/>
          </a:ln>
          <a:effectLst/>
        </p:spPr>
        <p:txBody>
          <a:bodyPr/>
          <a:lstStyle/>
          <a:p>
            <a:endParaRPr lang="fr-FR"/>
          </a:p>
        </p:txBody>
      </p:sp>
      <p:sp>
        <p:nvSpPr>
          <p:cNvPr id="536586" name="Line 10"/>
          <p:cNvSpPr>
            <a:spLocks noChangeShapeType="1"/>
          </p:cNvSpPr>
          <p:nvPr/>
        </p:nvSpPr>
        <p:spPr bwMode="auto">
          <a:xfrm>
            <a:off x="2971800" y="1981200"/>
            <a:ext cx="3581400" cy="228600"/>
          </a:xfrm>
          <a:prstGeom prst="line">
            <a:avLst/>
          </a:prstGeom>
          <a:noFill/>
          <a:ln w="25400">
            <a:solidFill>
              <a:srgbClr val="CC0000"/>
            </a:solidFill>
            <a:round/>
            <a:headEnd/>
            <a:tailEnd type="stealth" w="lg" len="lg"/>
          </a:ln>
          <a:effectLst/>
        </p:spPr>
        <p:txBody>
          <a:bodyPr/>
          <a:lstStyle/>
          <a:p>
            <a:endParaRPr lang="fr-FR"/>
          </a:p>
        </p:txBody>
      </p:sp>
      <p:sp>
        <p:nvSpPr>
          <p:cNvPr id="536587" name="Text Box 11"/>
          <p:cNvSpPr txBox="1">
            <a:spLocks noChangeArrowheads="1"/>
          </p:cNvSpPr>
          <p:nvPr/>
        </p:nvSpPr>
        <p:spPr bwMode="auto">
          <a:xfrm>
            <a:off x="1524000" y="5410200"/>
            <a:ext cx="6019800" cy="457200"/>
          </a:xfrm>
          <a:prstGeom prst="rect">
            <a:avLst/>
          </a:prstGeom>
          <a:solidFill>
            <a:schemeClr val="bg1"/>
          </a:solidFill>
          <a:ln w="9525">
            <a:noFill/>
            <a:miter lim="800000"/>
            <a:headEnd/>
            <a:tailEnd/>
          </a:ln>
          <a:effectLst/>
        </p:spPr>
        <p:txBody>
          <a:bodyPr>
            <a:spAutoFit/>
          </a:bodyPr>
          <a:lstStyle/>
          <a:p>
            <a:pPr algn="ctr" eaLnBrk="1" hangingPunct="1">
              <a:spcBef>
                <a:spcPct val="50000"/>
              </a:spcBef>
            </a:pPr>
            <a:r>
              <a:rPr lang="en-US" sz="2400">
                <a:latin typeface="Times New Roman" pitchFamily="18" charset="0"/>
              </a:rPr>
              <a:t>Putative matches</a:t>
            </a:r>
          </a:p>
        </p:txBody>
      </p:sp>
    </p:spTree>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p:txBody>
          <a:bodyPr/>
          <a:lstStyle/>
          <a:p>
            <a:r>
              <a:rPr lang="en-US">
                <a:solidFill>
                  <a:schemeClr val="bg1"/>
                </a:solidFill>
                <a:latin typeface="Comic Sans MS" pitchFamily="66" charset="0"/>
              </a:rPr>
              <a:t>RANSAC example: Translation</a:t>
            </a:r>
          </a:p>
        </p:txBody>
      </p:sp>
      <p:pic>
        <p:nvPicPr>
          <p:cNvPr id="538627" name="Picture 3"/>
          <p:cNvPicPr>
            <a:picLocks noGrp="1" noChangeAspect="1" noChangeArrowheads="1"/>
          </p:cNvPicPr>
          <p:nvPr>
            <p:ph type="body" idx="1"/>
          </p:nvPr>
        </p:nvPicPr>
        <p:blipFill>
          <a:blip r:embed="rId3"/>
          <a:srcRect/>
          <a:stretch>
            <a:fillRect/>
          </a:stretch>
        </p:blipFill>
        <p:spPr>
          <a:xfrm>
            <a:off x="1314450" y="914400"/>
            <a:ext cx="6515100" cy="5257800"/>
          </a:xfrm>
          <a:noFill/>
          <a:ln/>
        </p:spPr>
      </p:pic>
      <p:sp>
        <p:nvSpPr>
          <p:cNvPr id="538628" name="Line 4"/>
          <p:cNvSpPr>
            <a:spLocks noChangeShapeType="1"/>
          </p:cNvSpPr>
          <p:nvPr/>
        </p:nvSpPr>
        <p:spPr bwMode="auto">
          <a:xfrm flipV="1">
            <a:off x="3886200" y="3657600"/>
            <a:ext cx="1600200" cy="76200"/>
          </a:xfrm>
          <a:prstGeom prst="line">
            <a:avLst/>
          </a:prstGeom>
          <a:noFill/>
          <a:ln w="25400">
            <a:solidFill>
              <a:schemeClr val="bg1"/>
            </a:solidFill>
            <a:round/>
            <a:headEnd/>
            <a:tailEnd type="stealth" w="lg" len="lg"/>
          </a:ln>
          <a:effectLst/>
        </p:spPr>
        <p:txBody>
          <a:bodyPr/>
          <a:lstStyle/>
          <a:p>
            <a:endParaRPr lang="fr-FR"/>
          </a:p>
        </p:txBody>
      </p:sp>
      <p:sp>
        <p:nvSpPr>
          <p:cNvPr id="538629" name="Line 5"/>
          <p:cNvSpPr>
            <a:spLocks noChangeShapeType="1"/>
          </p:cNvSpPr>
          <p:nvPr/>
        </p:nvSpPr>
        <p:spPr bwMode="auto">
          <a:xfrm flipV="1">
            <a:off x="4114800" y="2895600"/>
            <a:ext cx="1676400" cy="76200"/>
          </a:xfrm>
          <a:prstGeom prst="line">
            <a:avLst/>
          </a:prstGeom>
          <a:noFill/>
          <a:ln w="25400">
            <a:solidFill>
              <a:schemeClr val="bg1"/>
            </a:solidFill>
            <a:round/>
            <a:headEnd/>
            <a:tailEnd type="stealth" w="lg" len="lg"/>
          </a:ln>
          <a:effectLst/>
        </p:spPr>
        <p:txBody>
          <a:bodyPr/>
          <a:lstStyle/>
          <a:p>
            <a:endParaRPr lang="fr-FR"/>
          </a:p>
        </p:txBody>
      </p:sp>
      <p:sp>
        <p:nvSpPr>
          <p:cNvPr id="538630" name="Line 6"/>
          <p:cNvSpPr>
            <a:spLocks noChangeShapeType="1"/>
          </p:cNvSpPr>
          <p:nvPr/>
        </p:nvSpPr>
        <p:spPr bwMode="auto">
          <a:xfrm flipV="1">
            <a:off x="4114800" y="2057400"/>
            <a:ext cx="1676400" cy="76200"/>
          </a:xfrm>
          <a:prstGeom prst="line">
            <a:avLst/>
          </a:prstGeom>
          <a:noFill/>
          <a:ln w="25400">
            <a:solidFill>
              <a:schemeClr val="bg1"/>
            </a:solidFill>
            <a:round/>
            <a:headEnd/>
            <a:tailEnd type="stealth" w="lg" len="lg"/>
          </a:ln>
          <a:effectLst/>
        </p:spPr>
        <p:txBody>
          <a:bodyPr/>
          <a:lstStyle/>
          <a:p>
            <a:endParaRPr lang="fr-FR"/>
          </a:p>
        </p:txBody>
      </p:sp>
      <p:sp>
        <p:nvSpPr>
          <p:cNvPr id="538631" name="Line 7"/>
          <p:cNvSpPr>
            <a:spLocks noChangeShapeType="1"/>
          </p:cNvSpPr>
          <p:nvPr/>
        </p:nvSpPr>
        <p:spPr bwMode="auto">
          <a:xfrm flipV="1">
            <a:off x="3657600" y="2438400"/>
            <a:ext cx="1676400" cy="76200"/>
          </a:xfrm>
          <a:prstGeom prst="line">
            <a:avLst/>
          </a:prstGeom>
          <a:noFill/>
          <a:ln w="25400">
            <a:solidFill>
              <a:schemeClr val="bg1"/>
            </a:solidFill>
            <a:round/>
            <a:headEnd/>
            <a:tailEnd type="stealth" w="lg" len="lg"/>
          </a:ln>
          <a:effectLst/>
        </p:spPr>
        <p:txBody>
          <a:bodyPr/>
          <a:lstStyle/>
          <a:p>
            <a:endParaRPr lang="fr-FR"/>
          </a:p>
        </p:txBody>
      </p:sp>
      <p:sp>
        <p:nvSpPr>
          <p:cNvPr id="538632" name="Line 8"/>
          <p:cNvSpPr>
            <a:spLocks noChangeShapeType="1"/>
          </p:cNvSpPr>
          <p:nvPr/>
        </p:nvSpPr>
        <p:spPr bwMode="auto">
          <a:xfrm flipV="1">
            <a:off x="3657600" y="3352800"/>
            <a:ext cx="1676400" cy="76200"/>
          </a:xfrm>
          <a:prstGeom prst="line">
            <a:avLst/>
          </a:prstGeom>
          <a:noFill/>
          <a:ln w="25400">
            <a:solidFill>
              <a:schemeClr val="bg1"/>
            </a:solidFill>
            <a:round/>
            <a:headEnd/>
            <a:tailEnd type="stealth" w="lg" len="lg"/>
          </a:ln>
          <a:effectLst/>
        </p:spPr>
        <p:txBody>
          <a:bodyPr/>
          <a:lstStyle/>
          <a:p>
            <a:endParaRPr lang="fr-FR"/>
          </a:p>
        </p:txBody>
      </p:sp>
      <p:sp>
        <p:nvSpPr>
          <p:cNvPr id="538633" name="Line 9"/>
          <p:cNvSpPr>
            <a:spLocks noChangeShapeType="1"/>
          </p:cNvSpPr>
          <p:nvPr/>
        </p:nvSpPr>
        <p:spPr bwMode="auto">
          <a:xfrm>
            <a:off x="2971800" y="2895600"/>
            <a:ext cx="2971800" cy="76200"/>
          </a:xfrm>
          <a:prstGeom prst="line">
            <a:avLst/>
          </a:prstGeom>
          <a:noFill/>
          <a:ln w="25400">
            <a:solidFill>
              <a:schemeClr val="bg1"/>
            </a:solidFill>
            <a:round/>
            <a:headEnd/>
            <a:tailEnd type="stealth" w="lg" len="lg"/>
          </a:ln>
          <a:effectLst/>
        </p:spPr>
        <p:txBody>
          <a:bodyPr/>
          <a:lstStyle/>
          <a:p>
            <a:endParaRPr lang="fr-FR"/>
          </a:p>
        </p:txBody>
      </p:sp>
      <p:sp>
        <p:nvSpPr>
          <p:cNvPr id="538634" name="Line 10"/>
          <p:cNvSpPr>
            <a:spLocks noChangeShapeType="1"/>
          </p:cNvSpPr>
          <p:nvPr/>
        </p:nvSpPr>
        <p:spPr bwMode="auto">
          <a:xfrm>
            <a:off x="2971800" y="1981200"/>
            <a:ext cx="3581400" cy="228600"/>
          </a:xfrm>
          <a:prstGeom prst="line">
            <a:avLst/>
          </a:prstGeom>
          <a:noFill/>
          <a:ln w="25400">
            <a:solidFill>
              <a:schemeClr val="bg1"/>
            </a:solidFill>
            <a:round/>
            <a:headEnd/>
            <a:tailEnd type="stealth" w="lg" len="lg"/>
          </a:ln>
          <a:effectLst/>
        </p:spPr>
        <p:txBody>
          <a:bodyPr/>
          <a:lstStyle/>
          <a:p>
            <a:endParaRPr lang="fr-FR"/>
          </a:p>
        </p:txBody>
      </p:sp>
      <p:sp>
        <p:nvSpPr>
          <p:cNvPr id="538635" name="Text Box 11"/>
          <p:cNvSpPr txBox="1">
            <a:spLocks noChangeArrowheads="1"/>
          </p:cNvSpPr>
          <p:nvPr/>
        </p:nvSpPr>
        <p:spPr bwMode="auto">
          <a:xfrm>
            <a:off x="1524000" y="5410200"/>
            <a:ext cx="6019800" cy="457200"/>
          </a:xfrm>
          <a:prstGeom prst="rect">
            <a:avLst/>
          </a:prstGeom>
          <a:solidFill>
            <a:schemeClr val="bg1"/>
          </a:solidFill>
          <a:ln w="9525">
            <a:noFill/>
            <a:miter lim="800000"/>
            <a:headEnd/>
            <a:tailEnd/>
          </a:ln>
          <a:effectLst/>
        </p:spPr>
        <p:txBody>
          <a:bodyPr>
            <a:spAutoFit/>
          </a:bodyPr>
          <a:lstStyle/>
          <a:p>
            <a:pPr algn="ctr" eaLnBrk="1" hangingPunct="1">
              <a:spcBef>
                <a:spcPct val="50000"/>
              </a:spcBef>
            </a:pPr>
            <a:r>
              <a:rPr lang="en-US" sz="2400">
                <a:latin typeface="Times New Roman" pitchFamily="18" charset="0"/>
              </a:rPr>
              <a:t>Select </a:t>
            </a:r>
            <a:r>
              <a:rPr lang="en-US" sz="2400" i="1">
                <a:latin typeface="Times New Roman" pitchFamily="18" charset="0"/>
              </a:rPr>
              <a:t>one</a:t>
            </a:r>
            <a:r>
              <a:rPr lang="en-US" sz="2400">
                <a:latin typeface="Times New Roman" pitchFamily="18" charset="0"/>
              </a:rPr>
              <a:t> match, count </a:t>
            </a:r>
            <a:r>
              <a:rPr lang="en-US" sz="2400" i="1">
                <a:latin typeface="Times New Roman" pitchFamily="18" charset="0"/>
              </a:rPr>
              <a:t>inliers</a:t>
            </a:r>
            <a:endParaRPr lang="en-US" sz="2400">
              <a:latin typeface="Times New Roman"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500" fill="hold"/>
                                        <p:tgtEl>
                                          <p:spTgt spid="538631"/>
                                        </p:tgtEl>
                                        <p:attrNameLst>
                                          <p:attrName>stroke.color</p:attrName>
                                        </p:attrNameLst>
                                      </p:cBhvr>
                                      <p:to>
                                        <a:schemeClr val="accent2"/>
                                      </p:to>
                                    </p:animClr>
                                    <p:set>
                                      <p:cBhvr>
                                        <p:cTn id="7" dur="500" fill="hold"/>
                                        <p:tgtEl>
                                          <p:spTgt spid="538631"/>
                                        </p:tgtEl>
                                        <p:attrNameLst>
                                          <p:attrName>stroke.on</p:attrName>
                                        </p:attrNameLst>
                                      </p:cBhvr>
                                      <p:to>
                                        <p:strVal val="true"/>
                                      </p:to>
                                    </p:set>
                                  </p:childTnLst>
                                </p:cTn>
                              </p:par>
                            </p:childTnLst>
                          </p:cTn>
                        </p:par>
                      </p:childTnLst>
                    </p:cTn>
                  </p:par>
                  <p:par>
                    <p:cTn id="8" fill="hold">
                      <p:stCondLst>
                        <p:cond delay="indefinite"/>
                      </p:stCondLst>
                      <p:childTnLst>
                        <p:par>
                          <p:cTn id="9" fill="hold">
                            <p:stCondLst>
                              <p:cond delay="0"/>
                            </p:stCondLst>
                            <p:childTnLst>
                              <p:par>
                                <p:cTn id="10" presetID="7" presetClass="emph" presetSubtype="2" fill="hold" nodeType="clickEffect">
                                  <p:stCondLst>
                                    <p:cond delay="0"/>
                                  </p:stCondLst>
                                  <p:childTnLst>
                                    <p:animClr clrSpc="rgb" dir="cw">
                                      <p:cBhvr>
                                        <p:cTn id="11" dur="500" fill="hold"/>
                                        <p:tgtEl>
                                          <p:spTgt spid="538630"/>
                                        </p:tgtEl>
                                        <p:attrNameLst>
                                          <p:attrName>stroke.color</p:attrName>
                                        </p:attrNameLst>
                                      </p:cBhvr>
                                      <p:to>
                                        <a:schemeClr val="accent1"/>
                                      </p:to>
                                    </p:animClr>
                                    <p:set>
                                      <p:cBhvr>
                                        <p:cTn id="12" dur="500" fill="hold"/>
                                        <p:tgtEl>
                                          <p:spTgt spid="538630"/>
                                        </p:tgtEl>
                                        <p:attrNameLst>
                                          <p:attrName>stroke.on</p:attrName>
                                        </p:attrNameLst>
                                      </p:cBhvr>
                                      <p:to>
                                        <p:strVal val="true"/>
                                      </p:to>
                                    </p:set>
                                  </p:childTnLst>
                                </p:cTn>
                              </p:par>
                              <p:par>
                                <p:cTn id="13" presetID="7" presetClass="emph" presetSubtype="2" fill="hold" nodeType="withEffect">
                                  <p:stCondLst>
                                    <p:cond delay="0"/>
                                  </p:stCondLst>
                                  <p:childTnLst>
                                    <p:animClr clrSpc="rgb" dir="cw">
                                      <p:cBhvr>
                                        <p:cTn id="14" dur="500" fill="hold"/>
                                        <p:tgtEl>
                                          <p:spTgt spid="538629"/>
                                        </p:tgtEl>
                                        <p:attrNameLst>
                                          <p:attrName>stroke.color</p:attrName>
                                        </p:attrNameLst>
                                      </p:cBhvr>
                                      <p:to>
                                        <a:schemeClr val="accent1"/>
                                      </p:to>
                                    </p:animClr>
                                    <p:set>
                                      <p:cBhvr>
                                        <p:cTn id="15" dur="500" fill="hold"/>
                                        <p:tgtEl>
                                          <p:spTgt spid="538629"/>
                                        </p:tgtEl>
                                        <p:attrNameLst>
                                          <p:attrName>stroke.on</p:attrName>
                                        </p:attrNameLst>
                                      </p:cBhvr>
                                      <p:to>
                                        <p:strVal val="true"/>
                                      </p:to>
                                    </p:set>
                                  </p:childTnLst>
                                </p:cTn>
                              </p:par>
                              <p:par>
                                <p:cTn id="16" presetID="7" presetClass="emph" presetSubtype="2" fill="hold" nodeType="withEffect">
                                  <p:stCondLst>
                                    <p:cond delay="0"/>
                                  </p:stCondLst>
                                  <p:childTnLst>
                                    <p:animClr clrSpc="rgb" dir="cw">
                                      <p:cBhvr>
                                        <p:cTn id="17" dur="500" fill="hold"/>
                                        <p:tgtEl>
                                          <p:spTgt spid="538632"/>
                                        </p:tgtEl>
                                        <p:attrNameLst>
                                          <p:attrName>stroke.color</p:attrName>
                                        </p:attrNameLst>
                                      </p:cBhvr>
                                      <p:to>
                                        <a:schemeClr val="accent1"/>
                                      </p:to>
                                    </p:animClr>
                                    <p:set>
                                      <p:cBhvr>
                                        <p:cTn id="18" dur="500" fill="hold"/>
                                        <p:tgtEl>
                                          <p:spTgt spid="538632"/>
                                        </p:tgtEl>
                                        <p:attrNameLst>
                                          <p:attrName>stroke.on</p:attrName>
                                        </p:attrNameLst>
                                      </p:cBhvr>
                                      <p:to>
                                        <p:strVal val="true"/>
                                      </p:to>
                                    </p:set>
                                  </p:childTnLst>
                                </p:cTn>
                              </p:par>
                              <p:par>
                                <p:cTn id="19" presetID="7" presetClass="emph" presetSubtype="2" fill="hold" nodeType="withEffect">
                                  <p:stCondLst>
                                    <p:cond delay="0"/>
                                  </p:stCondLst>
                                  <p:childTnLst>
                                    <p:animClr clrSpc="rgb" dir="cw">
                                      <p:cBhvr>
                                        <p:cTn id="20" dur="500" fill="hold"/>
                                        <p:tgtEl>
                                          <p:spTgt spid="538628"/>
                                        </p:tgtEl>
                                        <p:attrNameLst>
                                          <p:attrName>stroke.color</p:attrName>
                                        </p:attrNameLst>
                                      </p:cBhvr>
                                      <p:to>
                                        <a:schemeClr val="accent1"/>
                                      </p:to>
                                    </p:animClr>
                                    <p:set>
                                      <p:cBhvr>
                                        <p:cTn id="21" dur="500" fill="hold"/>
                                        <p:tgtEl>
                                          <p:spTgt spid="538628"/>
                                        </p:tgtEl>
                                        <p:attrNameLst>
                                          <p:attrName>stroke.on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7" presetClass="emph" presetSubtype="2" fill="hold" nodeType="clickEffect">
                                  <p:stCondLst>
                                    <p:cond delay="0"/>
                                  </p:stCondLst>
                                  <p:childTnLst>
                                    <p:animClr clrSpc="rgb" dir="cw">
                                      <p:cBhvr>
                                        <p:cTn id="25" dur="500" fill="hold"/>
                                        <p:tgtEl>
                                          <p:spTgt spid="538634"/>
                                        </p:tgtEl>
                                        <p:attrNameLst>
                                          <p:attrName>stroke.color</p:attrName>
                                        </p:attrNameLst>
                                      </p:cBhvr>
                                      <p:to>
                                        <a:srgbClr val="CC0000"/>
                                      </p:to>
                                    </p:animClr>
                                    <p:set>
                                      <p:cBhvr>
                                        <p:cTn id="26" dur="500" fill="hold"/>
                                        <p:tgtEl>
                                          <p:spTgt spid="538634"/>
                                        </p:tgtEl>
                                        <p:attrNameLst>
                                          <p:attrName>stroke.on</p:attrName>
                                        </p:attrNameLst>
                                      </p:cBhvr>
                                      <p:to>
                                        <p:strVal val="true"/>
                                      </p:to>
                                    </p:set>
                                  </p:childTnLst>
                                </p:cTn>
                              </p:par>
                              <p:par>
                                <p:cTn id="27" presetID="7" presetClass="emph" presetSubtype="2" fill="hold" nodeType="withEffect">
                                  <p:stCondLst>
                                    <p:cond delay="0"/>
                                  </p:stCondLst>
                                  <p:childTnLst>
                                    <p:animClr clrSpc="rgb" dir="cw">
                                      <p:cBhvr>
                                        <p:cTn id="28" dur="500" fill="hold"/>
                                        <p:tgtEl>
                                          <p:spTgt spid="538633"/>
                                        </p:tgtEl>
                                        <p:attrNameLst>
                                          <p:attrName>stroke.color</p:attrName>
                                        </p:attrNameLst>
                                      </p:cBhvr>
                                      <p:to>
                                        <a:srgbClr val="CC0000"/>
                                      </p:to>
                                    </p:animClr>
                                    <p:set>
                                      <p:cBhvr>
                                        <p:cTn id="29" dur="500" fill="hold"/>
                                        <p:tgtEl>
                                          <p:spTgt spid="538633"/>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ChangeArrowheads="1"/>
          </p:cNvSpPr>
          <p:nvPr>
            <p:ph type="title"/>
          </p:nvPr>
        </p:nvSpPr>
        <p:spPr/>
        <p:txBody>
          <a:bodyPr/>
          <a:lstStyle/>
          <a:p>
            <a:r>
              <a:rPr lang="en-US">
                <a:solidFill>
                  <a:schemeClr val="bg1"/>
                </a:solidFill>
                <a:latin typeface="Comic Sans MS" pitchFamily="66" charset="0"/>
              </a:rPr>
              <a:t>RANSAC example: Translation</a:t>
            </a:r>
          </a:p>
        </p:txBody>
      </p:sp>
      <p:pic>
        <p:nvPicPr>
          <p:cNvPr id="540675" name="Picture 3"/>
          <p:cNvPicPr>
            <a:picLocks noGrp="1" noChangeAspect="1" noChangeArrowheads="1"/>
          </p:cNvPicPr>
          <p:nvPr>
            <p:ph type="body" idx="1"/>
          </p:nvPr>
        </p:nvPicPr>
        <p:blipFill>
          <a:blip r:embed="rId3"/>
          <a:srcRect/>
          <a:stretch>
            <a:fillRect/>
          </a:stretch>
        </p:blipFill>
        <p:spPr>
          <a:xfrm>
            <a:off x="1314450" y="914400"/>
            <a:ext cx="6515100" cy="5257800"/>
          </a:xfrm>
          <a:noFill/>
          <a:ln/>
        </p:spPr>
      </p:pic>
      <p:sp>
        <p:nvSpPr>
          <p:cNvPr id="540676" name="Line 4"/>
          <p:cNvSpPr>
            <a:spLocks noChangeShapeType="1"/>
          </p:cNvSpPr>
          <p:nvPr/>
        </p:nvSpPr>
        <p:spPr bwMode="auto">
          <a:xfrm flipV="1">
            <a:off x="3886200" y="3657600"/>
            <a:ext cx="1600200" cy="76200"/>
          </a:xfrm>
          <a:prstGeom prst="line">
            <a:avLst/>
          </a:prstGeom>
          <a:noFill/>
          <a:ln w="25400">
            <a:solidFill>
              <a:schemeClr val="bg1"/>
            </a:solidFill>
            <a:round/>
            <a:headEnd/>
            <a:tailEnd type="stealth" w="lg" len="lg"/>
          </a:ln>
          <a:effectLst/>
        </p:spPr>
        <p:txBody>
          <a:bodyPr/>
          <a:lstStyle/>
          <a:p>
            <a:endParaRPr lang="fr-FR"/>
          </a:p>
        </p:txBody>
      </p:sp>
      <p:sp>
        <p:nvSpPr>
          <p:cNvPr id="540677" name="Line 5"/>
          <p:cNvSpPr>
            <a:spLocks noChangeShapeType="1"/>
          </p:cNvSpPr>
          <p:nvPr/>
        </p:nvSpPr>
        <p:spPr bwMode="auto">
          <a:xfrm flipV="1">
            <a:off x="4114800" y="2895600"/>
            <a:ext cx="1676400" cy="76200"/>
          </a:xfrm>
          <a:prstGeom prst="line">
            <a:avLst/>
          </a:prstGeom>
          <a:noFill/>
          <a:ln w="25400">
            <a:solidFill>
              <a:schemeClr val="bg1"/>
            </a:solidFill>
            <a:round/>
            <a:headEnd/>
            <a:tailEnd type="stealth" w="lg" len="lg"/>
          </a:ln>
          <a:effectLst/>
        </p:spPr>
        <p:txBody>
          <a:bodyPr/>
          <a:lstStyle/>
          <a:p>
            <a:endParaRPr lang="fr-FR"/>
          </a:p>
        </p:txBody>
      </p:sp>
      <p:sp>
        <p:nvSpPr>
          <p:cNvPr id="540678" name="Line 6"/>
          <p:cNvSpPr>
            <a:spLocks noChangeShapeType="1"/>
          </p:cNvSpPr>
          <p:nvPr/>
        </p:nvSpPr>
        <p:spPr bwMode="auto">
          <a:xfrm flipV="1">
            <a:off x="4114800" y="2057400"/>
            <a:ext cx="1676400" cy="76200"/>
          </a:xfrm>
          <a:prstGeom prst="line">
            <a:avLst/>
          </a:prstGeom>
          <a:noFill/>
          <a:ln w="25400">
            <a:solidFill>
              <a:schemeClr val="bg1"/>
            </a:solidFill>
            <a:round/>
            <a:headEnd/>
            <a:tailEnd type="stealth" w="lg" len="lg"/>
          </a:ln>
          <a:effectLst/>
        </p:spPr>
        <p:txBody>
          <a:bodyPr/>
          <a:lstStyle/>
          <a:p>
            <a:endParaRPr lang="fr-FR"/>
          </a:p>
        </p:txBody>
      </p:sp>
      <p:sp>
        <p:nvSpPr>
          <p:cNvPr id="540679" name="Line 7"/>
          <p:cNvSpPr>
            <a:spLocks noChangeShapeType="1"/>
          </p:cNvSpPr>
          <p:nvPr/>
        </p:nvSpPr>
        <p:spPr bwMode="auto">
          <a:xfrm flipV="1">
            <a:off x="3657600" y="2438400"/>
            <a:ext cx="1676400" cy="76200"/>
          </a:xfrm>
          <a:prstGeom prst="line">
            <a:avLst/>
          </a:prstGeom>
          <a:noFill/>
          <a:ln w="25400">
            <a:solidFill>
              <a:schemeClr val="bg1"/>
            </a:solidFill>
            <a:round/>
            <a:headEnd/>
            <a:tailEnd type="stealth" w="lg" len="lg"/>
          </a:ln>
          <a:effectLst/>
        </p:spPr>
        <p:txBody>
          <a:bodyPr/>
          <a:lstStyle/>
          <a:p>
            <a:endParaRPr lang="fr-FR"/>
          </a:p>
        </p:txBody>
      </p:sp>
      <p:sp>
        <p:nvSpPr>
          <p:cNvPr id="540680" name="Line 8"/>
          <p:cNvSpPr>
            <a:spLocks noChangeShapeType="1"/>
          </p:cNvSpPr>
          <p:nvPr/>
        </p:nvSpPr>
        <p:spPr bwMode="auto">
          <a:xfrm flipV="1">
            <a:off x="3657600" y="3352800"/>
            <a:ext cx="1676400" cy="76200"/>
          </a:xfrm>
          <a:prstGeom prst="line">
            <a:avLst/>
          </a:prstGeom>
          <a:noFill/>
          <a:ln w="25400">
            <a:solidFill>
              <a:schemeClr val="bg1"/>
            </a:solidFill>
            <a:round/>
            <a:headEnd/>
            <a:tailEnd type="stealth" w="lg" len="lg"/>
          </a:ln>
          <a:effectLst/>
        </p:spPr>
        <p:txBody>
          <a:bodyPr/>
          <a:lstStyle/>
          <a:p>
            <a:endParaRPr lang="fr-FR"/>
          </a:p>
        </p:txBody>
      </p:sp>
      <p:sp>
        <p:nvSpPr>
          <p:cNvPr id="540681" name="Line 9"/>
          <p:cNvSpPr>
            <a:spLocks noChangeShapeType="1"/>
          </p:cNvSpPr>
          <p:nvPr/>
        </p:nvSpPr>
        <p:spPr bwMode="auto">
          <a:xfrm>
            <a:off x="2971800" y="2895600"/>
            <a:ext cx="2971800" cy="76200"/>
          </a:xfrm>
          <a:prstGeom prst="line">
            <a:avLst/>
          </a:prstGeom>
          <a:noFill/>
          <a:ln w="25400">
            <a:solidFill>
              <a:schemeClr val="bg1"/>
            </a:solidFill>
            <a:round/>
            <a:headEnd/>
            <a:tailEnd type="stealth" w="lg" len="lg"/>
          </a:ln>
          <a:effectLst/>
        </p:spPr>
        <p:txBody>
          <a:bodyPr/>
          <a:lstStyle/>
          <a:p>
            <a:endParaRPr lang="fr-FR"/>
          </a:p>
        </p:txBody>
      </p:sp>
      <p:sp>
        <p:nvSpPr>
          <p:cNvPr id="540682" name="Line 10"/>
          <p:cNvSpPr>
            <a:spLocks noChangeShapeType="1"/>
          </p:cNvSpPr>
          <p:nvPr/>
        </p:nvSpPr>
        <p:spPr bwMode="auto">
          <a:xfrm>
            <a:off x="2971800" y="1981200"/>
            <a:ext cx="3581400" cy="228600"/>
          </a:xfrm>
          <a:prstGeom prst="line">
            <a:avLst/>
          </a:prstGeom>
          <a:noFill/>
          <a:ln w="25400">
            <a:solidFill>
              <a:schemeClr val="bg1"/>
            </a:solidFill>
            <a:round/>
            <a:headEnd/>
            <a:tailEnd type="stealth" w="lg" len="lg"/>
          </a:ln>
          <a:effectLst/>
        </p:spPr>
        <p:txBody>
          <a:bodyPr/>
          <a:lstStyle/>
          <a:p>
            <a:endParaRPr lang="fr-FR"/>
          </a:p>
        </p:txBody>
      </p:sp>
      <p:sp>
        <p:nvSpPr>
          <p:cNvPr id="540683" name="Text Box 11"/>
          <p:cNvSpPr txBox="1">
            <a:spLocks noChangeArrowheads="1"/>
          </p:cNvSpPr>
          <p:nvPr/>
        </p:nvSpPr>
        <p:spPr bwMode="auto">
          <a:xfrm>
            <a:off x="1524000" y="5410200"/>
            <a:ext cx="6019800" cy="457200"/>
          </a:xfrm>
          <a:prstGeom prst="rect">
            <a:avLst/>
          </a:prstGeom>
          <a:solidFill>
            <a:schemeClr val="bg1"/>
          </a:solidFill>
          <a:ln w="9525">
            <a:noFill/>
            <a:miter lim="800000"/>
            <a:headEnd/>
            <a:tailEnd/>
          </a:ln>
          <a:effectLst/>
        </p:spPr>
        <p:txBody>
          <a:bodyPr>
            <a:spAutoFit/>
          </a:bodyPr>
          <a:lstStyle/>
          <a:p>
            <a:pPr algn="ctr" eaLnBrk="1" hangingPunct="1">
              <a:spcBef>
                <a:spcPct val="50000"/>
              </a:spcBef>
            </a:pPr>
            <a:r>
              <a:rPr lang="en-US" sz="2400">
                <a:latin typeface="Times New Roman" pitchFamily="18" charset="0"/>
              </a:rPr>
              <a:t>Select </a:t>
            </a:r>
            <a:r>
              <a:rPr lang="en-US" sz="2400" i="1">
                <a:latin typeface="Times New Roman" pitchFamily="18" charset="0"/>
              </a:rPr>
              <a:t>one</a:t>
            </a:r>
            <a:r>
              <a:rPr lang="en-US" sz="2400">
                <a:latin typeface="Times New Roman" pitchFamily="18" charset="0"/>
              </a:rPr>
              <a:t> match, count </a:t>
            </a:r>
            <a:r>
              <a:rPr lang="en-US" sz="2400" i="1">
                <a:latin typeface="Times New Roman" pitchFamily="18" charset="0"/>
              </a:rPr>
              <a:t>inliers</a:t>
            </a:r>
            <a:endParaRPr lang="en-US" sz="2400">
              <a:latin typeface="Times New Roman"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540681"/>
                                        </p:tgtEl>
                                        <p:attrNameLst>
                                          <p:attrName>stroke.color</p:attrName>
                                        </p:attrNameLst>
                                      </p:cBhvr>
                                      <p:to>
                                        <a:schemeClr val="accent2"/>
                                      </p:to>
                                    </p:animClr>
                                    <p:set>
                                      <p:cBhvr>
                                        <p:cTn id="7" dur="2000" fill="hold"/>
                                        <p:tgtEl>
                                          <p:spTgt spid="540681"/>
                                        </p:tgtEl>
                                        <p:attrNameLst>
                                          <p:attrName>stroke.on</p:attrName>
                                        </p:attrNameLst>
                                      </p:cBhvr>
                                      <p:to>
                                        <p:strVal val="true"/>
                                      </p:to>
                                    </p:set>
                                  </p:childTnLst>
                                </p:cTn>
                              </p:par>
                            </p:childTnLst>
                          </p:cTn>
                        </p:par>
                      </p:childTnLst>
                    </p:cTn>
                  </p:par>
                  <p:par>
                    <p:cTn id="8" fill="hold">
                      <p:stCondLst>
                        <p:cond delay="indefinite"/>
                      </p:stCondLst>
                      <p:childTnLst>
                        <p:par>
                          <p:cTn id="9" fill="hold">
                            <p:stCondLst>
                              <p:cond delay="0"/>
                            </p:stCondLst>
                            <p:childTnLst>
                              <p:par>
                                <p:cTn id="10" presetID="7" presetClass="emph" presetSubtype="2" fill="hold" nodeType="clickEffect">
                                  <p:stCondLst>
                                    <p:cond delay="0"/>
                                  </p:stCondLst>
                                  <p:childTnLst>
                                    <p:animClr clrSpc="rgb" dir="cw">
                                      <p:cBhvr>
                                        <p:cTn id="11" dur="500" fill="hold"/>
                                        <p:tgtEl>
                                          <p:spTgt spid="540682"/>
                                        </p:tgtEl>
                                        <p:attrNameLst>
                                          <p:attrName>stroke.color</p:attrName>
                                        </p:attrNameLst>
                                      </p:cBhvr>
                                      <p:to>
                                        <a:schemeClr val="accent1"/>
                                      </p:to>
                                    </p:animClr>
                                    <p:set>
                                      <p:cBhvr>
                                        <p:cTn id="12" dur="500" fill="hold"/>
                                        <p:tgtEl>
                                          <p:spTgt spid="540682"/>
                                        </p:tgtEl>
                                        <p:attrNameLst>
                                          <p:attrName>stroke.on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7" presetClass="emph" presetSubtype="2" fill="hold" nodeType="clickEffect">
                                  <p:stCondLst>
                                    <p:cond delay="0"/>
                                  </p:stCondLst>
                                  <p:childTnLst>
                                    <p:animClr clrSpc="rgb" dir="cw">
                                      <p:cBhvr>
                                        <p:cTn id="16" dur="500" fill="hold"/>
                                        <p:tgtEl>
                                          <p:spTgt spid="540678"/>
                                        </p:tgtEl>
                                        <p:attrNameLst>
                                          <p:attrName>stroke.color</p:attrName>
                                        </p:attrNameLst>
                                      </p:cBhvr>
                                      <p:to>
                                        <a:srgbClr val="CC0000"/>
                                      </p:to>
                                    </p:animClr>
                                    <p:set>
                                      <p:cBhvr>
                                        <p:cTn id="17" dur="500" fill="hold"/>
                                        <p:tgtEl>
                                          <p:spTgt spid="540678"/>
                                        </p:tgtEl>
                                        <p:attrNameLst>
                                          <p:attrName>stroke.on</p:attrName>
                                        </p:attrNameLst>
                                      </p:cBhvr>
                                      <p:to>
                                        <p:strVal val="true"/>
                                      </p:to>
                                    </p:set>
                                  </p:childTnLst>
                                </p:cTn>
                              </p:par>
                              <p:par>
                                <p:cTn id="18" presetID="7" presetClass="emph" presetSubtype="2" fill="hold" nodeType="withEffect">
                                  <p:stCondLst>
                                    <p:cond delay="0"/>
                                  </p:stCondLst>
                                  <p:childTnLst>
                                    <p:animClr clrSpc="rgb" dir="cw">
                                      <p:cBhvr>
                                        <p:cTn id="19" dur="500" fill="hold"/>
                                        <p:tgtEl>
                                          <p:spTgt spid="540679"/>
                                        </p:tgtEl>
                                        <p:attrNameLst>
                                          <p:attrName>stroke.color</p:attrName>
                                        </p:attrNameLst>
                                      </p:cBhvr>
                                      <p:to>
                                        <a:srgbClr val="CC0000"/>
                                      </p:to>
                                    </p:animClr>
                                    <p:set>
                                      <p:cBhvr>
                                        <p:cTn id="20" dur="500" fill="hold"/>
                                        <p:tgtEl>
                                          <p:spTgt spid="540679"/>
                                        </p:tgtEl>
                                        <p:attrNameLst>
                                          <p:attrName>stroke.on</p:attrName>
                                        </p:attrNameLst>
                                      </p:cBhvr>
                                      <p:to>
                                        <p:strVal val="true"/>
                                      </p:to>
                                    </p:set>
                                  </p:childTnLst>
                                </p:cTn>
                              </p:par>
                              <p:par>
                                <p:cTn id="21" presetID="7" presetClass="emph" presetSubtype="2" fill="hold" nodeType="withEffect">
                                  <p:stCondLst>
                                    <p:cond delay="0"/>
                                  </p:stCondLst>
                                  <p:childTnLst>
                                    <p:animClr clrSpc="rgb" dir="cw">
                                      <p:cBhvr>
                                        <p:cTn id="22" dur="500" fill="hold"/>
                                        <p:tgtEl>
                                          <p:spTgt spid="540677"/>
                                        </p:tgtEl>
                                        <p:attrNameLst>
                                          <p:attrName>stroke.color</p:attrName>
                                        </p:attrNameLst>
                                      </p:cBhvr>
                                      <p:to>
                                        <a:srgbClr val="CC0000"/>
                                      </p:to>
                                    </p:animClr>
                                    <p:set>
                                      <p:cBhvr>
                                        <p:cTn id="23" dur="500" fill="hold"/>
                                        <p:tgtEl>
                                          <p:spTgt spid="540677"/>
                                        </p:tgtEl>
                                        <p:attrNameLst>
                                          <p:attrName>stroke.on</p:attrName>
                                        </p:attrNameLst>
                                      </p:cBhvr>
                                      <p:to>
                                        <p:strVal val="true"/>
                                      </p:to>
                                    </p:set>
                                  </p:childTnLst>
                                </p:cTn>
                              </p:par>
                              <p:par>
                                <p:cTn id="24" presetID="7" presetClass="emph" presetSubtype="2" fill="hold" nodeType="withEffect">
                                  <p:stCondLst>
                                    <p:cond delay="0"/>
                                  </p:stCondLst>
                                  <p:childTnLst>
                                    <p:animClr clrSpc="rgb" dir="cw">
                                      <p:cBhvr>
                                        <p:cTn id="25" dur="500" fill="hold"/>
                                        <p:tgtEl>
                                          <p:spTgt spid="540680"/>
                                        </p:tgtEl>
                                        <p:attrNameLst>
                                          <p:attrName>stroke.color</p:attrName>
                                        </p:attrNameLst>
                                      </p:cBhvr>
                                      <p:to>
                                        <a:srgbClr val="CC0000"/>
                                      </p:to>
                                    </p:animClr>
                                    <p:set>
                                      <p:cBhvr>
                                        <p:cTn id="26" dur="500" fill="hold"/>
                                        <p:tgtEl>
                                          <p:spTgt spid="540680"/>
                                        </p:tgtEl>
                                        <p:attrNameLst>
                                          <p:attrName>stroke.on</p:attrName>
                                        </p:attrNameLst>
                                      </p:cBhvr>
                                      <p:to>
                                        <p:strVal val="true"/>
                                      </p:to>
                                    </p:set>
                                  </p:childTnLst>
                                </p:cTn>
                              </p:par>
                              <p:par>
                                <p:cTn id="27" presetID="7" presetClass="emph" presetSubtype="2" fill="hold" nodeType="withEffect">
                                  <p:stCondLst>
                                    <p:cond delay="0"/>
                                  </p:stCondLst>
                                  <p:childTnLst>
                                    <p:animClr clrSpc="rgb" dir="cw">
                                      <p:cBhvr>
                                        <p:cTn id="28" dur="500" fill="hold"/>
                                        <p:tgtEl>
                                          <p:spTgt spid="540676"/>
                                        </p:tgtEl>
                                        <p:attrNameLst>
                                          <p:attrName>stroke.color</p:attrName>
                                        </p:attrNameLst>
                                      </p:cBhvr>
                                      <p:to>
                                        <a:srgbClr val="CC0000"/>
                                      </p:to>
                                    </p:animClr>
                                    <p:set>
                                      <p:cBhvr>
                                        <p:cTn id="29" dur="500" fill="hold"/>
                                        <p:tgtEl>
                                          <p:spTgt spid="54067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p:txBody>
          <a:bodyPr/>
          <a:lstStyle/>
          <a:p>
            <a:r>
              <a:rPr lang="en-US">
                <a:solidFill>
                  <a:schemeClr val="bg1"/>
                </a:solidFill>
                <a:latin typeface="Comic Sans MS" pitchFamily="66" charset="0"/>
              </a:rPr>
              <a:t>RANSAC example: Translation</a:t>
            </a:r>
          </a:p>
        </p:txBody>
      </p:sp>
      <p:pic>
        <p:nvPicPr>
          <p:cNvPr id="542723" name="Picture 3"/>
          <p:cNvPicPr>
            <a:picLocks noGrp="1" noChangeAspect="1" noChangeArrowheads="1"/>
          </p:cNvPicPr>
          <p:nvPr>
            <p:ph type="body" idx="1"/>
          </p:nvPr>
        </p:nvPicPr>
        <p:blipFill>
          <a:blip r:embed="rId3"/>
          <a:srcRect/>
          <a:stretch>
            <a:fillRect/>
          </a:stretch>
        </p:blipFill>
        <p:spPr>
          <a:xfrm>
            <a:off x="1314450" y="914400"/>
            <a:ext cx="6515100" cy="5257800"/>
          </a:xfrm>
          <a:noFill/>
          <a:ln/>
        </p:spPr>
      </p:pic>
      <p:sp>
        <p:nvSpPr>
          <p:cNvPr id="542724" name="Line 4"/>
          <p:cNvSpPr>
            <a:spLocks noChangeShapeType="1"/>
          </p:cNvSpPr>
          <p:nvPr/>
        </p:nvSpPr>
        <p:spPr bwMode="auto">
          <a:xfrm flipV="1">
            <a:off x="3886200" y="3657600"/>
            <a:ext cx="1600200" cy="76200"/>
          </a:xfrm>
          <a:prstGeom prst="line">
            <a:avLst/>
          </a:prstGeom>
          <a:noFill/>
          <a:ln w="25400">
            <a:solidFill>
              <a:schemeClr val="accent1"/>
            </a:solidFill>
            <a:round/>
            <a:headEnd/>
            <a:tailEnd type="stealth" w="lg" len="lg"/>
          </a:ln>
          <a:effectLst/>
        </p:spPr>
        <p:txBody>
          <a:bodyPr/>
          <a:lstStyle/>
          <a:p>
            <a:endParaRPr lang="fr-FR"/>
          </a:p>
        </p:txBody>
      </p:sp>
      <p:sp>
        <p:nvSpPr>
          <p:cNvPr id="542725" name="Line 5"/>
          <p:cNvSpPr>
            <a:spLocks noChangeShapeType="1"/>
          </p:cNvSpPr>
          <p:nvPr/>
        </p:nvSpPr>
        <p:spPr bwMode="auto">
          <a:xfrm>
            <a:off x="2971800" y="2895600"/>
            <a:ext cx="2971800" cy="76200"/>
          </a:xfrm>
          <a:prstGeom prst="line">
            <a:avLst/>
          </a:prstGeom>
          <a:noFill/>
          <a:ln w="25400">
            <a:solidFill>
              <a:srgbClr val="CC0000"/>
            </a:solidFill>
            <a:round/>
            <a:headEnd/>
            <a:tailEnd type="stealth" w="lg" len="lg"/>
          </a:ln>
          <a:effectLst/>
        </p:spPr>
        <p:txBody>
          <a:bodyPr/>
          <a:lstStyle/>
          <a:p>
            <a:endParaRPr lang="fr-FR"/>
          </a:p>
        </p:txBody>
      </p:sp>
      <p:sp>
        <p:nvSpPr>
          <p:cNvPr id="542726" name="Line 6"/>
          <p:cNvSpPr>
            <a:spLocks noChangeShapeType="1"/>
          </p:cNvSpPr>
          <p:nvPr/>
        </p:nvSpPr>
        <p:spPr bwMode="auto">
          <a:xfrm>
            <a:off x="2971800" y="1981200"/>
            <a:ext cx="3581400" cy="228600"/>
          </a:xfrm>
          <a:prstGeom prst="line">
            <a:avLst/>
          </a:prstGeom>
          <a:noFill/>
          <a:ln w="25400">
            <a:solidFill>
              <a:srgbClr val="CC0000"/>
            </a:solidFill>
            <a:round/>
            <a:headEnd/>
            <a:tailEnd type="stealth" w="lg" len="lg"/>
          </a:ln>
          <a:effectLst/>
        </p:spPr>
        <p:txBody>
          <a:bodyPr/>
          <a:lstStyle/>
          <a:p>
            <a:endParaRPr lang="fr-FR"/>
          </a:p>
        </p:txBody>
      </p:sp>
      <p:sp>
        <p:nvSpPr>
          <p:cNvPr id="542727" name="Text Box 7"/>
          <p:cNvSpPr txBox="1">
            <a:spLocks noChangeArrowheads="1"/>
          </p:cNvSpPr>
          <p:nvPr/>
        </p:nvSpPr>
        <p:spPr bwMode="auto">
          <a:xfrm>
            <a:off x="1524000" y="5410200"/>
            <a:ext cx="6019800" cy="457200"/>
          </a:xfrm>
          <a:prstGeom prst="rect">
            <a:avLst/>
          </a:prstGeom>
          <a:solidFill>
            <a:schemeClr val="bg1"/>
          </a:solidFill>
          <a:ln w="9525">
            <a:noFill/>
            <a:miter lim="800000"/>
            <a:headEnd/>
            <a:tailEnd/>
          </a:ln>
          <a:effectLst/>
        </p:spPr>
        <p:txBody>
          <a:bodyPr>
            <a:spAutoFit/>
          </a:bodyPr>
          <a:lstStyle/>
          <a:p>
            <a:pPr algn="ctr" eaLnBrk="1" hangingPunct="1">
              <a:spcBef>
                <a:spcPct val="50000"/>
              </a:spcBef>
            </a:pPr>
            <a:r>
              <a:rPr lang="en-US" sz="2400">
                <a:latin typeface="Times New Roman" pitchFamily="18" charset="0"/>
              </a:rPr>
              <a:t>Find “average” translation vector</a:t>
            </a:r>
          </a:p>
        </p:txBody>
      </p:sp>
      <p:sp>
        <p:nvSpPr>
          <p:cNvPr id="542728" name="Line 8"/>
          <p:cNvSpPr>
            <a:spLocks noChangeShapeType="1"/>
          </p:cNvSpPr>
          <p:nvPr/>
        </p:nvSpPr>
        <p:spPr bwMode="auto">
          <a:xfrm flipV="1">
            <a:off x="4114800" y="2895600"/>
            <a:ext cx="1676400" cy="76200"/>
          </a:xfrm>
          <a:prstGeom prst="line">
            <a:avLst/>
          </a:prstGeom>
          <a:noFill/>
          <a:ln w="25400">
            <a:solidFill>
              <a:schemeClr val="accent1"/>
            </a:solidFill>
            <a:round/>
            <a:headEnd/>
            <a:tailEnd type="stealth" w="lg" len="lg"/>
          </a:ln>
          <a:effectLst/>
        </p:spPr>
        <p:txBody>
          <a:bodyPr/>
          <a:lstStyle/>
          <a:p>
            <a:endParaRPr lang="fr-FR"/>
          </a:p>
        </p:txBody>
      </p:sp>
      <p:sp>
        <p:nvSpPr>
          <p:cNvPr id="542729" name="Line 9"/>
          <p:cNvSpPr>
            <a:spLocks noChangeShapeType="1"/>
          </p:cNvSpPr>
          <p:nvPr/>
        </p:nvSpPr>
        <p:spPr bwMode="auto">
          <a:xfrm flipV="1">
            <a:off x="4114800" y="2057400"/>
            <a:ext cx="1676400" cy="76200"/>
          </a:xfrm>
          <a:prstGeom prst="line">
            <a:avLst/>
          </a:prstGeom>
          <a:noFill/>
          <a:ln w="25400">
            <a:solidFill>
              <a:schemeClr val="accent1"/>
            </a:solidFill>
            <a:round/>
            <a:headEnd/>
            <a:tailEnd type="stealth" w="lg" len="lg"/>
          </a:ln>
          <a:effectLst/>
        </p:spPr>
        <p:txBody>
          <a:bodyPr/>
          <a:lstStyle/>
          <a:p>
            <a:endParaRPr lang="fr-FR"/>
          </a:p>
        </p:txBody>
      </p:sp>
      <p:sp>
        <p:nvSpPr>
          <p:cNvPr id="542730" name="Line 10"/>
          <p:cNvSpPr>
            <a:spLocks noChangeShapeType="1"/>
          </p:cNvSpPr>
          <p:nvPr/>
        </p:nvSpPr>
        <p:spPr bwMode="auto">
          <a:xfrm flipV="1">
            <a:off x="3657600" y="2438400"/>
            <a:ext cx="1676400" cy="76200"/>
          </a:xfrm>
          <a:prstGeom prst="line">
            <a:avLst/>
          </a:prstGeom>
          <a:noFill/>
          <a:ln w="25400">
            <a:solidFill>
              <a:schemeClr val="accent1"/>
            </a:solidFill>
            <a:round/>
            <a:headEnd/>
            <a:tailEnd type="stealth" w="lg" len="lg"/>
          </a:ln>
          <a:effectLst/>
        </p:spPr>
        <p:txBody>
          <a:bodyPr/>
          <a:lstStyle/>
          <a:p>
            <a:endParaRPr lang="fr-FR"/>
          </a:p>
        </p:txBody>
      </p:sp>
      <p:sp>
        <p:nvSpPr>
          <p:cNvPr id="542731" name="Line 11"/>
          <p:cNvSpPr>
            <a:spLocks noChangeShapeType="1"/>
          </p:cNvSpPr>
          <p:nvPr/>
        </p:nvSpPr>
        <p:spPr bwMode="auto">
          <a:xfrm flipV="1">
            <a:off x="3657600" y="3352800"/>
            <a:ext cx="1676400" cy="76200"/>
          </a:xfrm>
          <a:prstGeom prst="line">
            <a:avLst/>
          </a:prstGeom>
          <a:noFill/>
          <a:ln w="25400">
            <a:solidFill>
              <a:schemeClr val="accent1"/>
            </a:solidFill>
            <a:round/>
            <a:headEnd/>
            <a:tailEnd type="stealth" w="lg" len="lg"/>
          </a:ln>
          <a:effectLst/>
        </p:spPr>
        <p:txBody>
          <a:bodyPr/>
          <a:lstStyle/>
          <a:p>
            <a:endParaRPr lang="fr-FR"/>
          </a:p>
        </p:txBody>
      </p:sp>
      <p:sp>
        <p:nvSpPr>
          <p:cNvPr id="542732" name="Line 12"/>
          <p:cNvSpPr>
            <a:spLocks noChangeShapeType="1"/>
          </p:cNvSpPr>
          <p:nvPr/>
        </p:nvSpPr>
        <p:spPr bwMode="auto">
          <a:xfrm flipV="1">
            <a:off x="3810000" y="3124200"/>
            <a:ext cx="1676400" cy="76200"/>
          </a:xfrm>
          <a:prstGeom prst="line">
            <a:avLst/>
          </a:prstGeom>
          <a:noFill/>
          <a:ln w="57150" cmpd="thinThick">
            <a:solidFill>
              <a:schemeClr val="accent2"/>
            </a:solidFill>
            <a:round/>
            <a:headEnd/>
            <a:tailEnd type="stealth" w="lg" len="lg"/>
          </a:ln>
          <a:effectLst/>
        </p:spPr>
        <p:txBody>
          <a:bodyPr/>
          <a:lstStyle/>
          <a:p>
            <a:endParaRPr lang="fr-F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3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p:txBody>
          <a:bodyPr/>
          <a:lstStyle/>
          <a:p>
            <a:r>
              <a:rPr lang="en-US">
                <a:solidFill>
                  <a:schemeClr val="bg1"/>
                </a:solidFill>
                <a:latin typeface="Comic Sans MS" pitchFamily="66" charset="0"/>
              </a:rPr>
              <a:t>Problem with RANSAC</a:t>
            </a:r>
          </a:p>
        </p:txBody>
      </p:sp>
      <p:sp>
        <p:nvSpPr>
          <p:cNvPr id="544771" name="Rectangle 3"/>
          <p:cNvSpPr>
            <a:spLocks noGrp="1" noChangeArrowheads="1"/>
          </p:cNvSpPr>
          <p:nvPr>
            <p:ph type="body" idx="1"/>
          </p:nvPr>
        </p:nvSpPr>
        <p:spPr/>
        <p:txBody>
          <a:bodyPr/>
          <a:lstStyle/>
          <a:p>
            <a:r>
              <a:rPr lang="en-US" dirty="0">
                <a:solidFill>
                  <a:schemeClr val="bg1"/>
                </a:solidFill>
              </a:rPr>
              <a:t>In many practical situations, the percentage of </a:t>
            </a:r>
            <a:r>
              <a:rPr lang="en-US" dirty="0" smtClean="0">
                <a:solidFill>
                  <a:schemeClr val="bg1"/>
                </a:solidFill>
              </a:rPr>
              <a:t>outliers</a:t>
            </a:r>
          </a:p>
          <a:p>
            <a:r>
              <a:rPr lang="en-US" dirty="0" smtClean="0">
                <a:solidFill>
                  <a:schemeClr val="bg1"/>
                </a:solidFill>
              </a:rPr>
              <a:t>(incorrect </a:t>
            </a:r>
            <a:r>
              <a:rPr lang="en-US" dirty="0">
                <a:solidFill>
                  <a:schemeClr val="bg1"/>
                </a:solidFill>
              </a:rPr>
              <a:t>putative matches) </a:t>
            </a:r>
            <a:r>
              <a:rPr lang="en-US" dirty="0" smtClean="0">
                <a:solidFill>
                  <a:schemeClr val="bg1"/>
                </a:solidFill>
              </a:rPr>
              <a:t>is </a:t>
            </a:r>
            <a:r>
              <a:rPr lang="en-US" dirty="0">
                <a:solidFill>
                  <a:schemeClr val="bg1"/>
                </a:solidFill>
              </a:rPr>
              <a:t>very high (90% or above)</a:t>
            </a:r>
          </a:p>
          <a:p>
            <a:endParaRPr lang="en-US" dirty="0">
              <a:solidFill>
                <a:schemeClr val="bg1"/>
              </a:solidFill>
            </a:endParaRPr>
          </a:p>
          <a:p>
            <a:r>
              <a:rPr lang="en-US" dirty="0">
                <a:solidFill>
                  <a:schemeClr val="bg1"/>
                </a:solidFill>
              </a:rPr>
              <a:t>Alternative strategy: restrict search space by using </a:t>
            </a:r>
            <a:endParaRPr lang="en-US" dirty="0" smtClean="0">
              <a:solidFill>
                <a:schemeClr val="bg1"/>
              </a:solidFill>
            </a:endParaRPr>
          </a:p>
          <a:p>
            <a:r>
              <a:rPr lang="en-US" dirty="0" smtClean="0">
                <a:solidFill>
                  <a:schemeClr val="bg1"/>
                </a:solidFill>
              </a:rPr>
              <a:t>strong </a:t>
            </a:r>
            <a:r>
              <a:rPr lang="en-US" dirty="0">
                <a:solidFill>
                  <a:schemeClr val="bg1"/>
                </a:solidFill>
              </a:rPr>
              <a:t>locality constraints on seed groups and inliers</a:t>
            </a:r>
          </a:p>
          <a:p>
            <a:pPr lvl="1">
              <a:buNone/>
            </a:pPr>
            <a:r>
              <a:rPr lang="en-US" sz="2400" dirty="0" smtClean="0">
                <a:solidFill>
                  <a:schemeClr val="bg1"/>
                </a:solidFill>
              </a:rPr>
              <a:t>     Incremental </a:t>
            </a:r>
            <a:r>
              <a:rPr lang="en-US" sz="2400" dirty="0">
                <a:solidFill>
                  <a:schemeClr val="bg1"/>
                </a:solidFill>
              </a:rPr>
              <a:t>alignment</a:t>
            </a:r>
          </a:p>
        </p:txBody>
      </p:sp>
      <p:sp>
        <p:nvSpPr>
          <p:cNvPr id="4" name="Flèche droite 3"/>
          <p:cNvSpPr/>
          <p:nvPr/>
        </p:nvSpPr>
        <p:spPr bwMode="auto">
          <a:xfrm>
            <a:off x="811161" y="3136896"/>
            <a:ext cx="620721" cy="47466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4771">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4771">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4771">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1" grpId="0" uiExpand="1" build="p"/>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p:txBody>
          <a:bodyPr/>
          <a:lstStyle/>
          <a:p>
            <a:r>
              <a:rPr lang="en-US">
                <a:solidFill>
                  <a:schemeClr val="bg1"/>
                </a:solidFill>
                <a:latin typeface="Comic Sans MS" pitchFamily="66" charset="0"/>
              </a:rPr>
              <a:t>Strategy 2: Incremental alignment</a:t>
            </a:r>
          </a:p>
        </p:txBody>
      </p:sp>
      <p:sp>
        <p:nvSpPr>
          <p:cNvPr id="546819" name="Rectangle 3"/>
          <p:cNvSpPr>
            <a:spLocks noGrp="1" noChangeArrowheads="1"/>
          </p:cNvSpPr>
          <p:nvPr>
            <p:ph type="body" idx="1"/>
          </p:nvPr>
        </p:nvSpPr>
        <p:spPr/>
        <p:txBody>
          <a:bodyPr/>
          <a:lstStyle/>
          <a:p>
            <a:r>
              <a:rPr lang="en-US">
                <a:solidFill>
                  <a:schemeClr val="bg1"/>
                </a:solidFill>
              </a:rPr>
              <a:t>Take advantage of strong locality constraints: only pick close-by matches to start with, and gradually add more matches in the same neighborhood</a:t>
            </a:r>
          </a:p>
          <a:p>
            <a:endParaRPr lang="en-US">
              <a:solidFill>
                <a:schemeClr val="bg1"/>
              </a:solidFill>
            </a:endParaRPr>
          </a:p>
          <a:p>
            <a:r>
              <a:rPr lang="en-US">
                <a:solidFill>
                  <a:schemeClr val="bg1"/>
                </a:solidFill>
              </a:rPr>
              <a:t>Approach introduced in [Ayache &amp; Faugeras, 1982;</a:t>
            </a:r>
          </a:p>
          <a:p>
            <a:r>
              <a:rPr lang="en-US">
                <a:solidFill>
                  <a:schemeClr val="bg1"/>
                </a:solidFill>
              </a:rPr>
              <a:t>	Hebert &amp; Faugeras, 1983; Gaston &amp; Lozano-Perez, 1984]</a:t>
            </a:r>
          </a:p>
          <a:p>
            <a:endParaRPr lang="en-US">
              <a:solidFill>
                <a:schemeClr val="bg1"/>
              </a:solidFill>
            </a:endParaRPr>
          </a:p>
          <a:p>
            <a:r>
              <a:rPr lang="en-US">
                <a:solidFill>
                  <a:schemeClr val="bg1"/>
                </a:solidFill>
              </a:rPr>
              <a:t>Illustrated here with the method from S. Lazebnik, C. Schmid and J. Ponce, “Semi-local affine parts for object recognition”,</a:t>
            </a:r>
            <a:r>
              <a:rPr lang="en-US" b="1">
                <a:solidFill>
                  <a:schemeClr val="bg1"/>
                </a:solidFill>
              </a:rPr>
              <a:t> </a:t>
            </a:r>
            <a:r>
              <a:rPr lang="en-US">
                <a:solidFill>
                  <a:schemeClr val="bg1"/>
                </a:solidFill>
              </a:rPr>
              <a:t>BMVC 2004</a:t>
            </a:r>
          </a:p>
          <a:p>
            <a:endParaRPr lang="en-US">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p:cNvCxnSpPr/>
          <p:nvPr/>
        </p:nvCxnSpPr>
        <p:spPr bwMode="auto">
          <a:xfrm>
            <a:off x="1833525" y="3136897"/>
            <a:ext cx="6134184"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 name="Ellipse 16"/>
          <p:cNvSpPr/>
          <p:nvPr/>
        </p:nvSpPr>
        <p:spPr bwMode="auto">
          <a:xfrm>
            <a:off x="3199509" y="2544057"/>
            <a:ext cx="73026" cy="120492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omic Sans MS" pitchFamily="66" charset="0"/>
            </a:endParaRPr>
          </a:p>
        </p:txBody>
      </p:sp>
      <p:sp>
        <p:nvSpPr>
          <p:cNvPr id="234501" name="Text Box 5"/>
          <p:cNvSpPr txBox="1">
            <a:spLocks noChangeArrowheads="1"/>
          </p:cNvSpPr>
          <p:nvPr/>
        </p:nvSpPr>
        <p:spPr bwMode="auto">
          <a:xfrm>
            <a:off x="1155700" y="177800"/>
            <a:ext cx="7237879" cy="1215717"/>
          </a:xfrm>
          <a:prstGeom prst="rect">
            <a:avLst/>
          </a:prstGeom>
          <a:noFill/>
          <a:ln w="9525" algn="ctr">
            <a:noFill/>
            <a:miter lim="800000"/>
            <a:headEnd/>
            <a:tailEnd/>
          </a:ln>
          <a:effectLst/>
        </p:spPr>
        <p:txBody>
          <a:bodyPr wrap="none">
            <a:spAutoFit/>
          </a:bodyPr>
          <a:lstStyle/>
          <a:p>
            <a:r>
              <a:rPr lang="en-US" sz="3200" dirty="0" smtClean="0"/>
              <a:t>Fundamental problem I:</a:t>
            </a:r>
            <a:br>
              <a:rPr lang="en-US" sz="3200" dirty="0" smtClean="0"/>
            </a:br>
            <a:r>
              <a:rPr lang="en-US" sz="900" dirty="0" smtClean="0"/>
              <a:t> </a:t>
            </a:r>
            <a:r>
              <a:rPr lang="en-US" sz="3200" dirty="0" smtClean="0"/>
              <a:t/>
            </a:r>
            <a:br>
              <a:rPr lang="en-US" sz="3200" dirty="0" smtClean="0"/>
            </a:br>
            <a:r>
              <a:rPr lang="en-US" sz="3200" dirty="0" smtClean="0"/>
              <a:t>3D world is “flattened” to 2D images</a:t>
            </a:r>
            <a:endParaRPr lang="en-US" sz="3200" dirty="0"/>
          </a:p>
        </p:txBody>
      </p:sp>
      <p:sp>
        <p:nvSpPr>
          <p:cNvPr id="234502" name="Text Box 6"/>
          <p:cNvSpPr txBox="1">
            <a:spLocks noChangeArrowheads="1"/>
          </p:cNvSpPr>
          <p:nvPr/>
        </p:nvSpPr>
        <p:spPr bwMode="auto">
          <a:xfrm>
            <a:off x="2344707" y="1310679"/>
            <a:ext cx="3921266" cy="584775"/>
          </a:xfrm>
          <a:prstGeom prst="rect">
            <a:avLst/>
          </a:prstGeom>
          <a:noFill/>
          <a:ln w="9525" algn="ctr">
            <a:noFill/>
            <a:miter lim="800000"/>
            <a:headEnd/>
            <a:tailEnd/>
          </a:ln>
          <a:effectLst/>
        </p:spPr>
        <p:txBody>
          <a:bodyPr wrap="none">
            <a:spAutoFit/>
          </a:bodyPr>
          <a:lstStyle/>
          <a:p>
            <a:r>
              <a:rPr lang="en-US" sz="3200" dirty="0" smtClean="0"/>
              <a:t>Loss of information</a:t>
            </a:r>
            <a:endParaRPr lang="en-US" sz="3200" dirty="0"/>
          </a:p>
        </p:txBody>
      </p:sp>
      <p:sp>
        <p:nvSpPr>
          <p:cNvPr id="5" name="Flèche droite 4"/>
          <p:cNvSpPr/>
          <p:nvPr/>
        </p:nvSpPr>
        <p:spPr bwMode="auto">
          <a:xfrm>
            <a:off x="1723986" y="1456731"/>
            <a:ext cx="438156" cy="32861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omic Sans MS" pitchFamily="66" charset="0"/>
            </a:endParaRPr>
          </a:p>
        </p:txBody>
      </p:sp>
      <p:pic>
        <p:nvPicPr>
          <p:cNvPr id="6" name="Picture 3"/>
          <p:cNvPicPr>
            <a:picLocks noChangeAspect="1" noChangeArrowheads="1"/>
          </p:cNvPicPr>
          <p:nvPr/>
        </p:nvPicPr>
        <p:blipFill>
          <a:blip r:embed="rId3"/>
          <a:srcRect t="34487" r="6115" b="30362"/>
          <a:stretch>
            <a:fillRect/>
          </a:stretch>
        </p:blipFill>
        <p:spPr bwMode="auto">
          <a:xfrm>
            <a:off x="2784987" y="4471533"/>
            <a:ext cx="3651300" cy="2270556"/>
          </a:xfrm>
          <a:prstGeom prst="rect">
            <a:avLst/>
          </a:prstGeom>
          <a:noFill/>
          <a:ln w="9525">
            <a:noFill/>
            <a:miter lim="800000"/>
            <a:headEnd/>
            <a:tailEnd/>
          </a:ln>
          <a:effectLst/>
        </p:spPr>
      </p:pic>
      <p:grpSp>
        <p:nvGrpSpPr>
          <p:cNvPr id="34" name="Groupe 33"/>
          <p:cNvGrpSpPr/>
          <p:nvPr/>
        </p:nvGrpSpPr>
        <p:grpSpPr>
          <a:xfrm>
            <a:off x="1848528" y="2625714"/>
            <a:ext cx="3506042" cy="839801"/>
            <a:chOff x="1848528" y="2625714"/>
            <a:chExt cx="3506042" cy="839801"/>
          </a:xfrm>
        </p:grpSpPr>
        <p:cxnSp>
          <p:nvCxnSpPr>
            <p:cNvPr id="11" name="Connecteur droit avec flèche 10"/>
            <p:cNvCxnSpPr/>
            <p:nvPr/>
          </p:nvCxnSpPr>
          <p:spPr bwMode="auto">
            <a:xfrm rot="5400000" flipH="1" flipV="1">
              <a:off x="5098185" y="2881306"/>
              <a:ext cx="511182" cy="1588"/>
            </a:xfrm>
            <a:prstGeom prst="straightConnector1">
              <a:avLst/>
            </a:prstGeom>
            <a:solidFill>
              <a:schemeClr val="accent1"/>
            </a:solidFill>
            <a:ln w="25400" cap="flat" cmpd="sng" algn="ctr">
              <a:solidFill>
                <a:srgbClr val="00FF00"/>
              </a:solidFill>
              <a:prstDash val="solid"/>
              <a:round/>
              <a:headEnd type="none" w="med" len="med"/>
              <a:tailEnd type="triangle" w="lg" len="lg"/>
            </a:ln>
            <a:effectLst/>
          </p:spPr>
        </p:cxnSp>
        <p:cxnSp>
          <p:nvCxnSpPr>
            <p:cNvPr id="14" name="Connecteur droit 13"/>
            <p:cNvCxnSpPr/>
            <p:nvPr/>
          </p:nvCxnSpPr>
          <p:spPr bwMode="auto">
            <a:xfrm flipV="1">
              <a:off x="1848528" y="2625714"/>
              <a:ext cx="3490245" cy="83980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18" name="Connecteur droit 17"/>
          <p:cNvCxnSpPr/>
          <p:nvPr/>
        </p:nvCxnSpPr>
        <p:spPr bwMode="auto">
          <a:xfrm rot="5400000">
            <a:off x="1179209" y="3099589"/>
            <a:ext cx="1314468"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Connecteur droit avec flèche 20"/>
          <p:cNvCxnSpPr/>
          <p:nvPr/>
        </p:nvCxnSpPr>
        <p:spPr bwMode="auto">
          <a:xfrm rot="5400000">
            <a:off x="1668528" y="3316896"/>
            <a:ext cx="360000" cy="1588"/>
          </a:xfrm>
          <a:prstGeom prst="straightConnector1">
            <a:avLst/>
          </a:prstGeom>
          <a:solidFill>
            <a:schemeClr val="accent1"/>
          </a:solidFill>
          <a:ln w="25400" cap="flat" cmpd="sng" algn="ctr">
            <a:solidFill>
              <a:srgbClr val="00FF00"/>
            </a:solidFill>
            <a:prstDash val="solid"/>
            <a:round/>
            <a:headEnd type="none" w="med" len="med"/>
            <a:tailEnd type="triangle" w="lg" len="lg"/>
          </a:ln>
          <a:effectLst/>
        </p:spPr>
      </p:cxnSp>
      <p:grpSp>
        <p:nvGrpSpPr>
          <p:cNvPr id="35" name="Groupe 34"/>
          <p:cNvGrpSpPr/>
          <p:nvPr/>
        </p:nvGrpSpPr>
        <p:grpSpPr>
          <a:xfrm>
            <a:off x="1852911" y="2153169"/>
            <a:ext cx="5332488" cy="1314469"/>
            <a:chOff x="2709837" y="3392486"/>
            <a:chExt cx="5332488" cy="1314469"/>
          </a:xfrm>
        </p:grpSpPr>
        <p:cxnSp>
          <p:nvCxnSpPr>
            <p:cNvPr id="31" name="Connecteur droit avec flèche 30"/>
            <p:cNvCxnSpPr/>
            <p:nvPr/>
          </p:nvCxnSpPr>
          <p:spPr bwMode="auto">
            <a:xfrm rot="5400000" flipH="1" flipV="1">
              <a:off x="7530348" y="3866361"/>
              <a:ext cx="985851" cy="38102"/>
            </a:xfrm>
            <a:prstGeom prst="straightConnector1">
              <a:avLst/>
            </a:prstGeom>
            <a:solidFill>
              <a:schemeClr val="accent1"/>
            </a:solidFill>
            <a:ln w="25400" cap="flat" cmpd="sng" algn="ctr">
              <a:solidFill>
                <a:srgbClr val="00FF00"/>
              </a:solidFill>
              <a:prstDash val="solid"/>
              <a:round/>
              <a:headEnd type="none" w="med" len="med"/>
              <a:tailEnd type="triangle" w="lg" len="lg"/>
            </a:ln>
            <a:effectLst/>
          </p:spPr>
        </p:cxnSp>
        <p:cxnSp>
          <p:nvCxnSpPr>
            <p:cNvPr id="32" name="Connecteur droit 31"/>
            <p:cNvCxnSpPr/>
            <p:nvPr/>
          </p:nvCxnSpPr>
          <p:spPr bwMode="auto">
            <a:xfrm flipV="1">
              <a:off x="2709837" y="3429000"/>
              <a:ext cx="5294385" cy="127795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49" name="Groupe 48"/>
          <p:cNvGrpSpPr/>
          <p:nvPr/>
        </p:nvGrpSpPr>
        <p:grpSpPr>
          <a:xfrm>
            <a:off x="4290645" y="2368530"/>
            <a:ext cx="2154273" cy="792000"/>
            <a:chOff x="3513119" y="3525660"/>
            <a:chExt cx="2154273" cy="792000"/>
          </a:xfrm>
        </p:grpSpPr>
        <p:cxnSp>
          <p:nvCxnSpPr>
            <p:cNvPr id="39" name="Connecteur droit avec flèche 38"/>
            <p:cNvCxnSpPr/>
            <p:nvPr/>
          </p:nvCxnSpPr>
          <p:spPr bwMode="auto">
            <a:xfrm rot="5400000" flipH="1" flipV="1">
              <a:off x="4681540" y="4000329"/>
              <a:ext cx="584208" cy="1"/>
            </a:xfrm>
            <a:prstGeom prst="straightConnector1">
              <a:avLst/>
            </a:prstGeom>
            <a:solidFill>
              <a:schemeClr val="accent1"/>
            </a:solidFill>
            <a:ln w="25400" cap="flat" cmpd="sng" algn="ctr">
              <a:solidFill>
                <a:srgbClr val="00FF00"/>
              </a:solidFill>
              <a:prstDash val="solid"/>
              <a:round/>
              <a:headEnd type="none" w="med" len="med"/>
              <a:tailEnd type="triangle" w="lg" len="lg"/>
            </a:ln>
            <a:effectLst/>
          </p:spPr>
        </p:cxnSp>
        <p:cxnSp>
          <p:nvCxnSpPr>
            <p:cNvPr id="41" name="Connecteur droit avec flèche 40"/>
            <p:cNvCxnSpPr/>
            <p:nvPr/>
          </p:nvCxnSpPr>
          <p:spPr bwMode="auto">
            <a:xfrm rot="5400000" flipH="1" flipV="1">
              <a:off x="5271391" y="3921659"/>
              <a:ext cx="792000" cy="2"/>
            </a:xfrm>
            <a:prstGeom prst="straightConnector1">
              <a:avLst/>
            </a:prstGeom>
            <a:solidFill>
              <a:schemeClr val="accent1"/>
            </a:solidFill>
            <a:ln w="25400" cap="flat" cmpd="sng" algn="ctr">
              <a:solidFill>
                <a:srgbClr val="00FF00"/>
              </a:solidFill>
              <a:prstDash val="solid"/>
              <a:round/>
              <a:headEnd type="none" w="med" len="med"/>
              <a:tailEnd type="triangle" w="lg" len="lg"/>
            </a:ln>
            <a:effectLst/>
          </p:spPr>
        </p:cxnSp>
        <p:cxnSp>
          <p:nvCxnSpPr>
            <p:cNvPr id="43" name="Connecteur droit avec flèche 42"/>
            <p:cNvCxnSpPr/>
            <p:nvPr/>
          </p:nvCxnSpPr>
          <p:spPr bwMode="auto">
            <a:xfrm rot="5400000" flipH="1" flipV="1">
              <a:off x="4024306" y="4086234"/>
              <a:ext cx="438156" cy="1"/>
            </a:xfrm>
            <a:prstGeom prst="straightConnector1">
              <a:avLst/>
            </a:prstGeom>
            <a:solidFill>
              <a:schemeClr val="accent1"/>
            </a:solidFill>
            <a:ln w="25400" cap="flat" cmpd="sng" algn="ctr">
              <a:solidFill>
                <a:srgbClr val="00FF00"/>
              </a:solidFill>
              <a:prstDash val="solid"/>
              <a:round/>
              <a:headEnd type="none" w="med" len="med"/>
              <a:tailEnd type="triangle" w="lg" len="lg"/>
            </a:ln>
            <a:effectLst/>
          </p:spPr>
        </p:cxnSp>
        <p:cxnSp>
          <p:nvCxnSpPr>
            <p:cNvPr id="45" name="Connecteur droit avec flèche 44"/>
            <p:cNvCxnSpPr/>
            <p:nvPr/>
          </p:nvCxnSpPr>
          <p:spPr bwMode="auto">
            <a:xfrm rot="5400000" flipH="1" flipV="1">
              <a:off x="3387121" y="4164965"/>
              <a:ext cx="252000" cy="4"/>
            </a:xfrm>
            <a:prstGeom prst="straightConnector1">
              <a:avLst/>
            </a:prstGeom>
            <a:solidFill>
              <a:schemeClr val="accent1"/>
            </a:solidFill>
            <a:ln w="25400" cap="flat" cmpd="sng" algn="ctr">
              <a:solidFill>
                <a:srgbClr val="00FF00"/>
              </a:solidFill>
              <a:prstDash val="solid"/>
              <a:round/>
              <a:headEnd type="none" w="med" len="med"/>
              <a:tailEnd type="triangle" w="lg" len="lg"/>
            </a:ln>
            <a:effectLst/>
          </p:spPr>
        </p:cxnSp>
      </p:grpSp>
      <p:sp>
        <p:nvSpPr>
          <p:cNvPr id="51" name="Text Box 6"/>
          <p:cNvSpPr txBox="1">
            <a:spLocks noChangeArrowheads="1"/>
          </p:cNvSpPr>
          <p:nvPr/>
        </p:nvSpPr>
        <p:spPr bwMode="auto">
          <a:xfrm>
            <a:off x="5083182" y="3282948"/>
            <a:ext cx="1276311" cy="400110"/>
          </a:xfrm>
          <a:prstGeom prst="rect">
            <a:avLst/>
          </a:prstGeom>
          <a:noFill/>
          <a:ln w="9525" algn="ctr">
            <a:noFill/>
            <a:miter lim="800000"/>
            <a:headEnd/>
            <a:tailEnd/>
          </a:ln>
          <a:effectLst/>
        </p:spPr>
        <p:txBody>
          <a:bodyPr wrap="none">
            <a:spAutoFit/>
          </a:bodyPr>
          <a:lstStyle/>
          <a:p>
            <a:r>
              <a:rPr lang="en-US" sz="2000" dirty="0" smtClean="0"/>
              <a:t>3D scene</a:t>
            </a:r>
            <a:endParaRPr lang="en-US" sz="2000" dirty="0"/>
          </a:p>
        </p:txBody>
      </p:sp>
      <p:sp>
        <p:nvSpPr>
          <p:cNvPr id="52" name="Text Box 6"/>
          <p:cNvSpPr txBox="1">
            <a:spLocks noChangeArrowheads="1"/>
          </p:cNvSpPr>
          <p:nvPr/>
        </p:nvSpPr>
        <p:spPr bwMode="auto">
          <a:xfrm>
            <a:off x="2819376" y="3757617"/>
            <a:ext cx="867545" cy="400110"/>
          </a:xfrm>
          <a:prstGeom prst="rect">
            <a:avLst/>
          </a:prstGeom>
          <a:noFill/>
          <a:ln w="9525" algn="ctr">
            <a:noFill/>
            <a:miter lim="800000"/>
            <a:headEnd/>
            <a:tailEnd/>
          </a:ln>
          <a:effectLst/>
        </p:spPr>
        <p:txBody>
          <a:bodyPr wrap="none">
            <a:spAutoFit/>
          </a:bodyPr>
          <a:lstStyle/>
          <a:p>
            <a:r>
              <a:rPr lang="en-US" sz="2000" dirty="0" err="1" smtClean="0"/>
              <a:t>Lense</a:t>
            </a:r>
            <a:endParaRPr lang="en-US" sz="2000" dirty="0"/>
          </a:p>
        </p:txBody>
      </p:sp>
      <p:sp>
        <p:nvSpPr>
          <p:cNvPr id="53" name="Text Box 6"/>
          <p:cNvSpPr txBox="1">
            <a:spLocks noChangeArrowheads="1"/>
          </p:cNvSpPr>
          <p:nvPr/>
        </p:nvSpPr>
        <p:spPr bwMode="auto">
          <a:xfrm>
            <a:off x="1350225" y="3757617"/>
            <a:ext cx="931665" cy="400110"/>
          </a:xfrm>
          <a:prstGeom prst="rect">
            <a:avLst/>
          </a:prstGeom>
          <a:noFill/>
          <a:ln w="9525" algn="ctr">
            <a:noFill/>
            <a:miter lim="800000"/>
            <a:headEnd/>
            <a:tailEnd/>
          </a:ln>
          <a:effectLst/>
        </p:spPr>
        <p:txBody>
          <a:bodyPr wrap="none">
            <a:spAutoFit/>
          </a:bodyPr>
          <a:lstStyle/>
          <a:p>
            <a:r>
              <a:rPr lang="en-US" sz="2000" dirty="0" smtClean="0"/>
              <a:t>Image</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p:cNvSpPr>
            <a:spLocks noGrp="1" noChangeArrowheads="1"/>
          </p:cNvSpPr>
          <p:nvPr>
            <p:ph type="title"/>
          </p:nvPr>
        </p:nvSpPr>
        <p:spPr/>
        <p:txBody>
          <a:bodyPr/>
          <a:lstStyle/>
          <a:p>
            <a:r>
              <a:rPr lang="en-US">
                <a:solidFill>
                  <a:schemeClr val="bg1"/>
                </a:solidFill>
                <a:latin typeface="Comic Sans MS" pitchFamily="66" charset="0"/>
              </a:rPr>
              <a:t>Strategy 2: Incremental alignment</a:t>
            </a:r>
          </a:p>
        </p:txBody>
      </p:sp>
      <p:sp>
        <p:nvSpPr>
          <p:cNvPr id="624643" name="Rectangle 3"/>
          <p:cNvSpPr>
            <a:spLocks noGrp="1" noChangeArrowheads="1"/>
          </p:cNvSpPr>
          <p:nvPr>
            <p:ph type="body" idx="1"/>
          </p:nvPr>
        </p:nvSpPr>
        <p:spPr/>
        <p:txBody>
          <a:bodyPr/>
          <a:lstStyle/>
          <a:p>
            <a:r>
              <a:rPr lang="en-US">
                <a:solidFill>
                  <a:schemeClr val="bg1"/>
                </a:solidFill>
              </a:rPr>
              <a:t>Take advantage of strong locality constraints: only pick close-by matches to start with, and gradually add more matches in the same neighborhood</a:t>
            </a:r>
          </a:p>
        </p:txBody>
      </p:sp>
      <p:pic>
        <p:nvPicPr>
          <p:cNvPr id="624645" name="Picture 5" descr="wing_template_border"/>
          <p:cNvPicPr>
            <a:picLocks noChangeAspect="1" noChangeArrowheads="1"/>
          </p:cNvPicPr>
          <p:nvPr/>
        </p:nvPicPr>
        <p:blipFill>
          <a:blip r:embed="rId3"/>
          <a:srcRect/>
          <a:stretch>
            <a:fillRect/>
          </a:stretch>
        </p:blipFill>
        <p:spPr bwMode="auto">
          <a:xfrm>
            <a:off x="428625" y="2220913"/>
            <a:ext cx="2138363" cy="1714500"/>
          </a:xfrm>
          <a:prstGeom prst="rect">
            <a:avLst/>
          </a:prstGeom>
          <a:noFill/>
          <a:ln w="9525">
            <a:noFill/>
            <a:miter lim="800000"/>
            <a:headEnd/>
            <a:tailEnd/>
          </a:ln>
        </p:spPr>
      </p:pic>
      <p:pic>
        <p:nvPicPr>
          <p:cNvPr id="624646" name="Picture 6" descr="pea035_flipped"/>
          <p:cNvPicPr>
            <a:picLocks noChangeAspect="1" noChangeArrowheads="1"/>
          </p:cNvPicPr>
          <p:nvPr/>
        </p:nvPicPr>
        <p:blipFill>
          <a:blip r:embed="rId4"/>
          <a:srcRect/>
          <a:stretch>
            <a:fillRect/>
          </a:stretch>
        </p:blipFill>
        <p:spPr bwMode="auto">
          <a:xfrm>
            <a:off x="2797175" y="2222500"/>
            <a:ext cx="5969000" cy="4483100"/>
          </a:xfrm>
          <a:prstGeom prst="rect">
            <a:avLst/>
          </a:prstGeom>
          <a:noFill/>
          <a:ln w="6350">
            <a:solidFill>
              <a:schemeClr val="bg1"/>
            </a:solid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p:txBody>
          <a:bodyPr/>
          <a:lstStyle/>
          <a:p>
            <a:r>
              <a:rPr lang="en-US">
                <a:solidFill>
                  <a:schemeClr val="bg1"/>
                </a:solidFill>
                <a:latin typeface="Comic Sans MS" pitchFamily="66" charset="0"/>
              </a:rPr>
              <a:t>Strategy 2: Incremental alignment</a:t>
            </a:r>
          </a:p>
        </p:txBody>
      </p:sp>
      <p:sp>
        <p:nvSpPr>
          <p:cNvPr id="626691" name="Rectangle 3"/>
          <p:cNvSpPr>
            <a:spLocks noGrp="1" noChangeArrowheads="1"/>
          </p:cNvSpPr>
          <p:nvPr>
            <p:ph type="body" idx="1"/>
          </p:nvPr>
        </p:nvSpPr>
        <p:spPr/>
        <p:txBody>
          <a:bodyPr/>
          <a:lstStyle/>
          <a:p>
            <a:r>
              <a:rPr lang="en-US">
                <a:solidFill>
                  <a:schemeClr val="bg1"/>
                </a:solidFill>
              </a:rPr>
              <a:t>Take advantage of strong locality constraints: only pick close-by matches to start with, and gradually add more matches in the same neighborhood</a:t>
            </a:r>
          </a:p>
        </p:txBody>
      </p:sp>
      <p:pic>
        <p:nvPicPr>
          <p:cNvPr id="626694" name="Picture 6" descr="wing_template_features"/>
          <p:cNvPicPr>
            <a:picLocks noChangeArrowheads="1"/>
          </p:cNvPicPr>
          <p:nvPr/>
        </p:nvPicPr>
        <p:blipFill>
          <a:blip r:embed="rId3"/>
          <a:srcRect/>
          <a:stretch>
            <a:fillRect/>
          </a:stretch>
        </p:blipFill>
        <p:spPr bwMode="auto">
          <a:xfrm>
            <a:off x="428625" y="2220913"/>
            <a:ext cx="2138363" cy="1719262"/>
          </a:xfrm>
          <a:prstGeom prst="rect">
            <a:avLst/>
          </a:prstGeom>
          <a:noFill/>
          <a:ln w="9525">
            <a:noFill/>
            <a:miter lim="800000"/>
            <a:headEnd/>
            <a:tailEnd/>
          </a:ln>
        </p:spPr>
      </p:pic>
      <p:pic>
        <p:nvPicPr>
          <p:cNvPr id="626695" name="Picture 7" descr="pea035_ellipses_flipped"/>
          <p:cNvPicPr>
            <a:picLocks noChangeAspect="1" noChangeArrowheads="1"/>
          </p:cNvPicPr>
          <p:nvPr/>
        </p:nvPicPr>
        <p:blipFill>
          <a:blip r:embed="rId4"/>
          <a:srcRect/>
          <a:stretch>
            <a:fillRect/>
          </a:stretch>
        </p:blipFill>
        <p:spPr bwMode="auto">
          <a:xfrm>
            <a:off x="2797175" y="2220913"/>
            <a:ext cx="5969000" cy="4483100"/>
          </a:xfrm>
          <a:prstGeom prst="rect">
            <a:avLst/>
          </a:prstGeom>
          <a:noFill/>
          <a:ln w="6350">
            <a:solidFill>
              <a:schemeClr val="bg1"/>
            </a:solid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Grp="1" noChangeArrowheads="1"/>
          </p:cNvSpPr>
          <p:nvPr>
            <p:ph type="title"/>
          </p:nvPr>
        </p:nvSpPr>
        <p:spPr/>
        <p:txBody>
          <a:bodyPr/>
          <a:lstStyle/>
          <a:p>
            <a:r>
              <a:rPr lang="en-US">
                <a:solidFill>
                  <a:schemeClr val="bg1"/>
                </a:solidFill>
                <a:latin typeface="Comic Sans MS" pitchFamily="66" charset="0"/>
              </a:rPr>
              <a:t>Strategy 2: Incremental alignment</a:t>
            </a:r>
          </a:p>
        </p:txBody>
      </p:sp>
      <p:sp>
        <p:nvSpPr>
          <p:cNvPr id="628739" name="Rectangle 3"/>
          <p:cNvSpPr>
            <a:spLocks noGrp="1" noChangeArrowheads="1"/>
          </p:cNvSpPr>
          <p:nvPr>
            <p:ph type="body" idx="1"/>
          </p:nvPr>
        </p:nvSpPr>
        <p:spPr/>
        <p:txBody>
          <a:bodyPr/>
          <a:lstStyle/>
          <a:p>
            <a:r>
              <a:rPr lang="en-US">
                <a:solidFill>
                  <a:schemeClr val="bg1"/>
                </a:solidFill>
              </a:rPr>
              <a:t>Take advantage of strong locality constraints: only pick close-by matches to start with, and gradually add more matches in the same neighborhood</a:t>
            </a:r>
          </a:p>
        </p:txBody>
      </p:sp>
      <p:grpSp>
        <p:nvGrpSpPr>
          <p:cNvPr id="628742" name="Group 6"/>
          <p:cNvGrpSpPr>
            <a:grpSpLocks/>
          </p:cNvGrpSpPr>
          <p:nvPr/>
        </p:nvGrpSpPr>
        <p:grpSpPr bwMode="auto">
          <a:xfrm>
            <a:off x="428625" y="2220913"/>
            <a:ext cx="8337550" cy="4484687"/>
            <a:chOff x="270" y="643"/>
            <a:chExt cx="5252" cy="2825"/>
          </a:xfrm>
        </p:grpSpPr>
        <p:pic>
          <p:nvPicPr>
            <p:cNvPr id="628743" name="Picture 7" descr="wing_template_three_features"/>
            <p:cNvPicPr>
              <a:picLocks noChangeArrowheads="1"/>
            </p:cNvPicPr>
            <p:nvPr/>
          </p:nvPicPr>
          <p:blipFill>
            <a:blip r:embed="rId3"/>
            <a:srcRect/>
            <a:stretch>
              <a:fillRect/>
            </a:stretch>
          </p:blipFill>
          <p:spPr bwMode="auto">
            <a:xfrm>
              <a:off x="270" y="643"/>
              <a:ext cx="1347" cy="1083"/>
            </a:xfrm>
            <a:prstGeom prst="rect">
              <a:avLst/>
            </a:prstGeom>
            <a:noFill/>
          </p:spPr>
        </p:pic>
        <p:pic>
          <p:nvPicPr>
            <p:cNvPr id="628744" name="Picture 8" descr="wing_template_three_features_found_flipped"/>
            <p:cNvPicPr>
              <a:picLocks noChangeAspect="1" noChangeArrowheads="1"/>
            </p:cNvPicPr>
            <p:nvPr/>
          </p:nvPicPr>
          <p:blipFill>
            <a:blip r:embed="rId4"/>
            <a:srcRect/>
            <a:stretch>
              <a:fillRect/>
            </a:stretch>
          </p:blipFill>
          <p:spPr bwMode="auto">
            <a:xfrm>
              <a:off x="1762" y="644"/>
              <a:ext cx="3760" cy="2824"/>
            </a:xfrm>
            <a:prstGeom prst="rect">
              <a:avLst/>
            </a:prstGeom>
            <a:noFill/>
            <a:ln w="6350">
              <a:solidFill>
                <a:schemeClr val="bg1"/>
              </a:solidFill>
              <a:miter lim="800000"/>
              <a:headEnd/>
              <a:tailEnd/>
            </a:ln>
          </p:spPr>
        </p:pic>
        <p:sp>
          <p:nvSpPr>
            <p:cNvPr id="628745" name="Freeform 9"/>
            <p:cNvSpPr>
              <a:spLocks/>
            </p:cNvSpPr>
            <p:nvPr/>
          </p:nvSpPr>
          <p:spPr bwMode="auto">
            <a:xfrm>
              <a:off x="845" y="936"/>
              <a:ext cx="336" cy="48"/>
            </a:xfrm>
            <a:custGeom>
              <a:avLst/>
              <a:gdLst/>
              <a:ahLst/>
              <a:cxnLst>
                <a:cxn ang="0">
                  <a:pos x="336" y="48"/>
                </a:cxn>
                <a:cxn ang="0">
                  <a:pos x="0" y="0"/>
                </a:cxn>
              </a:cxnLst>
              <a:rect l="0" t="0" r="r" b="b"/>
              <a:pathLst>
                <a:path w="336" h="48">
                  <a:moveTo>
                    <a:pt x="336" y="48"/>
                  </a:moveTo>
                  <a:lnTo>
                    <a:pt x="0" y="0"/>
                  </a:lnTo>
                </a:path>
              </a:pathLst>
            </a:custGeom>
            <a:noFill/>
            <a:ln w="38100" cap="flat" cmpd="sng">
              <a:solidFill>
                <a:srgbClr val="FF00FF"/>
              </a:solidFill>
              <a:prstDash val="solid"/>
              <a:round/>
              <a:headEnd type="none" w="med" len="med"/>
              <a:tailEnd type="none" w="med" len="med"/>
            </a:ln>
            <a:effectLst/>
          </p:spPr>
          <p:txBody>
            <a:bodyPr>
              <a:spAutoFit/>
            </a:bodyPr>
            <a:lstStyle/>
            <a:p>
              <a:endParaRPr lang="fr-FR"/>
            </a:p>
          </p:txBody>
        </p:sp>
        <p:sp>
          <p:nvSpPr>
            <p:cNvPr id="628746" name="Freeform 10"/>
            <p:cNvSpPr>
              <a:spLocks/>
            </p:cNvSpPr>
            <p:nvPr/>
          </p:nvSpPr>
          <p:spPr bwMode="auto">
            <a:xfrm>
              <a:off x="4058" y="1200"/>
              <a:ext cx="33" cy="312"/>
            </a:xfrm>
            <a:custGeom>
              <a:avLst/>
              <a:gdLst/>
              <a:ahLst/>
              <a:cxnLst>
                <a:cxn ang="0">
                  <a:pos x="0" y="312"/>
                </a:cxn>
                <a:cxn ang="0">
                  <a:pos x="33" y="0"/>
                </a:cxn>
              </a:cxnLst>
              <a:rect l="0" t="0" r="r" b="b"/>
              <a:pathLst>
                <a:path w="33" h="312">
                  <a:moveTo>
                    <a:pt x="0" y="312"/>
                  </a:moveTo>
                  <a:lnTo>
                    <a:pt x="33" y="0"/>
                  </a:lnTo>
                </a:path>
              </a:pathLst>
            </a:custGeom>
            <a:noFill/>
            <a:ln w="38100" cap="flat" cmpd="sng">
              <a:solidFill>
                <a:srgbClr val="FF00FF"/>
              </a:solidFill>
              <a:prstDash val="solid"/>
              <a:round/>
              <a:headEnd type="none" w="med" len="med"/>
              <a:tailEnd type="none" w="med" len="med"/>
            </a:ln>
            <a:effectLst/>
          </p:spPr>
          <p:txBody>
            <a:bodyPr>
              <a:spAutoFit/>
            </a:bodyPr>
            <a:lstStyle/>
            <a:p>
              <a:endParaRPr lang="fr-FR"/>
            </a:p>
          </p:txBody>
        </p:sp>
        <p:sp>
          <p:nvSpPr>
            <p:cNvPr id="628747" name="Freeform 11"/>
            <p:cNvSpPr>
              <a:spLocks/>
            </p:cNvSpPr>
            <p:nvPr/>
          </p:nvSpPr>
          <p:spPr bwMode="auto">
            <a:xfrm>
              <a:off x="845" y="936"/>
              <a:ext cx="15" cy="331"/>
            </a:xfrm>
            <a:custGeom>
              <a:avLst/>
              <a:gdLst/>
              <a:ahLst/>
              <a:cxnLst>
                <a:cxn ang="0">
                  <a:pos x="15" y="331"/>
                </a:cxn>
                <a:cxn ang="0">
                  <a:pos x="0" y="0"/>
                </a:cxn>
              </a:cxnLst>
              <a:rect l="0" t="0" r="r" b="b"/>
              <a:pathLst>
                <a:path w="15" h="331">
                  <a:moveTo>
                    <a:pt x="15" y="331"/>
                  </a:moveTo>
                  <a:lnTo>
                    <a:pt x="0" y="0"/>
                  </a:lnTo>
                </a:path>
              </a:pathLst>
            </a:custGeom>
            <a:noFill/>
            <a:ln w="38100" cap="flat" cmpd="sng">
              <a:solidFill>
                <a:srgbClr val="0000FF"/>
              </a:solidFill>
              <a:prstDash val="solid"/>
              <a:round/>
              <a:headEnd type="none" w="med" len="med"/>
              <a:tailEnd type="none" w="med" len="med"/>
            </a:ln>
            <a:effectLst/>
          </p:spPr>
          <p:txBody>
            <a:bodyPr>
              <a:spAutoFit/>
            </a:bodyPr>
            <a:lstStyle/>
            <a:p>
              <a:endParaRPr lang="fr-FR"/>
            </a:p>
          </p:txBody>
        </p:sp>
        <p:sp>
          <p:nvSpPr>
            <p:cNvPr id="628748" name="Freeform 12"/>
            <p:cNvSpPr>
              <a:spLocks/>
            </p:cNvSpPr>
            <p:nvPr/>
          </p:nvSpPr>
          <p:spPr bwMode="auto">
            <a:xfrm>
              <a:off x="3813" y="1205"/>
              <a:ext cx="278" cy="62"/>
            </a:xfrm>
            <a:custGeom>
              <a:avLst/>
              <a:gdLst/>
              <a:ahLst/>
              <a:cxnLst>
                <a:cxn ang="0">
                  <a:pos x="278" y="0"/>
                </a:cxn>
                <a:cxn ang="0">
                  <a:pos x="0" y="62"/>
                </a:cxn>
              </a:cxnLst>
              <a:rect l="0" t="0" r="r" b="b"/>
              <a:pathLst>
                <a:path w="278" h="62">
                  <a:moveTo>
                    <a:pt x="278" y="0"/>
                  </a:moveTo>
                  <a:lnTo>
                    <a:pt x="0" y="62"/>
                  </a:lnTo>
                </a:path>
              </a:pathLst>
            </a:custGeom>
            <a:noFill/>
            <a:ln w="38100" cap="flat" cmpd="sng">
              <a:solidFill>
                <a:srgbClr val="0000FF"/>
              </a:solidFill>
              <a:prstDash val="solid"/>
              <a:round/>
              <a:headEnd type="none" w="med" len="med"/>
              <a:tailEnd type="none" w="med" len="med"/>
            </a:ln>
            <a:effectLst/>
          </p:spPr>
          <p:txBody>
            <a:bodyPr>
              <a:spAutoFit/>
            </a:bodyPr>
            <a:lstStyle/>
            <a:p>
              <a:endParaRPr lang="fr-FR"/>
            </a:p>
          </p:txBody>
        </p:sp>
      </p:gr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p:txBody>
          <a:bodyPr/>
          <a:lstStyle/>
          <a:p>
            <a:r>
              <a:rPr lang="en-US">
                <a:solidFill>
                  <a:schemeClr val="bg1"/>
                </a:solidFill>
                <a:latin typeface="Comic Sans MS" pitchFamily="66" charset="0"/>
              </a:rPr>
              <a:t>Strategy 2: Incremental alignment</a:t>
            </a:r>
          </a:p>
        </p:txBody>
      </p:sp>
      <p:sp>
        <p:nvSpPr>
          <p:cNvPr id="630787" name="Rectangle 3"/>
          <p:cNvSpPr>
            <a:spLocks noGrp="1" noChangeArrowheads="1"/>
          </p:cNvSpPr>
          <p:nvPr>
            <p:ph type="body" idx="1"/>
          </p:nvPr>
        </p:nvSpPr>
        <p:spPr/>
        <p:txBody>
          <a:bodyPr/>
          <a:lstStyle/>
          <a:p>
            <a:r>
              <a:rPr lang="en-US">
                <a:solidFill>
                  <a:schemeClr val="bg1"/>
                </a:solidFill>
              </a:rPr>
              <a:t>Take advantage of strong locality constraints: only pick close-by matches to start with, and gradually add more matches in the same neighborhood</a:t>
            </a:r>
          </a:p>
        </p:txBody>
      </p:sp>
      <p:pic>
        <p:nvPicPr>
          <p:cNvPr id="630795" name="Picture 11" descr="wing_template_found_flipped"/>
          <p:cNvPicPr>
            <a:picLocks noChangeAspect="1" noChangeArrowheads="1"/>
          </p:cNvPicPr>
          <p:nvPr/>
        </p:nvPicPr>
        <p:blipFill>
          <a:blip r:embed="rId3"/>
          <a:srcRect/>
          <a:stretch>
            <a:fillRect/>
          </a:stretch>
        </p:blipFill>
        <p:spPr bwMode="auto">
          <a:xfrm>
            <a:off x="2794000" y="2220913"/>
            <a:ext cx="5969000" cy="4483100"/>
          </a:xfrm>
          <a:prstGeom prst="rect">
            <a:avLst/>
          </a:prstGeom>
          <a:noFill/>
          <a:ln w="6350">
            <a:solidFill>
              <a:schemeClr val="bg1"/>
            </a:solidFill>
            <a:miter lim="800000"/>
            <a:headEnd/>
            <a:tailEnd/>
          </a:ln>
        </p:spPr>
      </p:pic>
      <p:pic>
        <p:nvPicPr>
          <p:cNvPr id="630796" name="Picture 12" descr="wing_template_features"/>
          <p:cNvPicPr>
            <a:picLocks noChangeArrowheads="1"/>
          </p:cNvPicPr>
          <p:nvPr/>
        </p:nvPicPr>
        <p:blipFill>
          <a:blip r:embed="rId4"/>
          <a:srcRect/>
          <a:stretch>
            <a:fillRect/>
          </a:stretch>
        </p:blipFill>
        <p:spPr bwMode="auto">
          <a:xfrm>
            <a:off x="428625" y="2220913"/>
            <a:ext cx="2138363" cy="1719262"/>
          </a:xfrm>
          <a:prstGeom prst="rect">
            <a:avLst/>
          </a:prstGeom>
          <a:noFill/>
        </p:spPr>
      </p:pic>
      <p:sp>
        <p:nvSpPr>
          <p:cNvPr id="630797" name="AutoShape 13"/>
          <p:cNvSpPr>
            <a:spLocks noChangeArrowheads="1"/>
          </p:cNvSpPr>
          <p:nvPr/>
        </p:nvSpPr>
        <p:spPr bwMode="auto">
          <a:xfrm>
            <a:off x="2466975" y="2722563"/>
            <a:ext cx="762000" cy="793750"/>
          </a:xfrm>
          <a:prstGeom prst="rightArrow">
            <a:avLst>
              <a:gd name="adj1" fmla="val 50000"/>
              <a:gd name="adj2" fmla="val 25000"/>
            </a:avLst>
          </a:prstGeom>
          <a:solidFill>
            <a:srgbClr val="FF9900"/>
          </a:solidFill>
          <a:ln w="19050">
            <a:solidFill>
              <a:srgbClr val="FF0000"/>
            </a:solidFill>
            <a:miter lim="800000"/>
            <a:headEnd/>
            <a:tailEnd/>
          </a:ln>
          <a:effectLst/>
        </p:spPr>
        <p:txBody>
          <a:bodyPr wrap="none" anchor="ctr"/>
          <a:lstStyle/>
          <a:p>
            <a:pPr algn="ctr" eaLnBrk="1" hangingPunct="1">
              <a:spcBef>
                <a:spcPct val="50000"/>
              </a:spcBef>
            </a:pPr>
            <a:r>
              <a:rPr lang="en-US" i="1">
                <a:solidFill>
                  <a:schemeClr val="bg1"/>
                </a:solidFill>
                <a:latin typeface="Arial" pitchFamily="34" charset="0"/>
              </a:rPr>
              <a:t>A</a:t>
            </a:r>
          </a:p>
        </p:txBody>
      </p:sp>
      <p:sp>
        <p:nvSpPr>
          <p:cNvPr id="630798" name="Freeform 14"/>
          <p:cNvSpPr>
            <a:spLocks/>
          </p:cNvSpPr>
          <p:nvPr/>
        </p:nvSpPr>
        <p:spPr bwMode="auto">
          <a:xfrm>
            <a:off x="1341438" y="2686050"/>
            <a:ext cx="23812" cy="525463"/>
          </a:xfrm>
          <a:custGeom>
            <a:avLst/>
            <a:gdLst/>
            <a:ahLst/>
            <a:cxnLst>
              <a:cxn ang="0">
                <a:pos x="15" y="331"/>
              </a:cxn>
              <a:cxn ang="0">
                <a:pos x="0" y="0"/>
              </a:cxn>
            </a:cxnLst>
            <a:rect l="0" t="0" r="r" b="b"/>
            <a:pathLst>
              <a:path w="15" h="331">
                <a:moveTo>
                  <a:pt x="15" y="331"/>
                </a:moveTo>
                <a:lnTo>
                  <a:pt x="0" y="0"/>
                </a:lnTo>
              </a:path>
            </a:pathLst>
          </a:custGeom>
          <a:noFill/>
          <a:ln w="38100" cap="flat" cmpd="sng">
            <a:solidFill>
              <a:srgbClr val="0000FF"/>
            </a:solidFill>
            <a:prstDash val="solid"/>
            <a:round/>
            <a:headEnd type="none" w="med" len="med"/>
            <a:tailEnd type="none" w="med" len="med"/>
          </a:ln>
          <a:effectLst/>
        </p:spPr>
        <p:txBody>
          <a:bodyPr>
            <a:spAutoFit/>
          </a:bodyPr>
          <a:lstStyle/>
          <a:p>
            <a:endParaRPr lang="fr-FR"/>
          </a:p>
        </p:txBody>
      </p:sp>
      <p:sp>
        <p:nvSpPr>
          <p:cNvPr id="630799" name="Freeform 15"/>
          <p:cNvSpPr>
            <a:spLocks/>
          </p:cNvSpPr>
          <p:nvPr/>
        </p:nvSpPr>
        <p:spPr bwMode="auto">
          <a:xfrm>
            <a:off x="1341438" y="2686050"/>
            <a:ext cx="533400" cy="76200"/>
          </a:xfrm>
          <a:custGeom>
            <a:avLst/>
            <a:gdLst/>
            <a:ahLst/>
            <a:cxnLst>
              <a:cxn ang="0">
                <a:pos x="336" y="48"/>
              </a:cxn>
              <a:cxn ang="0">
                <a:pos x="0" y="0"/>
              </a:cxn>
            </a:cxnLst>
            <a:rect l="0" t="0" r="r" b="b"/>
            <a:pathLst>
              <a:path w="336" h="48">
                <a:moveTo>
                  <a:pt x="336" y="48"/>
                </a:moveTo>
                <a:lnTo>
                  <a:pt x="0" y="0"/>
                </a:lnTo>
              </a:path>
            </a:pathLst>
          </a:custGeom>
          <a:noFill/>
          <a:ln w="38100" cap="flat" cmpd="sng">
            <a:solidFill>
              <a:srgbClr val="FF00FF"/>
            </a:solidFill>
            <a:prstDash val="solid"/>
            <a:round/>
            <a:headEnd type="none" w="med" len="med"/>
            <a:tailEnd type="none" w="med" len="med"/>
          </a:ln>
          <a:effectLst/>
        </p:spPr>
        <p:txBody>
          <a:bodyPr>
            <a:spAutoFit/>
          </a:bodyPr>
          <a:lstStyle/>
          <a:p>
            <a:endParaRPr lang="fr-FR"/>
          </a:p>
        </p:txBody>
      </p:sp>
      <p:sp>
        <p:nvSpPr>
          <p:cNvPr id="630800" name="Freeform 16"/>
          <p:cNvSpPr>
            <a:spLocks/>
          </p:cNvSpPr>
          <p:nvPr/>
        </p:nvSpPr>
        <p:spPr bwMode="auto">
          <a:xfrm>
            <a:off x="6053138" y="3113088"/>
            <a:ext cx="441325" cy="98425"/>
          </a:xfrm>
          <a:custGeom>
            <a:avLst/>
            <a:gdLst/>
            <a:ahLst/>
            <a:cxnLst>
              <a:cxn ang="0">
                <a:pos x="278" y="0"/>
              </a:cxn>
              <a:cxn ang="0">
                <a:pos x="0" y="62"/>
              </a:cxn>
            </a:cxnLst>
            <a:rect l="0" t="0" r="r" b="b"/>
            <a:pathLst>
              <a:path w="278" h="62">
                <a:moveTo>
                  <a:pt x="278" y="0"/>
                </a:moveTo>
                <a:lnTo>
                  <a:pt x="0" y="62"/>
                </a:lnTo>
              </a:path>
            </a:pathLst>
          </a:custGeom>
          <a:noFill/>
          <a:ln w="38100" cap="flat" cmpd="sng">
            <a:solidFill>
              <a:srgbClr val="0000FF"/>
            </a:solidFill>
            <a:prstDash val="solid"/>
            <a:round/>
            <a:headEnd type="none" w="med" len="med"/>
            <a:tailEnd type="none" w="med" len="med"/>
          </a:ln>
          <a:effectLst/>
        </p:spPr>
        <p:txBody>
          <a:bodyPr>
            <a:spAutoFit/>
          </a:bodyPr>
          <a:lstStyle/>
          <a:p>
            <a:endParaRPr lang="fr-FR"/>
          </a:p>
        </p:txBody>
      </p:sp>
      <p:sp>
        <p:nvSpPr>
          <p:cNvPr id="630801" name="Freeform 17"/>
          <p:cNvSpPr>
            <a:spLocks/>
          </p:cNvSpPr>
          <p:nvPr/>
        </p:nvSpPr>
        <p:spPr bwMode="auto">
          <a:xfrm>
            <a:off x="6442075" y="3105150"/>
            <a:ext cx="52388" cy="495300"/>
          </a:xfrm>
          <a:custGeom>
            <a:avLst/>
            <a:gdLst/>
            <a:ahLst/>
            <a:cxnLst>
              <a:cxn ang="0">
                <a:pos x="0" y="312"/>
              </a:cxn>
              <a:cxn ang="0">
                <a:pos x="33" y="0"/>
              </a:cxn>
            </a:cxnLst>
            <a:rect l="0" t="0" r="r" b="b"/>
            <a:pathLst>
              <a:path w="33" h="312">
                <a:moveTo>
                  <a:pt x="0" y="312"/>
                </a:moveTo>
                <a:lnTo>
                  <a:pt x="33" y="0"/>
                </a:lnTo>
              </a:path>
            </a:pathLst>
          </a:custGeom>
          <a:noFill/>
          <a:ln w="38100" cap="flat" cmpd="sng">
            <a:solidFill>
              <a:srgbClr val="FF00FF"/>
            </a:solidFill>
            <a:prstDash val="solid"/>
            <a:round/>
            <a:headEnd type="none" w="med" len="med"/>
            <a:tailEnd type="none" w="med" len="med"/>
          </a:ln>
          <a:effectLst/>
        </p:spPr>
        <p:txBody>
          <a:bodyPr>
            <a:spAutoFit/>
          </a:bodyPr>
          <a:lstStyle/>
          <a:p>
            <a:endParaRPr lang="fr-F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p:txBody>
          <a:bodyPr/>
          <a:lstStyle/>
          <a:p>
            <a:r>
              <a:rPr lang="en-US">
                <a:solidFill>
                  <a:schemeClr val="bg1"/>
                </a:solidFill>
                <a:latin typeface="Comic Sans MS" pitchFamily="66" charset="0"/>
              </a:rPr>
              <a:t>Incremental alignment: Details</a:t>
            </a:r>
          </a:p>
        </p:txBody>
      </p:sp>
      <p:sp>
        <p:nvSpPr>
          <p:cNvPr id="557059" name="Rectangle 3"/>
          <p:cNvSpPr>
            <a:spLocks noGrp="1" noChangeArrowheads="1"/>
          </p:cNvSpPr>
          <p:nvPr>
            <p:ph type="body" idx="1"/>
          </p:nvPr>
        </p:nvSpPr>
        <p:spPr>
          <a:xfrm>
            <a:off x="685800" y="4400550"/>
            <a:ext cx="7772400" cy="2320925"/>
          </a:xfrm>
        </p:spPr>
        <p:txBody>
          <a:bodyPr/>
          <a:lstStyle/>
          <a:p>
            <a:r>
              <a:rPr lang="en-US">
                <a:solidFill>
                  <a:schemeClr val="bg1"/>
                </a:solidFill>
              </a:rPr>
              <a:t>Generating seed groups:</a:t>
            </a:r>
          </a:p>
          <a:p>
            <a:pPr lvl="1"/>
            <a:r>
              <a:rPr lang="en-US">
                <a:solidFill>
                  <a:schemeClr val="bg1"/>
                </a:solidFill>
              </a:rPr>
              <a:t>Identify triples of neighboring features (</a:t>
            </a:r>
            <a:r>
              <a:rPr lang="en-US" i="1">
                <a:solidFill>
                  <a:schemeClr val="bg1"/>
                </a:solidFill>
              </a:rPr>
              <a:t>i</a:t>
            </a:r>
            <a:r>
              <a:rPr lang="en-US">
                <a:solidFill>
                  <a:schemeClr val="bg1"/>
                </a:solidFill>
              </a:rPr>
              <a:t>, </a:t>
            </a:r>
            <a:r>
              <a:rPr lang="en-US" i="1">
                <a:solidFill>
                  <a:schemeClr val="bg1"/>
                </a:solidFill>
              </a:rPr>
              <a:t>j</a:t>
            </a:r>
            <a:r>
              <a:rPr lang="en-US">
                <a:solidFill>
                  <a:schemeClr val="bg1"/>
                </a:solidFill>
              </a:rPr>
              <a:t>, </a:t>
            </a:r>
            <a:r>
              <a:rPr lang="en-US" i="1">
                <a:solidFill>
                  <a:schemeClr val="bg1"/>
                </a:solidFill>
              </a:rPr>
              <a:t>k</a:t>
            </a:r>
            <a:r>
              <a:rPr lang="en-US">
                <a:solidFill>
                  <a:schemeClr val="bg1"/>
                </a:solidFill>
              </a:rPr>
              <a:t>) in first image</a:t>
            </a:r>
          </a:p>
          <a:p>
            <a:pPr lvl="1"/>
            <a:r>
              <a:rPr lang="en-US">
                <a:solidFill>
                  <a:schemeClr val="bg1"/>
                </a:solidFill>
              </a:rPr>
              <a:t>Find all triples (</a:t>
            </a:r>
            <a:r>
              <a:rPr lang="en-US" i="1">
                <a:solidFill>
                  <a:schemeClr val="bg1"/>
                </a:solidFill>
              </a:rPr>
              <a:t>i'</a:t>
            </a:r>
            <a:r>
              <a:rPr lang="en-US">
                <a:solidFill>
                  <a:schemeClr val="bg1"/>
                </a:solidFill>
              </a:rPr>
              <a:t>, </a:t>
            </a:r>
            <a:r>
              <a:rPr lang="en-US" i="1">
                <a:solidFill>
                  <a:schemeClr val="bg1"/>
                </a:solidFill>
              </a:rPr>
              <a:t>j'</a:t>
            </a:r>
            <a:r>
              <a:rPr lang="en-US">
                <a:solidFill>
                  <a:schemeClr val="bg1"/>
                </a:solidFill>
              </a:rPr>
              <a:t>, </a:t>
            </a:r>
            <a:r>
              <a:rPr lang="en-US" i="1">
                <a:solidFill>
                  <a:schemeClr val="bg1"/>
                </a:solidFill>
              </a:rPr>
              <a:t>k'</a:t>
            </a:r>
            <a:r>
              <a:rPr lang="en-US">
                <a:solidFill>
                  <a:schemeClr val="bg1"/>
                </a:solidFill>
              </a:rPr>
              <a:t>) in the second image such that </a:t>
            </a:r>
            <a:r>
              <a:rPr lang="en-US" i="1">
                <a:solidFill>
                  <a:schemeClr val="bg1"/>
                </a:solidFill>
              </a:rPr>
              <a:t>i'</a:t>
            </a:r>
            <a:r>
              <a:rPr lang="en-US">
                <a:solidFill>
                  <a:schemeClr val="bg1"/>
                </a:solidFill>
              </a:rPr>
              <a:t> (resp. </a:t>
            </a:r>
            <a:r>
              <a:rPr lang="en-US" i="1">
                <a:solidFill>
                  <a:schemeClr val="bg1"/>
                </a:solidFill>
              </a:rPr>
              <a:t>j'</a:t>
            </a:r>
            <a:r>
              <a:rPr lang="en-US">
                <a:solidFill>
                  <a:schemeClr val="bg1"/>
                </a:solidFill>
              </a:rPr>
              <a:t>, </a:t>
            </a:r>
            <a:r>
              <a:rPr lang="en-US" i="1">
                <a:solidFill>
                  <a:schemeClr val="bg1"/>
                </a:solidFill>
              </a:rPr>
              <a:t>k'</a:t>
            </a:r>
            <a:r>
              <a:rPr lang="en-US">
                <a:solidFill>
                  <a:schemeClr val="bg1"/>
                </a:solidFill>
              </a:rPr>
              <a:t>) is a putative match of </a:t>
            </a:r>
            <a:r>
              <a:rPr lang="en-US" i="1">
                <a:solidFill>
                  <a:schemeClr val="bg1"/>
                </a:solidFill>
              </a:rPr>
              <a:t>i</a:t>
            </a:r>
            <a:r>
              <a:rPr lang="en-US">
                <a:solidFill>
                  <a:schemeClr val="bg1"/>
                </a:solidFill>
              </a:rPr>
              <a:t> (resp. </a:t>
            </a:r>
            <a:r>
              <a:rPr lang="en-US" i="1">
                <a:solidFill>
                  <a:schemeClr val="bg1"/>
                </a:solidFill>
              </a:rPr>
              <a:t>j</a:t>
            </a:r>
            <a:r>
              <a:rPr lang="en-US">
                <a:solidFill>
                  <a:schemeClr val="bg1"/>
                </a:solidFill>
              </a:rPr>
              <a:t>, </a:t>
            </a:r>
            <a:r>
              <a:rPr lang="en-US" i="1">
                <a:solidFill>
                  <a:schemeClr val="bg1"/>
                </a:solidFill>
              </a:rPr>
              <a:t>k</a:t>
            </a:r>
            <a:r>
              <a:rPr lang="en-US">
                <a:solidFill>
                  <a:schemeClr val="bg1"/>
                </a:solidFill>
              </a:rPr>
              <a:t>), and </a:t>
            </a:r>
            <a:r>
              <a:rPr lang="en-US" i="1">
                <a:solidFill>
                  <a:schemeClr val="bg1"/>
                </a:solidFill>
              </a:rPr>
              <a:t>j'</a:t>
            </a:r>
            <a:r>
              <a:rPr lang="en-US">
                <a:solidFill>
                  <a:schemeClr val="bg1"/>
                </a:solidFill>
              </a:rPr>
              <a:t>, </a:t>
            </a:r>
            <a:r>
              <a:rPr lang="en-US" i="1">
                <a:solidFill>
                  <a:schemeClr val="bg1"/>
                </a:solidFill>
              </a:rPr>
              <a:t>k'</a:t>
            </a:r>
            <a:r>
              <a:rPr lang="en-US">
                <a:solidFill>
                  <a:schemeClr val="bg1"/>
                </a:solidFill>
              </a:rPr>
              <a:t> are neighbors of </a:t>
            </a:r>
            <a:r>
              <a:rPr lang="en-US" i="1">
                <a:solidFill>
                  <a:schemeClr val="bg1"/>
                </a:solidFill>
              </a:rPr>
              <a:t>i'</a:t>
            </a:r>
          </a:p>
        </p:txBody>
      </p:sp>
      <p:pic>
        <p:nvPicPr>
          <p:cNvPr id="557060" name="Picture 4" descr="matching_step1"/>
          <p:cNvPicPr>
            <a:picLocks noChangeAspect="1" noChangeArrowheads="1"/>
          </p:cNvPicPr>
          <p:nvPr/>
        </p:nvPicPr>
        <p:blipFill>
          <a:blip r:embed="rId3"/>
          <a:srcRect/>
          <a:stretch>
            <a:fillRect/>
          </a:stretch>
        </p:blipFill>
        <p:spPr bwMode="auto">
          <a:xfrm>
            <a:off x="292100" y="844550"/>
            <a:ext cx="8559800" cy="2965450"/>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title"/>
          </p:nvPr>
        </p:nvSpPr>
        <p:spPr/>
        <p:txBody>
          <a:bodyPr/>
          <a:lstStyle/>
          <a:p>
            <a:r>
              <a:rPr lang="en-US">
                <a:solidFill>
                  <a:schemeClr val="bg1"/>
                </a:solidFill>
                <a:latin typeface="Comic Sans MS" pitchFamily="66" charset="0"/>
              </a:rPr>
              <a:t>Incremental alignment: Details</a:t>
            </a:r>
          </a:p>
        </p:txBody>
      </p:sp>
      <p:pic>
        <p:nvPicPr>
          <p:cNvPr id="559107" name="Picture 3" descr="matching_step2"/>
          <p:cNvPicPr>
            <a:picLocks noChangeArrowheads="1"/>
          </p:cNvPicPr>
          <p:nvPr/>
        </p:nvPicPr>
        <p:blipFill>
          <a:blip r:embed="rId3"/>
          <a:srcRect/>
          <a:stretch>
            <a:fillRect/>
          </a:stretch>
        </p:blipFill>
        <p:spPr bwMode="auto">
          <a:xfrm>
            <a:off x="292100" y="849313"/>
            <a:ext cx="8556625" cy="2960687"/>
          </a:xfrm>
          <a:prstGeom prst="rect">
            <a:avLst/>
          </a:prstGeom>
          <a:noFill/>
        </p:spPr>
      </p:pic>
      <p:sp>
        <p:nvSpPr>
          <p:cNvPr id="559108" name="Rectangle 4"/>
          <p:cNvSpPr>
            <a:spLocks noGrp="1" noChangeArrowheads="1"/>
          </p:cNvSpPr>
          <p:nvPr>
            <p:ph type="body" idx="1"/>
          </p:nvPr>
        </p:nvSpPr>
        <p:spPr>
          <a:xfrm>
            <a:off x="152400" y="4052888"/>
            <a:ext cx="8839200" cy="3048000"/>
          </a:xfrm>
          <a:noFill/>
          <a:ln/>
        </p:spPr>
        <p:txBody>
          <a:bodyPr/>
          <a:lstStyle/>
          <a:p>
            <a:r>
              <a:rPr lang="en-US">
                <a:solidFill>
                  <a:schemeClr val="bg1"/>
                </a:solidFill>
              </a:rPr>
              <a:t>Beginning with each seed triple, repeat:</a:t>
            </a:r>
          </a:p>
          <a:p>
            <a:pPr lvl="1"/>
            <a:r>
              <a:rPr lang="en-US">
                <a:solidFill>
                  <a:srgbClr val="FFFF00"/>
                </a:solidFill>
              </a:rPr>
              <a:t>Estimate the aligning transformation between corresponding features in current group of matches</a:t>
            </a:r>
          </a:p>
          <a:p>
            <a:pPr lvl="1"/>
            <a:r>
              <a:rPr lang="en-US">
                <a:solidFill>
                  <a:schemeClr val="bg1"/>
                </a:solidFill>
              </a:rPr>
              <a:t>Grow the group by adding other consistent matches in the neighborhood</a:t>
            </a:r>
          </a:p>
          <a:p>
            <a:r>
              <a:rPr lang="en-US">
                <a:solidFill>
                  <a:schemeClr val="bg1"/>
                </a:solidFill>
              </a:rPr>
              <a:t>Until the transformation is no longer consistent </a:t>
            </a:r>
            <a:br>
              <a:rPr lang="en-US">
                <a:solidFill>
                  <a:schemeClr val="bg1"/>
                </a:solidFill>
              </a:rPr>
            </a:br>
            <a:r>
              <a:rPr lang="en-US">
                <a:solidFill>
                  <a:schemeClr val="bg1"/>
                </a:solidFill>
              </a:rPr>
              <a:t>or no more matches can be found</a:t>
            </a:r>
          </a:p>
        </p:txBody>
      </p:sp>
      <p:sp>
        <p:nvSpPr>
          <p:cNvPr id="559109" name="Text Box 5"/>
          <p:cNvSpPr txBox="1">
            <a:spLocks noChangeArrowheads="1"/>
          </p:cNvSpPr>
          <p:nvPr/>
        </p:nvSpPr>
        <p:spPr bwMode="auto">
          <a:xfrm>
            <a:off x="4495800" y="2133600"/>
            <a:ext cx="387350" cy="457200"/>
          </a:xfrm>
          <a:prstGeom prst="rect">
            <a:avLst/>
          </a:prstGeom>
          <a:noFill/>
          <a:ln w="9525">
            <a:noFill/>
            <a:miter lim="800000"/>
            <a:headEnd/>
            <a:tailEnd/>
          </a:ln>
          <a:effectLst/>
        </p:spPr>
        <p:txBody>
          <a:bodyPr wrap="none">
            <a:spAutoFit/>
          </a:bodyPr>
          <a:lstStyle/>
          <a:p>
            <a:pPr eaLnBrk="1" hangingPunct="1"/>
            <a:r>
              <a:rPr lang="en-US" sz="2400" i="1">
                <a:latin typeface="Arial" pitchFamily="34" charset="0"/>
              </a:rPr>
              <a:t>A</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ChangeArrowheads="1"/>
          </p:cNvSpPr>
          <p:nvPr>
            <p:ph type="title"/>
          </p:nvPr>
        </p:nvSpPr>
        <p:spPr/>
        <p:txBody>
          <a:bodyPr/>
          <a:lstStyle/>
          <a:p>
            <a:r>
              <a:rPr lang="en-US">
                <a:solidFill>
                  <a:schemeClr val="bg1"/>
                </a:solidFill>
                <a:latin typeface="Comic Sans MS" pitchFamily="66" charset="0"/>
              </a:rPr>
              <a:t>Incremental alignment: Details</a:t>
            </a:r>
          </a:p>
        </p:txBody>
      </p:sp>
      <p:sp>
        <p:nvSpPr>
          <p:cNvPr id="632836" name="Rectangle 4"/>
          <p:cNvSpPr>
            <a:spLocks noGrp="1" noChangeArrowheads="1"/>
          </p:cNvSpPr>
          <p:nvPr>
            <p:ph type="body" idx="1"/>
          </p:nvPr>
        </p:nvSpPr>
        <p:spPr>
          <a:xfrm>
            <a:off x="152400" y="4052888"/>
            <a:ext cx="8839200" cy="3048000"/>
          </a:xfrm>
          <a:noFill/>
          <a:ln/>
        </p:spPr>
        <p:txBody>
          <a:bodyPr/>
          <a:lstStyle/>
          <a:p>
            <a:r>
              <a:rPr lang="en-US">
                <a:solidFill>
                  <a:schemeClr val="bg1"/>
                </a:solidFill>
              </a:rPr>
              <a:t>Beginning with each seed triple, repeat:</a:t>
            </a:r>
          </a:p>
          <a:p>
            <a:pPr lvl="1"/>
            <a:r>
              <a:rPr lang="en-US">
                <a:solidFill>
                  <a:schemeClr val="bg1"/>
                </a:solidFill>
              </a:rPr>
              <a:t>Estimate the aligning transformation between corresponding features in current group of matches</a:t>
            </a:r>
          </a:p>
          <a:p>
            <a:pPr lvl="1"/>
            <a:r>
              <a:rPr lang="en-US">
                <a:solidFill>
                  <a:srgbClr val="FFFF00"/>
                </a:solidFill>
              </a:rPr>
              <a:t>Grow the group by adding other consistent matches in the neighborhood</a:t>
            </a:r>
          </a:p>
          <a:p>
            <a:r>
              <a:rPr lang="en-US">
                <a:solidFill>
                  <a:schemeClr val="bg1"/>
                </a:solidFill>
              </a:rPr>
              <a:t>Until the transformation is no longer consistent </a:t>
            </a:r>
            <a:br>
              <a:rPr lang="en-US">
                <a:solidFill>
                  <a:schemeClr val="bg1"/>
                </a:solidFill>
              </a:rPr>
            </a:br>
            <a:r>
              <a:rPr lang="en-US">
                <a:solidFill>
                  <a:schemeClr val="bg1"/>
                </a:solidFill>
              </a:rPr>
              <a:t>or no more matches can be found</a:t>
            </a:r>
          </a:p>
        </p:txBody>
      </p:sp>
      <p:sp>
        <p:nvSpPr>
          <p:cNvPr id="632837" name="Text Box 5"/>
          <p:cNvSpPr txBox="1">
            <a:spLocks noChangeArrowheads="1"/>
          </p:cNvSpPr>
          <p:nvPr/>
        </p:nvSpPr>
        <p:spPr bwMode="auto">
          <a:xfrm>
            <a:off x="4495800" y="2133600"/>
            <a:ext cx="387350" cy="457200"/>
          </a:xfrm>
          <a:prstGeom prst="rect">
            <a:avLst/>
          </a:prstGeom>
          <a:noFill/>
          <a:ln w="9525">
            <a:noFill/>
            <a:miter lim="800000"/>
            <a:headEnd/>
            <a:tailEnd/>
          </a:ln>
          <a:effectLst/>
        </p:spPr>
        <p:txBody>
          <a:bodyPr wrap="none">
            <a:spAutoFit/>
          </a:bodyPr>
          <a:lstStyle/>
          <a:p>
            <a:pPr eaLnBrk="1" hangingPunct="1"/>
            <a:r>
              <a:rPr lang="en-US" sz="2400" i="1">
                <a:latin typeface="Arial" pitchFamily="34" charset="0"/>
              </a:rPr>
              <a:t>A</a:t>
            </a:r>
          </a:p>
        </p:txBody>
      </p:sp>
      <p:pic>
        <p:nvPicPr>
          <p:cNvPr id="632838" name="Picture 6" descr="matching_step3"/>
          <p:cNvPicPr>
            <a:picLocks noChangeAspect="1" noChangeArrowheads="1"/>
          </p:cNvPicPr>
          <p:nvPr/>
        </p:nvPicPr>
        <p:blipFill>
          <a:blip r:embed="rId3"/>
          <a:srcRect/>
          <a:stretch>
            <a:fillRect/>
          </a:stretch>
        </p:blipFill>
        <p:spPr bwMode="auto">
          <a:xfrm>
            <a:off x="292100" y="844550"/>
            <a:ext cx="8559800" cy="2965450"/>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p:nvPr>
        </p:nvSpPr>
        <p:spPr/>
        <p:txBody>
          <a:bodyPr/>
          <a:lstStyle/>
          <a:p>
            <a:r>
              <a:rPr lang="en-US">
                <a:solidFill>
                  <a:schemeClr val="bg1"/>
                </a:solidFill>
                <a:latin typeface="Comic Sans MS" pitchFamily="66" charset="0"/>
              </a:rPr>
              <a:t>Incremental alignment: Details</a:t>
            </a:r>
          </a:p>
        </p:txBody>
      </p:sp>
      <p:sp>
        <p:nvSpPr>
          <p:cNvPr id="634883" name="Rectangle 3"/>
          <p:cNvSpPr>
            <a:spLocks noGrp="1" noChangeArrowheads="1"/>
          </p:cNvSpPr>
          <p:nvPr>
            <p:ph type="body" idx="1"/>
          </p:nvPr>
        </p:nvSpPr>
        <p:spPr>
          <a:xfrm>
            <a:off x="152400" y="4052888"/>
            <a:ext cx="8839200" cy="3048000"/>
          </a:xfrm>
          <a:noFill/>
          <a:ln/>
        </p:spPr>
        <p:txBody>
          <a:bodyPr/>
          <a:lstStyle/>
          <a:p>
            <a:r>
              <a:rPr lang="en-US">
                <a:solidFill>
                  <a:schemeClr val="bg1"/>
                </a:solidFill>
              </a:rPr>
              <a:t>Beginning with each seed triple, repeat:</a:t>
            </a:r>
          </a:p>
          <a:p>
            <a:pPr lvl="1"/>
            <a:r>
              <a:rPr lang="en-US">
                <a:solidFill>
                  <a:srgbClr val="FFFF00"/>
                </a:solidFill>
              </a:rPr>
              <a:t>Estimate the aligning transformation between corresponding features in current group of matches</a:t>
            </a:r>
          </a:p>
          <a:p>
            <a:pPr lvl="1"/>
            <a:r>
              <a:rPr lang="en-US">
                <a:solidFill>
                  <a:schemeClr val="bg1"/>
                </a:solidFill>
              </a:rPr>
              <a:t>Grow the group by adding other consistent matches in the neighborhood</a:t>
            </a:r>
          </a:p>
          <a:p>
            <a:r>
              <a:rPr lang="en-US">
                <a:solidFill>
                  <a:schemeClr val="bg1"/>
                </a:solidFill>
              </a:rPr>
              <a:t>Until the transformation is no longer consistent </a:t>
            </a:r>
            <a:br>
              <a:rPr lang="en-US">
                <a:solidFill>
                  <a:schemeClr val="bg1"/>
                </a:solidFill>
              </a:rPr>
            </a:br>
            <a:r>
              <a:rPr lang="en-US">
                <a:solidFill>
                  <a:schemeClr val="bg1"/>
                </a:solidFill>
              </a:rPr>
              <a:t>or no more matches can be found</a:t>
            </a:r>
          </a:p>
        </p:txBody>
      </p:sp>
      <p:sp>
        <p:nvSpPr>
          <p:cNvPr id="634884" name="Text Box 4"/>
          <p:cNvSpPr txBox="1">
            <a:spLocks noChangeArrowheads="1"/>
          </p:cNvSpPr>
          <p:nvPr/>
        </p:nvSpPr>
        <p:spPr bwMode="auto">
          <a:xfrm>
            <a:off x="4495800" y="2133600"/>
            <a:ext cx="387350" cy="457200"/>
          </a:xfrm>
          <a:prstGeom prst="rect">
            <a:avLst/>
          </a:prstGeom>
          <a:noFill/>
          <a:ln w="9525">
            <a:noFill/>
            <a:miter lim="800000"/>
            <a:headEnd/>
            <a:tailEnd/>
          </a:ln>
          <a:effectLst/>
        </p:spPr>
        <p:txBody>
          <a:bodyPr wrap="none">
            <a:spAutoFit/>
          </a:bodyPr>
          <a:lstStyle/>
          <a:p>
            <a:pPr eaLnBrk="1" hangingPunct="1"/>
            <a:r>
              <a:rPr lang="en-US" sz="2400" i="1">
                <a:latin typeface="Arial" pitchFamily="34" charset="0"/>
              </a:rPr>
              <a:t>A</a:t>
            </a:r>
          </a:p>
        </p:txBody>
      </p:sp>
      <p:pic>
        <p:nvPicPr>
          <p:cNvPr id="634887" name="Picture 7" descr="matching_step4"/>
          <p:cNvPicPr>
            <a:picLocks noChangeAspect="1" noChangeArrowheads="1"/>
          </p:cNvPicPr>
          <p:nvPr/>
        </p:nvPicPr>
        <p:blipFill>
          <a:blip r:embed="rId3"/>
          <a:srcRect/>
          <a:stretch>
            <a:fillRect/>
          </a:stretch>
        </p:blipFill>
        <p:spPr bwMode="auto">
          <a:xfrm>
            <a:off x="292100" y="844550"/>
            <a:ext cx="8559800" cy="2965450"/>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2"/>
          <p:cNvSpPr>
            <a:spLocks noGrp="1" noChangeArrowheads="1"/>
          </p:cNvSpPr>
          <p:nvPr>
            <p:ph type="title"/>
          </p:nvPr>
        </p:nvSpPr>
        <p:spPr/>
        <p:txBody>
          <a:bodyPr/>
          <a:lstStyle/>
          <a:p>
            <a:r>
              <a:rPr lang="en-US">
                <a:solidFill>
                  <a:schemeClr val="bg1"/>
                </a:solidFill>
                <a:latin typeface="Comic Sans MS" pitchFamily="66" charset="0"/>
              </a:rPr>
              <a:t>Incremental alignment: Details</a:t>
            </a:r>
          </a:p>
        </p:txBody>
      </p:sp>
      <p:sp>
        <p:nvSpPr>
          <p:cNvPr id="636931" name="Rectangle 3"/>
          <p:cNvSpPr>
            <a:spLocks noGrp="1" noChangeArrowheads="1"/>
          </p:cNvSpPr>
          <p:nvPr>
            <p:ph type="body" idx="1"/>
          </p:nvPr>
        </p:nvSpPr>
        <p:spPr>
          <a:xfrm>
            <a:off x="152400" y="4052888"/>
            <a:ext cx="8839200" cy="3048000"/>
          </a:xfrm>
          <a:noFill/>
          <a:ln/>
        </p:spPr>
        <p:txBody>
          <a:bodyPr/>
          <a:lstStyle/>
          <a:p>
            <a:r>
              <a:rPr lang="en-US">
                <a:solidFill>
                  <a:schemeClr val="bg1"/>
                </a:solidFill>
              </a:rPr>
              <a:t>Beginning with each seed triple, repeat:</a:t>
            </a:r>
          </a:p>
          <a:p>
            <a:pPr lvl="1"/>
            <a:r>
              <a:rPr lang="en-US">
                <a:solidFill>
                  <a:schemeClr val="bg1"/>
                </a:solidFill>
              </a:rPr>
              <a:t>Estimate the aligning transformation between corresponding features in current group of matches</a:t>
            </a:r>
          </a:p>
          <a:p>
            <a:pPr lvl="1"/>
            <a:r>
              <a:rPr lang="en-US">
                <a:solidFill>
                  <a:schemeClr val="bg1"/>
                </a:solidFill>
              </a:rPr>
              <a:t>Grow the group by adding other consistent matches in the neighborhood</a:t>
            </a:r>
          </a:p>
          <a:p>
            <a:r>
              <a:rPr lang="en-US">
                <a:solidFill>
                  <a:srgbClr val="FFFF00"/>
                </a:solidFill>
              </a:rPr>
              <a:t>Until the transformation is no longer consistent </a:t>
            </a:r>
            <a:br>
              <a:rPr lang="en-US">
                <a:solidFill>
                  <a:srgbClr val="FFFF00"/>
                </a:solidFill>
              </a:rPr>
            </a:br>
            <a:r>
              <a:rPr lang="en-US">
                <a:solidFill>
                  <a:srgbClr val="FFFF00"/>
                </a:solidFill>
              </a:rPr>
              <a:t>or no more matches can be found</a:t>
            </a:r>
          </a:p>
        </p:txBody>
      </p:sp>
      <p:sp>
        <p:nvSpPr>
          <p:cNvPr id="636932" name="Text Box 4"/>
          <p:cNvSpPr txBox="1">
            <a:spLocks noChangeArrowheads="1"/>
          </p:cNvSpPr>
          <p:nvPr/>
        </p:nvSpPr>
        <p:spPr bwMode="auto">
          <a:xfrm>
            <a:off x="4495800" y="2133600"/>
            <a:ext cx="387350" cy="457200"/>
          </a:xfrm>
          <a:prstGeom prst="rect">
            <a:avLst/>
          </a:prstGeom>
          <a:noFill/>
          <a:ln w="9525">
            <a:noFill/>
            <a:miter lim="800000"/>
            <a:headEnd/>
            <a:tailEnd/>
          </a:ln>
          <a:effectLst/>
        </p:spPr>
        <p:txBody>
          <a:bodyPr wrap="none">
            <a:spAutoFit/>
          </a:bodyPr>
          <a:lstStyle/>
          <a:p>
            <a:pPr eaLnBrk="1" hangingPunct="1"/>
            <a:r>
              <a:rPr lang="en-US" sz="2400" i="1">
                <a:latin typeface="Arial" pitchFamily="34" charset="0"/>
              </a:rPr>
              <a:t>A</a:t>
            </a:r>
          </a:p>
        </p:txBody>
      </p:sp>
      <p:pic>
        <p:nvPicPr>
          <p:cNvPr id="636933" name="Picture 5" descr="matching_step4"/>
          <p:cNvPicPr>
            <a:picLocks noChangeAspect="1" noChangeArrowheads="1"/>
          </p:cNvPicPr>
          <p:nvPr/>
        </p:nvPicPr>
        <p:blipFill>
          <a:blip r:embed="rId3"/>
          <a:srcRect/>
          <a:stretch>
            <a:fillRect/>
          </a:stretch>
        </p:blipFill>
        <p:spPr bwMode="auto">
          <a:xfrm>
            <a:off x="292100" y="844550"/>
            <a:ext cx="8559800" cy="2965450"/>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p:txBody>
          <a:bodyPr/>
          <a:lstStyle/>
          <a:p>
            <a:r>
              <a:rPr lang="en-US">
                <a:solidFill>
                  <a:schemeClr val="bg1"/>
                </a:solidFill>
                <a:latin typeface="Comic Sans MS" pitchFamily="66" charset="0"/>
              </a:rPr>
              <a:t>Strategy 3: Hough transform</a:t>
            </a:r>
          </a:p>
        </p:txBody>
      </p:sp>
      <p:sp>
        <p:nvSpPr>
          <p:cNvPr id="567299" name="Rectangle 3"/>
          <p:cNvSpPr>
            <a:spLocks noGrp="1" noChangeArrowheads="1"/>
          </p:cNvSpPr>
          <p:nvPr>
            <p:ph type="body" idx="1"/>
          </p:nvPr>
        </p:nvSpPr>
        <p:spPr>
          <a:xfrm>
            <a:off x="685800" y="914400"/>
            <a:ext cx="7772400" cy="1295400"/>
          </a:xfrm>
        </p:spPr>
        <p:txBody>
          <a:bodyPr/>
          <a:lstStyle/>
          <a:p>
            <a:r>
              <a:rPr lang="en-US" sz="2000" dirty="0">
                <a:solidFill>
                  <a:schemeClr val="bg1"/>
                </a:solidFill>
              </a:rPr>
              <a:t>Suppose our features are scale- and </a:t>
            </a:r>
            <a:r>
              <a:rPr lang="en-US" sz="2000" dirty="0" smtClean="0">
                <a:solidFill>
                  <a:schemeClr val="bg1"/>
                </a:solidFill>
              </a:rPr>
              <a:t>rotation-covariant</a:t>
            </a:r>
            <a:endParaRPr lang="en-US" sz="2000" dirty="0">
              <a:solidFill>
                <a:schemeClr val="bg1"/>
              </a:solidFill>
            </a:endParaRPr>
          </a:p>
          <a:p>
            <a:pPr lvl="1"/>
            <a:r>
              <a:rPr lang="en-US" sz="1800" dirty="0" smtClean="0">
                <a:solidFill>
                  <a:schemeClr val="bg1"/>
                </a:solidFill>
              </a:rPr>
              <a:t>Then </a:t>
            </a:r>
            <a:r>
              <a:rPr lang="en-US" sz="1800" dirty="0">
                <a:solidFill>
                  <a:schemeClr val="bg1"/>
                </a:solidFill>
              </a:rPr>
              <a:t>a single feature match provides an alignment hypothesis (translation, scale, orientation)</a:t>
            </a:r>
          </a:p>
        </p:txBody>
      </p:sp>
      <p:pic>
        <p:nvPicPr>
          <p:cNvPr id="567300" name="Picture 4"/>
          <p:cNvPicPr>
            <a:picLocks noChangeAspect="1" noChangeArrowheads="1"/>
          </p:cNvPicPr>
          <p:nvPr/>
        </p:nvPicPr>
        <p:blipFill>
          <a:blip r:embed="rId3"/>
          <a:srcRect/>
          <a:stretch>
            <a:fillRect/>
          </a:stretch>
        </p:blipFill>
        <p:spPr bwMode="auto">
          <a:xfrm>
            <a:off x="1090613" y="3478213"/>
            <a:ext cx="2643187" cy="2565400"/>
          </a:xfrm>
          <a:prstGeom prst="rect">
            <a:avLst/>
          </a:prstGeom>
          <a:noFill/>
          <a:ln w="38100">
            <a:solidFill>
              <a:srgbClr val="00FFFF"/>
            </a:solidFill>
            <a:miter lim="800000"/>
            <a:headEnd/>
            <a:tailEnd/>
          </a:ln>
          <a:effectLst/>
        </p:spPr>
      </p:pic>
      <p:sp>
        <p:nvSpPr>
          <p:cNvPr id="567301" name="Rectangle 5"/>
          <p:cNvSpPr>
            <a:spLocks noChangeArrowheads="1"/>
          </p:cNvSpPr>
          <p:nvPr/>
        </p:nvSpPr>
        <p:spPr bwMode="auto">
          <a:xfrm rot="-1726290">
            <a:off x="1090613" y="4595813"/>
            <a:ext cx="814387" cy="814387"/>
          </a:xfrm>
          <a:prstGeom prst="rect">
            <a:avLst/>
          </a:prstGeom>
          <a:noFill/>
          <a:ln w="38100">
            <a:solidFill>
              <a:srgbClr val="FFFF00"/>
            </a:solidFill>
            <a:miter lim="800000"/>
            <a:headEnd/>
            <a:tailEnd/>
          </a:ln>
          <a:effectLst/>
        </p:spPr>
        <p:txBody>
          <a:bodyPr wrap="none" anchor="ctr"/>
          <a:lstStyle/>
          <a:p>
            <a:endParaRPr lang="fr-FR"/>
          </a:p>
        </p:txBody>
      </p:sp>
      <p:pic>
        <p:nvPicPr>
          <p:cNvPr id="567302" name="Picture 6"/>
          <p:cNvPicPr>
            <a:picLocks noChangeAspect="1" noChangeArrowheads="1"/>
          </p:cNvPicPr>
          <p:nvPr/>
        </p:nvPicPr>
        <p:blipFill>
          <a:blip r:embed="rId4"/>
          <a:srcRect/>
          <a:stretch>
            <a:fillRect/>
          </a:stretch>
        </p:blipFill>
        <p:spPr bwMode="auto">
          <a:xfrm>
            <a:off x="4343400" y="2895600"/>
            <a:ext cx="3879850" cy="3148013"/>
          </a:xfrm>
          <a:prstGeom prst="rect">
            <a:avLst/>
          </a:prstGeom>
          <a:noFill/>
          <a:ln w="9525">
            <a:noFill/>
            <a:miter lim="800000"/>
            <a:headEnd/>
            <a:tailEnd/>
          </a:ln>
          <a:effectLst/>
        </p:spPr>
      </p:pic>
      <p:sp>
        <p:nvSpPr>
          <p:cNvPr id="567303" name="Rectangle 7"/>
          <p:cNvSpPr>
            <a:spLocks noChangeArrowheads="1"/>
          </p:cNvSpPr>
          <p:nvPr/>
        </p:nvSpPr>
        <p:spPr bwMode="auto">
          <a:xfrm>
            <a:off x="422275" y="6140450"/>
            <a:ext cx="8686800" cy="641350"/>
          </a:xfrm>
          <a:prstGeom prst="rect">
            <a:avLst/>
          </a:prstGeom>
          <a:noFill/>
          <a:ln w="9525">
            <a:noFill/>
            <a:miter lim="800000"/>
            <a:headEnd/>
            <a:tailEnd/>
          </a:ln>
          <a:effectLst/>
        </p:spPr>
        <p:txBody>
          <a:bodyPr anchor="ctr">
            <a:spAutoFit/>
          </a:bodyPr>
          <a:lstStyle/>
          <a:p>
            <a:pPr eaLnBrk="1" hangingPunct="1"/>
            <a:r>
              <a:rPr lang="en-US">
                <a:solidFill>
                  <a:schemeClr val="bg1"/>
                </a:solidFill>
                <a:latin typeface="Arial" pitchFamily="34" charset="0"/>
                <a:cs typeface="Arial" pitchFamily="34" charset="0"/>
              </a:rPr>
              <a:t>David G. Lowe. </a:t>
            </a:r>
            <a:r>
              <a:rPr lang="en-US" b="1">
                <a:solidFill>
                  <a:schemeClr val="bg1"/>
                </a:solidFill>
                <a:latin typeface="Arial" pitchFamily="34" charset="0"/>
                <a:cs typeface="Arial" pitchFamily="34" charset="0"/>
              </a:rPr>
              <a:t>“Distinctive image features from scale-invariant keypoints”, </a:t>
            </a:r>
            <a:r>
              <a:rPr lang="en-US" i="1">
                <a:solidFill>
                  <a:schemeClr val="bg1"/>
                </a:solidFill>
                <a:latin typeface="Arial" pitchFamily="34" charset="0"/>
                <a:cs typeface="Arial" pitchFamily="34" charset="0"/>
              </a:rPr>
              <a:t>IJCV</a:t>
            </a:r>
            <a:r>
              <a:rPr lang="en-US">
                <a:solidFill>
                  <a:schemeClr val="bg1"/>
                </a:solidFill>
                <a:latin typeface="Arial" pitchFamily="34" charset="0"/>
                <a:cs typeface="Arial" pitchFamily="34" charset="0"/>
              </a:rPr>
              <a:t> 60 (2), pp. 91-110, 2004. </a:t>
            </a:r>
          </a:p>
        </p:txBody>
      </p:sp>
      <p:grpSp>
        <p:nvGrpSpPr>
          <p:cNvPr id="567304" name="Group 8"/>
          <p:cNvGrpSpPr>
            <a:grpSpLocks/>
          </p:cNvGrpSpPr>
          <p:nvPr/>
        </p:nvGrpSpPr>
        <p:grpSpPr bwMode="auto">
          <a:xfrm>
            <a:off x="4765675" y="3836988"/>
            <a:ext cx="1244600" cy="1182687"/>
            <a:chOff x="3002" y="2417"/>
            <a:chExt cx="784" cy="745"/>
          </a:xfrm>
        </p:grpSpPr>
        <p:sp>
          <p:nvSpPr>
            <p:cNvPr id="567305" name="Rectangle 9"/>
            <p:cNvSpPr>
              <a:spLocks noChangeArrowheads="1"/>
            </p:cNvSpPr>
            <p:nvPr/>
          </p:nvSpPr>
          <p:spPr bwMode="auto">
            <a:xfrm rot="-3540837">
              <a:off x="3057" y="2471"/>
              <a:ext cx="265" cy="236"/>
            </a:xfrm>
            <a:prstGeom prst="rect">
              <a:avLst/>
            </a:prstGeom>
            <a:noFill/>
            <a:ln w="38100">
              <a:solidFill>
                <a:srgbClr val="FFFF00"/>
              </a:solidFill>
              <a:miter lim="800000"/>
              <a:headEnd/>
              <a:tailEnd/>
            </a:ln>
            <a:effectLst/>
          </p:spPr>
          <p:txBody>
            <a:bodyPr wrap="none" anchor="ctr"/>
            <a:lstStyle/>
            <a:p>
              <a:endParaRPr lang="fr-FR"/>
            </a:p>
          </p:txBody>
        </p:sp>
        <p:sp>
          <p:nvSpPr>
            <p:cNvPr id="567306" name="Rectangle 10"/>
            <p:cNvSpPr>
              <a:spLocks noChangeArrowheads="1"/>
            </p:cNvSpPr>
            <p:nvPr/>
          </p:nvSpPr>
          <p:spPr bwMode="auto">
            <a:xfrm rot="3979693">
              <a:off x="3021" y="2398"/>
              <a:ext cx="745" cy="784"/>
            </a:xfrm>
            <a:prstGeom prst="rect">
              <a:avLst/>
            </a:prstGeom>
            <a:noFill/>
            <a:ln w="38100">
              <a:solidFill>
                <a:srgbClr val="00FFFF"/>
              </a:solidFill>
              <a:miter lim="800000"/>
              <a:headEnd/>
              <a:tailEnd/>
            </a:ln>
            <a:effectLst/>
          </p:spPr>
          <p:txBody>
            <a:bodyPr wrap="none" anchor="ctr"/>
            <a:lstStyle/>
            <a:p>
              <a:endParaRPr lang="fr-FR"/>
            </a:p>
          </p:txBody>
        </p:sp>
      </p:grpSp>
      <p:grpSp>
        <p:nvGrpSpPr>
          <p:cNvPr id="567307" name="Group 11"/>
          <p:cNvGrpSpPr>
            <a:grpSpLocks/>
          </p:cNvGrpSpPr>
          <p:nvPr/>
        </p:nvGrpSpPr>
        <p:grpSpPr bwMode="auto">
          <a:xfrm>
            <a:off x="6734175" y="4238625"/>
            <a:ext cx="1138238" cy="1182688"/>
            <a:chOff x="4242" y="2670"/>
            <a:chExt cx="717" cy="745"/>
          </a:xfrm>
        </p:grpSpPr>
        <p:sp>
          <p:nvSpPr>
            <p:cNvPr id="567308" name="Rectangle 12"/>
            <p:cNvSpPr>
              <a:spLocks noChangeArrowheads="1"/>
            </p:cNvSpPr>
            <p:nvPr/>
          </p:nvSpPr>
          <p:spPr bwMode="auto">
            <a:xfrm rot="6170336">
              <a:off x="4228" y="2684"/>
              <a:ext cx="745" cy="717"/>
            </a:xfrm>
            <a:prstGeom prst="rect">
              <a:avLst/>
            </a:prstGeom>
            <a:noFill/>
            <a:ln w="38100">
              <a:solidFill>
                <a:srgbClr val="00FFFF"/>
              </a:solidFill>
              <a:miter lim="800000"/>
              <a:headEnd/>
              <a:tailEnd/>
            </a:ln>
            <a:effectLst/>
          </p:spPr>
          <p:txBody>
            <a:bodyPr wrap="none" anchor="ctr"/>
            <a:lstStyle/>
            <a:p>
              <a:endParaRPr lang="fr-FR"/>
            </a:p>
          </p:txBody>
        </p:sp>
        <p:sp>
          <p:nvSpPr>
            <p:cNvPr id="567309" name="Rectangle 13"/>
            <p:cNvSpPr>
              <a:spLocks noChangeArrowheads="1"/>
            </p:cNvSpPr>
            <p:nvPr/>
          </p:nvSpPr>
          <p:spPr bwMode="auto">
            <a:xfrm rot="-6420934">
              <a:off x="4231" y="2969"/>
              <a:ext cx="205" cy="182"/>
            </a:xfrm>
            <a:prstGeom prst="rect">
              <a:avLst/>
            </a:prstGeom>
            <a:noFill/>
            <a:ln w="38100">
              <a:solidFill>
                <a:srgbClr val="FFFF00"/>
              </a:solidFill>
              <a:miter lim="800000"/>
              <a:headEnd/>
              <a:tailEnd/>
            </a:ln>
            <a:effectLst/>
          </p:spPr>
          <p:txBody>
            <a:bodyPr wrap="none" anchor="ctr"/>
            <a:lstStyle/>
            <a:p>
              <a:endParaRPr lang="fr-FR"/>
            </a:p>
          </p:txBody>
        </p:sp>
      </p:grpSp>
      <p:sp>
        <p:nvSpPr>
          <p:cNvPr id="567310" name="Text Box 14"/>
          <p:cNvSpPr txBox="1">
            <a:spLocks noChangeArrowheads="1"/>
          </p:cNvSpPr>
          <p:nvPr/>
        </p:nvSpPr>
        <p:spPr bwMode="auto">
          <a:xfrm>
            <a:off x="2012950" y="3138488"/>
            <a:ext cx="806450" cy="366712"/>
          </a:xfrm>
          <a:prstGeom prst="rect">
            <a:avLst/>
          </a:prstGeom>
          <a:noFill/>
          <a:ln w="9525">
            <a:noFill/>
            <a:miter lim="800000"/>
            <a:headEnd/>
            <a:tailEnd/>
          </a:ln>
          <a:effectLst/>
        </p:spPr>
        <p:txBody>
          <a:bodyPr wrap="none">
            <a:spAutoFit/>
          </a:bodyPr>
          <a:lstStyle/>
          <a:p>
            <a:r>
              <a:rPr lang="en-US">
                <a:solidFill>
                  <a:schemeClr val="bg1"/>
                </a:solidFill>
                <a:latin typeface="Arial" pitchFamily="34" charset="0"/>
              </a:rPr>
              <a:t>model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73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73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7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30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 = F_{Face}(Feaure)$&#10;\end{document}&#10;"/>
  <p:tag name="EXTERNALNAME" val="txp_fig"/>
  <p:tag name="BLEND" val="Faux"/>
  <p:tag name="TRANSPARENT" val="Faux"/>
  <p:tag name="KEEPFILES" val="Faux"/>
  <p:tag name="DEBUGPAUSE" val="Faux"/>
  <p:tag name="RESOLUTION" val="1200"/>
  <p:tag name="TIMEOUT" val="15"/>
  <p:tag name="BITMAPFORMAT" val="bmpmono"/>
  <p:tag name="DEBUGINTERACTIVE" val="Faux"/>
  <p:tag name="ORIGWIDTH" val="182"/>
  <p:tag name="PICTUREFILESIZE" val="12660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H(z)= \mbox{sgn}(\sum_{t=1}^T\alpha_th_t(f_t))&#10;$$&#10;\end{document}&#10;"/>
  <p:tag name="EXTERNALNAME" val="txp_fig"/>
  <p:tag name="BLEND" val="Faux"/>
  <p:tag name="TRANSPARENT" val="Faux"/>
  <p:tag name="KEEPFILES" val="Faux"/>
  <p:tag name="DEBUGPAUSE" val="Faux"/>
  <p:tag name="RESOLUTION" val="300"/>
  <p:tag name="TIMEOUT" val="15"/>
  <p:tag name="BITMAPFORMAT" val="bmpmono"/>
  <p:tag name="DEBUGINTERACTIVE" val="Faux"/>
  <p:tag name="ORIGWIDTH" val="242.875"/>
  <p:tag name="PICTUREFILESIZE" val="30398"/>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Face | Feature)$&#10;\end{document}&#10;"/>
  <p:tag name="EXTERNALNAME" val="txp_fig"/>
  <p:tag name="BLEND" val="Faux"/>
  <p:tag name="TRANSPARENT" val="Faux"/>
  <p:tag name="KEEPFILES" val="Faux"/>
  <p:tag name="DEBUGPAUSE" val="Faux"/>
  <p:tag name="RESOLUTION" val="1200"/>
  <p:tag name="TIMEOUT" val="15"/>
  <p:tag name="BITMAPFORMAT" val="bmpmono"/>
  <p:tag name="DEBUGINTERACTIVE" val="Faux"/>
  <p:tag name="ORIGWIDTH" val="159"/>
  <p:tag name="PICTUREFILESIZE" val="121574"/>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No~Face | Feature)$&#10;\end{document}&#10;"/>
  <p:tag name="EXTERNALNAME" val="txp_fig"/>
  <p:tag name="BLEND" val="Faux"/>
  <p:tag name="TRANSPARENT" val="Faux"/>
  <p:tag name="KEEPFILES" val="Faux"/>
  <p:tag name="DEBUGPAUSE" val="Faux"/>
  <p:tag name="RESOLUTION" val="1200"/>
  <p:tag name="TIMEOUT" val="15"/>
  <p:tag name="BITMAPFORMAT" val="bmpmono"/>
  <p:tag name="DEBUGINTERACTIVE" val="Faux"/>
  <p:tag name="ORIGWIDTH" val="196"/>
  <p:tag name="PICTUREFILESIZE" val="150854"/>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y) \Rightarrow&#10;\left[&#10;\begin{array}{c}&#10;x \\ y \\ 1&#10;\end{array}&#10;\right]&#10;\]&#10;\end{document}&#10;"/>
  <p:tag name="EXTERNALNAME" val="Edittex"/>
  <p:tag name="BLEND" val="False"/>
  <p:tag name="TRANSPARENT" val="False"/>
  <p:tag name="BITMAPFORMAT" val="bmpmono"/>
  <p:tag name="DEBUGINTERACTIVE" val="True"/>
  <p:tag name="ORIGWIDTH" val="486.875"/>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left[&#10;\begin{array}{c}&#10;x \\ y \\ w&#10;\end{array}&#10;\right]&#10;\Rightarrow&#10;(x/w,y/w) &#10;\]&#10;\end{document}&#10;"/>
  <p:tag name="EXTERNALNAME" val="Edittex"/>
  <p:tag name="BLEND" val="False"/>
  <p:tag name="TRANSPARENT" val="False"/>
  <p:tag name="BITMAPFORMAT" val="bmpmono"/>
  <p:tag name="DEBUGINTERACTIVE" val="True"/>
  <p:tag name="ORIGWIDTH" val="693"/>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y) \Rightarrow&#10;\left[&#10;\begin{array}{c}&#10;x \\ y \\ 1&#10;\end{array}&#10;\right]&#10;\]&#10;\end{document}&#10;"/>
  <p:tag name="EXTERNALNAME" val="Edittex"/>
  <p:tag name="BLEND" val="False"/>
  <p:tag name="TRANSPARENT" val="False"/>
  <p:tag name="BITMAPFORMAT" val="bmpmono"/>
  <p:tag name="DEBUGINTERACTIVE" val="True"/>
  <p:tag name="ORIGWIDTH" val="486.875"/>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left[&#10;\begin{array}{c}&#10;x \\ y \\ w&#10;\end{array}&#10;\right]&#10;\Rightarrow&#10;(x/w,y/w) &#10;\]&#10;\end{document}&#10;"/>
  <p:tag name="EXTERNALNAME" val="Edittex"/>
  <p:tag name="BLEND" val="False"/>
  <p:tag name="TRANSPARENT" val="False"/>
  <p:tag name="BITMAPFORMAT" val="bmpmono"/>
  <p:tag name="DEBUGINTERACTIVE" val="True"/>
  <p:tag name="ORIGWIDTH" val="693"/>
</p:tagLst>
</file>

<file path=ppt/theme/theme1.xml><?xml version="1.0" encoding="utf-8"?>
<a:theme xmlns:a="http://schemas.openxmlformats.org/drawingml/2006/main" name="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5229</TotalTime>
  <Words>2981</Words>
  <Application>Microsoft PowerPoint</Application>
  <PresentationFormat>Affichage à l'écran (4:3)</PresentationFormat>
  <Paragraphs>644</Paragraphs>
  <Slides>122</Slides>
  <Notes>120</Notes>
  <HiddenSlides>5</HiddenSlides>
  <MMClips>6</MMClips>
  <ScaleCrop>false</ScaleCrop>
  <HeadingPairs>
    <vt:vector size="6" baseType="variant">
      <vt:variant>
        <vt:lpstr>Thème</vt:lpstr>
      </vt:variant>
      <vt:variant>
        <vt:i4>2</vt:i4>
      </vt:variant>
      <vt:variant>
        <vt:lpstr>Serveurs OLE incorporés</vt:lpstr>
      </vt:variant>
      <vt:variant>
        <vt:i4>3</vt:i4>
      </vt:variant>
      <vt:variant>
        <vt:lpstr>Titres des diapositives</vt:lpstr>
      </vt:variant>
      <vt:variant>
        <vt:i4>122</vt:i4>
      </vt:variant>
    </vt:vector>
  </HeadingPairs>
  <TitlesOfParts>
    <vt:vector size="127" baseType="lpstr">
      <vt:lpstr>Default Design</vt:lpstr>
      <vt:lpstr>Blank Presentation</vt:lpstr>
      <vt:lpstr>Image File</vt:lpstr>
      <vt:lpstr>Image</vt:lpstr>
      <vt:lpstr>Equation</vt:lpstr>
      <vt:lpstr>Diapositive 1</vt:lpstr>
      <vt:lpstr>Diapositive 2</vt:lpstr>
      <vt:lpstr>Diapositive 3</vt:lpstr>
      <vt:lpstr>Outline</vt:lpstr>
      <vt:lpstr>Diapositive 5</vt:lpstr>
      <vt:lpstr>Diapositive 6</vt:lpstr>
      <vt:lpstr>Diapositive 7</vt:lpstr>
      <vt:lpstr>Diapositive 8</vt:lpstr>
      <vt:lpstr>Diapositive 9</vt:lpstr>
      <vt:lpstr>Diapositive 10</vt:lpstr>
      <vt:lpstr>Diapositive 11</vt:lpstr>
      <vt:lpstr>Diapositive 12</vt:lpstr>
      <vt:lpstr>Depth cues: Linear perspective</vt:lpstr>
      <vt:lpstr>Diapositive 14</vt:lpstr>
      <vt:lpstr>Depth cues: Aerial perspective</vt:lpstr>
      <vt:lpstr>Diapositive 16</vt:lpstr>
      <vt:lpstr>Shape and lighting cues: Shading</vt:lpstr>
      <vt:lpstr>Diapositive 18</vt:lpstr>
      <vt:lpstr>Diapositive 19</vt:lpstr>
      <vt:lpstr>Diapositive 20</vt:lpstr>
      <vt:lpstr>Challenges or opportunities?</vt:lpstr>
      <vt:lpstr>The goal of computer vision</vt:lpstr>
      <vt:lpstr>The goal of computer vision</vt:lpstr>
      <vt:lpstr>Diapositive 24</vt:lpstr>
      <vt:lpstr>Diapositive 25</vt:lpstr>
      <vt:lpstr>Diapositive 26</vt:lpstr>
      <vt:lpstr>Diapositive 27</vt:lpstr>
      <vt:lpstr>Diapositive 28</vt:lpstr>
      <vt:lpstr>Diapositive 29</vt:lpstr>
      <vt:lpstr>Outline</vt:lpstr>
      <vt:lpstr>Diapositive 31</vt:lpstr>
      <vt:lpstr>Diapositive 32</vt:lpstr>
      <vt:lpstr>Diapositive 33</vt:lpstr>
      <vt:lpstr>Diapositive 34</vt:lpstr>
      <vt:lpstr>Diapositive 35</vt:lpstr>
      <vt:lpstr>Local ambiguity and global scene interpretation</vt:lpstr>
      <vt:lpstr>Diapositive 37</vt:lpstr>
      <vt:lpstr>Diapositive 38</vt:lpstr>
      <vt:lpstr>Diapositive 39</vt:lpstr>
      <vt:lpstr>Outline</vt:lpstr>
      <vt:lpstr>Diapositive 41</vt:lpstr>
      <vt:lpstr>Diapositive 42</vt:lpstr>
      <vt:lpstr>Origins of computer vision</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Window scanning Detection</vt:lpstr>
      <vt:lpstr>Diapositive 65</vt:lpstr>
      <vt:lpstr>Diapositive 66</vt:lpstr>
      <vt:lpstr>Diapositive 67</vt:lpstr>
      <vt:lpstr>Outline</vt:lpstr>
      <vt:lpstr>Diapositive 69</vt:lpstr>
      <vt:lpstr>Feature-based alignment outline</vt:lpstr>
      <vt:lpstr>Feature-based alignment outline</vt:lpstr>
      <vt:lpstr>Feature-based alignment outline</vt:lpstr>
      <vt:lpstr>Feature-based alignment outline</vt:lpstr>
      <vt:lpstr>Feature-based alignment outline</vt:lpstr>
      <vt:lpstr>Feature-based alignment outline</vt:lpstr>
      <vt:lpstr>2D transformation models</vt:lpstr>
      <vt:lpstr>Let us start with affine transformations</vt:lpstr>
      <vt:lpstr>Fitting an affine transformation</vt:lpstr>
      <vt:lpstr>Fitting an affine transformation</vt:lpstr>
      <vt:lpstr>What if we don’t know the correspondences?</vt:lpstr>
      <vt:lpstr>What if we don’t know the correspondences?</vt:lpstr>
      <vt:lpstr>Dealing with outliers</vt:lpstr>
      <vt:lpstr>Strategy 1: RANSAC</vt:lpstr>
      <vt:lpstr>RANSAC example: Translation</vt:lpstr>
      <vt:lpstr>RANSAC example: Translation</vt:lpstr>
      <vt:lpstr>RANSAC example: Translation</vt:lpstr>
      <vt:lpstr>RANSAC example: Translation</vt:lpstr>
      <vt:lpstr>Problem with RANSAC</vt:lpstr>
      <vt:lpstr>Strategy 2: Incremental alignment</vt:lpstr>
      <vt:lpstr>Strategy 2: Incremental alignment</vt:lpstr>
      <vt:lpstr>Strategy 2: Incremental alignment</vt:lpstr>
      <vt:lpstr>Strategy 2: Incremental alignment</vt:lpstr>
      <vt:lpstr>Strategy 2: Incremental alignment</vt:lpstr>
      <vt:lpstr>Incremental alignment: Details</vt:lpstr>
      <vt:lpstr>Incremental alignment: Details</vt:lpstr>
      <vt:lpstr>Incremental alignment: Details</vt:lpstr>
      <vt:lpstr>Incremental alignment: Details</vt:lpstr>
      <vt:lpstr>Incremental alignment: Details</vt:lpstr>
      <vt:lpstr>Strategy 3: Hough transform</vt:lpstr>
      <vt:lpstr>Strategy 3: Hough transform</vt:lpstr>
      <vt:lpstr>Hough transform details (D. Lowe’s system)</vt:lpstr>
      <vt:lpstr>Strategy 4: Hashing</vt:lpstr>
      <vt:lpstr>Strategy 4: Hashing</vt:lpstr>
      <vt:lpstr>Strategy 4: Hashing</vt:lpstr>
      <vt:lpstr>Beyond affine transformations</vt:lpstr>
      <vt:lpstr>Beyond affine transformations</vt:lpstr>
      <vt:lpstr>Fitting a homography</vt:lpstr>
      <vt:lpstr>Fitting a homography</vt:lpstr>
      <vt:lpstr>Fitting a homography</vt:lpstr>
      <vt:lpstr>Direct linear transform</vt:lpstr>
      <vt:lpstr>Application: Panorama stitching</vt:lpstr>
      <vt:lpstr>Recognizing panoramas</vt:lpstr>
      <vt:lpstr>1. Estimate homography (RANSAC)</vt:lpstr>
      <vt:lpstr>1. Estimate homography (RANSAC)</vt:lpstr>
      <vt:lpstr>1. Estimate homography (RANSAC)</vt:lpstr>
      <vt:lpstr>2. Find connected sets of images</vt:lpstr>
      <vt:lpstr>2. Find connected sets of images</vt:lpstr>
      <vt:lpstr>2. Find connected sets of images</vt:lpstr>
      <vt:lpstr>3. Stitch and blend the panoramas</vt:lpstr>
      <vt:lpstr>Results</vt:lpstr>
      <vt:lpstr>Next Class</vt:lpstr>
      <vt:lpstr>Diapositive 122</vt:lpstr>
    </vt:vector>
  </TitlesOfParts>
  <Company>Dell Computer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Jean Ponce</dc:creator>
  <cp:lastModifiedBy>Ivan Laptev</cp:lastModifiedBy>
  <cp:revision>2437</cp:revision>
  <dcterms:created xsi:type="dcterms:W3CDTF">2007-09-04T06:51:48Z</dcterms:created>
  <dcterms:modified xsi:type="dcterms:W3CDTF">2009-10-06T16:35:55Z</dcterms:modified>
</cp:coreProperties>
</file>