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  <p:sldMasterId id="2147483654" r:id="rId2"/>
    <p:sldMasterId id="2147483656" r:id="rId3"/>
    <p:sldMasterId id="2147483657" r:id="rId4"/>
    <p:sldMasterId id="2147483659" r:id="rId5"/>
    <p:sldMasterId id="2147483660" r:id="rId6"/>
  </p:sldMasterIdLst>
  <p:notesMasterIdLst>
    <p:notesMasterId r:id="rId52"/>
  </p:notesMasterIdLst>
  <p:handoutMasterIdLst>
    <p:handoutMasterId r:id="rId53"/>
  </p:handoutMasterIdLst>
  <p:sldIdLst>
    <p:sldId id="2367" r:id="rId7"/>
    <p:sldId id="2410" r:id="rId8"/>
    <p:sldId id="2394" r:id="rId9"/>
    <p:sldId id="2406" r:id="rId10"/>
    <p:sldId id="2416" r:id="rId11"/>
    <p:sldId id="2407" r:id="rId12"/>
    <p:sldId id="2409" r:id="rId13"/>
    <p:sldId id="2390" r:id="rId14"/>
    <p:sldId id="2393" r:id="rId15"/>
    <p:sldId id="2401" r:id="rId16"/>
    <p:sldId id="2339" r:id="rId17"/>
    <p:sldId id="2340" r:id="rId18"/>
    <p:sldId id="2293" r:id="rId19"/>
    <p:sldId id="2341" r:id="rId20"/>
    <p:sldId id="2343" r:id="rId21"/>
    <p:sldId id="2397" r:id="rId22"/>
    <p:sldId id="2374" r:id="rId23"/>
    <p:sldId id="2398" r:id="rId24"/>
    <p:sldId id="2415" r:id="rId25"/>
    <p:sldId id="2384" r:id="rId26"/>
    <p:sldId id="2385" r:id="rId27"/>
    <p:sldId id="2418" r:id="rId28"/>
    <p:sldId id="2300" r:id="rId29"/>
    <p:sldId id="2346" r:id="rId30"/>
    <p:sldId id="2417" r:id="rId31"/>
    <p:sldId id="2395" r:id="rId32"/>
    <p:sldId id="2391" r:id="rId33"/>
    <p:sldId id="2387" r:id="rId34"/>
    <p:sldId id="2396" r:id="rId35"/>
    <p:sldId id="2304" r:id="rId36"/>
    <p:sldId id="2388" r:id="rId37"/>
    <p:sldId id="2347" r:id="rId38"/>
    <p:sldId id="2380" r:id="rId39"/>
    <p:sldId id="2376" r:id="rId40"/>
    <p:sldId id="2368" r:id="rId41"/>
    <p:sldId id="2369" r:id="rId42"/>
    <p:sldId id="2381" r:id="rId43"/>
    <p:sldId id="2373" r:id="rId44"/>
    <p:sldId id="2412" r:id="rId45"/>
    <p:sldId id="2382" r:id="rId46"/>
    <p:sldId id="2405" r:id="rId47"/>
    <p:sldId id="2411" r:id="rId48"/>
    <p:sldId id="2402" r:id="rId49"/>
    <p:sldId id="2403" r:id="rId50"/>
    <p:sldId id="2404" r:id="rId51"/>
  </p:sldIdLst>
  <p:sldSz cx="9144000" cy="6858000" type="screen4x3"/>
  <p:notesSz cx="10234613" cy="7099300"/>
  <p:custDataLst>
    <p:tags r:id="rId5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rgbClr val="0000CC"/>
        </a:solidFill>
        <a:latin typeface="Arial" pitchFamily="-107" charset="0"/>
        <a:ea typeface="+mn-ea"/>
        <a:cs typeface="+mn-cs"/>
      </a:defRPr>
    </a:lvl1pPr>
    <a:lvl2pPr marL="457154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00CC"/>
        </a:solidFill>
        <a:latin typeface="Arial" pitchFamily="-107" charset="0"/>
        <a:ea typeface="+mn-ea"/>
        <a:cs typeface="+mn-cs"/>
      </a:defRPr>
    </a:lvl2pPr>
    <a:lvl3pPr marL="914309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00CC"/>
        </a:solidFill>
        <a:latin typeface="Arial" pitchFamily="-107" charset="0"/>
        <a:ea typeface="+mn-ea"/>
        <a:cs typeface="+mn-cs"/>
      </a:defRPr>
    </a:lvl3pPr>
    <a:lvl4pPr marL="1371463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00CC"/>
        </a:solidFill>
        <a:latin typeface="Arial" pitchFamily="-107" charset="0"/>
        <a:ea typeface="+mn-ea"/>
        <a:cs typeface="+mn-cs"/>
      </a:defRPr>
    </a:lvl4pPr>
    <a:lvl5pPr marL="1828618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00CC"/>
        </a:solidFill>
        <a:latin typeface="Arial" pitchFamily="-107" charset="0"/>
        <a:ea typeface="+mn-ea"/>
        <a:cs typeface="+mn-cs"/>
      </a:defRPr>
    </a:lvl5pPr>
    <a:lvl6pPr marL="2285772" algn="l" defTabSz="457154" rtl="0" eaLnBrk="1" latinLnBrk="0" hangingPunct="1">
      <a:defRPr sz="2800" kern="1200">
        <a:solidFill>
          <a:srgbClr val="0000CC"/>
        </a:solidFill>
        <a:latin typeface="Arial" pitchFamily="-107" charset="0"/>
        <a:ea typeface="+mn-ea"/>
        <a:cs typeface="+mn-cs"/>
      </a:defRPr>
    </a:lvl6pPr>
    <a:lvl7pPr marL="2742926" algn="l" defTabSz="457154" rtl="0" eaLnBrk="1" latinLnBrk="0" hangingPunct="1">
      <a:defRPr sz="2800" kern="1200">
        <a:solidFill>
          <a:srgbClr val="0000CC"/>
        </a:solidFill>
        <a:latin typeface="Arial" pitchFamily="-107" charset="0"/>
        <a:ea typeface="+mn-ea"/>
        <a:cs typeface="+mn-cs"/>
      </a:defRPr>
    </a:lvl7pPr>
    <a:lvl8pPr marL="3200080" algn="l" defTabSz="457154" rtl="0" eaLnBrk="1" latinLnBrk="0" hangingPunct="1">
      <a:defRPr sz="2800" kern="1200">
        <a:solidFill>
          <a:srgbClr val="0000CC"/>
        </a:solidFill>
        <a:latin typeface="Arial" pitchFamily="-107" charset="0"/>
        <a:ea typeface="+mn-ea"/>
        <a:cs typeface="+mn-cs"/>
      </a:defRPr>
    </a:lvl8pPr>
    <a:lvl9pPr marL="3657234" algn="l" defTabSz="457154" rtl="0" eaLnBrk="1" latinLnBrk="0" hangingPunct="1">
      <a:defRPr sz="2800" kern="1200">
        <a:solidFill>
          <a:srgbClr val="0000CC"/>
        </a:solidFill>
        <a:latin typeface="Arial" pitchFamily="-107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5">
          <p15:clr>
            <a:srgbClr val="A4A3A4"/>
          </p15:clr>
        </p15:guide>
        <p15:guide id="2" pos="85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5">
          <p15:clr>
            <a:srgbClr val="A4A3A4"/>
          </p15:clr>
        </p15:guide>
        <p15:guide id="2" pos="32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777777"/>
    <a:srgbClr val="009900"/>
    <a:srgbClr val="0000CC"/>
    <a:srgbClr val="FF0000"/>
    <a:srgbClr val="FFCC66"/>
    <a:srgbClr val="05FB17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05" autoAdjust="0"/>
    <p:restoredTop sz="64854" autoAdjust="0"/>
  </p:normalViewPr>
  <p:slideViewPr>
    <p:cSldViewPr snapToGrid="0">
      <p:cViewPr varScale="1">
        <p:scale>
          <a:sx n="44" d="100"/>
          <a:sy n="44" d="100"/>
        </p:scale>
        <p:origin x="1972" y="32"/>
      </p:cViewPr>
      <p:guideLst>
        <p:guide orient="horz" pos="1365"/>
        <p:guide pos="853"/>
      </p:guideLst>
    </p:cSldViewPr>
  </p:slideViewPr>
  <p:outlineViewPr>
    <p:cViewPr>
      <p:scale>
        <a:sx n="50" d="100"/>
        <a:sy n="50" d="100"/>
      </p:scale>
      <p:origin x="0" y="-327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566" y="-62"/>
      </p:cViewPr>
      <p:guideLst>
        <p:guide orient="horz" pos="2235"/>
        <p:guide pos="32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3833" tIns="46918" rIns="93833" bIns="46918" numCol="1" anchor="ctr" anchorCtr="0" compatLnSpc="1">
            <a:prstTxWarp prst="textNoShape">
              <a:avLst/>
            </a:prstTxWarp>
            <a:flatTx/>
          </a:bodyPr>
          <a:lstStyle>
            <a:lvl1pPr defTabSz="935038">
              <a:defRPr sz="120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9138" y="0"/>
            <a:ext cx="4435475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3833" tIns="46918" rIns="93833" bIns="46918" numCol="1" anchor="ctr" anchorCtr="0" compatLnSpc="1">
            <a:prstTxWarp prst="textNoShape">
              <a:avLst/>
            </a:prstTxWarp>
            <a:flatTx/>
          </a:bodyPr>
          <a:lstStyle>
            <a:lvl1pPr algn="r" defTabSz="935038">
              <a:defRPr sz="120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3700"/>
            <a:ext cx="4435475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3833" tIns="46918" rIns="93833" bIns="46918" numCol="1" anchor="b" anchorCtr="0" compatLnSpc="1">
            <a:prstTxWarp prst="textNoShape">
              <a:avLst/>
            </a:prstTxWarp>
            <a:flatTx/>
          </a:bodyPr>
          <a:lstStyle>
            <a:lvl1pPr defTabSz="935038">
              <a:defRPr sz="120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9138" y="6743700"/>
            <a:ext cx="4435475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3833" tIns="46918" rIns="93833" bIns="46918" numCol="1" anchor="b" anchorCtr="0" compatLnSpc="1">
            <a:prstTxWarp prst="textNoShape">
              <a:avLst/>
            </a:prstTxWarp>
            <a:flatTx/>
          </a:bodyPr>
          <a:lstStyle>
            <a:lvl1pPr algn="r" defTabSz="935038">
              <a:defRPr sz="120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pPr>
              <a:defRPr/>
            </a:pPr>
            <a:fld id="{DAA9D9C1-7276-CB4C-A3EA-F1387EA3B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964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3833" tIns="46918" rIns="93833" bIns="46918" numCol="1" anchor="ctr" anchorCtr="0" compatLnSpc="1">
            <a:prstTxWarp prst="textNoShape">
              <a:avLst/>
            </a:prstTxWarp>
            <a:flatTx/>
          </a:bodyPr>
          <a:lstStyle>
            <a:lvl1pPr defTabSz="935038">
              <a:defRPr sz="120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9138" y="0"/>
            <a:ext cx="4435475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3833" tIns="46918" rIns="93833" bIns="46918" numCol="1" anchor="ctr" anchorCtr="0" compatLnSpc="1">
            <a:prstTxWarp prst="textNoShape">
              <a:avLst/>
            </a:prstTxWarp>
            <a:flatTx/>
          </a:bodyPr>
          <a:lstStyle>
            <a:lvl1pPr algn="r" defTabSz="935038">
              <a:defRPr sz="120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4863" y="531813"/>
            <a:ext cx="3551237" cy="2663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63663" y="3373438"/>
            <a:ext cx="7507287" cy="3194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3833" tIns="46918" rIns="93833" bIns="46918" numCol="1" anchor="ctr" anchorCtr="0" compatLnSpc="1">
            <a:prstTxWarp prst="textNoShape">
              <a:avLst/>
            </a:prstTxWarp>
            <a:flatTx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3700"/>
            <a:ext cx="4435475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3833" tIns="46918" rIns="93833" bIns="46918" numCol="1" anchor="b" anchorCtr="0" compatLnSpc="1">
            <a:prstTxWarp prst="textNoShape">
              <a:avLst/>
            </a:prstTxWarp>
            <a:flatTx/>
          </a:bodyPr>
          <a:lstStyle>
            <a:lvl1pPr defTabSz="935038">
              <a:defRPr sz="120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9138" y="6743700"/>
            <a:ext cx="4435475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3833" tIns="46918" rIns="93833" bIns="46918" numCol="1" anchor="b" anchorCtr="0" compatLnSpc="1">
            <a:prstTxWarp prst="textNoShape">
              <a:avLst/>
            </a:prstTxWarp>
            <a:flatTx/>
          </a:bodyPr>
          <a:lstStyle>
            <a:lvl1pPr algn="r" defTabSz="935038">
              <a:defRPr sz="120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pPr>
              <a:defRPr/>
            </a:pPr>
            <a:fld id="{F9D8157A-CE03-9A49-99D9-9FE3813239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47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Arial" pitchFamily="-106" charset="0"/>
        <a:cs typeface="Arial" pitchFamily="-106" charset="0"/>
      </a:defRPr>
    </a:lvl1pPr>
    <a:lvl2pPr marL="4571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Arial" pitchFamily="-106" charset="0"/>
        <a:cs typeface="Arial" pitchFamily="-106" charset="0"/>
      </a:defRPr>
    </a:lvl2pPr>
    <a:lvl3pPr marL="9143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Arial" pitchFamily="-106" charset="0"/>
        <a:cs typeface="Arial" pitchFamily="-106" charset="0"/>
      </a:defRPr>
    </a:lvl3pPr>
    <a:lvl4pPr marL="137146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Arial" pitchFamily="-106" charset="0"/>
        <a:cs typeface="Arial" pitchFamily="-106" charset="0"/>
      </a:defRPr>
    </a:lvl4pPr>
    <a:lvl5pPr marL="182861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Arial" pitchFamily="-106" charset="0"/>
        <a:cs typeface="Arial" pitchFamily="-106" charset="0"/>
      </a:defRPr>
    </a:lvl5pPr>
    <a:lvl6pPr marL="2285772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852EE-7F67-4342-A6AD-108AA5B10506}" type="slidenum">
              <a:rPr lang="en-US">
                <a:latin typeface="Times New Roman" pitchFamily="-107" charset="0"/>
              </a:rPr>
              <a:pPr/>
              <a:t>1</a:t>
            </a:fld>
            <a:endParaRPr lang="en-US">
              <a:latin typeface="Times New Roman" pitchFamily="-107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6450" y="531813"/>
            <a:ext cx="3551238" cy="2663825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3663" y="3371850"/>
            <a:ext cx="7507287" cy="3195638"/>
          </a:xfrm>
          <a:noFill/>
          <a:ln w="9525"/>
        </p:spPr>
        <p:txBody>
          <a:bodyPr/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978627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8157A-CE03-9A49-99D9-9FE38132392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88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8157A-CE03-9A49-99D9-9FE38132392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28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8157A-CE03-9A49-99D9-9FE38132392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28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8157A-CE03-9A49-99D9-9FE38132392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32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8157A-CE03-9A49-99D9-9FE38132392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04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4DF9D-E8A1-6148-B6FD-E9A3D2D1C26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449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4DF9D-E8A1-6148-B6FD-E9A3D2D1C26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025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4DF9D-E8A1-6148-B6FD-E9A3D2D1C26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04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4DF9D-E8A1-6148-B6FD-E9A3D2D1C26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23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8157A-CE03-9A49-99D9-9FE38132392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23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343275" y="531813"/>
            <a:ext cx="3549650" cy="26622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1023462" y="3372168"/>
            <a:ext cx="8187689" cy="319468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084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4DF9D-E8A1-6148-B6FD-E9A3D2D1C26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004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4DF9D-E8A1-6148-B6FD-E9A3D2D1C26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275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4DF9D-E8A1-6148-B6FD-E9A3D2D1C26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2409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8157A-CE03-9A49-99D9-9FE38132392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412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8157A-CE03-9A49-99D9-9FE38132392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988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8157A-CE03-9A49-99D9-9FE38132392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029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8157A-CE03-9A49-99D9-9FE38132392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439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8157A-CE03-9A49-99D9-9FE38132392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09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" lv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4DF9D-E8A1-6148-B6FD-E9A3D2D1C26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5985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" lv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4DF9D-E8A1-6148-B6FD-E9A3D2D1C26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31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8157A-CE03-9A49-99D9-9FE38132392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8733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" lvl="0" indent="0">
              <a:buFontTx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4DF9D-E8A1-6148-B6FD-E9A3D2D1C26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387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" lvl="0" indent="0">
              <a:buFontTx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4DF9D-E8A1-6148-B6FD-E9A3D2D1C26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943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8157A-CE03-9A49-99D9-9FE38132392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021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4DF9D-E8A1-6148-B6FD-E9A3D2D1C26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073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8157A-CE03-9A49-99D9-9FE38132392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25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8157A-CE03-9A49-99D9-9FE38132392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36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8157A-CE03-9A49-99D9-9FE38132392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998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8157A-CE03-9A49-99D9-9FE38132392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60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8157A-CE03-9A49-99D9-9FE38132392A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332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aseline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8157A-CE03-9A49-99D9-9FE38132392A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90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8157A-CE03-9A49-99D9-9FE38132392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398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8157A-CE03-9A49-99D9-9FE38132392A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143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8157A-CE03-9A49-99D9-9FE38132392A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531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8157A-CE03-9A49-99D9-9FE38132392A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788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8157A-CE03-9A49-99D9-9FE38132392A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7483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8157A-CE03-9A49-99D9-9FE38132392A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17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8157A-CE03-9A49-99D9-9FE38132392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71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8157A-CE03-9A49-99D9-9FE38132392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21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8157A-CE03-9A49-99D9-9FE38132392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03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343275" y="531813"/>
            <a:ext cx="3549650" cy="26622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1023462" y="3372168"/>
            <a:ext cx="8187689" cy="319468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952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343275" y="531813"/>
            <a:ext cx="3549650" cy="26622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1023462" y="3372168"/>
            <a:ext cx="8187689" cy="319468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-GB" baseline="0" dirty="0"/>
          </a:p>
        </p:txBody>
      </p:sp>
    </p:spTree>
    <p:extLst>
      <p:ext uri="{BB962C8B-B14F-4D97-AF65-F5344CB8AC3E}">
        <p14:creationId xmlns:p14="http://schemas.microsoft.com/office/powerpoint/2010/main" val="737695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9" indent="0" algn="ctr">
              <a:buNone/>
              <a:defRPr/>
            </a:lvl3pPr>
            <a:lvl4pPr marL="1371463" indent="0" algn="ctr">
              <a:buNone/>
              <a:defRPr/>
            </a:lvl4pPr>
            <a:lvl5pPr marL="1828618" indent="0" algn="ctr">
              <a:buNone/>
              <a:defRPr/>
            </a:lvl5pPr>
            <a:lvl6pPr marL="2285772" indent="0" algn="ctr">
              <a:buNone/>
              <a:defRPr/>
            </a:lvl6pPr>
            <a:lvl7pPr marL="2742926" indent="0" algn="ctr">
              <a:buNone/>
              <a:defRPr/>
            </a:lvl7pPr>
            <a:lvl8pPr marL="3200080" indent="0" algn="ctr">
              <a:buNone/>
              <a:defRPr/>
            </a:lvl8pPr>
            <a:lvl9pPr marL="365723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3038" y="568327"/>
            <a:ext cx="1949450" cy="5654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514" y="568327"/>
            <a:ext cx="5699125" cy="5654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920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6858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0" tIns="45704" rIns="91410" bIns="4570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0" tIns="45704" rIns="91410" bIns="4570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pPr>
              <a:defRPr/>
            </a:pPr>
            <a:fld id="{5837CA74-5003-0944-97F4-B834A6150C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8" indent="0">
              <a:buNone/>
              <a:defRPr sz="1400"/>
            </a:lvl5pPr>
            <a:lvl6pPr marL="2285772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8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6553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6553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3840" cy="114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6480" y="6247376"/>
            <a:ext cx="2125440" cy="468050"/>
          </a:xfrm>
          <a:prstGeom prst="rect">
            <a:avLst/>
          </a:prstGeom>
        </p:spPr>
        <p:txBody>
          <a:bodyPr lIns="82937" tIns="41469" rIns="82937" bIns="41469"/>
          <a:lstStyle>
            <a:lvl1pPr>
              <a:defRPr/>
            </a:lvl1pPr>
          </a:lstStyle>
          <a:p>
            <a:endParaRPr lang="en-US">
              <a:ea typeface="Droid Sans Fallback"/>
              <a:cs typeface="Droid Sans Fallback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4400" cy="468050"/>
          </a:xfrm>
          <a:prstGeom prst="rect">
            <a:avLst/>
          </a:prstGeom>
        </p:spPr>
        <p:txBody>
          <a:bodyPr lIns="82937" tIns="41469" rIns="82937" bIns="41469"/>
          <a:lstStyle>
            <a:lvl1pPr>
              <a:defRPr/>
            </a:lvl1pPr>
          </a:lstStyle>
          <a:p>
            <a:endParaRPr lang="en-US">
              <a:ea typeface="Droid Sans Fallback"/>
              <a:cs typeface="Droid Sans Fallbac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6320" y="6247376"/>
            <a:ext cx="2125440" cy="468050"/>
          </a:xfrm>
          <a:prstGeom prst="rect">
            <a:avLst/>
          </a:prstGeom>
        </p:spPr>
        <p:txBody>
          <a:bodyPr lIns="82937" tIns="41469" rIns="82937" bIns="41469"/>
          <a:lstStyle>
            <a:lvl1pPr>
              <a:defRPr/>
            </a:lvl1pPr>
          </a:lstStyle>
          <a:p>
            <a:fld id="{7F17127B-161D-4857-9276-771B0F99B162}" type="slidenum">
              <a:rPr lang="en-US">
                <a:ea typeface="Droid Sans Fallback"/>
                <a:cs typeface="Droid Sans Fallback"/>
              </a:rPr>
              <a:pPr/>
              <a:t>‹#›</a:t>
            </a:fld>
            <a:endParaRPr lang="en-US">
              <a:ea typeface="Droid Sans Fallback"/>
              <a:cs typeface="Droid Sans Fallback"/>
            </a:endParaRPr>
          </a:p>
        </p:txBody>
      </p:sp>
    </p:spTree>
    <p:extLst>
      <p:ext uri="{BB962C8B-B14F-4D97-AF65-F5344CB8AC3E}">
        <p14:creationId xmlns:p14="http://schemas.microsoft.com/office/powerpoint/2010/main" val="11161846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99" cy="455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40925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9" indent="0" algn="ctr">
              <a:buNone/>
              <a:defRPr/>
            </a:lvl3pPr>
            <a:lvl4pPr marL="1371463" indent="0" algn="ctr">
              <a:buNone/>
              <a:defRPr/>
            </a:lvl4pPr>
            <a:lvl5pPr marL="1828618" indent="0" algn="ctr">
              <a:buNone/>
              <a:defRPr/>
            </a:lvl5pPr>
            <a:lvl6pPr marL="2285772" indent="0" algn="ctr">
              <a:buNone/>
              <a:defRPr/>
            </a:lvl6pPr>
            <a:lvl7pPr marL="2742926" indent="0" algn="ctr">
              <a:buNone/>
              <a:defRPr/>
            </a:lvl7pPr>
            <a:lvl8pPr marL="3200080" indent="0" algn="ctr">
              <a:buNone/>
              <a:defRPr/>
            </a:lvl8pPr>
            <a:lvl9pPr marL="365723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8" indent="0">
              <a:buNone/>
              <a:defRPr sz="1400"/>
            </a:lvl5pPr>
            <a:lvl6pPr marL="2285772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515" y="1906588"/>
            <a:ext cx="3824287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6588"/>
            <a:ext cx="3824288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8" indent="0">
              <a:buNone/>
              <a:defRPr sz="1400"/>
            </a:lvl5pPr>
            <a:lvl6pPr marL="2285772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8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3038" y="568327"/>
            <a:ext cx="1949450" cy="5654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514" y="568327"/>
            <a:ext cx="5699125" cy="5654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05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3050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6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8" indent="0">
              <a:buNone/>
              <a:defRPr sz="1400"/>
            </a:lvl5pPr>
            <a:lvl6pPr marL="2285772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04927"/>
            <a:ext cx="4038600" cy="5324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04927"/>
            <a:ext cx="4038600" cy="5324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515" y="1906588"/>
            <a:ext cx="3824287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6588"/>
            <a:ext cx="3824288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8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354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3547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9" indent="0" algn="ctr">
              <a:buNone/>
              <a:defRPr/>
            </a:lvl3pPr>
            <a:lvl4pPr marL="1371463" indent="0" algn="ctr">
              <a:buNone/>
              <a:defRPr/>
            </a:lvl4pPr>
            <a:lvl5pPr marL="1828618" indent="0" algn="ctr">
              <a:buNone/>
              <a:defRPr/>
            </a:lvl5pPr>
            <a:lvl6pPr marL="2285772" indent="0" algn="ctr">
              <a:buNone/>
              <a:defRPr/>
            </a:lvl6pPr>
            <a:lvl7pPr marL="2742926" indent="0" algn="ctr">
              <a:buNone/>
              <a:defRPr/>
            </a:lvl7pPr>
            <a:lvl8pPr marL="3200080" indent="0" algn="ctr">
              <a:buNone/>
              <a:defRPr/>
            </a:lvl8pPr>
            <a:lvl9pPr marL="365723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8" indent="0">
              <a:buNone/>
              <a:defRPr sz="1400"/>
            </a:lvl5pPr>
            <a:lvl6pPr marL="2285772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515" y="1906588"/>
            <a:ext cx="3824287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6588"/>
            <a:ext cx="3824288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8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3038" y="568327"/>
            <a:ext cx="1949450" cy="5654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514" y="568327"/>
            <a:ext cx="5699125" cy="5654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10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310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6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8" indent="0">
              <a:buNone/>
              <a:defRPr sz="1400"/>
            </a:lvl5pPr>
            <a:lvl6pPr marL="2285772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04927"/>
            <a:ext cx="4038600" cy="5324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04927"/>
            <a:ext cx="4038600" cy="5324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8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354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3547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8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4" y="568325"/>
            <a:ext cx="780097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4" y="1906588"/>
            <a:ext cx="7800975" cy="43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ransition/>
  <p:txStyles>
    <p:titleStyle>
      <a:lvl1pPr algn="l" defTabSz="41429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l" defTabSz="41429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Times New Roman" pitchFamily="-106" charset="0"/>
          <a:ea typeface="Arial" pitchFamily="-106" charset="0"/>
          <a:cs typeface="Arial" pitchFamily="-106" charset="0"/>
        </a:defRPr>
      </a:lvl2pPr>
      <a:lvl3pPr algn="l" defTabSz="41429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Times New Roman" pitchFamily="-106" charset="0"/>
          <a:ea typeface="Arial" pitchFamily="-106" charset="0"/>
          <a:cs typeface="Arial" pitchFamily="-106" charset="0"/>
        </a:defRPr>
      </a:lvl3pPr>
      <a:lvl4pPr algn="l" defTabSz="41429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Times New Roman" pitchFamily="-106" charset="0"/>
          <a:ea typeface="Arial" pitchFamily="-106" charset="0"/>
          <a:cs typeface="Arial" pitchFamily="-106" charset="0"/>
        </a:defRPr>
      </a:lvl4pPr>
      <a:lvl5pPr algn="l" defTabSz="41429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Times New Roman" pitchFamily="-106" charset="0"/>
          <a:ea typeface="Arial" pitchFamily="-106" charset="0"/>
          <a:cs typeface="Arial" pitchFamily="-106" charset="0"/>
        </a:defRPr>
      </a:lvl5pPr>
      <a:lvl6pPr marL="457154" algn="l" defTabSz="414296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Times New Roman" pitchFamily="-106" charset="0"/>
          <a:ea typeface="Arial" pitchFamily="-106" charset="0"/>
          <a:cs typeface="Arial" pitchFamily="-106" charset="0"/>
        </a:defRPr>
      </a:lvl6pPr>
      <a:lvl7pPr marL="914309" algn="l" defTabSz="414296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Times New Roman" pitchFamily="-106" charset="0"/>
          <a:ea typeface="Arial" pitchFamily="-106" charset="0"/>
          <a:cs typeface="Arial" pitchFamily="-106" charset="0"/>
        </a:defRPr>
      </a:lvl7pPr>
      <a:lvl8pPr marL="1371463" algn="l" defTabSz="414296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Times New Roman" pitchFamily="-106" charset="0"/>
          <a:ea typeface="Arial" pitchFamily="-106" charset="0"/>
          <a:cs typeface="Arial" pitchFamily="-106" charset="0"/>
        </a:defRPr>
      </a:lvl8pPr>
      <a:lvl9pPr marL="1828618" algn="l" defTabSz="414296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Times New Roman" pitchFamily="-106" charset="0"/>
          <a:ea typeface="Arial" pitchFamily="-106" charset="0"/>
          <a:cs typeface="Arial" pitchFamily="-106" charset="0"/>
        </a:defRPr>
      </a:lvl9pPr>
    </p:titleStyle>
    <p:bodyStyle>
      <a:lvl1pPr marL="382550" indent="-287309" algn="l" defTabSz="414296" rtl="0" eaLnBrk="0" fontAlgn="base" hangingPunct="0">
        <a:spcBef>
          <a:spcPct val="0"/>
        </a:spcBef>
        <a:spcAft>
          <a:spcPts val="1213"/>
        </a:spcAft>
        <a:buClr>
          <a:srgbClr val="000000"/>
        </a:buClr>
        <a:buChar char="•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774622" indent="-257149" algn="l" defTabSz="414296" rtl="0" eaLnBrk="0" fontAlgn="base" hangingPunct="0">
        <a:spcBef>
          <a:spcPct val="0"/>
        </a:spcBef>
        <a:spcAft>
          <a:spcPts val="950"/>
        </a:spcAft>
        <a:buClr>
          <a:srgbClr val="000000"/>
        </a:buClr>
        <a:buChar char="•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166696" indent="-193656" algn="l" defTabSz="414296" rtl="0" eaLnBrk="0" fontAlgn="base" hangingPunct="0">
        <a:spcBef>
          <a:spcPct val="0"/>
        </a:spcBef>
        <a:spcAft>
          <a:spcPts val="700"/>
        </a:spcAft>
        <a:buClr>
          <a:srgbClr val="000000"/>
        </a:buClr>
        <a:buChar char="•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558769" indent="-187307" algn="l" defTabSz="414296" rtl="0" eaLnBrk="0" fontAlgn="base" hangingPunct="0">
        <a:spcBef>
          <a:spcPct val="0"/>
        </a:spcBef>
        <a:spcAft>
          <a:spcPts val="438"/>
        </a:spcAft>
        <a:buClr>
          <a:srgbClr val="000000"/>
        </a:buClr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1949254" indent="-187307" algn="l" defTabSz="414296" rtl="0" eaLnBrk="0" fontAlgn="base" hangingPunct="0">
        <a:spcBef>
          <a:spcPct val="0"/>
        </a:spcBef>
        <a:spcAft>
          <a:spcPts val="188"/>
        </a:spcAft>
        <a:buClr>
          <a:srgbClr val="000000"/>
        </a:buClr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5pPr>
      <a:lvl6pPr marL="2406410" indent="-187307" algn="l" defTabSz="414296" rtl="0" fontAlgn="base">
        <a:spcBef>
          <a:spcPct val="0"/>
        </a:spcBef>
        <a:spcAft>
          <a:spcPts val="188"/>
        </a:spcAft>
        <a:buClr>
          <a:srgbClr val="000000"/>
        </a:buClr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6pPr>
      <a:lvl7pPr marL="2863564" indent="-187307" algn="l" defTabSz="414296" rtl="0" fontAlgn="base">
        <a:spcBef>
          <a:spcPct val="0"/>
        </a:spcBef>
        <a:spcAft>
          <a:spcPts val="188"/>
        </a:spcAft>
        <a:buClr>
          <a:srgbClr val="000000"/>
        </a:buClr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7pPr>
      <a:lvl8pPr marL="3320718" indent="-187307" algn="l" defTabSz="414296" rtl="0" fontAlgn="base">
        <a:spcBef>
          <a:spcPct val="0"/>
        </a:spcBef>
        <a:spcAft>
          <a:spcPts val="188"/>
        </a:spcAft>
        <a:buClr>
          <a:srgbClr val="000000"/>
        </a:buClr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8pPr>
      <a:lvl9pPr marL="3777872" indent="-187307" algn="l" defTabSz="414296" rtl="0" fontAlgn="base">
        <a:spcBef>
          <a:spcPct val="0"/>
        </a:spcBef>
        <a:spcAft>
          <a:spcPts val="188"/>
        </a:spcAft>
        <a:buClr>
          <a:srgbClr val="000000"/>
        </a:buClr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4" rIns="91410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4" rIns="91410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 this is a test this is a test this is a test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4001" r:id="rId12"/>
    <p:sldLayoutId id="2147484002" r:id="rId13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154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106" charset="0"/>
        </a:defRPr>
      </a:lvl6pPr>
      <a:lvl7pPr marL="914309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106" charset="0"/>
        </a:defRPr>
      </a:lvl7pPr>
      <a:lvl8pPr marL="1371463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106" charset="0"/>
        </a:defRPr>
      </a:lvl8pPr>
      <a:lvl9pPr marL="1828618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106" charset="0"/>
        </a:defRPr>
      </a:lvl9pPr>
    </p:titleStyle>
    <p:bodyStyle>
      <a:lvl1pPr marL="342866" indent="-342866" algn="l" rtl="0" eaLnBrk="0" fontAlgn="base" hangingPunct="0">
        <a:spcBef>
          <a:spcPct val="20000"/>
        </a:spcBef>
        <a:spcAft>
          <a:spcPct val="0"/>
        </a:spcAft>
        <a:defRPr sz="2400">
          <a:solidFill>
            <a:srgbClr val="0000CC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876" indent="-285722" algn="l" rtl="0" eaLnBrk="0" fontAlgn="base" hangingPunct="0">
        <a:spcBef>
          <a:spcPct val="25000"/>
        </a:spcBef>
        <a:spcAft>
          <a:spcPct val="0"/>
        </a:spcAft>
        <a:buClr>
          <a:schemeClr val="tx2"/>
        </a:buClr>
        <a:buChar char="•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2886" indent="-228577" algn="l" rtl="0" eaLnBrk="0" fontAlgn="base" hangingPunct="0">
        <a:spcBef>
          <a:spcPct val="20000"/>
        </a:spcBef>
        <a:spcAft>
          <a:spcPct val="0"/>
        </a:spcAft>
        <a:buChar char="&gt;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598453" indent="-22699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194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348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502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865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5812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4" y="568325"/>
            <a:ext cx="780097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4" y="1906588"/>
            <a:ext cx="7800975" cy="43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transition/>
  <p:txStyles>
    <p:titleStyle>
      <a:lvl1pPr algn="l" defTabSz="41429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l" defTabSz="41429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Times New Roman" pitchFamily="-106" charset="0"/>
          <a:ea typeface="Arial" pitchFamily="-106" charset="0"/>
          <a:cs typeface="Arial" pitchFamily="-106" charset="0"/>
        </a:defRPr>
      </a:lvl2pPr>
      <a:lvl3pPr algn="l" defTabSz="41429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Times New Roman" pitchFamily="-106" charset="0"/>
          <a:ea typeface="Arial" pitchFamily="-106" charset="0"/>
          <a:cs typeface="Arial" pitchFamily="-106" charset="0"/>
        </a:defRPr>
      </a:lvl3pPr>
      <a:lvl4pPr algn="l" defTabSz="41429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Times New Roman" pitchFamily="-106" charset="0"/>
          <a:ea typeface="Arial" pitchFamily="-106" charset="0"/>
          <a:cs typeface="Arial" pitchFamily="-106" charset="0"/>
        </a:defRPr>
      </a:lvl4pPr>
      <a:lvl5pPr algn="l" defTabSz="41429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Times New Roman" pitchFamily="-106" charset="0"/>
          <a:ea typeface="Arial" pitchFamily="-106" charset="0"/>
          <a:cs typeface="Arial" pitchFamily="-106" charset="0"/>
        </a:defRPr>
      </a:lvl5pPr>
      <a:lvl6pPr marL="457154" algn="l" defTabSz="414296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Times New Roman" pitchFamily="-106" charset="0"/>
          <a:ea typeface="Arial" pitchFamily="-106" charset="0"/>
          <a:cs typeface="Arial" pitchFamily="-106" charset="0"/>
        </a:defRPr>
      </a:lvl6pPr>
      <a:lvl7pPr marL="914309" algn="l" defTabSz="414296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Times New Roman" pitchFamily="-106" charset="0"/>
          <a:ea typeface="Arial" pitchFamily="-106" charset="0"/>
          <a:cs typeface="Arial" pitchFamily="-106" charset="0"/>
        </a:defRPr>
      </a:lvl7pPr>
      <a:lvl8pPr marL="1371463" algn="l" defTabSz="414296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Times New Roman" pitchFamily="-106" charset="0"/>
          <a:ea typeface="Arial" pitchFamily="-106" charset="0"/>
          <a:cs typeface="Arial" pitchFamily="-106" charset="0"/>
        </a:defRPr>
      </a:lvl8pPr>
      <a:lvl9pPr marL="1828618" algn="l" defTabSz="414296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Times New Roman" pitchFamily="-106" charset="0"/>
          <a:ea typeface="Arial" pitchFamily="-106" charset="0"/>
          <a:cs typeface="Arial" pitchFamily="-106" charset="0"/>
        </a:defRPr>
      </a:lvl9pPr>
    </p:titleStyle>
    <p:bodyStyle>
      <a:lvl1pPr marL="382550" indent="-287309" algn="l" defTabSz="414296" rtl="0" eaLnBrk="0" fontAlgn="base" hangingPunct="0">
        <a:spcBef>
          <a:spcPct val="0"/>
        </a:spcBef>
        <a:spcAft>
          <a:spcPts val="1213"/>
        </a:spcAft>
        <a:buClr>
          <a:srgbClr val="000000"/>
        </a:buClr>
        <a:buChar char="•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774622" indent="-257149" algn="l" defTabSz="414296" rtl="0" eaLnBrk="0" fontAlgn="base" hangingPunct="0">
        <a:spcBef>
          <a:spcPct val="0"/>
        </a:spcBef>
        <a:spcAft>
          <a:spcPts val="950"/>
        </a:spcAft>
        <a:buClr>
          <a:srgbClr val="000000"/>
        </a:buClr>
        <a:buChar char="•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166696" indent="-193656" algn="l" defTabSz="414296" rtl="0" eaLnBrk="0" fontAlgn="base" hangingPunct="0">
        <a:spcBef>
          <a:spcPct val="0"/>
        </a:spcBef>
        <a:spcAft>
          <a:spcPts val="700"/>
        </a:spcAft>
        <a:buClr>
          <a:srgbClr val="000000"/>
        </a:buClr>
        <a:buChar char="•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558769" indent="-187307" algn="l" defTabSz="414296" rtl="0" eaLnBrk="0" fontAlgn="base" hangingPunct="0">
        <a:spcBef>
          <a:spcPct val="0"/>
        </a:spcBef>
        <a:spcAft>
          <a:spcPts val="438"/>
        </a:spcAft>
        <a:buClr>
          <a:srgbClr val="000000"/>
        </a:buClr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1949254" indent="-187307" algn="l" defTabSz="414296" rtl="0" eaLnBrk="0" fontAlgn="base" hangingPunct="0">
        <a:spcBef>
          <a:spcPct val="0"/>
        </a:spcBef>
        <a:spcAft>
          <a:spcPts val="188"/>
        </a:spcAft>
        <a:buClr>
          <a:srgbClr val="000000"/>
        </a:buClr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5pPr>
      <a:lvl6pPr marL="2406410" indent="-187307" algn="l" defTabSz="414296" rtl="0" fontAlgn="base">
        <a:spcBef>
          <a:spcPct val="0"/>
        </a:spcBef>
        <a:spcAft>
          <a:spcPts val="188"/>
        </a:spcAft>
        <a:buClr>
          <a:srgbClr val="000000"/>
        </a:buClr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6pPr>
      <a:lvl7pPr marL="2863564" indent="-187307" algn="l" defTabSz="414296" rtl="0" fontAlgn="base">
        <a:spcBef>
          <a:spcPct val="0"/>
        </a:spcBef>
        <a:spcAft>
          <a:spcPts val="188"/>
        </a:spcAft>
        <a:buClr>
          <a:srgbClr val="000000"/>
        </a:buClr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7pPr>
      <a:lvl8pPr marL="3320718" indent="-187307" algn="l" defTabSz="414296" rtl="0" fontAlgn="base">
        <a:spcBef>
          <a:spcPct val="0"/>
        </a:spcBef>
        <a:spcAft>
          <a:spcPts val="188"/>
        </a:spcAft>
        <a:buClr>
          <a:srgbClr val="000000"/>
        </a:buClr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8pPr>
      <a:lvl9pPr marL="3777872" indent="-187307" algn="l" defTabSz="414296" rtl="0" fontAlgn="base">
        <a:spcBef>
          <a:spcPct val="0"/>
        </a:spcBef>
        <a:spcAft>
          <a:spcPts val="188"/>
        </a:spcAft>
        <a:buClr>
          <a:srgbClr val="000000"/>
        </a:buClr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04927"/>
            <a:ext cx="82296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68315" y="981075"/>
            <a:ext cx="8675687" cy="1079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91431" tIns="45716" rIns="91431" bIns="45716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latin typeface="Arial Narrow" pitchFamily="-106" charset="0"/>
            </a:endParaRPr>
          </a:p>
        </p:txBody>
      </p:sp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0" y="981075"/>
            <a:ext cx="431800" cy="1079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91431" tIns="45716" rIns="91431" bIns="45716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latin typeface="Arial Narrow" pitchFamily="-10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 Narrow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 Narrow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 Narrow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 Narrow" pitchFamily="-106" charset="0"/>
          <a:ea typeface="ＭＳ Ｐゴシック" pitchFamily="-106" charset="-128"/>
          <a:cs typeface="ＭＳ Ｐゴシック" pitchFamily="-106" charset="-128"/>
        </a:defRPr>
      </a:lvl5pPr>
      <a:lvl6pPr marL="457154" algn="l" rtl="0" fontAlgn="base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 Narrow" pitchFamily="-106" charset="0"/>
        </a:defRPr>
      </a:lvl6pPr>
      <a:lvl7pPr marL="914309" algn="l" rtl="0" fontAlgn="base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 Narrow" pitchFamily="-106" charset="0"/>
        </a:defRPr>
      </a:lvl7pPr>
      <a:lvl8pPr marL="1371463" algn="l" rtl="0" fontAlgn="base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 Narrow" pitchFamily="-106" charset="0"/>
        </a:defRPr>
      </a:lvl8pPr>
      <a:lvl9pPr marL="1828618" algn="l" rtl="0" fontAlgn="base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 Narrow" pitchFamily="-106" charset="0"/>
        </a:defRPr>
      </a:lvl9pPr>
    </p:titleStyle>
    <p:bodyStyle>
      <a:lvl1pPr marL="342866" indent="-34286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-107" charset="2"/>
        <a:buChar char="§"/>
        <a:tabLst>
          <a:tab pos="6276347" algn="l"/>
        </a:tabLst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876" indent="-28572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-107" charset="2"/>
        <a:buChar char="§"/>
        <a:tabLst>
          <a:tab pos="6276347" algn="l"/>
        </a:tabLst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2886" indent="-228577" algn="l" rtl="0" eaLnBrk="0" fontAlgn="base" hangingPunct="0">
        <a:spcBef>
          <a:spcPct val="20000"/>
        </a:spcBef>
        <a:spcAft>
          <a:spcPct val="0"/>
        </a:spcAft>
        <a:buFont typeface="Wingdings" pitchFamily="-107" charset="2"/>
        <a:buChar char="§"/>
        <a:tabLst>
          <a:tab pos="6276347" algn="l"/>
        </a:tabLst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040" indent="-228577" algn="l" rtl="0" eaLnBrk="0" fontAlgn="base" hangingPunct="0">
        <a:spcBef>
          <a:spcPct val="20000"/>
        </a:spcBef>
        <a:spcAft>
          <a:spcPct val="0"/>
        </a:spcAft>
        <a:buChar char="–"/>
        <a:tabLst>
          <a:tab pos="6276347" algn="l"/>
        </a:tabLst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194" indent="-228577" algn="l" rtl="0" eaLnBrk="0" fontAlgn="base" hangingPunct="0">
        <a:spcBef>
          <a:spcPct val="20000"/>
        </a:spcBef>
        <a:spcAft>
          <a:spcPct val="0"/>
        </a:spcAft>
        <a:buChar char="»"/>
        <a:tabLst>
          <a:tab pos="6276347" algn="l"/>
        </a:tabLst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348" indent="-228577" algn="l" rtl="0" fontAlgn="base">
        <a:spcBef>
          <a:spcPct val="20000"/>
        </a:spcBef>
        <a:spcAft>
          <a:spcPct val="0"/>
        </a:spcAft>
        <a:buChar char="»"/>
        <a:tabLst>
          <a:tab pos="6276347" algn="l"/>
        </a:tabLst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502" indent="-228577" algn="l" rtl="0" fontAlgn="base">
        <a:spcBef>
          <a:spcPct val="20000"/>
        </a:spcBef>
        <a:spcAft>
          <a:spcPct val="0"/>
        </a:spcAft>
        <a:buChar char="»"/>
        <a:tabLst>
          <a:tab pos="6276347" algn="l"/>
        </a:tabLst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8657" indent="-228577" algn="l" rtl="0" fontAlgn="base">
        <a:spcBef>
          <a:spcPct val="20000"/>
        </a:spcBef>
        <a:spcAft>
          <a:spcPct val="0"/>
        </a:spcAft>
        <a:buChar char="»"/>
        <a:tabLst>
          <a:tab pos="6276347" algn="l"/>
        </a:tabLst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5812" indent="-228577" algn="l" rtl="0" fontAlgn="base">
        <a:spcBef>
          <a:spcPct val="20000"/>
        </a:spcBef>
        <a:spcAft>
          <a:spcPct val="0"/>
        </a:spcAft>
        <a:buChar char="»"/>
        <a:tabLst>
          <a:tab pos="6276347" algn="l"/>
        </a:tabLst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4" y="568325"/>
            <a:ext cx="780097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4" y="1906588"/>
            <a:ext cx="7800975" cy="43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ransition/>
  <p:txStyles>
    <p:titleStyle>
      <a:lvl1pPr algn="l" defTabSz="41429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l" defTabSz="41429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Times New Roman" pitchFamily="-106" charset="0"/>
          <a:ea typeface="Arial" pitchFamily="-106" charset="0"/>
          <a:cs typeface="Arial" pitchFamily="-106" charset="0"/>
        </a:defRPr>
      </a:lvl2pPr>
      <a:lvl3pPr algn="l" defTabSz="41429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Times New Roman" pitchFamily="-106" charset="0"/>
          <a:ea typeface="Arial" pitchFamily="-106" charset="0"/>
          <a:cs typeface="Arial" pitchFamily="-106" charset="0"/>
        </a:defRPr>
      </a:lvl3pPr>
      <a:lvl4pPr algn="l" defTabSz="41429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Times New Roman" pitchFamily="-106" charset="0"/>
          <a:ea typeface="Arial" pitchFamily="-106" charset="0"/>
          <a:cs typeface="Arial" pitchFamily="-106" charset="0"/>
        </a:defRPr>
      </a:lvl4pPr>
      <a:lvl5pPr algn="l" defTabSz="41429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Times New Roman" pitchFamily="-106" charset="0"/>
          <a:ea typeface="Arial" pitchFamily="-106" charset="0"/>
          <a:cs typeface="Arial" pitchFamily="-106" charset="0"/>
        </a:defRPr>
      </a:lvl5pPr>
      <a:lvl6pPr marL="457154" algn="l" defTabSz="414296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Times New Roman" pitchFamily="-106" charset="0"/>
          <a:ea typeface="Arial" pitchFamily="-106" charset="0"/>
          <a:cs typeface="Arial" pitchFamily="-106" charset="0"/>
        </a:defRPr>
      </a:lvl6pPr>
      <a:lvl7pPr marL="914309" algn="l" defTabSz="414296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Times New Roman" pitchFamily="-106" charset="0"/>
          <a:ea typeface="Arial" pitchFamily="-106" charset="0"/>
          <a:cs typeface="Arial" pitchFamily="-106" charset="0"/>
        </a:defRPr>
      </a:lvl7pPr>
      <a:lvl8pPr marL="1371463" algn="l" defTabSz="414296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Times New Roman" pitchFamily="-106" charset="0"/>
          <a:ea typeface="Arial" pitchFamily="-106" charset="0"/>
          <a:cs typeface="Arial" pitchFamily="-106" charset="0"/>
        </a:defRPr>
      </a:lvl8pPr>
      <a:lvl9pPr marL="1828618" algn="l" defTabSz="414296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2"/>
        <a:defRPr sz="4000">
          <a:solidFill>
            <a:srgbClr val="000000"/>
          </a:solidFill>
          <a:latin typeface="Times New Roman" pitchFamily="-106" charset="0"/>
          <a:ea typeface="Arial" pitchFamily="-106" charset="0"/>
          <a:cs typeface="Arial" pitchFamily="-106" charset="0"/>
        </a:defRPr>
      </a:lvl9pPr>
    </p:titleStyle>
    <p:bodyStyle>
      <a:lvl1pPr marL="382550" indent="-287309" algn="l" defTabSz="414296" rtl="0" eaLnBrk="0" fontAlgn="base" hangingPunct="0">
        <a:spcBef>
          <a:spcPct val="0"/>
        </a:spcBef>
        <a:spcAft>
          <a:spcPts val="1213"/>
        </a:spcAft>
        <a:buClr>
          <a:srgbClr val="000000"/>
        </a:buClr>
        <a:buChar char="•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774622" indent="-257149" algn="l" defTabSz="414296" rtl="0" eaLnBrk="0" fontAlgn="base" hangingPunct="0">
        <a:spcBef>
          <a:spcPct val="0"/>
        </a:spcBef>
        <a:spcAft>
          <a:spcPts val="950"/>
        </a:spcAft>
        <a:buClr>
          <a:srgbClr val="000000"/>
        </a:buClr>
        <a:buChar char="•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166696" indent="-193656" algn="l" defTabSz="414296" rtl="0" eaLnBrk="0" fontAlgn="base" hangingPunct="0">
        <a:spcBef>
          <a:spcPct val="0"/>
        </a:spcBef>
        <a:spcAft>
          <a:spcPts val="700"/>
        </a:spcAft>
        <a:buClr>
          <a:srgbClr val="000000"/>
        </a:buClr>
        <a:buChar char="•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558769" indent="-187307" algn="l" defTabSz="414296" rtl="0" eaLnBrk="0" fontAlgn="base" hangingPunct="0">
        <a:spcBef>
          <a:spcPct val="0"/>
        </a:spcBef>
        <a:spcAft>
          <a:spcPts val="438"/>
        </a:spcAft>
        <a:buClr>
          <a:srgbClr val="000000"/>
        </a:buClr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1949254" indent="-187307" algn="l" defTabSz="414296" rtl="0" eaLnBrk="0" fontAlgn="base" hangingPunct="0">
        <a:spcBef>
          <a:spcPct val="0"/>
        </a:spcBef>
        <a:spcAft>
          <a:spcPts val="188"/>
        </a:spcAft>
        <a:buClr>
          <a:srgbClr val="000000"/>
        </a:buClr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5pPr>
      <a:lvl6pPr marL="2406410" indent="-187307" algn="l" defTabSz="414296" rtl="0" fontAlgn="base">
        <a:spcBef>
          <a:spcPct val="0"/>
        </a:spcBef>
        <a:spcAft>
          <a:spcPts val="188"/>
        </a:spcAft>
        <a:buClr>
          <a:srgbClr val="000000"/>
        </a:buClr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6pPr>
      <a:lvl7pPr marL="2863564" indent="-187307" algn="l" defTabSz="414296" rtl="0" fontAlgn="base">
        <a:spcBef>
          <a:spcPct val="0"/>
        </a:spcBef>
        <a:spcAft>
          <a:spcPts val="188"/>
        </a:spcAft>
        <a:buClr>
          <a:srgbClr val="000000"/>
        </a:buClr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7pPr>
      <a:lvl8pPr marL="3320718" indent="-187307" algn="l" defTabSz="414296" rtl="0" fontAlgn="base">
        <a:spcBef>
          <a:spcPct val="0"/>
        </a:spcBef>
        <a:spcAft>
          <a:spcPts val="188"/>
        </a:spcAft>
        <a:buClr>
          <a:srgbClr val="000000"/>
        </a:buClr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8pPr>
      <a:lvl9pPr marL="3777872" indent="-187307" algn="l" defTabSz="414296" rtl="0" fontAlgn="base">
        <a:spcBef>
          <a:spcPct val="0"/>
        </a:spcBef>
        <a:spcAft>
          <a:spcPts val="188"/>
        </a:spcAft>
        <a:buClr>
          <a:srgbClr val="000000"/>
        </a:buClr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04927"/>
            <a:ext cx="82296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68315" y="981075"/>
            <a:ext cx="8675687" cy="1079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91431" tIns="45716" rIns="91431" bIns="45716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latin typeface="Arial Narrow" pitchFamily="-106" charset="0"/>
            </a:endParaRPr>
          </a:p>
        </p:txBody>
      </p:sp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0" y="981075"/>
            <a:ext cx="431800" cy="1079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91431" tIns="45716" rIns="91431" bIns="45716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latin typeface="Arial Narrow" pitchFamily="-10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 Narrow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 Narrow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 Narrow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 Narrow" pitchFamily="-106" charset="0"/>
          <a:ea typeface="ＭＳ Ｐゴシック" pitchFamily="-106" charset="-128"/>
          <a:cs typeface="ＭＳ Ｐゴシック" pitchFamily="-106" charset="-128"/>
        </a:defRPr>
      </a:lvl5pPr>
      <a:lvl6pPr marL="457154" algn="l" rtl="0" fontAlgn="base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 Narrow" pitchFamily="-106" charset="0"/>
        </a:defRPr>
      </a:lvl6pPr>
      <a:lvl7pPr marL="914309" algn="l" rtl="0" fontAlgn="base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 Narrow" pitchFamily="-106" charset="0"/>
        </a:defRPr>
      </a:lvl7pPr>
      <a:lvl8pPr marL="1371463" algn="l" rtl="0" fontAlgn="base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 Narrow" pitchFamily="-106" charset="0"/>
        </a:defRPr>
      </a:lvl8pPr>
      <a:lvl9pPr marL="1828618" algn="l" rtl="0" fontAlgn="base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Arial Narrow" pitchFamily="-106" charset="0"/>
        </a:defRPr>
      </a:lvl9pPr>
    </p:titleStyle>
    <p:bodyStyle>
      <a:lvl1pPr marL="342866" indent="-34286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-107" charset="2"/>
        <a:buChar char="§"/>
        <a:tabLst>
          <a:tab pos="6276347" algn="l"/>
        </a:tabLst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876" indent="-28572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-107" charset="2"/>
        <a:buChar char="§"/>
        <a:tabLst>
          <a:tab pos="6276347" algn="l"/>
        </a:tabLst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2886" indent="-228577" algn="l" rtl="0" eaLnBrk="0" fontAlgn="base" hangingPunct="0">
        <a:spcBef>
          <a:spcPct val="20000"/>
        </a:spcBef>
        <a:spcAft>
          <a:spcPct val="0"/>
        </a:spcAft>
        <a:buFont typeface="Wingdings" pitchFamily="-107" charset="2"/>
        <a:buChar char="§"/>
        <a:tabLst>
          <a:tab pos="6276347" algn="l"/>
        </a:tabLst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040" indent="-228577" algn="l" rtl="0" eaLnBrk="0" fontAlgn="base" hangingPunct="0">
        <a:spcBef>
          <a:spcPct val="20000"/>
        </a:spcBef>
        <a:spcAft>
          <a:spcPct val="0"/>
        </a:spcAft>
        <a:buChar char="–"/>
        <a:tabLst>
          <a:tab pos="6276347" algn="l"/>
        </a:tabLst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194" indent="-228577" algn="l" rtl="0" eaLnBrk="0" fontAlgn="base" hangingPunct="0">
        <a:spcBef>
          <a:spcPct val="20000"/>
        </a:spcBef>
        <a:spcAft>
          <a:spcPct val="0"/>
        </a:spcAft>
        <a:buChar char="»"/>
        <a:tabLst>
          <a:tab pos="6276347" algn="l"/>
        </a:tabLst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348" indent="-228577" algn="l" rtl="0" fontAlgn="base">
        <a:spcBef>
          <a:spcPct val="20000"/>
        </a:spcBef>
        <a:spcAft>
          <a:spcPct val="0"/>
        </a:spcAft>
        <a:buChar char="»"/>
        <a:tabLst>
          <a:tab pos="6276347" algn="l"/>
        </a:tabLst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502" indent="-228577" algn="l" rtl="0" fontAlgn="base">
        <a:spcBef>
          <a:spcPct val="20000"/>
        </a:spcBef>
        <a:spcAft>
          <a:spcPct val="0"/>
        </a:spcAft>
        <a:buChar char="»"/>
        <a:tabLst>
          <a:tab pos="6276347" algn="l"/>
        </a:tabLst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8657" indent="-228577" algn="l" rtl="0" fontAlgn="base">
        <a:spcBef>
          <a:spcPct val="20000"/>
        </a:spcBef>
        <a:spcAft>
          <a:spcPct val="0"/>
        </a:spcAft>
        <a:buChar char="»"/>
        <a:tabLst>
          <a:tab pos="6276347" algn="l"/>
        </a:tabLst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5812" indent="-228577" algn="l" rtl="0" fontAlgn="base">
        <a:spcBef>
          <a:spcPct val="20000"/>
        </a:spcBef>
        <a:spcAft>
          <a:spcPct val="0"/>
        </a:spcAft>
        <a:buChar char="»"/>
        <a:tabLst>
          <a:tab pos="6276347" algn="l"/>
        </a:tabLst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3.jpg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3.jpg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3.jpg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jpg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0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0.png"/><Relationship Id="rId5" Type="http://schemas.openxmlformats.org/officeDocument/2006/relationships/image" Target="../media/image351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0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50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360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0.png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g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5.gif"/><Relationship Id="rId4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53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11" Type="http://schemas.openxmlformats.org/officeDocument/2006/relationships/hyperlink" Target="http://www.di.ens.fr/willow/research/netvlad/" TargetMode="External"/><Relationship Id="rId5" Type="http://schemas.openxmlformats.org/officeDocument/2006/relationships/image" Target="../media/image34.emf"/><Relationship Id="rId10" Type="http://schemas.openxmlformats.org/officeDocument/2006/relationships/image" Target="../media/image44.jpg"/><Relationship Id="rId4" Type="http://schemas.openxmlformats.org/officeDocument/2006/relationships/image" Target="../media/image61.png"/><Relationship Id="rId9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9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hyperlink" Target="http://www.di.ens.fr/willow/research/netvlad/" TargetMode="External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openxmlformats.org/officeDocument/2006/relationships/image" Target="../media/image73.jpg"/><Relationship Id="rId18" Type="http://schemas.openxmlformats.org/officeDocument/2006/relationships/image" Target="../media/image78.jpg"/><Relationship Id="rId26" Type="http://schemas.openxmlformats.org/officeDocument/2006/relationships/image" Target="../media/image86.jpg"/><Relationship Id="rId39" Type="http://schemas.openxmlformats.org/officeDocument/2006/relationships/image" Target="../media/image99.jpg"/><Relationship Id="rId3" Type="http://schemas.openxmlformats.org/officeDocument/2006/relationships/image" Target="../media/image63.jpg"/><Relationship Id="rId21" Type="http://schemas.openxmlformats.org/officeDocument/2006/relationships/image" Target="../media/image81.jpg"/><Relationship Id="rId34" Type="http://schemas.openxmlformats.org/officeDocument/2006/relationships/image" Target="../media/image94.jpg"/><Relationship Id="rId7" Type="http://schemas.openxmlformats.org/officeDocument/2006/relationships/image" Target="../media/image67.jpg"/><Relationship Id="rId12" Type="http://schemas.openxmlformats.org/officeDocument/2006/relationships/image" Target="../media/image72.jpg"/><Relationship Id="rId17" Type="http://schemas.openxmlformats.org/officeDocument/2006/relationships/image" Target="../media/image77.jpg"/><Relationship Id="rId25" Type="http://schemas.openxmlformats.org/officeDocument/2006/relationships/image" Target="../media/image85.jpg"/><Relationship Id="rId33" Type="http://schemas.openxmlformats.org/officeDocument/2006/relationships/image" Target="../media/image93.jpg"/><Relationship Id="rId38" Type="http://schemas.openxmlformats.org/officeDocument/2006/relationships/image" Target="../media/image98.jp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76.jpg"/><Relationship Id="rId20" Type="http://schemas.openxmlformats.org/officeDocument/2006/relationships/image" Target="../media/image80.jpg"/><Relationship Id="rId29" Type="http://schemas.openxmlformats.org/officeDocument/2006/relationships/image" Target="../media/image8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jpg"/><Relationship Id="rId11" Type="http://schemas.openxmlformats.org/officeDocument/2006/relationships/image" Target="../media/image71.jpg"/><Relationship Id="rId24" Type="http://schemas.openxmlformats.org/officeDocument/2006/relationships/image" Target="../media/image84.jpg"/><Relationship Id="rId32" Type="http://schemas.openxmlformats.org/officeDocument/2006/relationships/image" Target="../media/image92.jpg"/><Relationship Id="rId37" Type="http://schemas.openxmlformats.org/officeDocument/2006/relationships/image" Target="../media/image97.jpg"/><Relationship Id="rId40" Type="http://schemas.openxmlformats.org/officeDocument/2006/relationships/image" Target="../media/image100.jpg"/><Relationship Id="rId5" Type="http://schemas.openxmlformats.org/officeDocument/2006/relationships/image" Target="../media/image65.jpg"/><Relationship Id="rId15" Type="http://schemas.openxmlformats.org/officeDocument/2006/relationships/image" Target="../media/image75.jpg"/><Relationship Id="rId23" Type="http://schemas.openxmlformats.org/officeDocument/2006/relationships/image" Target="../media/image83.jpg"/><Relationship Id="rId28" Type="http://schemas.openxmlformats.org/officeDocument/2006/relationships/image" Target="../media/image88.jpg"/><Relationship Id="rId36" Type="http://schemas.openxmlformats.org/officeDocument/2006/relationships/image" Target="../media/image96.jpg"/><Relationship Id="rId10" Type="http://schemas.openxmlformats.org/officeDocument/2006/relationships/image" Target="../media/image70.jpg"/><Relationship Id="rId19" Type="http://schemas.openxmlformats.org/officeDocument/2006/relationships/image" Target="../media/image79.jpg"/><Relationship Id="rId31" Type="http://schemas.openxmlformats.org/officeDocument/2006/relationships/image" Target="../media/image91.jpg"/><Relationship Id="rId4" Type="http://schemas.openxmlformats.org/officeDocument/2006/relationships/image" Target="../media/image64.jpg"/><Relationship Id="rId9" Type="http://schemas.openxmlformats.org/officeDocument/2006/relationships/image" Target="../media/image69.jpg"/><Relationship Id="rId14" Type="http://schemas.openxmlformats.org/officeDocument/2006/relationships/image" Target="../media/image74.jpg"/><Relationship Id="rId22" Type="http://schemas.openxmlformats.org/officeDocument/2006/relationships/image" Target="../media/image82.jpg"/><Relationship Id="rId27" Type="http://schemas.openxmlformats.org/officeDocument/2006/relationships/image" Target="../media/image87.jpg"/><Relationship Id="rId30" Type="http://schemas.openxmlformats.org/officeDocument/2006/relationships/image" Target="../media/image90.jpg"/><Relationship Id="rId35" Type="http://schemas.openxmlformats.org/officeDocument/2006/relationships/image" Target="../media/image9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18" Type="http://schemas.openxmlformats.org/officeDocument/2006/relationships/image" Target="../media/image118.pn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6.png"/><Relationship Id="rId11" Type="http://schemas.openxmlformats.org/officeDocument/2006/relationships/image" Target="../media/image111.jpeg"/><Relationship Id="rId5" Type="http://schemas.openxmlformats.org/officeDocument/2006/relationships/image" Target="../media/image105.png"/><Relationship Id="rId15" Type="http://schemas.openxmlformats.org/officeDocument/2006/relationships/image" Target="../media/image115.jpe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17" Type="http://schemas.openxmlformats.org/officeDocument/2006/relationships/image" Target="../media/image134.png"/><Relationship Id="rId2" Type="http://schemas.openxmlformats.org/officeDocument/2006/relationships/image" Target="../media/image119.jpeg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3.jpe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5" Type="http://schemas.openxmlformats.org/officeDocument/2006/relationships/image" Target="../media/image132.png"/><Relationship Id="rId10" Type="http://schemas.openxmlformats.org/officeDocument/2006/relationships/image" Target="../media/image127.jpeg"/><Relationship Id="rId4" Type="http://schemas.openxmlformats.org/officeDocument/2006/relationships/image" Target="../media/image121.png"/><Relationship Id="rId9" Type="http://schemas.openxmlformats.org/officeDocument/2006/relationships/image" Target="../media/image126.png"/><Relationship Id="rId14" Type="http://schemas.openxmlformats.org/officeDocument/2006/relationships/image" Target="../media/image1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9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jpeg"/><Relationship Id="rId11" Type="http://schemas.openxmlformats.org/officeDocument/2006/relationships/image" Target="../media/image30.jp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9063" y="1588198"/>
            <a:ext cx="8869362" cy="1763077"/>
          </a:xfrm>
        </p:spPr>
        <p:txBody>
          <a:bodyPr/>
          <a:lstStyle/>
          <a:p>
            <a:pPr algn="ctr"/>
            <a:r>
              <a:rPr lang="en-US" sz="3200" i="1" dirty="0" err="1">
                <a:solidFill>
                  <a:srgbClr val="0000CC"/>
                </a:solidFill>
              </a:rPr>
              <a:t>NetVLAD</a:t>
            </a:r>
            <a:r>
              <a:rPr lang="en-US" sz="3200" dirty="0">
                <a:solidFill>
                  <a:srgbClr val="0000CC"/>
                </a:solidFill>
              </a:rPr>
              <a:t>: CNN architecture for</a:t>
            </a:r>
            <a:br>
              <a:rPr lang="en-US" sz="3200" dirty="0">
                <a:solidFill>
                  <a:srgbClr val="0000CC"/>
                </a:solidFill>
              </a:rPr>
            </a:br>
            <a:r>
              <a:rPr lang="en-US" sz="3200" dirty="0">
                <a:solidFill>
                  <a:srgbClr val="0000CC"/>
                </a:solidFill>
              </a:rPr>
              <a:t>weakly supervised place recognition</a:t>
            </a:r>
            <a:endParaRPr lang="en-GB" sz="3200" dirty="0">
              <a:solidFill>
                <a:srgbClr val="0000CC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341880"/>
            <a:ext cx="9144000" cy="582611"/>
          </a:xfrm>
        </p:spPr>
        <p:txBody>
          <a:bodyPr/>
          <a:lstStyle/>
          <a:p>
            <a:pPr marL="457154" indent="-457154"/>
            <a:r>
              <a:rPr lang="en-US" sz="3200" dirty="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Relja </a:t>
            </a:r>
            <a:r>
              <a:rPr lang="en-US" sz="3200" dirty="0" err="1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Arandjelović</a:t>
            </a:r>
            <a:endParaRPr lang="en-US" sz="3200" dirty="0">
              <a:solidFill>
                <a:schemeClr val="tx1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98475" y="209042"/>
            <a:ext cx="8147050" cy="1395413"/>
            <a:chOff x="558800" y="209042"/>
            <a:chExt cx="8147050" cy="1395413"/>
          </a:xfrm>
        </p:grpSpPr>
        <p:pic>
          <p:nvPicPr>
            <p:cNvPr id="77829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953250" y="209042"/>
              <a:ext cx="1752600" cy="13954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8800" y="354404"/>
              <a:ext cx="3149600" cy="1080645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20456" y="4203440"/>
            <a:ext cx="7503089" cy="2262269"/>
            <a:chOff x="558800" y="4203440"/>
            <a:chExt cx="7503089" cy="2262269"/>
          </a:xfrm>
        </p:grpSpPr>
        <p:grpSp>
          <p:nvGrpSpPr>
            <p:cNvPr id="13" name="Group 12"/>
            <p:cNvGrpSpPr/>
            <p:nvPr/>
          </p:nvGrpSpPr>
          <p:grpSpPr>
            <a:xfrm>
              <a:off x="6458499" y="4203440"/>
              <a:ext cx="1603390" cy="2262269"/>
              <a:chOff x="904998" y="4098075"/>
              <a:chExt cx="1603390" cy="2262269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998" y="4612702"/>
                <a:ext cx="1603390" cy="1747642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964342" y="4098075"/>
                <a:ext cx="148470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ea typeface="ＭＳ Ｐゴシック" pitchFamily="-107" charset="-128"/>
                    <a:cs typeface="ＭＳ Ｐゴシック" pitchFamily="-107" charset="-128"/>
                  </a:rPr>
                  <a:t>J. </a:t>
                </a:r>
                <a:r>
                  <a:rPr lang="en-US" sz="3200" dirty="0" err="1">
                    <a:solidFill>
                      <a:schemeClr val="tx1"/>
                    </a:solidFill>
                    <a:ea typeface="ＭＳ Ｐゴシック" pitchFamily="-107" charset="-128"/>
                    <a:cs typeface="ＭＳ Ｐゴシック" pitchFamily="-107" charset="-128"/>
                  </a:rPr>
                  <a:t>Sivic</a:t>
                </a:r>
                <a:endParaRPr lang="en-GB" sz="3200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58800" y="4203440"/>
              <a:ext cx="1885453" cy="2262269"/>
              <a:chOff x="3278459" y="4098075"/>
              <a:chExt cx="1885453" cy="2262269"/>
            </a:xfrm>
          </p:grpSpPr>
          <p:pic>
            <p:nvPicPr>
              <p:cNvPr id="5" name="Picture 4" descr="Gronat.jp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918"/>
              <a:stretch/>
            </p:blipFill>
            <p:spPr>
              <a:xfrm>
                <a:off x="3527318" y="4610099"/>
                <a:ext cx="1387735" cy="1750245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3278459" y="4098075"/>
                <a:ext cx="188545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ea typeface="ＭＳ Ｐゴシック" pitchFamily="-107" charset="-128"/>
                    <a:cs typeface="ＭＳ Ｐゴシック" pitchFamily="-107" charset="-128"/>
                  </a:rPr>
                  <a:t>P. </a:t>
                </a:r>
                <a:r>
                  <a:rPr lang="en-US" sz="3200" dirty="0" err="1">
                    <a:solidFill>
                      <a:schemeClr val="tx1"/>
                    </a:solidFill>
                    <a:ea typeface="ＭＳ Ｐゴシック" pitchFamily="-107" charset="-128"/>
                    <a:cs typeface="ＭＳ Ｐゴシック" pitchFamily="-107" charset="-128"/>
                  </a:rPr>
                  <a:t>Gronat</a:t>
                </a:r>
                <a:endParaRPr lang="en-GB" sz="3200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2720057" y="4203440"/>
              <a:ext cx="1430200" cy="2252209"/>
              <a:chOff x="5584747" y="4098075"/>
              <a:chExt cx="1430200" cy="2252209"/>
            </a:xfrm>
          </p:grpSpPr>
          <p:pic>
            <p:nvPicPr>
              <p:cNvPr id="3" name="Picture 2" descr="aki.jp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7911" y="4612702"/>
                <a:ext cx="1403873" cy="1737582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5584747" y="4098075"/>
                <a:ext cx="14302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ea typeface="ＭＳ Ｐゴシック" pitchFamily="-107" charset="-128"/>
                    <a:cs typeface="ＭＳ Ｐゴシック" pitchFamily="-107" charset="-128"/>
                  </a:rPr>
                  <a:t>A. Torii</a:t>
                </a:r>
                <a:endParaRPr lang="en-GB" sz="3200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4426061" y="4203440"/>
              <a:ext cx="1756635" cy="2257640"/>
              <a:chOff x="7601570" y="4098075"/>
              <a:chExt cx="1756635" cy="2257640"/>
            </a:xfrm>
          </p:grpSpPr>
          <p:pic>
            <p:nvPicPr>
              <p:cNvPr id="6" name="Picture 5" descr="tpajdla.jpg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487"/>
              <a:stretch/>
            </p:blipFill>
            <p:spPr>
              <a:xfrm>
                <a:off x="7794087" y="4605654"/>
                <a:ext cx="1371600" cy="1750061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7601570" y="4098075"/>
                <a:ext cx="17566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ea typeface="ＭＳ Ｐゴシック" pitchFamily="-107" charset="-128"/>
                    <a:cs typeface="ＭＳ Ｐゴシック" pitchFamily="-107" charset="-128"/>
                  </a:rPr>
                  <a:t>T. </a:t>
                </a:r>
                <a:r>
                  <a:rPr lang="en-US" sz="3200" dirty="0" err="1">
                    <a:solidFill>
                      <a:schemeClr val="tx1"/>
                    </a:solidFill>
                    <a:ea typeface="ＭＳ Ｐゴシック" pitchFamily="-107" charset="-128"/>
                    <a:cs typeface="ＭＳ Ｐゴシック" pitchFamily="-107" charset="-128"/>
                  </a:rPr>
                  <a:t>Pajdla</a:t>
                </a:r>
                <a:endParaRPr lang="en-GB" sz="3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752363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5066"/>
            <a:ext cx="8520599" cy="763500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Visual instance recognition: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Local feature based methods still perform best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0" y="4227691"/>
            <a:ext cx="90424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0">
              <a:spcBef>
                <a:spcPts val="0"/>
              </a:spcBef>
              <a:buSzPct val="100000"/>
            </a:pPr>
            <a:r>
              <a:rPr lang="en-US" sz="2400" dirty="0">
                <a:solidFill>
                  <a:schemeClr val="bg1"/>
                </a:solidFill>
              </a:rPr>
              <a:t>Basic pipeline and improvements:</a:t>
            </a:r>
          </a:p>
          <a:p>
            <a:pPr marL="120650">
              <a:spcBef>
                <a:spcPts val="0"/>
              </a:spcBef>
              <a:buSzPct val="100000"/>
            </a:pPr>
            <a:endParaRPr lang="en-US" sz="1200" dirty="0">
              <a:solidFill>
                <a:schemeClr val="bg1"/>
              </a:solidFill>
            </a:endParaRPr>
          </a:p>
          <a:p>
            <a:pPr marL="120650">
              <a:spcBef>
                <a:spcPts val="0"/>
              </a:spcBef>
              <a:buSzPct val="100000"/>
            </a:pPr>
            <a:r>
              <a:rPr lang="en-US" sz="2000" dirty="0"/>
              <a:t>[Sivic &amp; </a:t>
            </a:r>
            <a:r>
              <a:rPr lang="en-US" sz="2000" dirty="0" err="1"/>
              <a:t>Zisserman</a:t>
            </a:r>
            <a:r>
              <a:rPr lang="en-US" sz="2000" dirty="0"/>
              <a:t> 03, </a:t>
            </a:r>
            <a:r>
              <a:rPr lang="en-US" sz="2000" dirty="0" err="1"/>
              <a:t>Nister</a:t>
            </a:r>
            <a:r>
              <a:rPr lang="en-US" sz="2000" dirty="0"/>
              <a:t> &amp; </a:t>
            </a:r>
            <a:r>
              <a:rPr lang="en-US" sz="2000" dirty="0" err="1"/>
              <a:t>Stewenius</a:t>
            </a:r>
            <a:r>
              <a:rPr lang="en-US" sz="2000" dirty="0"/>
              <a:t> 06, </a:t>
            </a:r>
            <a:r>
              <a:rPr lang="en-US" sz="2000" dirty="0" err="1"/>
              <a:t>Philbin</a:t>
            </a:r>
            <a:r>
              <a:rPr lang="en-US" sz="2000" dirty="0"/>
              <a:t> et al. 07, </a:t>
            </a:r>
            <a:r>
              <a:rPr lang="en-US" sz="2000" dirty="0" err="1"/>
              <a:t>Perronnin</a:t>
            </a:r>
            <a:r>
              <a:rPr lang="en-US" sz="2000" dirty="0"/>
              <a:t> &amp; Dance 07, </a:t>
            </a:r>
            <a:r>
              <a:rPr lang="en-US" sz="2000" dirty="0" err="1"/>
              <a:t>Jegou</a:t>
            </a:r>
            <a:r>
              <a:rPr lang="en-US" sz="2000" dirty="0"/>
              <a:t> et al. 08, </a:t>
            </a:r>
            <a:r>
              <a:rPr lang="en-US" sz="2000" dirty="0" err="1"/>
              <a:t>Jegou</a:t>
            </a:r>
            <a:r>
              <a:rPr lang="en-US" sz="2000" dirty="0"/>
              <a:t> et al. 09, Muja &amp; Lowe 08, </a:t>
            </a:r>
            <a:r>
              <a:rPr lang="fr-FR" sz="2000" dirty="0" err="1"/>
              <a:t>Jegou</a:t>
            </a:r>
            <a:r>
              <a:rPr lang="fr-FR" sz="2000" dirty="0"/>
              <a:t> et al. 10, </a:t>
            </a:r>
            <a:r>
              <a:rPr lang="en" sz="2000" dirty="0"/>
              <a:t>Chum et al. 07, Arandjelović &amp; Zisserman 12, Tolias &amp; Jegou 14</a:t>
            </a:r>
            <a:r>
              <a:rPr lang="en-US" sz="2000" dirty="0"/>
              <a:t>, </a:t>
            </a:r>
            <a:r>
              <a:rPr lang="en-US" sz="2000" dirty="0" err="1"/>
              <a:t>Jegou</a:t>
            </a:r>
            <a:r>
              <a:rPr lang="en-US" sz="2000" dirty="0"/>
              <a:t> et al. 09, </a:t>
            </a:r>
            <a:r>
              <a:rPr lang="en-US" sz="2000" dirty="0" err="1"/>
              <a:t>Tolias</a:t>
            </a:r>
            <a:r>
              <a:rPr lang="en-US" sz="2000" dirty="0"/>
              <a:t> et al. 13, </a:t>
            </a:r>
            <a:r>
              <a:rPr lang="en" sz="2000" dirty="0"/>
              <a:t>Turcot &amp; Lowe 09,</a:t>
            </a:r>
            <a:r>
              <a:rPr lang="en-US" sz="2000" dirty="0"/>
              <a:t> </a:t>
            </a:r>
            <a:r>
              <a:rPr lang="en" sz="2000" dirty="0"/>
              <a:t>Arandjelović &amp; Zisserman 13, Delhumeau et al. 14, Jegou &amp; Zisserman 14, …</a:t>
            </a:r>
            <a:r>
              <a:rPr lang="en-US" sz="2000" dirty="0"/>
              <a:t>]</a:t>
            </a:r>
          </a:p>
          <a:p>
            <a:pPr marL="914400" lvl="1" indent="-514350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 bwMode="auto">
          <a:xfrm rot="20639119">
            <a:off x="2917341" y="5283561"/>
            <a:ext cx="3423140" cy="663374"/>
          </a:xfrm>
          <a:prstGeom prst="roundRect">
            <a:avLst>
              <a:gd name="adj" fmla="val 39759"/>
            </a:avLst>
          </a:prstGeom>
          <a:solidFill>
            <a:srgbClr val="FFFF00">
              <a:alpha val="89804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Not much learning</a:t>
            </a:r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>
            <a:off x="1600597" y="2439354"/>
            <a:ext cx="36195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91431" tIns="45716" rIns="91431" bIns="45716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965087" y="1501767"/>
            <a:ext cx="2781300" cy="2548962"/>
            <a:chOff x="1965087" y="1501767"/>
            <a:chExt cx="2781300" cy="2548962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2140124" y="1501767"/>
              <a:ext cx="2211286" cy="165768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5" name="Text Box 6"/>
            <p:cNvSpPr txBox="1">
              <a:spLocks noChangeArrowheads="1"/>
            </p:cNvSpPr>
            <p:nvPr/>
          </p:nvSpPr>
          <p:spPr bwMode="auto">
            <a:xfrm>
              <a:off x="1965087" y="3260086"/>
              <a:ext cx="2781300" cy="79064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434837" tIns="217418" rIns="434837" bIns="217418">
              <a:prstTxWarp prst="textNoShape">
                <a:avLst/>
              </a:prstTxWarp>
            </a:bodyPr>
            <a:lstStyle/>
            <a:p>
              <a:pPr defTabSz="457154" eaLnBrk="1" hangingPunct="1">
                <a:buClr>
                  <a:srgbClr val="000000"/>
                </a:buClr>
                <a:buSzPct val="45000"/>
                <a:tabLst>
                  <a:tab pos="0" algn="l"/>
                  <a:tab pos="423821" algn="l"/>
                  <a:tab pos="880975" algn="l"/>
                  <a:tab pos="1338129" algn="l"/>
                  <a:tab pos="1795283" algn="l"/>
                  <a:tab pos="2252438" algn="l"/>
                  <a:tab pos="2709592" algn="l"/>
                  <a:tab pos="3166745" algn="l"/>
                  <a:tab pos="3623901" algn="l"/>
                  <a:tab pos="4081055" algn="l"/>
                  <a:tab pos="4538209" algn="l"/>
                  <a:tab pos="4995363" algn="l"/>
                  <a:tab pos="5452518" algn="l"/>
                  <a:tab pos="5909672" algn="l"/>
                  <a:tab pos="6366827" algn="l"/>
                  <a:tab pos="6823981" algn="l"/>
                  <a:tab pos="7281135" algn="l"/>
                  <a:tab pos="7738289" algn="l"/>
                  <a:tab pos="8195443" algn="l"/>
                  <a:tab pos="8652597" algn="l"/>
                  <a:tab pos="9109752" algn="l"/>
                </a:tabLst>
              </a:pPr>
              <a:r>
                <a:rPr lang="en-GB" sz="2200" dirty="0">
                  <a:solidFill>
                    <a:srgbClr val="000080"/>
                  </a:solidFill>
                </a:rPr>
                <a:t>Extract local features (SIFT)</a:t>
              </a:r>
            </a:p>
          </p:txBody>
        </p:sp>
      </p:grpSp>
      <p:sp>
        <p:nvSpPr>
          <p:cNvPr id="21" name="Line 8"/>
          <p:cNvSpPr>
            <a:spLocks noChangeShapeType="1"/>
          </p:cNvSpPr>
          <p:nvPr/>
        </p:nvSpPr>
        <p:spPr bwMode="auto">
          <a:xfrm>
            <a:off x="7457837" y="2452054"/>
            <a:ext cx="36195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91431" tIns="45716" rIns="91431" bIns="45716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344013" y="1597243"/>
            <a:ext cx="1803400" cy="2275620"/>
            <a:chOff x="7344013" y="1597243"/>
            <a:chExt cx="1803400" cy="2275620"/>
          </a:xfrm>
        </p:grpSpPr>
        <p:grpSp>
          <p:nvGrpSpPr>
            <p:cNvPr id="4" name="Group 3"/>
            <p:cNvGrpSpPr/>
            <p:nvPr/>
          </p:nvGrpSpPr>
          <p:grpSpPr>
            <a:xfrm>
              <a:off x="7705170" y="1597243"/>
              <a:ext cx="1081087" cy="1800225"/>
              <a:chOff x="7491413" y="1658203"/>
              <a:chExt cx="1081087" cy="1800225"/>
            </a:xfrm>
          </p:grpSpPr>
          <p:sp>
            <p:nvSpPr>
              <p:cNvPr id="20" name="Text Box 17"/>
              <p:cNvSpPr txBox="1">
                <a:spLocks noChangeArrowheads="1"/>
              </p:cNvSpPr>
              <p:nvPr/>
            </p:nvSpPr>
            <p:spPr bwMode="auto">
              <a:xfrm>
                <a:off x="7491413" y="1658203"/>
                <a:ext cx="1081087" cy="180022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434880" tIns="217440" rIns="434880" bIns="217440">
                <a:prstTxWarp prst="textNoShape">
                  <a:avLst/>
                </a:prstTxWarp>
              </a:bodyPr>
              <a:lstStyle/>
              <a:p>
                <a:pPr algn="ctr" defTabSz="457200" eaLnBrk="1" hangingPunct="1">
                  <a:lnSpc>
                    <a:spcPct val="75000"/>
                  </a:lnSpc>
                  <a:buClr>
                    <a:srgbClr val="000000"/>
                  </a:buClr>
                  <a:buSzPct val="45000"/>
                  <a:buFont typeface="Wingdings" charset="2"/>
                  <a:buNone/>
                  <a:tabLst>
                    <a:tab pos="0" algn="l"/>
                    <a:tab pos="423863" algn="l"/>
                    <a:tab pos="881063" algn="l"/>
                    <a:tab pos="1338263" algn="l"/>
                    <a:tab pos="1795463" algn="l"/>
                    <a:tab pos="2252663" algn="l"/>
                    <a:tab pos="2709863" algn="l"/>
                    <a:tab pos="3167063" algn="l"/>
                    <a:tab pos="3624263" algn="l"/>
                    <a:tab pos="4081463" algn="l"/>
                    <a:tab pos="4538663" algn="l"/>
                    <a:tab pos="4995863" algn="l"/>
                    <a:tab pos="5453063" algn="l"/>
                    <a:tab pos="5910263" algn="l"/>
                    <a:tab pos="6367463" algn="l"/>
                    <a:tab pos="6824663" algn="l"/>
                    <a:tab pos="7281863" algn="l"/>
                    <a:tab pos="7739063" algn="l"/>
                    <a:tab pos="8196263" algn="l"/>
                    <a:tab pos="8653463" algn="l"/>
                    <a:tab pos="9110663" algn="l"/>
                  </a:tabLst>
                </a:pPr>
                <a:r>
                  <a:rPr lang="en-GB" sz="1600" dirty="0">
                    <a:solidFill>
                      <a:srgbClr val="000000"/>
                    </a:solidFill>
                  </a:rPr>
                  <a:t>2</a:t>
                </a:r>
              </a:p>
              <a:p>
                <a:pPr algn="ctr" defTabSz="457200" eaLnBrk="1" hangingPunct="1">
                  <a:lnSpc>
                    <a:spcPct val="75000"/>
                  </a:lnSpc>
                  <a:buClr>
                    <a:srgbClr val="000000"/>
                  </a:buClr>
                  <a:buSzPct val="45000"/>
                  <a:buFont typeface="Wingdings" charset="2"/>
                  <a:buNone/>
                  <a:tabLst>
                    <a:tab pos="0" algn="l"/>
                    <a:tab pos="423863" algn="l"/>
                    <a:tab pos="881063" algn="l"/>
                    <a:tab pos="1338263" algn="l"/>
                    <a:tab pos="1795463" algn="l"/>
                    <a:tab pos="2252663" algn="l"/>
                    <a:tab pos="2709863" algn="l"/>
                    <a:tab pos="3167063" algn="l"/>
                    <a:tab pos="3624263" algn="l"/>
                    <a:tab pos="4081463" algn="l"/>
                    <a:tab pos="4538663" algn="l"/>
                    <a:tab pos="4995863" algn="l"/>
                    <a:tab pos="5453063" algn="l"/>
                    <a:tab pos="5910263" algn="l"/>
                    <a:tab pos="6367463" algn="l"/>
                    <a:tab pos="6824663" algn="l"/>
                    <a:tab pos="7281863" algn="l"/>
                    <a:tab pos="7739063" algn="l"/>
                    <a:tab pos="8196263" algn="l"/>
                    <a:tab pos="8653463" algn="l"/>
                    <a:tab pos="9110663" algn="l"/>
                  </a:tabLst>
                </a:pPr>
                <a:r>
                  <a:rPr lang="en-GB" sz="1600" dirty="0">
                    <a:solidFill>
                      <a:srgbClr val="000000"/>
                    </a:solidFill>
                  </a:rPr>
                  <a:t>0</a:t>
                </a:r>
              </a:p>
              <a:p>
                <a:pPr algn="ctr" defTabSz="457200" eaLnBrk="1" hangingPunct="1">
                  <a:lnSpc>
                    <a:spcPct val="75000"/>
                  </a:lnSpc>
                  <a:buClr>
                    <a:srgbClr val="000000"/>
                  </a:buClr>
                  <a:buSzPct val="45000"/>
                  <a:buFont typeface="Wingdings" charset="2"/>
                  <a:buNone/>
                  <a:tabLst>
                    <a:tab pos="0" algn="l"/>
                    <a:tab pos="423863" algn="l"/>
                    <a:tab pos="881063" algn="l"/>
                    <a:tab pos="1338263" algn="l"/>
                    <a:tab pos="1795463" algn="l"/>
                    <a:tab pos="2252663" algn="l"/>
                    <a:tab pos="2709863" algn="l"/>
                    <a:tab pos="3167063" algn="l"/>
                    <a:tab pos="3624263" algn="l"/>
                    <a:tab pos="4081463" algn="l"/>
                    <a:tab pos="4538663" algn="l"/>
                    <a:tab pos="4995863" algn="l"/>
                    <a:tab pos="5453063" algn="l"/>
                    <a:tab pos="5910263" algn="l"/>
                    <a:tab pos="6367463" algn="l"/>
                    <a:tab pos="6824663" algn="l"/>
                    <a:tab pos="7281863" algn="l"/>
                    <a:tab pos="7739063" algn="l"/>
                    <a:tab pos="8196263" algn="l"/>
                    <a:tab pos="8653463" algn="l"/>
                    <a:tab pos="9110663" algn="l"/>
                  </a:tabLst>
                </a:pPr>
                <a:r>
                  <a:rPr lang="en-GB" sz="1600" dirty="0">
                    <a:solidFill>
                      <a:srgbClr val="000000"/>
                    </a:solidFill>
                  </a:rPr>
                  <a:t>0</a:t>
                </a:r>
              </a:p>
              <a:p>
                <a:pPr algn="ctr" defTabSz="457200" eaLnBrk="1" hangingPunct="1">
                  <a:lnSpc>
                    <a:spcPct val="75000"/>
                  </a:lnSpc>
                  <a:buClr>
                    <a:srgbClr val="000000"/>
                  </a:buClr>
                  <a:buSzPct val="45000"/>
                  <a:buFont typeface="Wingdings" charset="2"/>
                  <a:buNone/>
                  <a:tabLst>
                    <a:tab pos="0" algn="l"/>
                    <a:tab pos="423863" algn="l"/>
                    <a:tab pos="881063" algn="l"/>
                    <a:tab pos="1338263" algn="l"/>
                    <a:tab pos="1795463" algn="l"/>
                    <a:tab pos="2252663" algn="l"/>
                    <a:tab pos="2709863" algn="l"/>
                    <a:tab pos="3167063" algn="l"/>
                    <a:tab pos="3624263" algn="l"/>
                    <a:tab pos="4081463" algn="l"/>
                    <a:tab pos="4538663" algn="l"/>
                    <a:tab pos="4995863" algn="l"/>
                    <a:tab pos="5453063" algn="l"/>
                    <a:tab pos="5910263" algn="l"/>
                    <a:tab pos="6367463" algn="l"/>
                    <a:tab pos="6824663" algn="l"/>
                    <a:tab pos="7281863" algn="l"/>
                    <a:tab pos="7739063" algn="l"/>
                    <a:tab pos="8196263" algn="l"/>
                    <a:tab pos="8653463" algn="l"/>
                    <a:tab pos="9110663" algn="l"/>
                  </a:tabLst>
                </a:pPr>
                <a:r>
                  <a:rPr lang="en-GB" sz="1600" dirty="0">
                    <a:solidFill>
                      <a:srgbClr val="000000"/>
                    </a:solidFill>
                  </a:rPr>
                  <a:t>1</a:t>
                </a:r>
              </a:p>
              <a:p>
                <a:pPr algn="ctr" defTabSz="457200" eaLnBrk="1" hangingPunct="1">
                  <a:lnSpc>
                    <a:spcPct val="75000"/>
                  </a:lnSpc>
                  <a:buClr>
                    <a:srgbClr val="000000"/>
                  </a:buClr>
                  <a:buSzPct val="45000"/>
                  <a:buFont typeface="Wingdings" charset="2"/>
                  <a:buNone/>
                  <a:tabLst>
                    <a:tab pos="0" algn="l"/>
                    <a:tab pos="423863" algn="l"/>
                    <a:tab pos="881063" algn="l"/>
                    <a:tab pos="1338263" algn="l"/>
                    <a:tab pos="1795463" algn="l"/>
                    <a:tab pos="2252663" algn="l"/>
                    <a:tab pos="2709863" algn="l"/>
                    <a:tab pos="3167063" algn="l"/>
                    <a:tab pos="3624263" algn="l"/>
                    <a:tab pos="4081463" algn="l"/>
                    <a:tab pos="4538663" algn="l"/>
                    <a:tab pos="4995863" algn="l"/>
                    <a:tab pos="5453063" algn="l"/>
                    <a:tab pos="5910263" algn="l"/>
                    <a:tab pos="6367463" algn="l"/>
                    <a:tab pos="6824663" algn="l"/>
                    <a:tab pos="7281863" algn="l"/>
                    <a:tab pos="7739063" algn="l"/>
                    <a:tab pos="8196263" algn="l"/>
                    <a:tab pos="8653463" algn="l"/>
                    <a:tab pos="9110663" algn="l"/>
                  </a:tabLst>
                </a:pPr>
                <a:r>
                  <a:rPr lang="en-GB" sz="1600" dirty="0">
                    <a:solidFill>
                      <a:srgbClr val="000000"/>
                    </a:solidFill>
                  </a:rPr>
                  <a:t>0</a:t>
                </a:r>
              </a:p>
              <a:p>
                <a:pPr algn="ctr" defTabSz="457200" eaLnBrk="1" hangingPunct="1">
                  <a:lnSpc>
                    <a:spcPct val="75000"/>
                  </a:lnSpc>
                  <a:buClr>
                    <a:srgbClr val="000000"/>
                  </a:buClr>
                  <a:buSzPct val="45000"/>
                  <a:buFont typeface="Wingdings" charset="2"/>
                  <a:buNone/>
                  <a:tabLst>
                    <a:tab pos="0" algn="l"/>
                    <a:tab pos="423863" algn="l"/>
                    <a:tab pos="881063" algn="l"/>
                    <a:tab pos="1338263" algn="l"/>
                    <a:tab pos="1795463" algn="l"/>
                    <a:tab pos="2252663" algn="l"/>
                    <a:tab pos="2709863" algn="l"/>
                    <a:tab pos="3167063" algn="l"/>
                    <a:tab pos="3624263" algn="l"/>
                    <a:tab pos="4081463" algn="l"/>
                    <a:tab pos="4538663" algn="l"/>
                    <a:tab pos="4995863" algn="l"/>
                    <a:tab pos="5453063" algn="l"/>
                    <a:tab pos="5910263" algn="l"/>
                    <a:tab pos="6367463" algn="l"/>
                    <a:tab pos="6824663" algn="l"/>
                    <a:tab pos="7281863" algn="l"/>
                    <a:tab pos="7739063" algn="l"/>
                    <a:tab pos="8196263" algn="l"/>
                    <a:tab pos="8653463" algn="l"/>
                    <a:tab pos="9110663" algn="l"/>
                  </a:tabLst>
                </a:pPr>
                <a:r>
                  <a:rPr lang="en-GB" sz="1600" dirty="0">
                    <a:solidFill>
                      <a:srgbClr val="000000"/>
                    </a:solidFill>
                  </a:rPr>
                  <a:t>1</a:t>
                </a:r>
              </a:p>
              <a:p>
                <a:pPr algn="ctr" defTabSz="457200" eaLnBrk="1" hangingPunct="1">
                  <a:lnSpc>
                    <a:spcPct val="75000"/>
                  </a:lnSpc>
                  <a:buClr>
                    <a:srgbClr val="000000"/>
                  </a:buClr>
                  <a:buSzPct val="45000"/>
                  <a:buFont typeface="Wingdings" charset="2"/>
                  <a:buNone/>
                  <a:tabLst>
                    <a:tab pos="0" algn="l"/>
                    <a:tab pos="423863" algn="l"/>
                    <a:tab pos="881063" algn="l"/>
                    <a:tab pos="1338263" algn="l"/>
                    <a:tab pos="1795463" algn="l"/>
                    <a:tab pos="2252663" algn="l"/>
                    <a:tab pos="2709863" algn="l"/>
                    <a:tab pos="3167063" algn="l"/>
                    <a:tab pos="3624263" algn="l"/>
                    <a:tab pos="4081463" algn="l"/>
                    <a:tab pos="4538663" algn="l"/>
                    <a:tab pos="4995863" algn="l"/>
                    <a:tab pos="5453063" algn="l"/>
                    <a:tab pos="5910263" algn="l"/>
                    <a:tab pos="6367463" algn="l"/>
                    <a:tab pos="6824663" algn="l"/>
                    <a:tab pos="7281863" algn="l"/>
                    <a:tab pos="7739063" algn="l"/>
                    <a:tab pos="8196263" algn="l"/>
                    <a:tab pos="8653463" algn="l"/>
                    <a:tab pos="9110663" algn="l"/>
                  </a:tabLst>
                </a:pPr>
                <a:r>
                  <a:rPr lang="en-GB" sz="1600" dirty="0">
                    <a:solidFill>
                      <a:srgbClr val="000000"/>
                    </a:solidFill>
                  </a:rPr>
                  <a:t>…</a:t>
                </a:r>
              </a:p>
            </p:txBody>
          </p:sp>
          <p:grpSp>
            <p:nvGrpSpPr>
              <p:cNvPr id="17" name="Group 12"/>
              <p:cNvGrpSpPr>
                <a:grpSpLocks/>
              </p:cNvGrpSpPr>
              <p:nvPr/>
            </p:nvGrpSpPr>
            <p:grpSpPr bwMode="auto">
              <a:xfrm>
                <a:off x="7891463" y="1664553"/>
                <a:ext cx="280987" cy="1690688"/>
                <a:chOff x="4105" y="1502"/>
                <a:chExt cx="177" cy="1065"/>
              </a:xfrm>
            </p:grpSpPr>
            <p:sp>
              <p:nvSpPr>
                <p:cNvPr id="18" name="AutoShape 13"/>
                <p:cNvSpPr>
                  <a:spLocks/>
                </p:cNvSpPr>
                <p:nvPr/>
              </p:nvSpPr>
              <p:spPr bwMode="auto">
                <a:xfrm>
                  <a:off x="4105" y="1502"/>
                  <a:ext cx="49" cy="1065"/>
                </a:xfrm>
                <a:prstGeom prst="leftBracket">
                  <a:avLst>
                    <a:gd name="adj" fmla="val 181122"/>
                  </a:avLst>
                </a:prstGeom>
                <a:noFill/>
                <a:ln w="36720">
                  <a:solidFill>
                    <a:srgbClr val="00008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" name="AutoShape 14"/>
                <p:cNvSpPr>
                  <a:spLocks/>
                </p:cNvSpPr>
                <p:nvPr/>
              </p:nvSpPr>
              <p:spPr bwMode="auto">
                <a:xfrm rot="10800000">
                  <a:off x="4235" y="1505"/>
                  <a:ext cx="49" cy="1064"/>
                </a:xfrm>
                <a:prstGeom prst="leftBracket">
                  <a:avLst>
                    <a:gd name="adj" fmla="val 180952"/>
                  </a:avLst>
                </a:prstGeom>
                <a:noFill/>
                <a:ln w="36720">
                  <a:solidFill>
                    <a:srgbClr val="00008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30" name="Text Box 6"/>
            <p:cNvSpPr txBox="1">
              <a:spLocks noChangeArrowheads="1"/>
            </p:cNvSpPr>
            <p:nvPr/>
          </p:nvSpPr>
          <p:spPr bwMode="auto">
            <a:xfrm>
              <a:off x="7344013" y="3260086"/>
              <a:ext cx="1803400" cy="61277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434837" tIns="217418" rIns="434837" bIns="217418">
              <a:prstTxWarp prst="textNoShape">
                <a:avLst/>
              </a:prstTxWarp>
            </a:bodyPr>
            <a:lstStyle/>
            <a:p>
              <a:pPr algn="ctr" defTabSz="457154" eaLnBrk="1" hangingPunct="1">
                <a:buClr>
                  <a:srgbClr val="000000"/>
                </a:buClr>
                <a:buSzPct val="45000"/>
                <a:tabLst>
                  <a:tab pos="0" algn="l"/>
                  <a:tab pos="423821" algn="l"/>
                  <a:tab pos="880975" algn="l"/>
                  <a:tab pos="1338129" algn="l"/>
                  <a:tab pos="1795283" algn="l"/>
                  <a:tab pos="2252438" algn="l"/>
                  <a:tab pos="2709592" algn="l"/>
                  <a:tab pos="3166745" algn="l"/>
                  <a:tab pos="3623901" algn="l"/>
                  <a:tab pos="4081055" algn="l"/>
                  <a:tab pos="4538209" algn="l"/>
                  <a:tab pos="4995363" algn="l"/>
                  <a:tab pos="5452518" algn="l"/>
                  <a:tab pos="5909672" algn="l"/>
                  <a:tab pos="6366827" algn="l"/>
                  <a:tab pos="6823981" algn="l"/>
                  <a:tab pos="7281135" algn="l"/>
                  <a:tab pos="7738289" algn="l"/>
                  <a:tab pos="8195443" algn="l"/>
                  <a:tab pos="8652597" algn="l"/>
                  <a:tab pos="9109752" algn="l"/>
                </a:tabLst>
              </a:pPr>
              <a:r>
                <a:rPr lang="en-GB" sz="2200" dirty="0">
                  <a:solidFill>
                    <a:srgbClr val="000080"/>
                  </a:solidFill>
                </a:rPr>
                <a:t>f(I)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98127" y="1475739"/>
            <a:ext cx="3098800" cy="2616655"/>
            <a:chOff x="4698127" y="1475739"/>
            <a:chExt cx="3098800" cy="2616655"/>
          </a:xfrm>
        </p:grpSpPr>
        <p:pic>
          <p:nvPicPr>
            <p:cNvPr id="28" name="Picture 27" descr="vlad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2752" y="1475739"/>
              <a:ext cx="2609550" cy="1860273"/>
            </a:xfrm>
            <a:prstGeom prst="rect">
              <a:avLst/>
            </a:prstGeom>
          </p:spPr>
        </p:pic>
        <p:sp>
          <p:nvSpPr>
            <p:cNvPr id="29" name="Text Box 6"/>
            <p:cNvSpPr txBox="1">
              <a:spLocks noChangeArrowheads="1"/>
            </p:cNvSpPr>
            <p:nvPr/>
          </p:nvSpPr>
          <p:spPr bwMode="auto">
            <a:xfrm>
              <a:off x="4698127" y="3260086"/>
              <a:ext cx="3098800" cy="83230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434837" tIns="217418" rIns="434837" bIns="217418">
              <a:prstTxWarp prst="textNoShape">
                <a:avLst/>
              </a:prstTxWarp>
            </a:bodyPr>
            <a:lstStyle/>
            <a:p>
              <a:pPr algn="ctr" defTabSz="457154" eaLnBrk="1" hangingPunct="1">
                <a:buClr>
                  <a:srgbClr val="000000"/>
                </a:buClr>
                <a:buSzPct val="45000"/>
                <a:tabLst>
                  <a:tab pos="0" algn="l"/>
                  <a:tab pos="423821" algn="l"/>
                  <a:tab pos="880975" algn="l"/>
                  <a:tab pos="1338129" algn="l"/>
                  <a:tab pos="1795283" algn="l"/>
                  <a:tab pos="2252438" algn="l"/>
                  <a:tab pos="2709592" algn="l"/>
                  <a:tab pos="3166745" algn="l"/>
                  <a:tab pos="3623901" algn="l"/>
                  <a:tab pos="4081055" algn="l"/>
                  <a:tab pos="4538209" algn="l"/>
                  <a:tab pos="4995363" algn="l"/>
                  <a:tab pos="5452518" algn="l"/>
                  <a:tab pos="5909672" algn="l"/>
                  <a:tab pos="6366827" algn="l"/>
                  <a:tab pos="6823981" algn="l"/>
                  <a:tab pos="7281135" algn="l"/>
                  <a:tab pos="7738289" algn="l"/>
                  <a:tab pos="8195443" algn="l"/>
                  <a:tab pos="8652597" algn="l"/>
                  <a:tab pos="9109752" algn="l"/>
                </a:tabLst>
              </a:pPr>
              <a:r>
                <a:rPr lang="en-GB" sz="2200" dirty="0">
                  <a:solidFill>
                    <a:srgbClr val="000080"/>
                  </a:solidFill>
                </a:rPr>
                <a:t>Aggregate </a:t>
              </a:r>
              <a:br>
                <a:rPr lang="en-GB" sz="2200" dirty="0">
                  <a:solidFill>
                    <a:srgbClr val="000080"/>
                  </a:solidFill>
                </a:rPr>
              </a:br>
              <a:r>
                <a:rPr lang="en-GB" sz="2200" dirty="0">
                  <a:solidFill>
                    <a:srgbClr val="000080"/>
                  </a:solidFill>
                </a:rPr>
                <a:t>(</a:t>
              </a:r>
              <a:r>
                <a:rPr lang="en-GB" sz="2200" dirty="0" err="1">
                  <a:solidFill>
                    <a:srgbClr val="000080"/>
                  </a:solidFill>
                </a:rPr>
                <a:t>BoW</a:t>
              </a:r>
              <a:r>
                <a:rPr lang="en-GB" sz="2200" dirty="0">
                  <a:solidFill>
                    <a:srgbClr val="000080"/>
                  </a:solidFill>
                </a:rPr>
                <a:t>, </a:t>
              </a:r>
              <a:r>
                <a:rPr lang="en-GB" sz="2200" b="1" dirty="0">
                  <a:solidFill>
                    <a:srgbClr val="000080"/>
                  </a:solidFill>
                </a:rPr>
                <a:t>VLAD</a:t>
              </a:r>
              <a:r>
                <a:rPr lang="en-GB" sz="2200" dirty="0">
                  <a:solidFill>
                    <a:srgbClr val="000080"/>
                  </a:solidFill>
                </a:rPr>
                <a:t>, FV)</a:t>
              </a:r>
            </a:p>
          </p:txBody>
        </p:sp>
      </p:grpSp>
      <p:sp>
        <p:nvSpPr>
          <p:cNvPr id="31" name="Line 8"/>
          <p:cNvSpPr>
            <a:spLocks noChangeShapeType="1"/>
          </p:cNvSpPr>
          <p:nvPr/>
        </p:nvSpPr>
        <p:spPr bwMode="auto">
          <a:xfrm>
            <a:off x="4447937" y="2439354"/>
            <a:ext cx="36195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91431" tIns="45716" rIns="91431" bIns="45716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-3413" y="1768227"/>
            <a:ext cx="1892300" cy="2122165"/>
            <a:chOff x="-3413" y="1768227"/>
            <a:chExt cx="1892300" cy="2122165"/>
          </a:xfrm>
        </p:grpSpPr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-3413" y="3260086"/>
              <a:ext cx="1892300" cy="6303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434837" tIns="217418" rIns="434837" bIns="217418">
              <a:prstTxWarp prst="textNoShape">
                <a:avLst/>
              </a:prstTxWarp>
            </a:bodyPr>
            <a:lstStyle/>
            <a:p>
              <a:pPr algn="ctr" defTabSz="457154" eaLnBrk="1" hangingPunct="1">
                <a:buClr>
                  <a:srgbClr val="000000"/>
                </a:buClr>
                <a:buSzPct val="45000"/>
                <a:tabLst>
                  <a:tab pos="0" algn="l"/>
                  <a:tab pos="423821" algn="l"/>
                  <a:tab pos="880975" algn="l"/>
                  <a:tab pos="1338129" algn="l"/>
                  <a:tab pos="1795283" algn="l"/>
                  <a:tab pos="2252438" algn="l"/>
                  <a:tab pos="2709592" algn="l"/>
                  <a:tab pos="3166745" algn="l"/>
                  <a:tab pos="3623901" algn="l"/>
                  <a:tab pos="4081055" algn="l"/>
                  <a:tab pos="4538209" algn="l"/>
                  <a:tab pos="4995363" algn="l"/>
                  <a:tab pos="5452518" algn="l"/>
                  <a:tab pos="5909672" algn="l"/>
                  <a:tab pos="6366827" algn="l"/>
                  <a:tab pos="6823981" algn="l"/>
                  <a:tab pos="7281135" algn="l"/>
                  <a:tab pos="7738289" algn="l"/>
                  <a:tab pos="8195443" algn="l"/>
                  <a:tab pos="8652597" algn="l"/>
                  <a:tab pos="9109752" algn="l"/>
                </a:tabLst>
              </a:pPr>
              <a:r>
                <a:rPr lang="en-GB" sz="2200" dirty="0">
                  <a:solidFill>
                    <a:srgbClr val="000080"/>
                  </a:solidFill>
                </a:rPr>
                <a:t>Image I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40" y="1768227"/>
              <a:ext cx="1789671" cy="1342253"/>
            </a:xfrm>
            <a:prstGeom prst="rect">
              <a:avLst/>
            </a:prstGeom>
            <a:ln w="38100">
              <a:solidFill>
                <a:schemeClr val="tx1"/>
              </a:solidFill>
            </a:ln>
            <a:scene3d>
              <a:camera prst="isometricOffAxis2Right"/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86417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 animBg="1"/>
      <p:bldP spid="15" grpId="0" animBg="1"/>
      <p:bldP spid="21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5066"/>
            <a:ext cx="8520599" cy="763500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Visual instance recognition: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Local feature based methods still perform best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0" y="4339610"/>
            <a:ext cx="90424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0">
              <a:spcBef>
                <a:spcPts val="0"/>
              </a:spcBef>
              <a:buSzPct val="100000"/>
            </a:pPr>
            <a:r>
              <a:rPr lang="en-US" sz="2400" dirty="0">
                <a:solidFill>
                  <a:schemeClr val="bg1"/>
                </a:solidFill>
              </a:rPr>
              <a:t>Learn better local features:</a:t>
            </a:r>
          </a:p>
          <a:p>
            <a:pPr marL="120650">
              <a:spcBef>
                <a:spcPts val="0"/>
              </a:spcBef>
              <a:buSzPct val="100000"/>
            </a:pPr>
            <a:endParaRPr lang="en-US" sz="1200" dirty="0">
              <a:solidFill>
                <a:schemeClr val="bg1"/>
              </a:solidFill>
            </a:endParaRPr>
          </a:p>
          <a:p>
            <a:pPr marL="120650">
              <a:spcBef>
                <a:spcPts val="0"/>
              </a:spcBef>
              <a:buSzPct val="100000"/>
            </a:pPr>
            <a:r>
              <a:rPr lang="en-US" sz="2000" dirty="0"/>
              <a:t>[Cummins &amp; Newman 09, </a:t>
            </a:r>
            <a:r>
              <a:rPr lang="en-US" sz="2000" dirty="0" err="1"/>
              <a:t>Jegou</a:t>
            </a:r>
            <a:r>
              <a:rPr lang="en-US" sz="2000" dirty="0"/>
              <a:t> et al. 07, </a:t>
            </a:r>
            <a:r>
              <a:rPr lang="en-US" sz="2000" dirty="0" err="1"/>
              <a:t>Knopp</a:t>
            </a:r>
            <a:r>
              <a:rPr lang="en-US" sz="2000" dirty="0"/>
              <a:t> et al. 10, Qin et al. 13, </a:t>
            </a:r>
            <a:r>
              <a:rPr lang="en-US" sz="2000" dirty="0" err="1"/>
              <a:t>Arandjelovi</a:t>
            </a:r>
            <a:r>
              <a:rPr lang="en" sz="2000" dirty="0"/>
              <a:t>ć</a:t>
            </a:r>
            <a:r>
              <a:rPr lang="en-US" sz="2000" dirty="0"/>
              <a:t> &amp; Zisserman 14, </a:t>
            </a:r>
            <a:r>
              <a:rPr lang="en-US" sz="2000" dirty="0" err="1"/>
              <a:t>Gronat</a:t>
            </a:r>
            <a:r>
              <a:rPr lang="en-US" sz="2000" dirty="0"/>
              <a:t> et al. 13, Cao et al. 13, Winder et al. 09, </a:t>
            </a:r>
            <a:r>
              <a:rPr lang="en-US" sz="2000" dirty="0" err="1"/>
              <a:t>Philbin</a:t>
            </a:r>
            <a:r>
              <a:rPr lang="en-US" sz="2000" dirty="0"/>
              <a:t> et al. 10, </a:t>
            </a:r>
            <a:r>
              <a:rPr lang="en-US" sz="2000" dirty="0" err="1"/>
              <a:t>Simonyan</a:t>
            </a:r>
            <a:r>
              <a:rPr lang="en-US" sz="2000" dirty="0"/>
              <a:t> et al. 12, </a:t>
            </a:r>
            <a:r>
              <a:rPr lang="en-US" sz="2000" dirty="0" err="1"/>
              <a:t>Simo</a:t>
            </a:r>
            <a:r>
              <a:rPr lang="en-US" sz="2000" dirty="0"/>
              <a:t>-Serra et al. 14, Paulin et al. 15, </a:t>
            </a:r>
            <a:r>
              <a:rPr lang="en-US" sz="2000" dirty="0" err="1"/>
              <a:t>Makadia</a:t>
            </a:r>
            <a:r>
              <a:rPr lang="en-US" sz="2000" dirty="0"/>
              <a:t> 10, </a:t>
            </a:r>
            <a:r>
              <a:rPr lang="en-US" sz="2000" dirty="0" err="1"/>
              <a:t>Mikulik</a:t>
            </a:r>
            <a:r>
              <a:rPr lang="en-US" sz="2000" dirty="0"/>
              <a:t> et al. 10, Qin et al. 14, …]</a:t>
            </a:r>
          </a:p>
        </p:txBody>
      </p:sp>
      <p:sp>
        <p:nvSpPr>
          <p:cNvPr id="47" name="Rounded Rectangle 46"/>
          <p:cNvSpPr/>
          <p:nvPr/>
        </p:nvSpPr>
        <p:spPr bwMode="auto">
          <a:xfrm rot="20639119">
            <a:off x="2430239" y="5034726"/>
            <a:ext cx="4418240" cy="1242456"/>
          </a:xfrm>
          <a:prstGeom prst="roundRect">
            <a:avLst>
              <a:gd name="adj" fmla="val 39759"/>
            </a:avLst>
          </a:prstGeom>
          <a:solidFill>
            <a:srgbClr val="FFFF00">
              <a:alpha val="89804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</a:rPr>
              <a:t>All start from either hand-engineered descriptors and/or don’t train for the end-task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3413" y="1475739"/>
            <a:ext cx="9150826" cy="2616655"/>
            <a:chOff x="-3413" y="1475739"/>
            <a:chExt cx="9150826" cy="2616655"/>
          </a:xfrm>
        </p:grpSpPr>
        <p:sp>
          <p:nvSpPr>
            <p:cNvPr id="24" name="Line 8"/>
            <p:cNvSpPr>
              <a:spLocks noChangeShapeType="1"/>
            </p:cNvSpPr>
            <p:nvPr/>
          </p:nvSpPr>
          <p:spPr bwMode="auto">
            <a:xfrm>
              <a:off x="1600597" y="2439354"/>
              <a:ext cx="361950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965087" y="1501767"/>
              <a:ext cx="2781300" cy="2548962"/>
              <a:chOff x="1965087" y="1501767"/>
              <a:chExt cx="2781300" cy="2548962"/>
            </a:xfrm>
          </p:grpSpPr>
          <p:pic>
            <p:nvPicPr>
              <p:cNvPr id="26" name="Picture 3"/>
              <p:cNvPicPr>
                <a:picLocks noChangeAspect="1" noChangeArrowheads="1"/>
              </p:cNvPicPr>
              <p:nvPr/>
            </p:nvPicPr>
            <p:blipFill>
              <a:blip r:embed="rId3"/>
              <a:stretch>
                <a:fillRect/>
              </a:stretch>
            </p:blipFill>
            <p:spPr bwMode="auto">
              <a:xfrm>
                <a:off x="2140124" y="1501767"/>
                <a:ext cx="2211286" cy="165768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sp>
            <p:nvSpPr>
              <p:cNvPr id="27" name="Text Box 6"/>
              <p:cNvSpPr txBox="1">
                <a:spLocks noChangeArrowheads="1"/>
              </p:cNvSpPr>
              <p:nvPr/>
            </p:nvSpPr>
            <p:spPr bwMode="auto">
              <a:xfrm>
                <a:off x="1965087" y="3260086"/>
                <a:ext cx="2781300" cy="79064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434837" tIns="217418" rIns="434837" bIns="217418">
                <a:prstTxWarp prst="textNoShape">
                  <a:avLst/>
                </a:prstTxWarp>
              </a:bodyPr>
              <a:lstStyle/>
              <a:p>
                <a:pPr defTabSz="457154" eaLnBrk="1" hangingPunct="1">
                  <a:buClr>
                    <a:srgbClr val="000000"/>
                  </a:buClr>
                  <a:buSzPct val="45000"/>
                  <a:tabLst>
                    <a:tab pos="0" algn="l"/>
                    <a:tab pos="423821" algn="l"/>
                    <a:tab pos="880975" algn="l"/>
                    <a:tab pos="1338129" algn="l"/>
                    <a:tab pos="1795283" algn="l"/>
                    <a:tab pos="2252438" algn="l"/>
                    <a:tab pos="2709592" algn="l"/>
                    <a:tab pos="3166745" algn="l"/>
                    <a:tab pos="3623901" algn="l"/>
                    <a:tab pos="4081055" algn="l"/>
                    <a:tab pos="4538209" algn="l"/>
                    <a:tab pos="4995363" algn="l"/>
                    <a:tab pos="5452518" algn="l"/>
                    <a:tab pos="5909672" algn="l"/>
                    <a:tab pos="6366827" algn="l"/>
                    <a:tab pos="6823981" algn="l"/>
                    <a:tab pos="7281135" algn="l"/>
                    <a:tab pos="7738289" algn="l"/>
                    <a:tab pos="8195443" algn="l"/>
                    <a:tab pos="8652597" algn="l"/>
                    <a:tab pos="9109752" algn="l"/>
                  </a:tabLst>
                </a:pPr>
                <a:r>
                  <a:rPr lang="en-GB" sz="2200" dirty="0">
                    <a:solidFill>
                      <a:srgbClr val="000080"/>
                    </a:solidFill>
                  </a:rPr>
                  <a:t>Extract local features (SIFT)</a:t>
                </a:r>
              </a:p>
            </p:txBody>
          </p:sp>
        </p:grp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7457837" y="2452054"/>
              <a:ext cx="361950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7344013" y="1597243"/>
              <a:ext cx="1803400" cy="2275620"/>
              <a:chOff x="7344013" y="1597243"/>
              <a:chExt cx="1803400" cy="2275620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7705170" y="1597243"/>
                <a:ext cx="1081087" cy="1800225"/>
                <a:chOff x="7491413" y="1658203"/>
                <a:chExt cx="1081087" cy="1800225"/>
              </a:xfrm>
            </p:grpSpPr>
            <p:sp>
              <p:nvSpPr>
                <p:cNvPr id="33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7491413" y="1658203"/>
                  <a:ext cx="1081087" cy="1800225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lIns="434880" tIns="217440" rIns="434880" bIns="217440">
                  <a:prstTxWarp prst="textNoShape">
                    <a:avLst/>
                  </a:prstTxWarp>
                </a:bodyPr>
                <a:lstStyle/>
                <a:p>
                  <a:pPr algn="ctr" defTabSz="457200" eaLnBrk="1" hangingPunct="1">
                    <a:lnSpc>
                      <a:spcPct val="75000"/>
                    </a:lnSpc>
                    <a:buClr>
                      <a:srgbClr val="000000"/>
                    </a:buClr>
                    <a:buSzPct val="45000"/>
                    <a:buFont typeface="Wingdings" charset="2"/>
                    <a:buNone/>
                    <a:tabLst>
                      <a:tab pos="0" algn="l"/>
                      <a:tab pos="423863" algn="l"/>
                      <a:tab pos="881063" algn="l"/>
                      <a:tab pos="1338263" algn="l"/>
                      <a:tab pos="1795463" algn="l"/>
                      <a:tab pos="2252663" algn="l"/>
                      <a:tab pos="2709863" algn="l"/>
                      <a:tab pos="3167063" algn="l"/>
                      <a:tab pos="3624263" algn="l"/>
                      <a:tab pos="4081463" algn="l"/>
                      <a:tab pos="4538663" algn="l"/>
                      <a:tab pos="4995863" algn="l"/>
                      <a:tab pos="5453063" algn="l"/>
                      <a:tab pos="5910263" algn="l"/>
                      <a:tab pos="6367463" algn="l"/>
                      <a:tab pos="6824663" algn="l"/>
                      <a:tab pos="7281863" algn="l"/>
                      <a:tab pos="7739063" algn="l"/>
                      <a:tab pos="8196263" algn="l"/>
                      <a:tab pos="8653463" algn="l"/>
                      <a:tab pos="9110663" algn="l"/>
                    </a:tabLst>
                  </a:pPr>
                  <a:r>
                    <a:rPr lang="en-GB" sz="1600" dirty="0">
                      <a:solidFill>
                        <a:srgbClr val="000000"/>
                      </a:solidFill>
                    </a:rPr>
                    <a:t>2</a:t>
                  </a:r>
                </a:p>
                <a:p>
                  <a:pPr algn="ctr" defTabSz="457200" eaLnBrk="1" hangingPunct="1">
                    <a:lnSpc>
                      <a:spcPct val="75000"/>
                    </a:lnSpc>
                    <a:buClr>
                      <a:srgbClr val="000000"/>
                    </a:buClr>
                    <a:buSzPct val="45000"/>
                    <a:buFont typeface="Wingdings" charset="2"/>
                    <a:buNone/>
                    <a:tabLst>
                      <a:tab pos="0" algn="l"/>
                      <a:tab pos="423863" algn="l"/>
                      <a:tab pos="881063" algn="l"/>
                      <a:tab pos="1338263" algn="l"/>
                      <a:tab pos="1795463" algn="l"/>
                      <a:tab pos="2252663" algn="l"/>
                      <a:tab pos="2709863" algn="l"/>
                      <a:tab pos="3167063" algn="l"/>
                      <a:tab pos="3624263" algn="l"/>
                      <a:tab pos="4081463" algn="l"/>
                      <a:tab pos="4538663" algn="l"/>
                      <a:tab pos="4995863" algn="l"/>
                      <a:tab pos="5453063" algn="l"/>
                      <a:tab pos="5910263" algn="l"/>
                      <a:tab pos="6367463" algn="l"/>
                      <a:tab pos="6824663" algn="l"/>
                      <a:tab pos="7281863" algn="l"/>
                      <a:tab pos="7739063" algn="l"/>
                      <a:tab pos="8196263" algn="l"/>
                      <a:tab pos="8653463" algn="l"/>
                      <a:tab pos="9110663" algn="l"/>
                    </a:tabLst>
                  </a:pPr>
                  <a:r>
                    <a:rPr lang="en-GB" sz="1600" dirty="0">
                      <a:solidFill>
                        <a:srgbClr val="000000"/>
                      </a:solidFill>
                    </a:rPr>
                    <a:t>0</a:t>
                  </a:r>
                </a:p>
                <a:p>
                  <a:pPr algn="ctr" defTabSz="457200" eaLnBrk="1" hangingPunct="1">
                    <a:lnSpc>
                      <a:spcPct val="75000"/>
                    </a:lnSpc>
                    <a:buClr>
                      <a:srgbClr val="000000"/>
                    </a:buClr>
                    <a:buSzPct val="45000"/>
                    <a:buFont typeface="Wingdings" charset="2"/>
                    <a:buNone/>
                    <a:tabLst>
                      <a:tab pos="0" algn="l"/>
                      <a:tab pos="423863" algn="l"/>
                      <a:tab pos="881063" algn="l"/>
                      <a:tab pos="1338263" algn="l"/>
                      <a:tab pos="1795463" algn="l"/>
                      <a:tab pos="2252663" algn="l"/>
                      <a:tab pos="2709863" algn="l"/>
                      <a:tab pos="3167063" algn="l"/>
                      <a:tab pos="3624263" algn="l"/>
                      <a:tab pos="4081463" algn="l"/>
                      <a:tab pos="4538663" algn="l"/>
                      <a:tab pos="4995863" algn="l"/>
                      <a:tab pos="5453063" algn="l"/>
                      <a:tab pos="5910263" algn="l"/>
                      <a:tab pos="6367463" algn="l"/>
                      <a:tab pos="6824663" algn="l"/>
                      <a:tab pos="7281863" algn="l"/>
                      <a:tab pos="7739063" algn="l"/>
                      <a:tab pos="8196263" algn="l"/>
                      <a:tab pos="8653463" algn="l"/>
                      <a:tab pos="9110663" algn="l"/>
                    </a:tabLst>
                  </a:pPr>
                  <a:r>
                    <a:rPr lang="en-GB" sz="1600" dirty="0">
                      <a:solidFill>
                        <a:srgbClr val="000000"/>
                      </a:solidFill>
                    </a:rPr>
                    <a:t>0</a:t>
                  </a:r>
                </a:p>
                <a:p>
                  <a:pPr algn="ctr" defTabSz="457200" eaLnBrk="1" hangingPunct="1">
                    <a:lnSpc>
                      <a:spcPct val="75000"/>
                    </a:lnSpc>
                    <a:buClr>
                      <a:srgbClr val="000000"/>
                    </a:buClr>
                    <a:buSzPct val="45000"/>
                    <a:buFont typeface="Wingdings" charset="2"/>
                    <a:buNone/>
                    <a:tabLst>
                      <a:tab pos="0" algn="l"/>
                      <a:tab pos="423863" algn="l"/>
                      <a:tab pos="881063" algn="l"/>
                      <a:tab pos="1338263" algn="l"/>
                      <a:tab pos="1795463" algn="l"/>
                      <a:tab pos="2252663" algn="l"/>
                      <a:tab pos="2709863" algn="l"/>
                      <a:tab pos="3167063" algn="l"/>
                      <a:tab pos="3624263" algn="l"/>
                      <a:tab pos="4081463" algn="l"/>
                      <a:tab pos="4538663" algn="l"/>
                      <a:tab pos="4995863" algn="l"/>
                      <a:tab pos="5453063" algn="l"/>
                      <a:tab pos="5910263" algn="l"/>
                      <a:tab pos="6367463" algn="l"/>
                      <a:tab pos="6824663" algn="l"/>
                      <a:tab pos="7281863" algn="l"/>
                      <a:tab pos="7739063" algn="l"/>
                      <a:tab pos="8196263" algn="l"/>
                      <a:tab pos="8653463" algn="l"/>
                      <a:tab pos="9110663" algn="l"/>
                    </a:tabLst>
                  </a:pPr>
                  <a:r>
                    <a:rPr lang="en-GB" sz="1600" dirty="0">
                      <a:solidFill>
                        <a:srgbClr val="000000"/>
                      </a:solidFill>
                    </a:rPr>
                    <a:t>1</a:t>
                  </a:r>
                </a:p>
                <a:p>
                  <a:pPr algn="ctr" defTabSz="457200" eaLnBrk="1" hangingPunct="1">
                    <a:lnSpc>
                      <a:spcPct val="75000"/>
                    </a:lnSpc>
                    <a:buClr>
                      <a:srgbClr val="000000"/>
                    </a:buClr>
                    <a:buSzPct val="45000"/>
                    <a:buFont typeface="Wingdings" charset="2"/>
                    <a:buNone/>
                    <a:tabLst>
                      <a:tab pos="0" algn="l"/>
                      <a:tab pos="423863" algn="l"/>
                      <a:tab pos="881063" algn="l"/>
                      <a:tab pos="1338263" algn="l"/>
                      <a:tab pos="1795463" algn="l"/>
                      <a:tab pos="2252663" algn="l"/>
                      <a:tab pos="2709863" algn="l"/>
                      <a:tab pos="3167063" algn="l"/>
                      <a:tab pos="3624263" algn="l"/>
                      <a:tab pos="4081463" algn="l"/>
                      <a:tab pos="4538663" algn="l"/>
                      <a:tab pos="4995863" algn="l"/>
                      <a:tab pos="5453063" algn="l"/>
                      <a:tab pos="5910263" algn="l"/>
                      <a:tab pos="6367463" algn="l"/>
                      <a:tab pos="6824663" algn="l"/>
                      <a:tab pos="7281863" algn="l"/>
                      <a:tab pos="7739063" algn="l"/>
                      <a:tab pos="8196263" algn="l"/>
                      <a:tab pos="8653463" algn="l"/>
                      <a:tab pos="9110663" algn="l"/>
                    </a:tabLst>
                  </a:pPr>
                  <a:r>
                    <a:rPr lang="en-GB" sz="1600" dirty="0">
                      <a:solidFill>
                        <a:srgbClr val="000000"/>
                      </a:solidFill>
                    </a:rPr>
                    <a:t>0</a:t>
                  </a:r>
                </a:p>
                <a:p>
                  <a:pPr algn="ctr" defTabSz="457200" eaLnBrk="1" hangingPunct="1">
                    <a:lnSpc>
                      <a:spcPct val="75000"/>
                    </a:lnSpc>
                    <a:buClr>
                      <a:srgbClr val="000000"/>
                    </a:buClr>
                    <a:buSzPct val="45000"/>
                    <a:buFont typeface="Wingdings" charset="2"/>
                    <a:buNone/>
                    <a:tabLst>
                      <a:tab pos="0" algn="l"/>
                      <a:tab pos="423863" algn="l"/>
                      <a:tab pos="881063" algn="l"/>
                      <a:tab pos="1338263" algn="l"/>
                      <a:tab pos="1795463" algn="l"/>
                      <a:tab pos="2252663" algn="l"/>
                      <a:tab pos="2709863" algn="l"/>
                      <a:tab pos="3167063" algn="l"/>
                      <a:tab pos="3624263" algn="l"/>
                      <a:tab pos="4081463" algn="l"/>
                      <a:tab pos="4538663" algn="l"/>
                      <a:tab pos="4995863" algn="l"/>
                      <a:tab pos="5453063" algn="l"/>
                      <a:tab pos="5910263" algn="l"/>
                      <a:tab pos="6367463" algn="l"/>
                      <a:tab pos="6824663" algn="l"/>
                      <a:tab pos="7281863" algn="l"/>
                      <a:tab pos="7739063" algn="l"/>
                      <a:tab pos="8196263" algn="l"/>
                      <a:tab pos="8653463" algn="l"/>
                      <a:tab pos="9110663" algn="l"/>
                    </a:tabLst>
                  </a:pPr>
                  <a:r>
                    <a:rPr lang="en-GB" sz="1600" dirty="0">
                      <a:solidFill>
                        <a:srgbClr val="000000"/>
                      </a:solidFill>
                    </a:rPr>
                    <a:t>1</a:t>
                  </a:r>
                </a:p>
                <a:p>
                  <a:pPr algn="ctr" defTabSz="457200" eaLnBrk="1" hangingPunct="1">
                    <a:lnSpc>
                      <a:spcPct val="75000"/>
                    </a:lnSpc>
                    <a:buClr>
                      <a:srgbClr val="000000"/>
                    </a:buClr>
                    <a:buSzPct val="45000"/>
                    <a:buFont typeface="Wingdings" charset="2"/>
                    <a:buNone/>
                    <a:tabLst>
                      <a:tab pos="0" algn="l"/>
                      <a:tab pos="423863" algn="l"/>
                      <a:tab pos="881063" algn="l"/>
                      <a:tab pos="1338263" algn="l"/>
                      <a:tab pos="1795463" algn="l"/>
                      <a:tab pos="2252663" algn="l"/>
                      <a:tab pos="2709863" algn="l"/>
                      <a:tab pos="3167063" algn="l"/>
                      <a:tab pos="3624263" algn="l"/>
                      <a:tab pos="4081463" algn="l"/>
                      <a:tab pos="4538663" algn="l"/>
                      <a:tab pos="4995863" algn="l"/>
                      <a:tab pos="5453063" algn="l"/>
                      <a:tab pos="5910263" algn="l"/>
                      <a:tab pos="6367463" algn="l"/>
                      <a:tab pos="6824663" algn="l"/>
                      <a:tab pos="7281863" algn="l"/>
                      <a:tab pos="7739063" algn="l"/>
                      <a:tab pos="8196263" algn="l"/>
                      <a:tab pos="8653463" algn="l"/>
                      <a:tab pos="9110663" algn="l"/>
                    </a:tabLst>
                  </a:pPr>
                  <a:r>
                    <a:rPr lang="en-GB" sz="1600" dirty="0">
                      <a:solidFill>
                        <a:srgbClr val="000000"/>
                      </a:solidFill>
                    </a:rPr>
                    <a:t>…</a:t>
                  </a:r>
                </a:p>
              </p:txBody>
            </p:sp>
            <p:grpSp>
              <p:nvGrpSpPr>
                <p:cNvPr id="34" name="Group 12"/>
                <p:cNvGrpSpPr>
                  <a:grpSpLocks/>
                </p:cNvGrpSpPr>
                <p:nvPr/>
              </p:nvGrpSpPr>
              <p:grpSpPr bwMode="auto">
                <a:xfrm>
                  <a:off x="7891463" y="1664553"/>
                  <a:ext cx="280987" cy="1690688"/>
                  <a:chOff x="4105" y="1502"/>
                  <a:chExt cx="177" cy="1065"/>
                </a:xfrm>
              </p:grpSpPr>
              <p:sp>
                <p:nvSpPr>
                  <p:cNvPr id="35" name="AutoShape 13"/>
                  <p:cNvSpPr>
                    <a:spLocks/>
                  </p:cNvSpPr>
                  <p:nvPr/>
                </p:nvSpPr>
                <p:spPr bwMode="auto">
                  <a:xfrm>
                    <a:off x="4105" y="1502"/>
                    <a:ext cx="49" cy="1065"/>
                  </a:xfrm>
                  <a:prstGeom prst="leftBracket">
                    <a:avLst>
                      <a:gd name="adj" fmla="val 181122"/>
                    </a:avLst>
                  </a:prstGeom>
                  <a:noFill/>
                  <a:ln w="36720">
                    <a:solidFill>
                      <a:srgbClr val="00008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" name="AutoShape 14"/>
                  <p:cNvSpPr>
                    <a:spLocks/>
                  </p:cNvSpPr>
                  <p:nvPr/>
                </p:nvSpPr>
                <p:spPr bwMode="auto">
                  <a:xfrm rot="10800000">
                    <a:off x="4235" y="1505"/>
                    <a:ext cx="49" cy="1064"/>
                  </a:xfrm>
                  <a:prstGeom prst="leftBracket">
                    <a:avLst>
                      <a:gd name="adj" fmla="val 180952"/>
                    </a:avLst>
                  </a:prstGeom>
                  <a:noFill/>
                  <a:ln w="36720">
                    <a:solidFill>
                      <a:srgbClr val="00008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1" name="Text Box 6"/>
              <p:cNvSpPr txBox="1">
                <a:spLocks noChangeArrowheads="1"/>
              </p:cNvSpPr>
              <p:nvPr/>
            </p:nvSpPr>
            <p:spPr bwMode="auto">
              <a:xfrm>
                <a:off x="7344013" y="3260086"/>
                <a:ext cx="1803400" cy="61277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434837" tIns="217418" rIns="434837" bIns="217418">
                <a:prstTxWarp prst="textNoShape">
                  <a:avLst/>
                </a:prstTxWarp>
              </a:bodyPr>
              <a:lstStyle/>
              <a:p>
                <a:pPr algn="ctr" defTabSz="457154" eaLnBrk="1" hangingPunct="1">
                  <a:buClr>
                    <a:srgbClr val="000000"/>
                  </a:buClr>
                  <a:buSzPct val="45000"/>
                  <a:tabLst>
                    <a:tab pos="0" algn="l"/>
                    <a:tab pos="423821" algn="l"/>
                    <a:tab pos="880975" algn="l"/>
                    <a:tab pos="1338129" algn="l"/>
                    <a:tab pos="1795283" algn="l"/>
                    <a:tab pos="2252438" algn="l"/>
                    <a:tab pos="2709592" algn="l"/>
                    <a:tab pos="3166745" algn="l"/>
                    <a:tab pos="3623901" algn="l"/>
                    <a:tab pos="4081055" algn="l"/>
                    <a:tab pos="4538209" algn="l"/>
                    <a:tab pos="4995363" algn="l"/>
                    <a:tab pos="5452518" algn="l"/>
                    <a:tab pos="5909672" algn="l"/>
                    <a:tab pos="6366827" algn="l"/>
                    <a:tab pos="6823981" algn="l"/>
                    <a:tab pos="7281135" algn="l"/>
                    <a:tab pos="7738289" algn="l"/>
                    <a:tab pos="8195443" algn="l"/>
                    <a:tab pos="8652597" algn="l"/>
                    <a:tab pos="9109752" algn="l"/>
                  </a:tabLst>
                </a:pPr>
                <a:r>
                  <a:rPr lang="en-GB" sz="2200" dirty="0">
                    <a:solidFill>
                      <a:srgbClr val="000080"/>
                    </a:solidFill>
                  </a:rPr>
                  <a:t>f(I)</a:t>
                </a: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4698127" y="1475739"/>
              <a:ext cx="3098800" cy="2616655"/>
              <a:chOff x="4698127" y="1475739"/>
              <a:chExt cx="3098800" cy="2616655"/>
            </a:xfrm>
          </p:grpSpPr>
          <p:pic>
            <p:nvPicPr>
              <p:cNvPr id="38" name="Picture 37" descr="vlad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2752" y="1475739"/>
                <a:ext cx="2609550" cy="1860273"/>
              </a:xfrm>
              <a:prstGeom prst="rect">
                <a:avLst/>
              </a:prstGeom>
            </p:spPr>
          </p:pic>
          <p:sp>
            <p:nvSpPr>
              <p:cNvPr id="39" name="Text Box 6"/>
              <p:cNvSpPr txBox="1">
                <a:spLocks noChangeArrowheads="1"/>
              </p:cNvSpPr>
              <p:nvPr/>
            </p:nvSpPr>
            <p:spPr bwMode="auto">
              <a:xfrm>
                <a:off x="4698127" y="3260086"/>
                <a:ext cx="3098800" cy="83230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434837" tIns="217418" rIns="434837" bIns="217418">
                <a:prstTxWarp prst="textNoShape">
                  <a:avLst/>
                </a:prstTxWarp>
              </a:bodyPr>
              <a:lstStyle/>
              <a:p>
                <a:pPr algn="ctr" defTabSz="457154" eaLnBrk="1" hangingPunct="1">
                  <a:buClr>
                    <a:srgbClr val="000000"/>
                  </a:buClr>
                  <a:buSzPct val="45000"/>
                  <a:tabLst>
                    <a:tab pos="0" algn="l"/>
                    <a:tab pos="423821" algn="l"/>
                    <a:tab pos="880975" algn="l"/>
                    <a:tab pos="1338129" algn="l"/>
                    <a:tab pos="1795283" algn="l"/>
                    <a:tab pos="2252438" algn="l"/>
                    <a:tab pos="2709592" algn="l"/>
                    <a:tab pos="3166745" algn="l"/>
                    <a:tab pos="3623901" algn="l"/>
                    <a:tab pos="4081055" algn="l"/>
                    <a:tab pos="4538209" algn="l"/>
                    <a:tab pos="4995363" algn="l"/>
                    <a:tab pos="5452518" algn="l"/>
                    <a:tab pos="5909672" algn="l"/>
                    <a:tab pos="6366827" algn="l"/>
                    <a:tab pos="6823981" algn="l"/>
                    <a:tab pos="7281135" algn="l"/>
                    <a:tab pos="7738289" algn="l"/>
                    <a:tab pos="8195443" algn="l"/>
                    <a:tab pos="8652597" algn="l"/>
                    <a:tab pos="9109752" algn="l"/>
                  </a:tabLst>
                </a:pPr>
                <a:r>
                  <a:rPr lang="en-GB" sz="2200" dirty="0">
                    <a:solidFill>
                      <a:srgbClr val="000080"/>
                    </a:solidFill>
                  </a:rPr>
                  <a:t>Aggregate </a:t>
                </a:r>
                <a:br>
                  <a:rPr lang="en-GB" sz="2200" dirty="0">
                    <a:solidFill>
                      <a:srgbClr val="000080"/>
                    </a:solidFill>
                  </a:rPr>
                </a:br>
                <a:r>
                  <a:rPr lang="en-GB" sz="2200" dirty="0">
                    <a:solidFill>
                      <a:srgbClr val="000080"/>
                    </a:solidFill>
                  </a:rPr>
                  <a:t>(</a:t>
                </a:r>
                <a:r>
                  <a:rPr lang="en-GB" sz="2200" dirty="0" err="1">
                    <a:solidFill>
                      <a:srgbClr val="000080"/>
                    </a:solidFill>
                  </a:rPr>
                  <a:t>BoW</a:t>
                </a:r>
                <a:r>
                  <a:rPr lang="en-GB" sz="2200" dirty="0">
                    <a:solidFill>
                      <a:srgbClr val="000080"/>
                    </a:solidFill>
                  </a:rPr>
                  <a:t>, </a:t>
                </a:r>
                <a:r>
                  <a:rPr lang="en-GB" sz="2200" b="1" dirty="0">
                    <a:solidFill>
                      <a:srgbClr val="000080"/>
                    </a:solidFill>
                  </a:rPr>
                  <a:t>VLAD</a:t>
                </a:r>
                <a:r>
                  <a:rPr lang="en-GB" sz="2200" dirty="0">
                    <a:solidFill>
                      <a:srgbClr val="000080"/>
                    </a:solidFill>
                  </a:rPr>
                  <a:t>, FV)</a:t>
                </a:r>
              </a:p>
            </p:txBody>
          </p:sp>
        </p:grpSp>
        <p:sp>
          <p:nvSpPr>
            <p:cNvPr id="40" name="Line 8"/>
            <p:cNvSpPr>
              <a:spLocks noChangeShapeType="1"/>
            </p:cNvSpPr>
            <p:nvPr/>
          </p:nvSpPr>
          <p:spPr bwMode="auto">
            <a:xfrm>
              <a:off x="4447937" y="2439354"/>
              <a:ext cx="361950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-3413" y="1768227"/>
              <a:ext cx="1892300" cy="2122165"/>
              <a:chOff x="-3413" y="1768227"/>
              <a:chExt cx="1892300" cy="2122165"/>
            </a:xfrm>
          </p:grpSpPr>
          <p:sp>
            <p:nvSpPr>
              <p:cNvPr id="42" name="Text Box 6"/>
              <p:cNvSpPr txBox="1">
                <a:spLocks noChangeArrowheads="1"/>
              </p:cNvSpPr>
              <p:nvPr/>
            </p:nvSpPr>
            <p:spPr bwMode="auto">
              <a:xfrm>
                <a:off x="-3413" y="3260086"/>
                <a:ext cx="1892300" cy="63030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434837" tIns="217418" rIns="434837" bIns="217418">
                <a:prstTxWarp prst="textNoShape">
                  <a:avLst/>
                </a:prstTxWarp>
              </a:bodyPr>
              <a:lstStyle/>
              <a:p>
                <a:pPr algn="ctr" defTabSz="457154" eaLnBrk="1" hangingPunct="1">
                  <a:buClr>
                    <a:srgbClr val="000000"/>
                  </a:buClr>
                  <a:buSzPct val="45000"/>
                  <a:tabLst>
                    <a:tab pos="0" algn="l"/>
                    <a:tab pos="423821" algn="l"/>
                    <a:tab pos="880975" algn="l"/>
                    <a:tab pos="1338129" algn="l"/>
                    <a:tab pos="1795283" algn="l"/>
                    <a:tab pos="2252438" algn="l"/>
                    <a:tab pos="2709592" algn="l"/>
                    <a:tab pos="3166745" algn="l"/>
                    <a:tab pos="3623901" algn="l"/>
                    <a:tab pos="4081055" algn="l"/>
                    <a:tab pos="4538209" algn="l"/>
                    <a:tab pos="4995363" algn="l"/>
                    <a:tab pos="5452518" algn="l"/>
                    <a:tab pos="5909672" algn="l"/>
                    <a:tab pos="6366827" algn="l"/>
                    <a:tab pos="6823981" algn="l"/>
                    <a:tab pos="7281135" algn="l"/>
                    <a:tab pos="7738289" algn="l"/>
                    <a:tab pos="8195443" algn="l"/>
                    <a:tab pos="8652597" algn="l"/>
                    <a:tab pos="9109752" algn="l"/>
                  </a:tabLst>
                </a:pPr>
                <a:r>
                  <a:rPr lang="en-GB" sz="2200" dirty="0">
                    <a:solidFill>
                      <a:srgbClr val="000080"/>
                    </a:solidFill>
                  </a:rPr>
                  <a:t>Image I</a:t>
                </a: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240" y="1768227"/>
                <a:ext cx="1789671" cy="1342253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  <a:scene3d>
                <a:camera prst="isometricOffAxis2Right"/>
                <a:lightRig rig="threePt" dir="t"/>
              </a:scene3d>
            </p:spPr>
          </p:pic>
        </p:grpSp>
      </p:grpSp>
    </p:spTree>
    <p:extLst>
      <p:ext uri="{BB962C8B-B14F-4D97-AF65-F5344CB8AC3E}">
        <p14:creationId xmlns:p14="http://schemas.microsoft.com/office/powerpoint/2010/main" val="84612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5066"/>
            <a:ext cx="8520599" cy="763500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Visual instance recognition: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Local feature based methods still perform best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0" y="4517410"/>
            <a:ext cx="90424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0">
              <a:spcBef>
                <a:spcPts val="0"/>
              </a:spcBef>
              <a:buSzPct val="100000"/>
            </a:pPr>
            <a:r>
              <a:rPr lang="en-US" sz="2400" dirty="0">
                <a:solidFill>
                  <a:schemeClr val="bg1"/>
                </a:solidFill>
              </a:rPr>
              <a:t>Replace local features with a pre-trained CNN descriptor:</a:t>
            </a:r>
          </a:p>
          <a:p>
            <a:pPr marL="120650">
              <a:spcBef>
                <a:spcPts val="0"/>
              </a:spcBef>
              <a:buSzPct val="100000"/>
            </a:pPr>
            <a:endParaRPr lang="en-US" sz="1200" dirty="0"/>
          </a:p>
          <a:p>
            <a:pPr marL="120650">
              <a:spcBef>
                <a:spcPts val="0"/>
              </a:spcBef>
              <a:buSzPct val="100000"/>
            </a:pPr>
            <a:r>
              <a:rPr lang="en" sz="2000" dirty="0"/>
              <a:t>[Babenko et al. 14, Gong et al. 14, Azizpour et al. 14, Razavian et al. 14,  Babenko &amp; Lempitsky 15]</a:t>
            </a:r>
            <a:endParaRPr lang="en-US" sz="2000" dirty="0"/>
          </a:p>
        </p:txBody>
      </p:sp>
      <p:sp>
        <p:nvSpPr>
          <p:cNvPr id="48" name="Rounded Rectangle 47"/>
          <p:cNvSpPr/>
          <p:nvPr/>
        </p:nvSpPr>
        <p:spPr bwMode="auto">
          <a:xfrm rot="20639119">
            <a:off x="3280188" y="5211324"/>
            <a:ext cx="2799010" cy="1232287"/>
          </a:xfrm>
          <a:prstGeom prst="roundRect">
            <a:avLst>
              <a:gd name="adj" fmla="val 39759"/>
            </a:avLst>
          </a:prstGeom>
          <a:solidFill>
            <a:srgbClr val="FFFF00">
              <a:alpha val="89804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</a:rPr>
              <a:t>Not trained on the instance recognition task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-3413" y="1475739"/>
            <a:ext cx="9150826" cy="2616655"/>
            <a:chOff x="-3413" y="1475739"/>
            <a:chExt cx="9150826" cy="2616655"/>
          </a:xfrm>
        </p:grpSpPr>
        <p:sp>
          <p:nvSpPr>
            <p:cNvPr id="26" name="Line 8"/>
            <p:cNvSpPr>
              <a:spLocks noChangeShapeType="1"/>
            </p:cNvSpPr>
            <p:nvPr/>
          </p:nvSpPr>
          <p:spPr bwMode="auto">
            <a:xfrm>
              <a:off x="1600597" y="2439354"/>
              <a:ext cx="361950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1965087" y="1501767"/>
              <a:ext cx="2781300" cy="2548962"/>
              <a:chOff x="1965087" y="1501767"/>
              <a:chExt cx="2781300" cy="2548962"/>
            </a:xfrm>
          </p:grpSpPr>
          <p:pic>
            <p:nvPicPr>
              <p:cNvPr id="62" name="Picture 3"/>
              <p:cNvPicPr>
                <a:picLocks noChangeAspect="1" noChangeArrowheads="1"/>
              </p:cNvPicPr>
              <p:nvPr/>
            </p:nvPicPr>
            <p:blipFill>
              <a:blip r:embed="rId3"/>
              <a:stretch>
                <a:fillRect/>
              </a:stretch>
            </p:blipFill>
            <p:spPr bwMode="auto">
              <a:xfrm>
                <a:off x="2140124" y="1501767"/>
                <a:ext cx="2211286" cy="165768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sp>
            <p:nvSpPr>
              <p:cNvPr id="63" name="Text Box 6"/>
              <p:cNvSpPr txBox="1">
                <a:spLocks noChangeArrowheads="1"/>
              </p:cNvSpPr>
              <p:nvPr/>
            </p:nvSpPr>
            <p:spPr bwMode="auto">
              <a:xfrm>
                <a:off x="1965087" y="3260086"/>
                <a:ext cx="2781300" cy="79064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434837" tIns="217418" rIns="434837" bIns="217418">
                <a:prstTxWarp prst="textNoShape">
                  <a:avLst/>
                </a:prstTxWarp>
              </a:bodyPr>
              <a:lstStyle/>
              <a:p>
                <a:pPr defTabSz="457154" eaLnBrk="1" hangingPunct="1">
                  <a:buClr>
                    <a:srgbClr val="000000"/>
                  </a:buClr>
                  <a:buSzPct val="45000"/>
                  <a:tabLst>
                    <a:tab pos="0" algn="l"/>
                    <a:tab pos="423821" algn="l"/>
                    <a:tab pos="880975" algn="l"/>
                    <a:tab pos="1338129" algn="l"/>
                    <a:tab pos="1795283" algn="l"/>
                    <a:tab pos="2252438" algn="l"/>
                    <a:tab pos="2709592" algn="l"/>
                    <a:tab pos="3166745" algn="l"/>
                    <a:tab pos="3623901" algn="l"/>
                    <a:tab pos="4081055" algn="l"/>
                    <a:tab pos="4538209" algn="l"/>
                    <a:tab pos="4995363" algn="l"/>
                    <a:tab pos="5452518" algn="l"/>
                    <a:tab pos="5909672" algn="l"/>
                    <a:tab pos="6366827" algn="l"/>
                    <a:tab pos="6823981" algn="l"/>
                    <a:tab pos="7281135" algn="l"/>
                    <a:tab pos="7738289" algn="l"/>
                    <a:tab pos="8195443" algn="l"/>
                    <a:tab pos="8652597" algn="l"/>
                    <a:tab pos="9109752" algn="l"/>
                  </a:tabLst>
                </a:pPr>
                <a:r>
                  <a:rPr lang="en-GB" sz="2200" dirty="0">
                    <a:solidFill>
                      <a:srgbClr val="000080"/>
                    </a:solidFill>
                  </a:rPr>
                  <a:t>Extract local features (SIFT)</a:t>
                </a:r>
              </a:p>
            </p:txBody>
          </p:sp>
        </p:grpSp>
        <p:sp>
          <p:nvSpPr>
            <p:cNvPr id="33" name="Line 8"/>
            <p:cNvSpPr>
              <a:spLocks noChangeShapeType="1"/>
            </p:cNvSpPr>
            <p:nvPr/>
          </p:nvSpPr>
          <p:spPr bwMode="auto">
            <a:xfrm>
              <a:off x="7457837" y="2452054"/>
              <a:ext cx="361950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7344013" y="1597243"/>
              <a:ext cx="1803400" cy="2275620"/>
              <a:chOff x="7344013" y="1597243"/>
              <a:chExt cx="1803400" cy="227562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7705170" y="1597243"/>
                <a:ext cx="1081087" cy="1800225"/>
                <a:chOff x="7491413" y="1658203"/>
                <a:chExt cx="1081087" cy="1800225"/>
              </a:xfrm>
            </p:grpSpPr>
            <p:sp>
              <p:nvSpPr>
                <p:cNvPr id="44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7491413" y="1658203"/>
                  <a:ext cx="1081087" cy="1800225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lIns="434880" tIns="217440" rIns="434880" bIns="217440">
                  <a:prstTxWarp prst="textNoShape">
                    <a:avLst/>
                  </a:prstTxWarp>
                </a:bodyPr>
                <a:lstStyle/>
                <a:p>
                  <a:pPr algn="ctr" defTabSz="457200" eaLnBrk="1" hangingPunct="1">
                    <a:lnSpc>
                      <a:spcPct val="75000"/>
                    </a:lnSpc>
                    <a:buClr>
                      <a:srgbClr val="000000"/>
                    </a:buClr>
                    <a:buSzPct val="45000"/>
                    <a:buFont typeface="Wingdings" charset="2"/>
                    <a:buNone/>
                    <a:tabLst>
                      <a:tab pos="0" algn="l"/>
                      <a:tab pos="423863" algn="l"/>
                      <a:tab pos="881063" algn="l"/>
                      <a:tab pos="1338263" algn="l"/>
                      <a:tab pos="1795463" algn="l"/>
                      <a:tab pos="2252663" algn="l"/>
                      <a:tab pos="2709863" algn="l"/>
                      <a:tab pos="3167063" algn="l"/>
                      <a:tab pos="3624263" algn="l"/>
                      <a:tab pos="4081463" algn="l"/>
                      <a:tab pos="4538663" algn="l"/>
                      <a:tab pos="4995863" algn="l"/>
                      <a:tab pos="5453063" algn="l"/>
                      <a:tab pos="5910263" algn="l"/>
                      <a:tab pos="6367463" algn="l"/>
                      <a:tab pos="6824663" algn="l"/>
                      <a:tab pos="7281863" algn="l"/>
                      <a:tab pos="7739063" algn="l"/>
                      <a:tab pos="8196263" algn="l"/>
                      <a:tab pos="8653463" algn="l"/>
                      <a:tab pos="9110663" algn="l"/>
                    </a:tabLst>
                  </a:pPr>
                  <a:r>
                    <a:rPr lang="en-GB" sz="1600" dirty="0">
                      <a:solidFill>
                        <a:srgbClr val="000000"/>
                      </a:solidFill>
                    </a:rPr>
                    <a:t>2</a:t>
                  </a:r>
                </a:p>
                <a:p>
                  <a:pPr algn="ctr" defTabSz="457200" eaLnBrk="1" hangingPunct="1">
                    <a:lnSpc>
                      <a:spcPct val="75000"/>
                    </a:lnSpc>
                    <a:buClr>
                      <a:srgbClr val="000000"/>
                    </a:buClr>
                    <a:buSzPct val="45000"/>
                    <a:buFont typeface="Wingdings" charset="2"/>
                    <a:buNone/>
                    <a:tabLst>
                      <a:tab pos="0" algn="l"/>
                      <a:tab pos="423863" algn="l"/>
                      <a:tab pos="881063" algn="l"/>
                      <a:tab pos="1338263" algn="l"/>
                      <a:tab pos="1795463" algn="l"/>
                      <a:tab pos="2252663" algn="l"/>
                      <a:tab pos="2709863" algn="l"/>
                      <a:tab pos="3167063" algn="l"/>
                      <a:tab pos="3624263" algn="l"/>
                      <a:tab pos="4081463" algn="l"/>
                      <a:tab pos="4538663" algn="l"/>
                      <a:tab pos="4995863" algn="l"/>
                      <a:tab pos="5453063" algn="l"/>
                      <a:tab pos="5910263" algn="l"/>
                      <a:tab pos="6367463" algn="l"/>
                      <a:tab pos="6824663" algn="l"/>
                      <a:tab pos="7281863" algn="l"/>
                      <a:tab pos="7739063" algn="l"/>
                      <a:tab pos="8196263" algn="l"/>
                      <a:tab pos="8653463" algn="l"/>
                      <a:tab pos="9110663" algn="l"/>
                    </a:tabLst>
                  </a:pPr>
                  <a:r>
                    <a:rPr lang="en-GB" sz="1600" dirty="0">
                      <a:solidFill>
                        <a:srgbClr val="000000"/>
                      </a:solidFill>
                    </a:rPr>
                    <a:t>0</a:t>
                  </a:r>
                </a:p>
                <a:p>
                  <a:pPr algn="ctr" defTabSz="457200" eaLnBrk="1" hangingPunct="1">
                    <a:lnSpc>
                      <a:spcPct val="75000"/>
                    </a:lnSpc>
                    <a:buClr>
                      <a:srgbClr val="000000"/>
                    </a:buClr>
                    <a:buSzPct val="45000"/>
                    <a:buFont typeface="Wingdings" charset="2"/>
                    <a:buNone/>
                    <a:tabLst>
                      <a:tab pos="0" algn="l"/>
                      <a:tab pos="423863" algn="l"/>
                      <a:tab pos="881063" algn="l"/>
                      <a:tab pos="1338263" algn="l"/>
                      <a:tab pos="1795463" algn="l"/>
                      <a:tab pos="2252663" algn="l"/>
                      <a:tab pos="2709863" algn="l"/>
                      <a:tab pos="3167063" algn="l"/>
                      <a:tab pos="3624263" algn="l"/>
                      <a:tab pos="4081463" algn="l"/>
                      <a:tab pos="4538663" algn="l"/>
                      <a:tab pos="4995863" algn="l"/>
                      <a:tab pos="5453063" algn="l"/>
                      <a:tab pos="5910263" algn="l"/>
                      <a:tab pos="6367463" algn="l"/>
                      <a:tab pos="6824663" algn="l"/>
                      <a:tab pos="7281863" algn="l"/>
                      <a:tab pos="7739063" algn="l"/>
                      <a:tab pos="8196263" algn="l"/>
                      <a:tab pos="8653463" algn="l"/>
                      <a:tab pos="9110663" algn="l"/>
                    </a:tabLst>
                  </a:pPr>
                  <a:r>
                    <a:rPr lang="en-GB" sz="1600" dirty="0">
                      <a:solidFill>
                        <a:srgbClr val="000000"/>
                      </a:solidFill>
                    </a:rPr>
                    <a:t>0</a:t>
                  </a:r>
                </a:p>
                <a:p>
                  <a:pPr algn="ctr" defTabSz="457200" eaLnBrk="1" hangingPunct="1">
                    <a:lnSpc>
                      <a:spcPct val="75000"/>
                    </a:lnSpc>
                    <a:buClr>
                      <a:srgbClr val="000000"/>
                    </a:buClr>
                    <a:buSzPct val="45000"/>
                    <a:buFont typeface="Wingdings" charset="2"/>
                    <a:buNone/>
                    <a:tabLst>
                      <a:tab pos="0" algn="l"/>
                      <a:tab pos="423863" algn="l"/>
                      <a:tab pos="881063" algn="l"/>
                      <a:tab pos="1338263" algn="l"/>
                      <a:tab pos="1795463" algn="l"/>
                      <a:tab pos="2252663" algn="l"/>
                      <a:tab pos="2709863" algn="l"/>
                      <a:tab pos="3167063" algn="l"/>
                      <a:tab pos="3624263" algn="l"/>
                      <a:tab pos="4081463" algn="l"/>
                      <a:tab pos="4538663" algn="l"/>
                      <a:tab pos="4995863" algn="l"/>
                      <a:tab pos="5453063" algn="l"/>
                      <a:tab pos="5910263" algn="l"/>
                      <a:tab pos="6367463" algn="l"/>
                      <a:tab pos="6824663" algn="l"/>
                      <a:tab pos="7281863" algn="l"/>
                      <a:tab pos="7739063" algn="l"/>
                      <a:tab pos="8196263" algn="l"/>
                      <a:tab pos="8653463" algn="l"/>
                      <a:tab pos="9110663" algn="l"/>
                    </a:tabLst>
                  </a:pPr>
                  <a:r>
                    <a:rPr lang="en-GB" sz="1600" dirty="0">
                      <a:solidFill>
                        <a:srgbClr val="000000"/>
                      </a:solidFill>
                    </a:rPr>
                    <a:t>1</a:t>
                  </a:r>
                </a:p>
                <a:p>
                  <a:pPr algn="ctr" defTabSz="457200" eaLnBrk="1" hangingPunct="1">
                    <a:lnSpc>
                      <a:spcPct val="75000"/>
                    </a:lnSpc>
                    <a:buClr>
                      <a:srgbClr val="000000"/>
                    </a:buClr>
                    <a:buSzPct val="45000"/>
                    <a:buFont typeface="Wingdings" charset="2"/>
                    <a:buNone/>
                    <a:tabLst>
                      <a:tab pos="0" algn="l"/>
                      <a:tab pos="423863" algn="l"/>
                      <a:tab pos="881063" algn="l"/>
                      <a:tab pos="1338263" algn="l"/>
                      <a:tab pos="1795463" algn="l"/>
                      <a:tab pos="2252663" algn="l"/>
                      <a:tab pos="2709863" algn="l"/>
                      <a:tab pos="3167063" algn="l"/>
                      <a:tab pos="3624263" algn="l"/>
                      <a:tab pos="4081463" algn="l"/>
                      <a:tab pos="4538663" algn="l"/>
                      <a:tab pos="4995863" algn="l"/>
                      <a:tab pos="5453063" algn="l"/>
                      <a:tab pos="5910263" algn="l"/>
                      <a:tab pos="6367463" algn="l"/>
                      <a:tab pos="6824663" algn="l"/>
                      <a:tab pos="7281863" algn="l"/>
                      <a:tab pos="7739063" algn="l"/>
                      <a:tab pos="8196263" algn="l"/>
                      <a:tab pos="8653463" algn="l"/>
                      <a:tab pos="9110663" algn="l"/>
                    </a:tabLst>
                  </a:pPr>
                  <a:r>
                    <a:rPr lang="en-GB" sz="1600" dirty="0">
                      <a:solidFill>
                        <a:srgbClr val="000000"/>
                      </a:solidFill>
                    </a:rPr>
                    <a:t>0</a:t>
                  </a:r>
                </a:p>
                <a:p>
                  <a:pPr algn="ctr" defTabSz="457200" eaLnBrk="1" hangingPunct="1">
                    <a:lnSpc>
                      <a:spcPct val="75000"/>
                    </a:lnSpc>
                    <a:buClr>
                      <a:srgbClr val="000000"/>
                    </a:buClr>
                    <a:buSzPct val="45000"/>
                    <a:buFont typeface="Wingdings" charset="2"/>
                    <a:buNone/>
                    <a:tabLst>
                      <a:tab pos="0" algn="l"/>
                      <a:tab pos="423863" algn="l"/>
                      <a:tab pos="881063" algn="l"/>
                      <a:tab pos="1338263" algn="l"/>
                      <a:tab pos="1795463" algn="l"/>
                      <a:tab pos="2252663" algn="l"/>
                      <a:tab pos="2709863" algn="l"/>
                      <a:tab pos="3167063" algn="l"/>
                      <a:tab pos="3624263" algn="l"/>
                      <a:tab pos="4081463" algn="l"/>
                      <a:tab pos="4538663" algn="l"/>
                      <a:tab pos="4995863" algn="l"/>
                      <a:tab pos="5453063" algn="l"/>
                      <a:tab pos="5910263" algn="l"/>
                      <a:tab pos="6367463" algn="l"/>
                      <a:tab pos="6824663" algn="l"/>
                      <a:tab pos="7281863" algn="l"/>
                      <a:tab pos="7739063" algn="l"/>
                      <a:tab pos="8196263" algn="l"/>
                      <a:tab pos="8653463" algn="l"/>
                      <a:tab pos="9110663" algn="l"/>
                    </a:tabLst>
                  </a:pPr>
                  <a:r>
                    <a:rPr lang="en-GB" sz="1600" dirty="0">
                      <a:solidFill>
                        <a:srgbClr val="000000"/>
                      </a:solidFill>
                    </a:rPr>
                    <a:t>1</a:t>
                  </a:r>
                </a:p>
                <a:p>
                  <a:pPr algn="ctr" defTabSz="457200" eaLnBrk="1" hangingPunct="1">
                    <a:lnSpc>
                      <a:spcPct val="75000"/>
                    </a:lnSpc>
                    <a:buClr>
                      <a:srgbClr val="000000"/>
                    </a:buClr>
                    <a:buSzPct val="45000"/>
                    <a:buFont typeface="Wingdings" charset="2"/>
                    <a:buNone/>
                    <a:tabLst>
                      <a:tab pos="0" algn="l"/>
                      <a:tab pos="423863" algn="l"/>
                      <a:tab pos="881063" algn="l"/>
                      <a:tab pos="1338263" algn="l"/>
                      <a:tab pos="1795463" algn="l"/>
                      <a:tab pos="2252663" algn="l"/>
                      <a:tab pos="2709863" algn="l"/>
                      <a:tab pos="3167063" algn="l"/>
                      <a:tab pos="3624263" algn="l"/>
                      <a:tab pos="4081463" algn="l"/>
                      <a:tab pos="4538663" algn="l"/>
                      <a:tab pos="4995863" algn="l"/>
                      <a:tab pos="5453063" algn="l"/>
                      <a:tab pos="5910263" algn="l"/>
                      <a:tab pos="6367463" algn="l"/>
                      <a:tab pos="6824663" algn="l"/>
                      <a:tab pos="7281863" algn="l"/>
                      <a:tab pos="7739063" algn="l"/>
                      <a:tab pos="8196263" algn="l"/>
                      <a:tab pos="8653463" algn="l"/>
                      <a:tab pos="9110663" algn="l"/>
                    </a:tabLst>
                  </a:pPr>
                  <a:r>
                    <a:rPr lang="en-GB" sz="1600" dirty="0">
                      <a:solidFill>
                        <a:srgbClr val="000000"/>
                      </a:solidFill>
                    </a:rPr>
                    <a:t>…</a:t>
                  </a:r>
                </a:p>
              </p:txBody>
            </p:sp>
            <p:grpSp>
              <p:nvGrpSpPr>
                <p:cNvPr id="45" name="Group 12"/>
                <p:cNvGrpSpPr>
                  <a:grpSpLocks/>
                </p:cNvGrpSpPr>
                <p:nvPr/>
              </p:nvGrpSpPr>
              <p:grpSpPr bwMode="auto">
                <a:xfrm>
                  <a:off x="7891463" y="1664553"/>
                  <a:ext cx="280987" cy="1690688"/>
                  <a:chOff x="4105" y="1502"/>
                  <a:chExt cx="177" cy="1065"/>
                </a:xfrm>
              </p:grpSpPr>
              <p:sp>
                <p:nvSpPr>
                  <p:cNvPr id="46" name="AutoShape 13"/>
                  <p:cNvSpPr>
                    <a:spLocks/>
                  </p:cNvSpPr>
                  <p:nvPr/>
                </p:nvSpPr>
                <p:spPr bwMode="auto">
                  <a:xfrm>
                    <a:off x="4105" y="1502"/>
                    <a:ext cx="49" cy="1065"/>
                  </a:xfrm>
                  <a:prstGeom prst="leftBracket">
                    <a:avLst>
                      <a:gd name="adj" fmla="val 181122"/>
                    </a:avLst>
                  </a:prstGeom>
                  <a:noFill/>
                  <a:ln w="36720">
                    <a:solidFill>
                      <a:srgbClr val="00008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" name="AutoShape 14"/>
                  <p:cNvSpPr>
                    <a:spLocks/>
                  </p:cNvSpPr>
                  <p:nvPr/>
                </p:nvSpPr>
                <p:spPr bwMode="auto">
                  <a:xfrm rot="10800000">
                    <a:off x="4235" y="1505"/>
                    <a:ext cx="49" cy="1064"/>
                  </a:xfrm>
                  <a:prstGeom prst="leftBracket">
                    <a:avLst>
                      <a:gd name="adj" fmla="val 180952"/>
                    </a:avLst>
                  </a:prstGeom>
                  <a:noFill/>
                  <a:ln w="36720">
                    <a:solidFill>
                      <a:srgbClr val="00008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3" name="Text Box 6"/>
              <p:cNvSpPr txBox="1">
                <a:spLocks noChangeArrowheads="1"/>
              </p:cNvSpPr>
              <p:nvPr/>
            </p:nvSpPr>
            <p:spPr bwMode="auto">
              <a:xfrm>
                <a:off x="7344013" y="3260086"/>
                <a:ext cx="1803400" cy="61277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434837" tIns="217418" rIns="434837" bIns="217418">
                <a:prstTxWarp prst="textNoShape">
                  <a:avLst/>
                </a:prstTxWarp>
              </a:bodyPr>
              <a:lstStyle/>
              <a:p>
                <a:pPr algn="ctr" defTabSz="457154" eaLnBrk="1" hangingPunct="1">
                  <a:buClr>
                    <a:srgbClr val="000000"/>
                  </a:buClr>
                  <a:buSzPct val="45000"/>
                  <a:tabLst>
                    <a:tab pos="0" algn="l"/>
                    <a:tab pos="423821" algn="l"/>
                    <a:tab pos="880975" algn="l"/>
                    <a:tab pos="1338129" algn="l"/>
                    <a:tab pos="1795283" algn="l"/>
                    <a:tab pos="2252438" algn="l"/>
                    <a:tab pos="2709592" algn="l"/>
                    <a:tab pos="3166745" algn="l"/>
                    <a:tab pos="3623901" algn="l"/>
                    <a:tab pos="4081055" algn="l"/>
                    <a:tab pos="4538209" algn="l"/>
                    <a:tab pos="4995363" algn="l"/>
                    <a:tab pos="5452518" algn="l"/>
                    <a:tab pos="5909672" algn="l"/>
                    <a:tab pos="6366827" algn="l"/>
                    <a:tab pos="6823981" algn="l"/>
                    <a:tab pos="7281135" algn="l"/>
                    <a:tab pos="7738289" algn="l"/>
                    <a:tab pos="8195443" algn="l"/>
                    <a:tab pos="8652597" algn="l"/>
                    <a:tab pos="9109752" algn="l"/>
                  </a:tabLst>
                </a:pPr>
                <a:r>
                  <a:rPr lang="en-GB" sz="2200" dirty="0">
                    <a:solidFill>
                      <a:srgbClr val="000080"/>
                    </a:solidFill>
                  </a:rPr>
                  <a:t>f(I)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4698127" y="1475739"/>
              <a:ext cx="3098800" cy="2616655"/>
              <a:chOff x="4698127" y="1475739"/>
              <a:chExt cx="3098800" cy="2616655"/>
            </a:xfrm>
          </p:grpSpPr>
          <p:pic>
            <p:nvPicPr>
              <p:cNvPr id="40" name="Picture 39" descr="vlad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2752" y="1475739"/>
                <a:ext cx="2609550" cy="1860273"/>
              </a:xfrm>
              <a:prstGeom prst="rect">
                <a:avLst/>
              </a:prstGeom>
            </p:spPr>
          </p:pic>
          <p:sp>
            <p:nvSpPr>
              <p:cNvPr id="41" name="Text Box 6"/>
              <p:cNvSpPr txBox="1">
                <a:spLocks noChangeArrowheads="1"/>
              </p:cNvSpPr>
              <p:nvPr/>
            </p:nvSpPr>
            <p:spPr bwMode="auto">
              <a:xfrm>
                <a:off x="4698127" y="3260086"/>
                <a:ext cx="3098800" cy="83230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434837" tIns="217418" rIns="434837" bIns="217418">
                <a:prstTxWarp prst="textNoShape">
                  <a:avLst/>
                </a:prstTxWarp>
              </a:bodyPr>
              <a:lstStyle/>
              <a:p>
                <a:pPr algn="ctr" defTabSz="457154" eaLnBrk="1" hangingPunct="1">
                  <a:buClr>
                    <a:srgbClr val="000000"/>
                  </a:buClr>
                  <a:buSzPct val="45000"/>
                  <a:tabLst>
                    <a:tab pos="0" algn="l"/>
                    <a:tab pos="423821" algn="l"/>
                    <a:tab pos="880975" algn="l"/>
                    <a:tab pos="1338129" algn="l"/>
                    <a:tab pos="1795283" algn="l"/>
                    <a:tab pos="2252438" algn="l"/>
                    <a:tab pos="2709592" algn="l"/>
                    <a:tab pos="3166745" algn="l"/>
                    <a:tab pos="3623901" algn="l"/>
                    <a:tab pos="4081055" algn="l"/>
                    <a:tab pos="4538209" algn="l"/>
                    <a:tab pos="4995363" algn="l"/>
                    <a:tab pos="5452518" algn="l"/>
                    <a:tab pos="5909672" algn="l"/>
                    <a:tab pos="6366827" algn="l"/>
                    <a:tab pos="6823981" algn="l"/>
                    <a:tab pos="7281135" algn="l"/>
                    <a:tab pos="7738289" algn="l"/>
                    <a:tab pos="8195443" algn="l"/>
                    <a:tab pos="8652597" algn="l"/>
                    <a:tab pos="9109752" algn="l"/>
                  </a:tabLst>
                </a:pPr>
                <a:r>
                  <a:rPr lang="en-GB" sz="2200" dirty="0">
                    <a:solidFill>
                      <a:srgbClr val="000080"/>
                    </a:solidFill>
                  </a:rPr>
                  <a:t>Aggregate </a:t>
                </a:r>
                <a:br>
                  <a:rPr lang="en-GB" sz="2200" dirty="0">
                    <a:solidFill>
                      <a:srgbClr val="000080"/>
                    </a:solidFill>
                  </a:rPr>
                </a:br>
                <a:r>
                  <a:rPr lang="en-GB" sz="2200" dirty="0">
                    <a:solidFill>
                      <a:srgbClr val="000080"/>
                    </a:solidFill>
                  </a:rPr>
                  <a:t>(</a:t>
                </a:r>
                <a:r>
                  <a:rPr lang="en-GB" sz="2200" dirty="0" err="1">
                    <a:solidFill>
                      <a:srgbClr val="000080"/>
                    </a:solidFill>
                  </a:rPr>
                  <a:t>BoW</a:t>
                </a:r>
                <a:r>
                  <a:rPr lang="en-GB" sz="2200" dirty="0">
                    <a:solidFill>
                      <a:srgbClr val="000080"/>
                    </a:solidFill>
                  </a:rPr>
                  <a:t>, </a:t>
                </a:r>
                <a:r>
                  <a:rPr lang="en-GB" sz="2200" b="1" dirty="0">
                    <a:solidFill>
                      <a:srgbClr val="000080"/>
                    </a:solidFill>
                  </a:rPr>
                  <a:t>VLAD</a:t>
                </a:r>
                <a:r>
                  <a:rPr lang="en-GB" sz="2200" dirty="0">
                    <a:solidFill>
                      <a:srgbClr val="000080"/>
                    </a:solidFill>
                  </a:rPr>
                  <a:t>, FV)</a:t>
                </a:r>
              </a:p>
            </p:txBody>
          </p:sp>
        </p:grpSp>
        <p:sp>
          <p:nvSpPr>
            <p:cNvPr id="36" name="Line 8"/>
            <p:cNvSpPr>
              <a:spLocks noChangeShapeType="1"/>
            </p:cNvSpPr>
            <p:nvPr/>
          </p:nvSpPr>
          <p:spPr bwMode="auto">
            <a:xfrm>
              <a:off x="4447937" y="2439354"/>
              <a:ext cx="361950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lIns="91431" tIns="45716" rIns="91431" bIns="45716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-3413" y="1768227"/>
              <a:ext cx="1892300" cy="2122165"/>
              <a:chOff x="-3413" y="1768227"/>
              <a:chExt cx="1892300" cy="2122165"/>
            </a:xfrm>
          </p:grpSpPr>
          <p:sp>
            <p:nvSpPr>
              <p:cNvPr id="38" name="Text Box 6"/>
              <p:cNvSpPr txBox="1">
                <a:spLocks noChangeArrowheads="1"/>
              </p:cNvSpPr>
              <p:nvPr/>
            </p:nvSpPr>
            <p:spPr bwMode="auto">
              <a:xfrm>
                <a:off x="-3413" y="3260086"/>
                <a:ext cx="1892300" cy="63030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434837" tIns="217418" rIns="434837" bIns="217418">
                <a:prstTxWarp prst="textNoShape">
                  <a:avLst/>
                </a:prstTxWarp>
              </a:bodyPr>
              <a:lstStyle/>
              <a:p>
                <a:pPr algn="ctr" defTabSz="457154" eaLnBrk="1" hangingPunct="1">
                  <a:buClr>
                    <a:srgbClr val="000000"/>
                  </a:buClr>
                  <a:buSzPct val="45000"/>
                  <a:tabLst>
                    <a:tab pos="0" algn="l"/>
                    <a:tab pos="423821" algn="l"/>
                    <a:tab pos="880975" algn="l"/>
                    <a:tab pos="1338129" algn="l"/>
                    <a:tab pos="1795283" algn="l"/>
                    <a:tab pos="2252438" algn="l"/>
                    <a:tab pos="2709592" algn="l"/>
                    <a:tab pos="3166745" algn="l"/>
                    <a:tab pos="3623901" algn="l"/>
                    <a:tab pos="4081055" algn="l"/>
                    <a:tab pos="4538209" algn="l"/>
                    <a:tab pos="4995363" algn="l"/>
                    <a:tab pos="5452518" algn="l"/>
                    <a:tab pos="5909672" algn="l"/>
                    <a:tab pos="6366827" algn="l"/>
                    <a:tab pos="6823981" algn="l"/>
                    <a:tab pos="7281135" algn="l"/>
                    <a:tab pos="7738289" algn="l"/>
                    <a:tab pos="8195443" algn="l"/>
                    <a:tab pos="8652597" algn="l"/>
                    <a:tab pos="9109752" algn="l"/>
                  </a:tabLst>
                </a:pPr>
                <a:r>
                  <a:rPr lang="en-GB" sz="2200" dirty="0">
                    <a:solidFill>
                      <a:srgbClr val="000080"/>
                    </a:solidFill>
                  </a:rPr>
                  <a:t>Image I</a:t>
                </a:r>
              </a:p>
            </p:txBody>
          </p:sp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240" y="1768227"/>
                <a:ext cx="1789671" cy="1342253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  <a:scene3d>
                <a:camera prst="isometricOffAxis2Right"/>
                <a:lightRig rig="threePt" dir="t"/>
              </a:scene3d>
            </p:spPr>
          </p:pic>
        </p:grpSp>
      </p:grpSp>
    </p:spTree>
    <p:extLst>
      <p:ext uri="{BB962C8B-B14F-4D97-AF65-F5344CB8AC3E}">
        <p14:creationId xmlns:p14="http://schemas.microsoft.com/office/powerpoint/2010/main" val="221642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Can we apply CNNs to place recognition?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Questions:</a:t>
            </a:r>
          </a:p>
          <a:p>
            <a:endParaRPr lang="en-US" sz="28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What is a good CNN architecture?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How to get the lots of annotated training data?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What is the appropriate loss for end-to-end training?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812800" y="2489200"/>
            <a:ext cx="8089900" cy="9144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7384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5066"/>
            <a:ext cx="8520599" cy="763500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Mimic the state-of-the-art architecture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26" name="Picture 25" descr="vlad_cn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7" y="3812047"/>
            <a:ext cx="9007412" cy="1761890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 bwMode="auto">
          <a:xfrm>
            <a:off x="603262" y="6091832"/>
            <a:ext cx="8520599" cy="7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ts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defRPr>
            </a:lvl1pPr>
            <a:lvl2pPr algn="l" rtl="0" eaLnBrk="0" fontAlgn="base" hangingPunct="0">
              <a:spcBef>
                <a:spcPts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0" fontAlgn="base" hangingPunct="0">
              <a:spcBef>
                <a:spcPts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0" fontAlgn="base" hangingPunct="0">
              <a:spcBef>
                <a:spcPts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0" fontAlgn="base" hangingPunct="0">
              <a:spcBef>
                <a:spcPts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154" algn="l" rtl="0" eaLnBrk="0" fontAlgn="base" hangingPunct="0">
              <a:spcBef>
                <a:spcPts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06" charset="0"/>
              </a:defRPr>
            </a:lvl6pPr>
            <a:lvl7pPr marL="914309" algn="l" rtl="0" eaLnBrk="0" fontAlgn="base" hangingPunct="0">
              <a:spcBef>
                <a:spcPts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06" charset="0"/>
              </a:defRPr>
            </a:lvl7pPr>
            <a:lvl8pPr marL="1371463" algn="l" rtl="0" eaLnBrk="0" fontAlgn="base" hangingPunct="0">
              <a:spcBef>
                <a:spcPts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06" charset="0"/>
              </a:defRPr>
            </a:lvl8pPr>
            <a:lvl9pPr marL="1828618" algn="l" rtl="0" eaLnBrk="0" fontAlgn="base" hangingPunct="0">
              <a:spcBef>
                <a:spcPts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-106" charset="0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</a:rPr>
              <a:t>But make it trainable end-to-end</a:t>
            </a:r>
          </a:p>
        </p:txBody>
      </p:sp>
      <p:sp>
        <p:nvSpPr>
          <p:cNvPr id="4" name="Rectangle 3"/>
          <p:cNvSpPr/>
          <p:nvPr/>
        </p:nvSpPr>
        <p:spPr>
          <a:xfrm>
            <a:off x="1618779" y="5518844"/>
            <a:ext cx="255670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Convolutional layers from</a:t>
            </a:r>
          </a:p>
          <a:p>
            <a:r>
              <a:rPr lang="en-US" sz="1600" dirty="0" err="1"/>
              <a:t>AlexNet</a:t>
            </a:r>
            <a:r>
              <a:rPr lang="en-US" sz="1600" dirty="0"/>
              <a:t> or </a:t>
            </a:r>
            <a:r>
              <a:rPr lang="en-US" sz="1600" dirty="0" err="1"/>
              <a:t>VGGNet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5517679" y="5658544"/>
            <a:ext cx="22529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Trainable pooling layer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699000" y="3690620"/>
            <a:ext cx="3962400" cy="23241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44279" y="3579253"/>
            <a:ext cx="4002108" cy="2577532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>
            <a:off x="1600597" y="1839279"/>
            <a:ext cx="36195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91431" tIns="45716" rIns="91431" bIns="45716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1965087" y="901692"/>
            <a:ext cx="2781300" cy="2548962"/>
            <a:chOff x="1965087" y="1501767"/>
            <a:chExt cx="2781300" cy="2548962"/>
          </a:xfrm>
        </p:grpSpPr>
        <p:pic>
          <p:nvPicPr>
            <p:cNvPr id="49" name="Picture 3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2140124" y="1501767"/>
              <a:ext cx="2211286" cy="165768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50" name="Text Box 6"/>
            <p:cNvSpPr txBox="1">
              <a:spLocks noChangeArrowheads="1"/>
            </p:cNvSpPr>
            <p:nvPr/>
          </p:nvSpPr>
          <p:spPr bwMode="auto">
            <a:xfrm>
              <a:off x="1965087" y="3260086"/>
              <a:ext cx="2781300" cy="79064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434837" tIns="217418" rIns="434837" bIns="217418">
              <a:prstTxWarp prst="textNoShape">
                <a:avLst/>
              </a:prstTxWarp>
            </a:bodyPr>
            <a:lstStyle/>
            <a:p>
              <a:pPr defTabSz="457154" eaLnBrk="1" hangingPunct="1">
                <a:buClr>
                  <a:srgbClr val="000000"/>
                </a:buClr>
                <a:buSzPct val="45000"/>
                <a:tabLst>
                  <a:tab pos="0" algn="l"/>
                  <a:tab pos="423821" algn="l"/>
                  <a:tab pos="880975" algn="l"/>
                  <a:tab pos="1338129" algn="l"/>
                  <a:tab pos="1795283" algn="l"/>
                  <a:tab pos="2252438" algn="l"/>
                  <a:tab pos="2709592" algn="l"/>
                  <a:tab pos="3166745" algn="l"/>
                  <a:tab pos="3623901" algn="l"/>
                  <a:tab pos="4081055" algn="l"/>
                  <a:tab pos="4538209" algn="l"/>
                  <a:tab pos="4995363" algn="l"/>
                  <a:tab pos="5452518" algn="l"/>
                  <a:tab pos="5909672" algn="l"/>
                  <a:tab pos="6366827" algn="l"/>
                  <a:tab pos="6823981" algn="l"/>
                  <a:tab pos="7281135" algn="l"/>
                  <a:tab pos="7738289" algn="l"/>
                  <a:tab pos="8195443" algn="l"/>
                  <a:tab pos="8652597" algn="l"/>
                  <a:tab pos="9109752" algn="l"/>
                </a:tabLst>
              </a:pPr>
              <a:r>
                <a:rPr lang="en-GB" sz="2200" dirty="0">
                  <a:solidFill>
                    <a:srgbClr val="000080"/>
                  </a:solidFill>
                </a:rPr>
                <a:t>Extract local features (SIFT)</a:t>
              </a:r>
            </a:p>
          </p:txBody>
        </p:sp>
      </p:grpSp>
      <p:sp>
        <p:nvSpPr>
          <p:cNvPr id="51" name="Line 8"/>
          <p:cNvSpPr>
            <a:spLocks noChangeShapeType="1"/>
          </p:cNvSpPr>
          <p:nvPr/>
        </p:nvSpPr>
        <p:spPr bwMode="auto">
          <a:xfrm>
            <a:off x="7457837" y="1851979"/>
            <a:ext cx="36195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91431" tIns="45716" rIns="91431" bIns="45716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7344013" y="997168"/>
            <a:ext cx="1803400" cy="2275620"/>
            <a:chOff x="7344013" y="1597243"/>
            <a:chExt cx="1803400" cy="2275620"/>
          </a:xfrm>
        </p:grpSpPr>
        <p:grpSp>
          <p:nvGrpSpPr>
            <p:cNvPr id="53" name="Group 52"/>
            <p:cNvGrpSpPr/>
            <p:nvPr/>
          </p:nvGrpSpPr>
          <p:grpSpPr>
            <a:xfrm>
              <a:off x="7705170" y="1597243"/>
              <a:ext cx="1081087" cy="1800225"/>
              <a:chOff x="7491413" y="1658203"/>
              <a:chExt cx="1081087" cy="1800225"/>
            </a:xfrm>
          </p:grpSpPr>
          <p:sp>
            <p:nvSpPr>
              <p:cNvPr id="55" name="Text Box 17"/>
              <p:cNvSpPr txBox="1">
                <a:spLocks noChangeArrowheads="1"/>
              </p:cNvSpPr>
              <p:nvPr/>
            </p:nvSpPr>
            <p:spPr bwMode="auto">
              <a:xfrm>
                <a:off x="7491413" y="1658203"/>
                <a:ext cx="1081087" cy="180022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434880" tIns="217440" rIns="434880" bIns="217440">
                <a:prstTxWarp prst="textNoShape">
                  <a:avLst/>
                </a:prstTxWarp>
              </a:bodyPr>
              <a:lstStyle/>
              <a:p>
                <a:pPr algn="ctr" defTabSz="457200" eaLnBrk="1" hangingPunct="1">
                  <a:lnSpc>
                    <a:spcPct val="75000"/>
                  </a:lnSpc>
                  <a:buClr>
                    <a:srgbClr val="000000"/>
                  </a:buClr>
                  <a:buSzPct val="45000"/>
                  <a:buFont typeface="Wingdings" charset="2"/>
                  <a:buNone/>
                  <a:tabLst>
                    <a:tab pos="0" algn="l"/>
                    <a:tab pos="423863" algn="l"/>
                    <a:tab pos="881063" algn="l"/>
                    <a:tab pos="1338263" algn="l"/>
                    <a:tab pos="1795463" algn="l"/>
                    <a:tab pos="2252663" algn="l"/>
                    <a:tab pos="2709863" algn="l"/>
                    <a:tab pos="3167063" algn="l"/>
                    <a:tab pos="3624263" algn="l"/>
                    <a:tab pos="4081463" algn="l"/>
                    <a:tab pos="4538663" algn="l"/>
                    <a:tab pos="4995863" algn="l"/>
                    <a:tab pos="5453063" algn="l"/>
                    <a:tab pos="5910263" algn="l"/>
                    <a:tab pos="6367463" algn="l"/>
                    <a:tab pos="6824663" algn="l"/>
                    <a:tab pos="7281863" algn="l"/>
                    <a:tab pos="7739063" algn="l"/>
                    <a:tab pos="8196263" algn="l"/>
                    <a:tab pos="8653463" algn="l"/>
                    <a:tab pos="9110663" algn="l"/>
                  </a:tabLst>
                </a:pPr>
                <a:r>
                  <a:rPr lang="en-GB" sz="1600" dirty="0">
                    <a:solidFill>
                      <a:srgbClr val="000000"/>
                    </a:solidFill>
                  </a:rPr>
                  <a:t>2</a:t>
                </a:r>
              </a:p>
              <a:p>
                <a:pPr algn="ctr" defTabSz="457200" eaLnBrk="1" hangingPunct="1">
                  <a:lnSpc>
                    <a:spcPct val="75000"/>
                  </a:lnSpc>
                  <a:buClr>
                    <a:srgbClr val="000000"/>
                  </a:buClr>
                  <a:buSzPct val="45000"/>
                  <a:buFont typeface="Wingdings" charset="2"/>
                  <a:buNone/>
                  <a:tabLst>
                    <a:tab pos="0" algn="l"/>
                    <a:tab pos="423863" algn="l"/>
                    <a:tab pos="881063" algn="l"/>
                    <a:tab pos="1338263" algn="l"/>
                    <a:tab pos="1795463" algn="l"/>
                    <a:tab pos="2252663" algn="l"/>
                    <a:tab pos="2709863" algn="l"/>
                    <a:tab pos="3167063" algn="l"/>
                    <a:tab pos="3624263" algn="l"/>
                    <a:tab pos="4081463" algn="l"/>
                    <a:tab pos="4538663" algn="l"/>
                    <a:tab pos="4995863" algn="l"/>
                    <a:tab pos="5453063" algn="l"/>
                    <a:tab pos="5910263" algn="l"/>
                    <a:tab pos="6367463" algn="l"/>
                    <a:tab pos="6824663" algn="l"/>
                    <a:tab pos="7281863" algn="l"/>
                    <a:tab pos="7739063" algn="l"/>
                    <a:tab pos="8196263" algn="l"/>
                    <a:tab pos="8653463" algn="l"/>
                    <a:tab pos="9110663" algn="l"/>
                  </a:tabLst>
                </a:pPr>
                <a:r>
                  <a:rPr lang="en-GB" sz="1600" dirty="0">
                    <a:solidFill>
                      <a:srgbClr val="000000"/>
                    </a:solidFill>
                  </a:rPr>
                  <a:t>0</a:t>
                </a:r>
              </a:p>
              <a:p>
                <a:pPr algn="ctr" defTabSz="457200" eaLnBrk="1" hangingPunct="1">
                  <a:lnSpc>
                    <a:spcPct val="75000"/>
                  </a:lnSpc>
                  <a:buClr>
                    <a:srgbClr val="000000"/>
                  </a:buClr>
                  <a:buSzPct val="45000"/>
                  <a:buFont typeface="Wingdings" charset="2"/>
                  <a:buNone/>
                  <a:tabLst>
                    <a:tab pos="0" algn="l"/>
                    <a:tab pos="423863" algn="l"/>
                    <a:tab pos="881063" algn="l"/>
                    <a:tab pos="1338263" algn="l"/>
                    <a:tab pos="1795463" algn="l"/>
                    <a:tab pos="2252663" algn="l"/>
                    <a:tab pos="2709863" algn="l"/>
                    <a:tab pos="3167063" algn="l"/>
                    <a:tab pos="3624263" algn="l"/>
                    <a:tab pos="4081463" algn="l"/>
                    <a:tab pos="4538663" algn="l"/>
                    <a:tab pos="4995863" algn="l"/>
                    <a:tab pos="5453063" algn="l"/>
                    <a:tab pos="5910263" algn="l"/>
                    <a:tab pos="6367463" algn="l"/>
                    <a:tab pos="6824663" algn="l"/>
                    <a:tab pos="7281863" algn="l"/>
                    <a:tab pos="7739063" algn="l"/>
                    <a:tab pos="8196263" algn="l"/>
                    <a:tab pos="8653463" algn="l"/>
                    <a:tab pos="9110663" algn="l"/>
                  </a:tabLst>
                </a:pPr>
                <a:r>
                  <a:rPr lang="en-GB" sz="1600" dirty="0">
                    <a:solidFill>
                      <a:srgbClr val="000000"/>
                    </a:solidFill>
                  </a:rPr>
                  <a:t>0</a:t>
                </a:r>
              </a:p>
              <a:p>
                <a:pPr algn="ctr" defTabSz="457200" eaLnBrk="1" hangingPunct="1">
                  <a:lnSpc>
                    <a:spcPct val="75000"/>
                  </a:lnSpc>
                  <a:buClr>
                    <a:srgbClr val="000000"/>
                  </a:buClr>
                  <a:buSzPct val="45000"/>
                  <a:buFont typeface="Wingdings" charset="2"/>
                  <a:buNone/>
                  <a:tabLst>
                    <a:tab pos="0" algn="l"/>
                    <a:tab pos="423863" algn="l"/>
                    <a:tab pos="881063" algn="l"/>
                    <a:tab pos="1338263" algn="l"/>
                    <a:tab pos="1795463" algn="l"/>
                    <a:tab pos="2252663" algn="l"/>
                    <a:tab pos="2709863" algn="l"/>
                    <a:tab pos="3167063" algn="l"/>
                    <a:tab pos="3624263" algn="l"/>
                    <a:tab pos="4081463" algn="l"/>
                    <a:tab pos="4538663" algn="l"/>
                    <a:tab pos="4995863" algn="l"/>
                    <a:tab pos="5453063" algn="l"/>
                    <a:tab pos="5910263" algn="l"/>
                    <a:tab pos="6367463" algn="l"/>
                    <a:tab pos="6824663" algn="l"/>
                    <a:tab pos="7281863" algn="l"/>
                    <a:tab pos="7739063" algn="l"/>
                    <a:tab pos="8196263" algn="l"/>
                    <a:tab pos="8653463" algn="l"/>
                    <a:tab pos="9110663" algn="l"/>
                  </a:tabLst>
                </a:pPr>
                <a:r>
                  <a:rPr lang="en-GB" sz="1600" dirty="0">
                    <a:solidFill>
                      <a:srgbClr val="000000"/>
                    </a:solidFill>
                  </a:rPr>
                  <a:t>1</a:t>
                </a:r>
              </a:p>
              <a:p>
                <a:pPr algn="ctr" defTabSz="457200" eaLnBrk="1" hangingPunct="1">
                  <a:lnSpc>
                    <a:spcPct val="75000"/>
                  </a:lnSpc>
                  <a:buClr>
                    <a:srgbClr val="000000"/>
                  </a:buClr>
                  <a:buSzPct val="45000"/>
                  <a:buFont typeface="Wingdings" charset="2"/>
                  <a:buNone/>
                  <a:tabLst>
                    <a:tab pos="0" algn="l"/>
                    <a:tab pos="423863" algn="l"/>
                    <a:tab pos="881063" algn="l"/>
                    <a:tab pos="1338263" algn="l"/>
                    <a:tab pos="1795463" algn="l"/>
                    <a:tab pos="2252663" algn="l"/>
                    <a:tab pos="2709863" algn="l"/>
                    <a:tab pos="3167063" algn="l"/>
                    <a:tab pos="3624263" algn="l"/>
                    <a:tab pos="4081463" algn="l"/>
                    <a:tab pos="4538663" algn="l"/>
                    <a:tab pos="4995863" algn="l"/>
                    <a:tab pos="5453063" algn="l"/>
                    <a:tab pos="5910263" algn="l"/>
                    <a:tab pos="6367463" algn="l"/>
                    <a:tab pos="6824663" algn="l"/>
                    <a:tab pos="7281863" algn="l"/>
                    <a:tab pos="7739063" algn="l"/>
                    <a:tab pos="8196263" algn="l"/>
                    <a:tab pos="8653463" algn="l"/>
                    <a:tab pos="9110663" algn="l"/>
                  </a:tabLst>
                </a:pPr>
                <a:r>
                  <a:rPr lang="en-GB" sz="1600" dirty="0">
                    <a:solidFill>
                      <a:srgbClr val="000000"/>
                    </a:solidFill>
                  </a:rPr>
                  <a:t>0</a:t>
                </a:r>
              </a:p>
              <a:p>
                <a:pPr algn="ctr" defTabSz="457200" eaLnBrk="1" hangingPunct="1">
                  <a:lnSpc>
                    <a:spcPct val="75000"/>
                  </a:lnSpc>
                  <a:buClr>
                    <a:srgbClr val="000000"/>
                  </a:buClr>
                  <a:buSzPct val="45000"/>
                  <a:buFont typeface="Wingdings" charset="2"/>
                  <a:buNone/>
                  <a:tabLst>
                    <a:tab pos="0" algn="l"/>
                    <a:tab pos="423863" algn="l"/>
                    <a:tab pos="881063" algn="l"/>
                    <a:tab pos="1338263" algn="l"/>
                    <a:tab pos="1795463" algn="l"/>
                    <a:tab pos="2252663" algn="l"/>
                    <a:tab pos="2709863" algn="l"/>
                    <a:tab pos="3167063" algn="l"/>
                    <a:tab pos="3624263" algn="l"/>
                    <a:tab pos="4081463" algn="l"/>
                    <a:tab pos="4538663" algn="l"/>
                    <a:tab pos="4995863" algn="l"/>
                    <a:tab pos="5453063" algn="l"/>
                    <a:tab pos="5910263" algn="l"/>
                    <a:tab pos="6367463" algn="l"/>
                    <a:tab pos="6824663" algn="l"/>
                    <a:tab pos="7281863" algn="l"/>
                    <a:tab pos="7739063" algn="l"/>
                    <a:tab pos="8196263" algn="l"/>
                    <a:tab pos="8653463" algn="l"/>
                    <a:tab pos="9110663" algn="l"/>
                  </a:tabLst>
                </a:pPr>
                <a:r>
                  <a:rPr lang="en-GB" sz="1600" dirty="0">
                    <a:solidFill>
                      <a:srgbClr val="000000"/>
                    </a:solidFill>
                  </a:rPr>
                  <a:t>1</a:t>
                </a:r>
              </a:p>
              <a:p>
                <a:pPr algn="ctr" defTabSz="457200" eaLnBrk="1" hangingPunct="1">
                  <a:lnSpc>
                    <a:spcPct val="75000"/>
                  </a:lnSpc>
                  <a:buClr>
                    <a:srgbClr val="000000"/>
                  </a:buClr>
                  <a:buSzPct val="45000"/>
                  <a:buFont typeface="Wingdings" charset="2"/>
                  <a:buNone/>
                  <a:tabLst>
                    <a:tab pos="0" algn="l"/>
                    <a:tab pos="423863" algn="l"/>
                    <a:tab pos="881063" algn="l"/>
                    <a:tab pos="1338263" algn="l"/>
                    <a:tab pos="1795463" algn="l"/>
                    <a:tab pos="2252663" algn="l"/>
                    <a:tab pos="2709863" algn="l"/>
                    <a:tab pos="3167063" algn="l"/>
                    <a:tab pos="3624263" algn="l"/>
                    <a:tab pos="4081463" algn="l"/>
                    <a:tab pos="4538663" algn="l"/>
                    <a:tab pos="4995863" algn="l"/>
                    <a:tab pos="5453063" algn="l"/>
                    <a:tab pos="5910263" algn="l"/>
                    <a:tab pos="6367463" algn="l"/>
                    <a:tab pos="6824663" algn="l"/>
                    <a:tab pos="7281863" algn="l"/>
                    <a:tab pos="7739063" algn="l"/>
                    <a:tab pos="8196263" algn="l"/>
                    <a:tab pos="8653463" algn="l"/>
                    <a:tab pos="9110663" algn="l"/>
                  </a:tabLst>
                </a:pPr>
                <a:r>
                  <a:rPr lang="en-GB" sz="1600" dirty="0">
                    <a:solidFill>
                      <a:srgbClr val="000000"/>
                    </a:solidFill>
                  </a:rPr>
                  <a:t>…</a:t>
                </a:r>
              </a:p>
            </p:txBody>
          </p:sp>
          <p:grpSp>
            <p:nvGrpSpPr>
              <p:cNvPr id="56" name="Group 12"/>
              <p:cNvGrpSpPr>
                <a:grpSpLocks/>
              </p:cNvGrpSpPr>
              <p:nvPr/>
            </p:nvGrpSpPr>
            <p:grpSpPr bwMode="auto">
              <a:xfrm>
                <a:off x="7891463" y="1664553"/>
                <a:ext cx="280987" cy="1690688"/>
                <a:chOff x="4105" y="1502"/>
                <a:chExt cx="177" cy="1065"/>
              </a:xfrm>
            </p:grpSpPr>
            <p:sp>
              <p:nvSpPr>
                <p:cNvPr id="57" name="AutoShape 13"/>
                <p:cNvSpPr>
                  <a:spLocks/>
                </p:cNvSpPr>
                <p:nvPr/>
              </p:nvSpPr>
              <p:spPr bwMode="auto">
                <a:xfrm>
                  <a:off x="4105" y="1502"/>
                  <a:ext cx="49" cy="1065"/>
                </a:xfrm>
                <a:prstGeom prst="leftBracket">
                  <a:avLst>
                    <a:gd name="adj" fmla="val 181122"/>
                  </a:avLst>
                </a:prstGeom>
                <a:noFill/>
                <a:ln w="36720">
                  <a:solidFill>
                    <a:srgbClr val="00008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AutoShape 14"/>
                <p:cNvSpPr>
                  <a:spLocks/>
                </p:cNvSpPr>
                <p:nvPr/>
              </p:nvSpPr>
              <p:spPr bwMode="auto">
                <a:xfrm rot="10800000">
                  <a:off x="4235" y="1505"/>
                  <a:ext cx="49" cy="1064"/>
                </a:xfrm>
                <a:prstGeom prst="leftBracket">
                  <a:avLst>
                    <a:gd name="adj" fmla="val 180952"/>
                  </a:avLst>
                </a:prstGeom>
                <a:noFill/>
                <a:ln w="36720">
                  <a:solidFill>
                    <a:srgbClr val="00008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54" name="Text Box 6"/>
            <p:cNvSpPr txBox="1">
              <a:spLocks noChangeArrowheads="1"/>
            </p:cNvSpPr>
            <p:nvPr/>
          </p:nvSpPr>
          <p:spPr bwMode="auto">
            <a:xfrm>
              <a:off x="7344013" y="3260086"/>
              <a:ext cx="1803400" cy="61277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434837" tIns="217418" rIns="434837" bIns="217418">
              <a:prstTxWarp prst="textNoShape">
                <a:avLst/>
              </a:prstTxWarp>
            </a:bodyPr>
            <a:lstStyle/>
            <a:p>
              <a:pPr algn="ctr" defTabSz="457154" eaLnBrk="1" hangingPunct="1">
                <a:buClr>
                  <a:srgbClr val="000000"/>
                </a:buClr>
                <a:buSzPct val="45000"/>
                <a:tabLst>
                  <a:tab pos="0" algn="l"/>
                  <a:tab pos="423821" algn="l"/>
                  <a:tab pos="880975" algn="l"/>
                  <a:tab pos="1338129" algn="l"/>
                  <a:tab pos="1795283" algn="l"/>
                  <a:tab pos="2252438" algn="l"/>
                  <a:tab pos="2709592" algn="l"/>
                  <a:tab pos="3166745" algn="l"/>
                  <a:tab pos="3623901" algn="l"/>
                  <a:tab pos="4081055" algn="l"/>
                  <a:tab pos="4538209" algn="l"/>
                  <a:tab pos="4995363" algn="l"/>
                  <a:tab pos="5452518" algn="l"/>
                  <a:tab pos="5909672" algn="l"/>
                  <a:tab pos="6366827" algn="l"/>
                  <a:tab pos="6823981" algn="l"/>
                  <a:tab pos="7281135" algn="l"/>
                  <a:tab pos="7738289" algn="l"/>
                  <a:tab pos="8195443" algn="l"/>
                  <a:tab pos="8652597" algn="l"/>
                  <a:tab pos="9109752" algn="l"/>
                </a:tabLst>
              </a:pPr>
              <a:r>
                <a:rPr lang="en-GB" sz="2200" dirty="0">
                  <a:solidFill>
                    <a:srgbClr val="000080"/>
                  </a:solidFill>
                </a:rPr>
                <a:t>f(I)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698127" y="875664"/>
            <a:ext cx="3098800" cy="2616655"/>
            <a:chOff x="4698127" y="1475739"/>
            <a:chExt cx="3098800" cy="2616655"/>
          </a:xfrm>
        </p:grpSpPr>
        <p:pic>
          <p:nvPicPr>
            <p:cNvPr id="60" name="Picture 59" descr="vlad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2752" y="1475739"/>
              <a:ext cx="2609550" cy="1860273"/>
            </a:xfrm>
            <a:prstGeom prst="rect">
              <a:avLst/>
            </a:prstGeom>
          </p:spPr>
        </p:pic>
        <p:sp>
          <p:nvSpPr>
            <p:cNvPr id="61" name="Text Box 6"/>
            <p:cNvSpPr txBox="1">
              <a:spLocks noChangeArrowheads="1"/>
            </p:cNvSpPr>
            <p:nvPr/>
          </p:nvSpPr>
          <p:spPr bwMode="auto">
            <a:xfrm>
              <a:off x="4698127" y="3260086"/>
              <a:ext cx="3098800" cy="83230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434837" tIns="217418" rIns="434837" bIns="217418">
              <a:prstTxWarp prst="textNoShape">
                <a:avLst/>
              </a:prstTxWarp>
            </a:bodyPr>
            <a:lstStyle/>
            <a:p>
              <a:pPr algn="ctr" defTabSz="457154" eaLnBrk="1" hangingPunct="1">
                <a:buClr>
                  <a:srgbClr val="000000"/>
                </a:buClr>
                <a:buSzPct val="45000"/>
                <a:tabLst>
                  <a:tab pos="0" algn="l"/>
                  <a:tab pos="423821" algn="l"/>
                  <a:tab pos="880975" algn="l"/>
                  <a:tab pos="1338129" algn="l"/>
                  <a:tab pos="1795283" algn="l"/>
                  <a:tab pos="2252438" algn="l"/>
                  <a:tab pos="2709592" algn="l"/>
                  <a:tab pos="3166745" algn="l"/>
                  <a:tab pos="3623901" algn="l"/>
                  <a:tab pos="4081055" algn="l"/>
                  <a:tab pos="4538209" algn="l"/>
                  <a:tab pos="4995363" algn="l"/>
                  <a:tab pos="5452518" algn="l"/>
                  <a:tab pos="5909672" algn="l"/>
                  <a:tab pos="6366827" algn="l"/>
                  <a:tab pos="6823981" algn="l"/>
                  <a:tab pos="7281135" algn="l"/>
                  <a:tab pos="7738289" algn="l"/>
                  <a:tab pos="8195443" algn="l"/>
                  <a:tab pos="8652597" algn="l"/>
                  <a:tab pos="9109752" algn="l"/>
                </a:tabLst>
              </a:pPr>
              <a:r>
                <a:rPr lang="en-GB" sz="2200" dirty="0">
                  <a:solidFill>
                    <a:srgbClr val="000080"/>
                  </a:solidFill>
                </a:rPr>
                <a:t>Aggregate </a:t>
              </a:r>
              <a:br>
                <a:rPr lang="en-GB" sz="2200" dirty="0">
                  <a:solidFill>
                    <a:srgbClr val="000080"/>
                  </a:solidFill>
                </a:rPr>
              </a:br>
              <a:r>
                <a:rPr lang="en-GB" sz="2200" dirty="0">
                  <a:solidFill>
                    <a:srgbClr val="000080"/>
                  </a:solidFill>
                </a:rPr>
                <a:t>(</a:t>
              </a:r>
              <a:r>
                <a:rPr lang="en-GB" sz="2200" dirty="0" err="1">
                  <a:solidFill>
                    <a:srgbClr val="000080"/>
                  </a:solidFill>
                </a:rPr>
                <a:t>BoW</a:t>
              </a:r>
              <a:r>
                <a:rPr lang="en-GB" sz="2200" dirty="0">
                  <a:solidFill>
                    <a:srgbClr val="000080"/>
                  </a:solidFill>
                </a:rPr>
                <a:t>, </a:t>
              </a:r>
              <a:r>
                <a:rPr lang="en-GB" sz="2200" b="1" dirty="0">
                  <a:solidFill>
                    <a:srgbClr val="000080"/>
                  </a:solidFill>
                </a:rPr>
                <a:t>VLAD</a:t>
              </a:r>
              <a:r>
                <a:rPr lang="en-GB" sz="2200" dirty="0">
                  <a:solidFill>
                    <a:srgbClr val="000080"/>
                  </a:solidFill>
                </a:rPr>
                <a:t>, FV)</a:t>
              </a:r>
            </a:p>
          </p:txBody>
        </p:sp>
      </p:grpSp>
      <p:sp>
        <p:nvSpPr>
          <p:cNvPr id="62" name="Line 8"/>
          <p:cNvSpPr>
            <a:spLocks noChangeShapeType="1"/>
          </p:cNvSpPr>
          <p:nvPr/>
        </p:nvSpPr>
        <p:spPr bwMode="auto">
          <a:xfrm>
            <a:off x="4447937" y="1839279"/>
            <a:ext cx="36195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91431" tIns="45716" rIns="91431" bIns="45716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-3413" y="1168152"/>
            <a:ext cx="1892300" cy="2122165"/>
            <a:chOff x="-3413" y="1768227"/>
            <a:chExt cx="1892300" cy="2122165"/>
          </a:xfrm>
        </p:grpSpPr>
        <p:sp>
          <p:nvSpPr>
            <p:cNvPr id="66" name="Text Box 6"/>
            <p:cNvSpPr txBox="1">
              <a:spLocks noChangeArrowheads="1"/>
            </p:cNvSpPr>
            <p:nvPr/>
          </p:nvSpPr>
          <p:spPr bwMode="auto">
            <a:xfrm>
              <a:off x="-3413" y="3260086"/>
              <a:ext cx="1892300" cy="6303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434837" tIns="217418" rIns="434837" bIns="217418">
              <a:prstTxWarp prst="textNoShape">
                <a:avLst/>
              </a:prstTxWarp>
            </a:bodyPr>
            <a:lstStyle/>
            <a:p>
              <a:pPr algn="ctr" defTabSz="457154" eaLnBrk="1" hangingPunct="1">
                <a:buClr>
                  <a:srgbClr val="000000"/>
                </a:buClr>
                <a:buSzPct val="45000"/>
                <a:tabLst>
                  <a:tab pos="0" algn="l"/>
                  <a:tab pos="423821" algn="l"/>
                  <a:tab pos="880975" algn="l"/>
                  <a:tab pos="1338129" algn="l"/>
                  <a:tab pos="1795283" algn="l"/>
                  <a:tab pos="2252438" algn="l"/>
                  <a:tab pos="2709592" algn="l"/>
                  <a:tab pos="3166745" algn="l"/>
                  <a:tab pos="3623901" algn="l"/>
                  <a:tab pos="4081055" algn="l"/>
                  <a:tab pos="4538209" algn="l"/>
                  <a:tab pos="4995363" algn="l"/>
                  <a:tab pos="5452518" algn="l"/>
                  <a:tab pos="5909672" algn="l"/>
                  <a:tab pos="6366827" algn="l"/>
                  <a:tab pos="6823981" algn="l"/>
                  <a:tab pos="7281135" algn="l"/>
                  <a:tab pos="7738289" algn="l"/>
                  <a:tab pos="8195443" algn="l"/>
                  <a:tab pos="8652597" algn="l"/>
                  <a:tab pos="9109752" algn="l"/>
                </a:tabLst>
              </a:pPr>
              <a:r>
                <a:rPr lang="en-GB" sz="2200" dirty="0">
                  <a:solidFill>
                    <a:srgbClr val="000080"/>
                  </a:solidFill>
                </a:rPr>
                <a:t>Image I</a:t>
              </a:r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240" y="1768227"/>
              <a:ext cx="1789671" cy="1342253"/>
            </a:xfrm>
            <a:prstGeom prst="rect">
              <a:avLst/>
            </a:prstGeom>
            <a:ln w="38100">
              <a:solidFill>
                <a:schemeClr val="tx1"/>
              </a:solidFill>
            </a:ln>
            <a:scene3d>
              <a:camera prst="isometricOffAxis2Right"/>
              <a:lightRig rig="threePt" dir="t"/>
            </a:scene3d>
          </p:spPr>
        </p:pic>
      </p:grpSp>
      <p:sp>
        <p:nvSpPr>
          <p:cNvPr id="68" name="Rectangle 67"/>
          <p:cNvSpPr/>
          <p:nvPr/>
        </p:nvSpPr>
        <p:spPr bwMode="auto">
          <a:xfrm>
            <a:off x="4746386" y="3591953"/>
            <a:ext cx="4397613" cy="2564832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977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 animBg="1"/>
      <p:bldP spid="7" grpId="0" animBg="1"/>
      <p:bldP spid="30" grpId="0" animBg="1"/>
      <p:bldP spid="51" grpId="0" animBg="1"/>
      <p:bldP spid="62" grpId="0" animBg="1"/>
      <p:bldP spid="6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/>
          <a:srcRect r="5778" b="15848"/>
          <a:stretch/>
        </p:blipFill>
        <p:spPr>
          <a:xfrm>
            <a:off x="5158636" y="3874941"/>
            <a:ext cx="3961760" cy="26398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Review: Pooling local descriptors -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Bag-of-Words (</a:t>
            </a:r>
            <a:r>
              <a:rPr lang="en-US" sz="3200" dirty="0" err="1">
                <a:solidFill>
                  <a:srgbClr val="FF0000"/>
                </a:solidFill>
              </a:rPr>
              <a:t>BoW</a:t>
            </a:r>
            <a:r>
              <a:rPr lang="en-US" sz="32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38537" y="6457890"/>
            <a:ext cx="2991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[</a:t>
            </a:r>
            <a:r>
              <a:rPr lang="en-GB" sz="2000" dirty="0" err="1"/>
              <a:t>Sivic</a:t>
            </a:r>
            <a:r>
              <a:rPr lang="en-GB" sz="2000" dirty="0"/>
              <a:t> and Zisserman 03]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105937" y="927887"/>
            <a:ext cx="2776276" cy="2081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93" name="Group 92"/>
          <p:cNvGrpSpPr/>
          <p:nvPr/>
        </p:nvGrpSpPr>
        <p:grpSpPr>
          <a:xfrm>
            <a:off x="1652924" y="2463683"/>
            <a:ext cx="3971327" cy="1202183"/>
            <a:chOff x="1768184" y="1748493"/>
            <a:chExt cx="3971327" cy="1202183"/>
          </a:xfrm>
        </p:grpSpPr>
        <p:grpSp>
          <p:nvGrpSpPr>
            <p:cNvPr id="43" name="Group 42"/>
            <p:cNvGrpSpPr/>
            <p:nvPr/>
          </p:nvGrpSpPr>
          <p:grpSpPr>
            <a:xfrm>
              <a:off x="1768184" y="1748493"/>
              <a:ext cx="3971327" cy="805882"/>
              <a:chOff x="1799988" y="1748493"/>
              <a:chExt cx="3971327" cy="805882"/>
            </a:xfrm>
          </p:grpSpPr>
          <p:sp>
            <p:nvSpPr>
              <p:cNvPr id="8" name="Left Brace 7"/>
              <p:cNvSpPr/>
              <p:nvPr/>
            </p:nvSpPr>
            <p:spPr>
              <a:xfrm rot="5400000">
                <a:off x="3578423" y="1919807"/>
                <a:ext cx="414457" cy="854680"/>
              </a:xfrm>
              <a:prstGeom prst="leftBrace">
                <a:avLst>
                  <a:gd name="adj1" fmla="val 60711"/>
                  <a:gd name="adj2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799988" y="1748493"/>
                <a:ext cx="39713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sz="1800" dirty="0"/>
                  <a:t>0/1 assignment of </a:t>
                </a:r>
                <a:r>
                  <a:rPr lang="en-US" sz="1800" dirty="0" err="1"/>
                  <a:t>desc</a:t>
                </a:r>
                <a:r>
                  <a:rPr lang="en-US" sz="1800" dirty="0"/>
                  <a:t>. </a:t>
                </a:r>
                <a:r>
                  <a:rPr lang="en-US" sz="1800" i="1" dirty="0" err="1"/>
                  <a:t>i</a:t>
                </a:r>
                <a:r>
                  <a:rPr lang="en-US" sz="1800" dirty="0"/>
                  <a:t> to cluster </a:t>
                </a:r>
                <a:r>
                  <a:rPr lang="en-US" sz="1800" i="1" dirty="0"/>
                  <a:t>k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2236265" y="2581344"/>
                  <a:ext cx="2979556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400" i="1" smtClean="0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sz="2400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GB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GB" sz="2400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400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6265" y="2581344"/>
                  <a:ext cx="2979556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38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2" name="Group 91"/>
          <p:cNvGrpSpPr/>
          <p:nvPr/>
        </p:nvGrpSpPr>
        <p:grpSpPr>
          <a:xfrm>
            <a:off x="5890455" y="4576650"/>
            <a:ext cx="2056106" cy="1489882"/>
            <a:chOff x="5890455" y="4576650"/>
            <a:chExt cx="2056106" cy="1489882"/>
          </a:xfrm>
        </p:grpSpPr>
        <p:sp>
          <p:nvSpPr>
            <p:cNvPr id="85" name="TextBox 84"/>
            <p:cNvSpPr txBox="1"/>
            <p:nvPr/>
          </p:nvSpPr>
          <p:spPr>
            <a:xfrm>
              <a:off x="5890455" y="487013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009900"/>
                  </a:solidFill>
                </a:rPr>
                <a:t>1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083222" y="457665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009900"/>
                  </a:solidFill>
                </a:rPr>
                <a:t>0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638589" y="5543312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009900"/>
                  </a:solidFill>
                </a:rPr>
                <a:t>0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561519" y="538328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009900"/>
                  </a:solidFill>
                </a:rPr>
                <a:t>0</a:t>
              </a:r>
            </a:p>
          </p:txBody>
        </p:sp>
      </p:grpSp>
      <p:sp>
        <p:nvSpPr>
          <p:cNvPr id="73" name="Line 13"/>
          <p:cNvSpPr>
            <a:spLocks noChangeShapeType="1"/>
          </p:cNvSpPr>
          <p:nvPr/>
        </p:nvSpPr>
        <p:spPr bwMode="auto">
          <a:xfrm flipV="1">
            <a:off x="6288754" y="3830807"/>
            <a:ext cx="53878" cy="1039483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triangle" w="lg" len="lg"/>
            <a:tailEnd type="non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4" name="Line 13"/>
          <p:cNvSpPr>
            <a:spLocks noChangeShapeType="1"/>
          </p:cNvSpPr>
          <p:nvPr/>
        </p:nvSpPr>
        <p:spPr bwMode="auto">
          <a:xfrm flipV="1">
            <a:off x="6393383" y="1841498"/>
            <a:ext cx="273227" cy="131481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triangle" w="lg" len="lg"/>
            <a:tailEnd type="non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6238537" y="3248222"/>
            <a:ext cx="292100" cy="527050"/>
            <a:chOff x="7181850" y="3333750"/>
            <a:chExt cx="292100" cy="527050"/>
          </a:xfrm>
        </p:grpSpPr>
        <p:sp>
          <p:nvSpPr>
            <p:cNvPr id="66" name="AutoShape 7"/>
            <p:cNvSpPr>
              <a:spLocks noChangeArrowheads="1"/>
            </p:cNvSpPr>
            <p:nvPr/>
          </p:nvSpPr>
          <p:spPr bwMode="auto">
            <a:xfrm>
              <a:off x="7181850" y="3333750"/>
              <a:ext cx="292100" cy="527050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7232067" y="3432620"/>
              <a:ext cx="191667" cy="329310"/>
              <a:chOff x="7238112" y="3436938"/>
              <a:chExt cx="191667" cy="329310"/>
            </a:xfrm>
          </p:grpSpPr>
          <p:sp>
            <p:nvSpPr>
              <p:cNvPr id="68" name="Line 8"/>
              <p:cNvSpPr>
                <a:spLocks noChangeAspect="1" noChangeShapeType="1"/>
              </p:cNvSpPr>
              <p:nvPr/>
            </p:nvSpPr>
            <p:spPr bwMode="auto">
              <a:xfrm>
                <a:off x="7238112" y="3436938"/>
                <a:ext cx="19166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9" name="Line 8"/>
              <p:cNvSpPr>
                <a:spLocks noChangeAspect="1" noChangeShapeType="1"/>
              </p:cNvSpPr>
              <p:nvPr/>
            </p:nvSpPr>
            <p:spPr bwMode="auto">
              <a:xfrm>
                <a:off x="7238112" y="3519266"/>
                <a:ext cx="19166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0" name="Line 8"/>
              <p:cNvSpPr>
                <a:spLocks noChangeAspect="1" noChangeShapeType="1"/>
              </p:cNvSpPr>
              <p:nvPr/>
            </p:nvSpPr>
            <p:spPr bwMode="auto">
              <a:xfrm>
                <a:off x="7238112" y="3601594"/>
                <a:ext cx="19166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1" name="Line 8"/>
              <p:cNvSpPr>
                <a:spLocks noChangeAspect="1" noChangeShapeType="1"/>
              </p:cNvSpPr>
              <p:nvPr/>
            </p:nvSpPr>
            <p:spPr bwMode="auto">
              <a:xfrm>
                <a:off x="7238112" y="3683922"/>
                <a:ext cx="19166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" name="Line 8"/>
              <p:cNvSpPr>
                <a:spLocks noChangeAspect="1" noChangeShapeType="1"/>
              </p:cNvSpPr>
              <p:nvPr/>
            </p:nvSpPr>
            <p:spPr bwMode="auto">
              <a:xfrm>
                <a:off x="7238112" y="3766248"/>
                <a:ext cx="19166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5758694" y="3295402"/>
                <a:ext cx="50495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8694" y="3295402"/>
                <a:ext cx="504952" cy="369332"/>
              </a:xfrm>
              <a:prstGeom prst="rect">
                <a:avLst/>
              </a:prstGeom>
              <a:blipFill>
                <a:blip r:embed="rId6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79775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64" grpId="0" animBg="1"/>
      <p:bldP spid="8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/>
          <a:srcRect r="5778" b="15848"/>
          <a:stretch/>
        </p:blipFill>
        <p:spPr>
          <a:xfrm>
            <a:off x="5158636" y="3874941"/>
            <a:ext cx="3961760" cy="26398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Review: Pooling local descriptors -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Bag-of-Words (</a:t>
            </a:r>
            <a:r>
              <a:rPr lang="en-US" sz="3200" dirty="0" err="1">
                <a:solidFill>
                  <a:srgbClr val="FF0000"/>
                </a:solidFill>
              </a:rPr>
              <a:t>BoW</a:t>
            </a:r>
            <a:r>
              <a:rPr lang="en-US" sz="32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38537" y="6457890"/>
            <a:ext cx="2991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[</a:t>
            </a:r>
            <a:r>
              <a:rPr lang="en-GB" sz="2000" dirty="0" err="1"/>
              <a:t>Sivic</a:t>
            </a:r>
            <a:r>
              <a:rPr lang="en-GB" sz="2000" dirty="0"/>
              <a:t> and Zisserman 03]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105937" y="927887"/>
            <a:ext cx="2776276" cy="2081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42" name="Group 41"/>
          <p:cNvGrpSpPr/>
          <p:nvPr/>
        </p:nvGrpSpPr>
        <p:grpSpPr>
          <a:xfrm>
            <a:off x="1513170" y="3988690"/>
            <a:ext cx="2818937" cy="1062912"/>
            <a:chOff x="1676138" y="3549396"/>
            <a:chExt cx="2818937" cy="1062912"/>
          </a:xfrm>
        </p:grpSpPr>
        <p:sp>
          <p:nvSpPr>
            <p:cNvPr id="12" name="Left Brace 11"/>
            <p:cNvSpPr/>
            <p:nvPr/>
          </p:nvSpPr>
          <p:spPr>
            <a:xfrm rot="16200000">
              <a:off x="2881765" y="3365887"/>
              <a:ext cx="407683" cy="774702"/>
            </a:xfrm>
            <a:prstGeom prst="leftBrace">
              <a:avLst>
                <a:gd name="adj1" fmla="val 60711"/>
                <a:gd name="adj2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76138" y="3965977"/>
              <a:ext cx="28189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/>
                <a:t>Sum over all N descriptors in the image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373818" y="2959910"/>
                <a:ext cx="2979556" cy="10384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GB" sz="24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4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3818" y="2959910"/>
                <a:ext cx="2979556" cy="10384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2" name="Group 91"/>
          <p:cNvGrpSpPr/>
          <p:nvPr/>
        </p:nvGrpSpPr>
        <p:grpSpPr>
          <a:xfrm>
            <a:off x="5890455" y="4576650"/>
            <a:ext cx="2056106" cy="1489882"/>
            <a:chOff x="5890455" y="4576650"/>
            <a:chExt cx="2056106" cy="1489882"/>
          </a:xfrm>
        </p:grpSpPr>
        <p:sp>
          <p:nvSpPr>
            <p:cNvPr id="85" name="TextBox 84"/>
            <p:cNvSpPr txBox="1"/>
            <p:nvPr/>
          </p:nvSpPr>
          <p:spPr>
            <a:xfrm>
              <a:off x="5890455" y="487013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009900"/>
                  </a:solidFill>
                </a:rPr>
                <a:t>1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083222" y="457665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009900"/>
                  </a:solidFill>
                </a:rPr>
                <a:t>0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638589" y="5543312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009900"/>
                  </a:solidFill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561519" y="538328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009900"/>
                  </a:solidFill>
                </a:rPr>
                <a:t>1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6288754" y="3819406"/>
            <a:ext cx="2398046" cy="2030248"/>
            <a:chOff x="6288754" y="3819406"/>
            <a:chExt cx="2398046" cy="2030248"/>
          </a:xfrm>
        </p:grpSpPr>
        <p:sp>
          <p:nvSpPr>
            <p:cNvPr id="28" name="Line 13"/>
            <p:cNvSpPr>
              <a:spLocks noChangeShapeType="1"/>
            </p:cNvSpPr>
            <p:nvPr/>
          </p:nvSpPr>
          <p:spPr bwMode="auto">
            <a:xfrm flipV="1">
              <a:off x="6757531" y="3830805"/>
              <a:ext cx="500138" cy="1602713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 type="triangle" w="lg" len="lg"/>
              <a:tailEnd type="non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Line 13"/>
            <p:cNvSpPr>
              <a:spLocks noChangeShapeType="1"/>
            </p:cNvSpPr>
            <p:nvPr/>
          </p:nvSpPr>
          <p:spPr bwMode="auto">
            <a:xfrm flipV="1">
              <a:off x="8244657" y="3819406"/>
              <a:ext cx="442143" cy="2030248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 type="triangle" w="lg" len="lg"/>
              <a:tailEnd type="non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13"/>
            <p:cNvSpPr>
              <a:spLocks noChangeShapeType="1"/>
            </p:cNvSpPr>
            <p:nvPr/>
          </p:nvSpPr>
          <p:spPr bwMode="auto">
            <a:xfrm flipV="1">
              <a:off x="6288754" y="3830807"/>
              <a:ext cx="53878" cy="1039483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 type="triangle" w="lg" len="lg"/>
              <a:tailEnd type="non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Line 13"/>
            <p:cNvSpPr>
              <a:spLocks noChangeShapeType="1"/>
            </p:cNvSpPr>
            <p:nvPr/>
          </p:nvSpPr>
          <p:spPr bwMode="auto">
            <a:xfrm flipV="1">
              <a:off x="7181851" y="3819406"/>
              <a:ext cx="864154" cy="1855768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 type="triangle" w="lg" len="lg"/>
              <a:tailEnd type="non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6238537" y="1305419"/>
            <a:ext cx="2583988" cy="2469853"/>
            <a:chOff x="6238537" y="1305419"/>
            <a:chExt cx="2583988" cy="2469853"/>
          </a:xfrm>
        </p:grpSpPr>
        <p:sp>
          <p:nvSpPr>
            <p:cNvPr id="27" name="Line 13"/>
            <p:cNvSpPr>
              <a:spLocks noChangeShapeType="1"/>
            </p:cNvSpPr>
            <p:nvPr/>
          </p:nvSpPr>
          <p:spPr bwMode="auto">
            <a:xfrm flipH="1" flipV="1">
              <a:off x="7181849" y="2270733"/>
              <a:ext cx="75819" cy="89516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 type="triangle" w="lg" len="lg"/>
              <a:tailEnd type="non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13"/>
            <p:cNvSpPr>
              <a:spLocks noChangeShapeType="1"/>
            </p:cNvSpPr>
            <p:nvPr/>
          </p:nvSpPr>
          <p:spPr bwMode="auto">
            <a:xfrm flipH="1" flipV="1">
              <a:off x="8623300" y="2565399"/>
              <a:ext cx="63500" cy="600495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 type="triangle" w="lg" len="lg"/>
              <a:tailEnd type="non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7113108" y="3248222"/>
              <a:ext cx="292100" cy="527050"/>
              <a:chOff x="7181850" y="3333750"/>
              <a:chExt cx="292100" cy="527050"/>
            </a:xfrm>
          </p:grpSpPr>
          <p:sp>
            <p:nvSpPr>
              <p:cNvPr id="21" name="AutoShape 7"/>
              <p:cNvSpPr>
                <a:spLocks noChangeArrowheads="1"/>
              </p:cNvSpPr>
              <p:nvPr/>
            </p:nvSpPr>
            <p:spPr bwMode="auto">
              <a:xfrm>
                <a:off x="7181850" y="3333750"/>
                <a:ext cx="292100" cy="527050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51" name="Group 50"/>
              <p:cNvGrpSpPr/>
              <p:nvPr/>
            </p:nvGrpSpPr>
            <p:grpSpPr>
              <a:xfrm>
                <a:off x="7232067" y="3432620"/>
                <a:ext cx="191667" cy="329310"/>
                <a:chOff x="7238112" y="3436938"/>
                <a:chExt cx="191667" cy="329310"/>
              </a:xfrm>
            </p:grpSpPr>
            <p:sp>
              <p:nvSpPr>
                <p:cNvPr id="22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436938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519266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8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601594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683922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766248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3" name="Group 52"/>
            <p:cNvGrpSpPr/>
            <p:nvPr/>
          </p:nvGrpSpPr>
          <p:grpSpPr>
            <a:xfrm>
              <a:off x="7899954" y="3248222"/>
              <a:ext cx="292100" cy="527050"/>
              <a:chOff x="7181850" y="3333750"/>
              <a:chExt cx="292100" cy="527050"/>
            </a:xfrm>
          </p:grpSpPr>
          <p:sp>
            <p:nvSpPr>
              <p:cNvPr id="54" name="AutoShape 7"/>
              <p:cNvSpPr>
                <a:spLocks noChangeArrowheads="1"/>
              </p:cNvSpPr>
              <p:nvPr/>
            </p:nvSpPr>
            <p:spPr bwMode="auto">
              <a:xfrm>
                <a:off x="7181850" y="3333750"/>
                <a:ext cx="292100" cy="527050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7232067" y="3432620"/>
                <a:ext cx="191667" cy="329310"/>
                <a:chOff x="7238112" y="3436938"/>
                <a:chExt cx="191667" cy="329310"/>
              </a:xfrm>
            </p:grpSpPr>
            <p:sp>
              <p:nvSpPr>
                <p:cNvPr id="56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436938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519266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601594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683922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766248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64" name="Line 13"/>
            <p:cNvSpPr>
              <a:spLocks noChangeShapeType="1"/>
            </p:cNvSpPr>
            <p:nvPr/>
          </p:nvSpPr>
          <p:spPr bwMode="auto">
            <a:xfrm flipV="1">
              <a:off x="6393383" y="1841498"/>
              <a:ext cx="273227" cy="131481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 type="triangle" w="lg" len="lg"/>
              <a:tailEnd type="non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6238537" y="3248222"/>
              <a:ext cx="292100" cy="527050"/>
              <a:chOff x="7181850" y="3333750"/>
              <a:chExt cx="292100" cy="527050"/>
            </a:xfrm>
          </p:grpSpPr>
          <p:sp>
            <p:nvSpPr>
              <p:cNvPr id="66" name="AutoShape 7"/>
              <p:cNvSpPr>
                <a:spLocks noChangeArrowheads="1"/>
              </p:cNvSpPr>
              <p:nvPr/>
            </p:nvSpPr>
            <p:spPr bwMode="auto">
              <a:xfrm>
                <a:off x="7181850" y="3333750"/>
                <a:ext cx="292100" cy="527050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67" name="Group 66"/>
              <p:cNvGrpSpPr/>
              <p:nvPr/>
            </p:nvGrpSpPr>
            <p:grpSpPr>
              <a:xfrm>
                <a:off x="7232067" y="3432620"/>
                <a:ext cx="191667" cy="329310"/>
                <a:chOff x="7238112" y="3436938"/>
                <a:chExt cx="191667" cy="329310"/>
              </a:xfrm>
            </p:grpSpPr>
            <p:sp>
              <p:nvSpPr>
                <p:cNvPr id="68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436938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519266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601594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683922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766248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74" name="Group 73"/>
            <p:cNvGrpSpPr/>
            <p:nvPr/>
          </p:nvGrpSpPr>
          <p:grpSpPr>
            <a:xfrm>
              <a:off x="8530425" y="3248222"/>
              <a:ext cx="292100" cy="527050"/>
              <a:chOff x="7181850" y="3333750"/>
              <a:chExt cx="292100" cy="527050"/>
            </a:xfrm>
          </p:grpSpPr>
          <p:sp>
            <p:nvSpPr>
              <p:cNvPr id="75" name="AutoShape 7"/>
              <p:cNvSpPr>
                <a:spLocks noChangeArrowheads="1"/>
              </p:cNvSpPr>
              <p:nvPr/>
            </p:nvSpPr>
            <p:spPr bwMode="auto">
              <a:xfrm>
                <a:off x="7181850" y="3333750"/>
                <a:ext cx="292100" cy="527050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76" name="Group 75"/>
              <p:cNvGrpSpPr/>
              <p:nvPr/>
            </p:nvGrpSpPr>
            <p:grpSpPr>
              <a:xfrm>
                <a:off x="7232067" y="3432620"/>
                <a:ext cx="191667" cy="329310"/>
                <a:chOff x="7238112" y="3436938"/>
                <a:chExt cx="191667" cy="329310"/>
              </a:xfrm>
            </p:grpSpPr>
            <p:sp>
              <p:nvSpPr>
                <p:cNvPr id="77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436938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519266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601594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80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683922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81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766248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89" name="Line 13"/>
            <p:cNvSpPr>
              <a:spLocks noChangeShapeType="1"/>
            </p:cNvSpPr>
            <p:nvPr/>
          </p:nvSpPr>
          <p:spPr bwMode="auto">
            <a:xfrm flipV="1">
              <a:off x="8032241" y="1305419"/>
              <a:ext cx="303613" cy="1854346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 type="triangle" w="lg" len="lg"/>
              <a:tailEnd type="non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2005162" y="5851197"/>
            <a:ext cx="3386851" cy="892070"/>
            <a:chOff x="2005162" y="5851197"/>
            <a:chExt cx="3386851" cy="892070"/>
          </a:xfrm>
        </p:grpSpPr>
        <p:sp>
          <p:nvSpPr>
            <p:cNvPr id="96" name="TextBox 95"/>
            <p:cNvSpPr txBox="1"/>
            <p:nvPr/>
          </p:nvSpPr>
          <p:spPr>
            <a:xfrm>
              <a:off x="2005162" y="6220047"/>
              <a:ext cx="3185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B = [</a:t>
              </a:r>
              <a:r>
                <a:rPr lang="en-GB" dirty="0">
                  <a:solidFill>
                    <a:srgbClr val="009900"/>
                  </a:solidFill>
                </a:rPr>
                <a:t> 1, 0, 2, 1, … </a:t>
              </a:r>
              <a:r>
                <a:rPr lang="en-GB" dirty="0">
                  <a:solidFill>
                    <a:schemeClr val="bg1"/>
                  </a:solidFill>
                </a:rPr>
                <a:t>]</a:t>
              </a:r>
            </a:p>
          </p:txBody>
        </p:sp>
        <p:sp>
          <p:nvSpPr>
            <p:cNvPr id="98" name="Down Arrow 97"/>
            <p:cNvSpPr/>
            <p:nvPr/>
          </p:nvSpPr>
          <p:spPr bwMode="auto">
            <a:xfrm rot="3029145">
              <a:off x="4863139" y="5637539"/>
              <a:ext cx="315215" cy="742532"/>
            </a:xfrm>
            <a:prstGeom prst="down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Arial" pitchFamily="-106" charset="0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1652924" y="2463683"/>
            <a:ext cx="3971327" cy="805882"/>
            <a:chOff x="1799988" y="1748493"/>
            <a:chExt cx="3971327" cy="805882"/>
          </a:xfrm>
        </p:grpSpPr>
        <p:sp>
          <p:nvSpPr>
            <p:cNvPr id="91" name="Left Brace 90"/>
            <p:cNvSpPr/>
            <p:nvPr/>
          </p:nvSpPr>
          <p:spPr>
            <a:xfrm rot="5400000">
              <a:off x="3578423" y="1919807"/>
              <a:ext cx="414457" cy="854680"/>
            </a:xfrm>
            <a:prstGeom prst="leftBrace">
              <a:avLst>
                <a:gd name="adj1" fmla="val 60711"/>
                <a:gd name="adj2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799988" y="1748493"/>
              <a:ext cx="3971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en-US" sz="1800" dirty="0"/>
                <a:t>0/1 assignment of </a:t>
              </a:r>
              <a:r>
                <a:rPr lang="en-US" sz="1800" dirty="0" err="1"/>
                <a:t>desc</a:t>
              </a:r>
              <a:r>
                <a:rPr lang="en-US" sz="1800" dirty="0"/>
                <a:t>. </a:t>
              </a:r>
              <a:r>
                <a:rPr lang="en-US" sz="1800" i="1" dirty="0" err="1"/>
                <a:t>i</a:t>
              </a:r>
              <a:r>
                <a:rPr lang="en-US" sz="1800" dirty="0"/>
                <a:t> to cluster </a:t>
              </a:r>
              <a:r>
                <a:rPr lang="en-US" sz="1800" i="1" dirty="0"/>
                <a:t>k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/>
              <p:cNvSpPr txBox="1"/>
              <p:nvPr/>
            </p:nvSpPr>
            <p:spPr>
              <a:xfrm>
                <a:off x="2121005" y="3296534"/>
                <a:ext cx="297955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2400" i="1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GB" sz="2400" i="1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sz="2400" i="1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i="1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i="1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0" name="TextBox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1005" y="3296534"/>
                <a:ext cx="2979556" cy="369332"/>
              </a:xfrm>
              <a:prstGeom prst="rect">
                <a:avLst/>
              </a:prstGeom>
              <a:blipFill>
                <a:blip r:embed="rId6"/>
                <a:stretch>
                  <a:fillRect b="-3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59203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9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105937" y="927887"/>
            <a:ext cx="2776276" cy="2081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Review: Vector of Locally Aggregated Descriptors (VLAD)</a:t>
            </a: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4"/>
          <a:srcRect r="5778" b="15848"/>
          <a:stretch/>
        </p:blipFill>
        <p:spPr>
          <a:xfrm>
            <a:off x="5158636" y="3874941"/>
            <a:ext cx="3961760" cy="2639876"/>
          </a:xfrm>
          <a:prstGeom prst="rect">
            <a:avLst/>
          </a:prstGeom>
        </p:spPr>
      </p:pic>
      <p:sp>
        <p:nvSpPr>
          <p:cNvPr id="93" name="Line 13"/>
          <p:cNvSpPr>
            <a:spLocks noChangeShapeType="1"/>
          </p:cNvSpPr>
          <p:nvPr/>
        </p:nvSpPr>
        <p:spPr bwMode="auto">
          <a:xfrm flipV="1">
            <a:off x="6288754" y="3830807"/>
            <a:ext cx="53878" cy="1039483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triangle" w="lg" len="lg"/>
            <a:tailEnd type="non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25" name="Group 224"/>
          <p:cNvGrpSpPr/>
          <p:nvPr/>
        </p:nvGrpSpPr>
        <p:grpSpPr>
          <a:xfrm>
            <a:off x="1248148" y="2480186"/>
            <a:ext cx="4086908" cy="1879197"/>
            <a:chOff x="1248148" y="2480186"/>
            <a:chExt cx="4086908" cy="18791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7" name="TextBox 206"/>
                <p:cNvSpPr txBox="1"/>
                <p:nvPr/>
              </p:nvSpPr>
              <p:spPr>
                <a:xfrm>
                  <a:off x="2737886" y="3231384"/>
                  <a:ext cx="209929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GB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GB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)(</m:t>
                        </m:r>
                        <m:sSub>
                          <m:sSubPr>
                            <m:ctrlPr>
                              <a:rPr lang="en-GB" sz="2400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400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sz="2400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GB" sz="2400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GB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07" name="TextBox 2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7886" y="3231384"/>
                  <a:ext cx="2099293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870" r="-4348" b="-377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09" name="Group 208"/>
            <p:cNvGrpSpPr/>
            <p:nvPr/>
          </p:nvGrpSpPr>
          <p:grpSpPr>
            <a:xfrm>
              <a:off x="1248148" y="2480186"/>
              <a:ext cx="3971327" cy="805882"/>
              <a:chOff x="1799988" y="1748493"/>
              <a:chExt cx="3971327" cy="805882"/>
            </a:xfrm>
          </p:grpSpPr>
          <p:sp>
            <p:nvSpPr>
              <p:cNvPr id="218" name="Left Brace 217"/>
              <p:cNvSpPr/>
              <p:nvPr/>
            </p:nvSpPr>
            <p:spPr>
              <a:xfrm rot="5400000">
                <a:off x="3578423" y="1919807"/>
                <a:ext cx="414457" cy="854680"/>
              </a:xfrm>
              <a:prstGeom prst="leftBrace">
                <a:avLst>
                  <a:gd name="adj1" fmla="val 60711"/>
                  <a:gd name="adj2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9" name="TextBox 218"/>
              <p:cNvSpPr txBox="1"/>
              <p:nvPr/>
            </p:nvSpPr>
            <p:spPr>
              <a:xfrm>
                <a:off x="1799988" y="1748493"/>
                <a:ext cx="39713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sz="1800" dirty="0"/>
                  <a:t>0/1 assignment of </a:t>
                </a:r>
                <a:r>
                  <a:rPr lang="en-US" sz="1800" dirty="0" err="1"/>
                  <a:t>desc</a:t>
                </a:r>
                <a:r>
                  <a:rPr lang="en-US" sz="1800" dirty="0"/>
                  <a:t>. </a:t>
                </a:r>
                <a:r>
                  <a:rPr lang="en-US" sz="1800" i="1" dirty="0" err="1"/>
                  <a:t>i</a:t>
                </a:r>
                <a:r>
                  <a:rPr lang="en-US" sz="1800" dirty="0"/>
                  <a:t> to cluster </a:t>
                </a:r>
                <a:r>
                  <a:rPr lang="en-US" sz="1800" i="1" dirty="0"/>
                  <a:t>k</a:t>
                </a:r>
              </a:p>
            </p:txBody>
          </p:sp>
        </p:grpSp>
        <p:grpSp>
          <p:nvGrpSpPr>
            <p:cNvPr id="224" name="Group 223"/>
            <p:cNvGrpSpPr/>
            <p:nvPr/>
          </p:nvGrpSpPr>
          <p:grpSpPr>
            <a:xfrm>
              <a:off x="3047123" y="3684256"/>
              <a:ext cx="2287933" cy="675127"/>
              <a:chOff x="3047123" y="3684256"/>
              <a:chExt cx="2287933" cy="675127"/>
            </a:xfrm>
          </p:grpSpPr>
          <p:sp>
            <p:nvSpPr>
              <p:cNvPr id="222" name="Left Brace 221"/>
              <p:cNvSpPr/>
              <p:nvPr/>
            </p:nvSpPr>
            <p:spPr>
              <a:xfrm rot="16200000">
                <a:off x="4024358" y="3293651"/>
                <a:ext cx="333463" cy="1114674"/>
              </a:xfrm>
              <a:prstGeom prst="leftBrace">
                <a:avLst>
                  <a:gd name="adj1" fmla="val 60711"/>
                  <a:gd name="adj2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3" name="TextBox 222"/>
              <p:cNvSpPr txBox="1"/>
              <p:nvPr/>
            </p:nvSpPr>
            <p:spPr>
              <a:xfrm>
                <a:off x="3047123" y="3990051"/>
                <a:ext cx="22879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 dirty="0"/>
                  <a:t>Residual vector</a:t>
                </a:r>
              </a:p>
            </p:txBody>
          </p:sp>
        </p:grpSp>
      </p:grpSp>
      <p:sp>
        <p:nvSpPr>
          <p:cNvPr id="85" name="Line 13"/>
          <p:cNvSpPr>
            <a:spLocks noChangeShapeType="1"/>
          </p:cNvSpPr>
          <p:nvPr/>
        </p:nvSpPr>
        <p:spPr bwMode="auto">
          <a:xfrm flipV="1">
            <a:off x="6393383" y="1841498"/>
            <a:ext cx="273227" cy="131481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triangle" w="lg" len="lg"/>
            <a:tailEnd type="non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6" name="Group 85"/>
          <p:cNvGrpSpPr/>
          <p:nvPr/>
        </p:nvGrpSpPr>
        <p:grpSpPr>
          <a:xfrm>
            <a:off x="6238537" y="3248222"/>
            <a:ext cx="292100" cy="527050"/>
            <a:chOff x="7181850" y="3333750"/>
            <a:chExt cx="292100" cy="527050"/>
          </a:xfrm>
        </p:grpSpPr>
        <p:sp>
          <p:nvSpPr>
            <p:cNvPr id="142" name="AutoShape 7"/>
            <p:cNvSpPr>
              <a:spLocks noChangeArrowheads="1"/>
            </p:cNvSpPr>
            <p:nvPr/>
          </p:nvSpPr>
          <p:spPr bwMode="auto">
            <a:xfrm>
              <a:off x="7181850" y="3333750"/>
              <a:ext cx="292100" cy="527050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3" name="Group 142"/>
            <p:cNvGrpSpPr/>
            <p:nvPr/>
          </p:nvGrpSpPr>
          <p:grpSpPr>
            <a:xfrm>
              <a:off x="7232067" y="3432620"/>
              <a:ext cx="191667" cy="329310"/>
              <a:chOff x="7238112" y="3436938"/>
              <a:chExt cx="191667" cy="329310"/>
            </a:xfrm>
          </p:grpSpPr>
          <p:sp>
            <p:nvSpPr>
              <p:cNvPr id="144" name="Line 8"/>
              <p:cNvSpPr>
                <a:spLocks noChangeAspect="1" noChangeShapeType="1"/>
              </p:cNvSpPr>
              <p:nvPr/>
            </p:nvSpPr>
            <p:spPr bwMode="auto">
              <a:xfrm>
                <a:off x="7238112" y="3436938"/>
                <a:ext cx="19166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5" name="Line 8"/>
              <p:cNvSpPr>
                <a:spLocks noChangeAspect="1" noChangeShapeType="1"/>
              </p:cNvSpPr>
              <p:nvPr/>
            </p:nvSpPr>
            <p:spPr bwMode="auto">
              <a:xfrm>
                <a:off x="7238112" y="3519266"/>
                <a:ext cx="19166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6" name="Line 8"/>
              <p:cNvSpPr>
                <a:spLocks noChangeAspect="1" noChangeShapeType="1"/>
              </p:cNvSpPr>
              <p:nvPr/>
            </p:nvSpPr>
            <p:spPr bwMode="auto">
              <a:xfrm>
                <a:off x="7238112" y="3601594"/>
                <a:ext cx="19166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7" name="Line 8"/>
              <p:cNvSpPr>
                <a:spLocks noChangeAspect="1" noChangeShapeType="1"/>
              </p:cNvSpPr>
              <p:nvPr/>
            </p:nvSpPr>
            <p:spPr bwMode="auto">
              <a:xfrm>
                <a:off x="7238112" y="3683922"/>
                <a:ext cx="19166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8" name="Line 8"/>
              <p:cNvSpPr>
                <a:spLocks noChangeAspect="1" noChangeShapeType="1"/>
              </p:cNvSpPr>
              <p:nvPr/>
            </p:nvSpPr>
            <p:spPr bwMode="auto">
              <a:xfrm>
                <a:off x="7238112" y="3766248"/>
                <a:ext cx="19166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5733585" y="4870290"/>
            <a:ext cx="948682" cy="590643"/>
            <a:chOff x="5733585" y="4870290"/>
            <a:chExt cx="948682" cy="590643"/>
          </a:xfrm>
        </p:grpSpPr>
        <p:sp>
          <p:nvSpPr>
            <p:cNvPr id="188" name="Oval 187"/>
            <p:cNvSpPr/>
            <p:nvPr/>
          </p:nvSpPr>
          <p:spPr bwMode="auto">
            <a:xfrm flipH="1">
              <a:off x="6218434" y="4870290"/>
              <a:ext cx="140639" cy="137184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191" name="Line 13"/>
            <p:cNvSpPr>
              <a:spLocks noChangeShapeType="1"/>
            </p:cNvSpPr>
            <p:nvPr/>
          </p:nvSpPr>
          <p:spPr bwMode="auto">
            <a:xfrm flipH="1">
              <a:off x="5924839" y="4973542"/>
              <a:ext cx="293594" cy="178480"/>
            </a:xfrm>
            <a:prstGeom prst="line">
              <a:avLst/>
            </a:prstGeom>
            <a:noFill/>
            <a:ln w="25400">
              <a:solidFill>
                <a:srgbClr val="009900"/>
              </a:solidFill>
              <a:round/>
              <a:headEnd type="triangle" w="lg" len="lg"/>
              <a:tailEnd type="non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6177315" y="4894485"/>
                  <a:ext cx="504952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7315" y="4894485"/>
                  <a:ext cx="504952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/>
                <p:cNvSpPr txBox="1"/>
                <p:nvPr/>
              </p:nvSpPr>
              <p:spPr>
                <a:xfrm>
                  <a:off x="5733585" y="5091601"/>
                  <a:ext cx="504952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GB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GB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TextBox 9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3585" y="5091601"/>
                  <a:ext cx="504952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180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Oval 3"/>
          <p:cNvSpPr/>
          <p:nvPr/>
        </p:nvSpPr>
        <p:spPr bwMode="auto">
          <a:xfrm>
            <a:off x="6218433" y="4973542"/>
            <a:ext cx="448177" cy="314470"/>
          </a:xfrm>
          <a:prstGeom prst="ellipse">
            <a:avLst/>
          </a:prstGeom>
          <a:noFill/>
          <a:ln w="38100" cap="flat" cmpd="sng" algn="ctr">
            <a:solidFill>
              <a:srgbClr val="CC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5763483" y="5190597"/>
            <a:ext cx="448177" cy="314470"/>
          </a:xfrm>
          <a:prstGeom prst="ellipse">
            <a:avLst/>
          </a:prstGeom>
          <a:noFill/>
          <a:ln w="38100" cap="flat" cmpd="sng" algn="ctr">
            <a:solidFill>
              <a:srgbClr val="CC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34165" y="6457890"/>
            <a:ext cx="2005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[</a:t>
            </a:r>
            <a:r>
              <a:rPr lang="en-GB" sz="2000" dirty="0" err="1"/>
              <a:t>Jégou</a:t>
            </a:r>
            <a:r>
              <a:rPr lang="en-GB" sz="2000" dirty="0"/>
              <a:t> et al. 10]</a:t>
            </a:r>
          </a:p>
        </p:txBody>
      </p:sp>
    </p:spTree>
    <p:extLst>
      <p:ext uri="{BB962C8B-B14F-4D97-AF65-F5344CB8AC3E}">
        <p14:creationId xmlns:p14="http://schemas.microsoft.com/office/powerpoint/2010/main" val="33238317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85" grpId="0" animBg="1"/>
      <p:bldP spid="4" grpId="0" animBg="1"/>
      <p:bldP spid="4" grpId="1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105937" y="927887"/>
            <a:ext cx="2776276" cy="2081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Review: Vector of Locally Aggregated Descriptors (VLAD)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34165" y="6457890"/>
            <a:ext cx="2005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[</a:t>
            </a:r>
            <a:r>
              <a:rPr lang="en-GB" sz="2000" dirty="0" err="1"/>
              <a:t>Jégou</a:t>
            </a:r>
            <a:r>
              <a:rPr lang="en-GB" sz="2000" dirty="0"/>
              <a:t> et al. 10]</a:t>
            </a: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4"/>
          <a:srcRect r="5778" b="15848"/>
          <a:stretch/>
        </p:blipFill>
        <p:spPr>
          <a:xfrm>
            <a:off x="5158636" y="3874941"/>
            <a:ext cx="3961760" cy="263987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6218434" y="4870290"/>
            <a:ext cx="2072938" cy="1116548"/>
            <a:chOff x="6218434" y="4870290"/>
            <a:chExt cx="2072938" cy="1116548"/>
          </a:xfrm>
        </p:grpSpPr>
        <p:sp>
          <p:nvSpPr>
            <p:cNvPr id="187" name="Oval 186"/>
            <p:cNvSpPr/>
            <p:nvPr/>
          </p:nvSpPr>
          <p:spPr bwMode="auto">
            <a:xfrm flipH="1">
              <a:off x="6666610" y="5424250"/>
              <a:ext cx="140639" cy="137184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188" name="Oval 187"/>
            <p:cNvSpPr/>
            <p:nvPr/>
          </p:nvSpPr>
          <p:spPr bwMode="auto">
            <a:xfrm flipH="1">
              <a:off x="6218434" y="4870290"/>
              <a:ext cx="140639" cy="137184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189" name="Oval 188"/>
            <p:cNvSpPr/>
            <p:nvPr/>
          </p:nvSpPr>
          <p:spPr bwMode="auto">
            <a:xfrm flipH="1">
              <a:off x="7087927" y="5666492"/>
              <a:ext cx="140639" cy="137184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190" name="Oval 189"/>
            <p:cNvSpPr/>
            <p:nvPr/>
          </p:nvSpPr>
          <p:spPr bwMode="auto">
            <a:xfrm flipH="1">
              <a:off x="8150733" y="5849654"/>
              <a:ext cx="140639" cy="137184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Arial" pitchFamily="-106" charset="0"/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6637160" y="5561434"/>
            <a:ext cx="450766" cy="252641"/>
            <a:chOff x="6637160" y="5561434"/>
            <a:chExt cx="450766" cy="252641"/>
          </a:xfrm>
        </p:grpSpPr>
        <p:sp>
          <p:nvSpPr>
            <p:cNvPr id="192" name="Line 13"/>
            <p:cNvSpPr>
              <a:spLocks noChangeShapeType="1"/>
            </p:cNvSpPr>
            <p:nvPr/>
          </p:nvSpPr>
          <p:spPr bwMode="auto">
            <a:xfrm flipH="1">
              <a:off x="6637160" y="5561434"/>
              <a:ext cx="70369" cy="252641"/>
            </a:xfrm>
            <a:prstGeom prst="line">
              <a:avLst/>
            </a:prstGeom>
            <a:noFill/>
            <a:ln w="25400">
              <a:solidFill>
                <a:srgbClr val="009900"/>
              </a:solidFill>
              <a:round/>
              <a:headEnd type="triangle" w="lg" len="lg"/>
              <a:tailEnd type="non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3" name="Line 13"/>
            <p:cNvSpPr>
              <a:spLocks noChangeShapeType="1"/>
            </p:cNvSpPr>
            <p:nvPr/>
          </p:nvSpPr>
          <p:spPr bwMode="auto">
            <a:xfrm flipH="1">
              <a:off x="6637160" y="5741043"/>
              <a:ext cx="450766" cy="73032"/>
            </a:xfrm>
            <a:prstGeom prst="line">
              <a:avLst/>
            </a:prstGeom>
            <a:noFill/>
            <a:ln w="25400">
              <a:solidFill>
                <a:srgbClr val="009900"/>
              </a:solidFill>
              <a:round/>
              <a:headEnd type="triangle" w="lg" len="lg"/>
              <a:tailEnd type="non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02" name="Group 201"/>
          <p:cNvGrpSpPr/>
          <p:nvPr/>
        </p:nvGrpSpPr>
        <p:grpSpPr>
          <a:xfrm>
            <a:off x="5924839" y="3819406"/>
            <a:ext cx="2761961" cy="2041652"/>
            <a:chOff x="5924839" y="3819406"/>
            <a:chExt cx="2761961" cy="2041652"/>
          </a:xfrm>
        </p:grpSpPr>
        <p:grpSp>
          <p:nvGrpSpPr>
            <p:cNvPr id="90" name="Group 89"/>
            <p:cNvGrpSpPr/>
            <p:nvPr/>
          </p:nvGrpSpPr>
          <p:grpSpPr>
            <a:xfrm>
              <a:off x="6288754" y="3819406"/>
              <a:ext cx="2398046" cy="2030248"/>
              <a:chOff x="6288754" y="3819406"/>
              <a:chExt cx="2398046" cy="2030248"/>
            </a:xfrm>
          </p:grpSpPr>
          <p:sp>
            <p:nvSpPr>
              <p:cNvPr id="91" name="Line 13"/>
              <p:cNvSpPr>
                <a:spLocks noChangeShapeType="1"/>
              </p:cNvSpPr>
              <p:nvPr/>
            </p:nvSpPr>
            <p:spPr bwMode="auto">
              <a:xfrm flipV="1">
                <a:off x="6757531" y="3830805"/>
                <a:ext cx="500138" cy="1602713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 type="triangle" w="lg" len="lg"/>
                <a:tailEnd type="none" w="lg" len="lg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" name="Line 13"/>
              <p:cNvSpPr>
                <a:spLocks noChangeShapeType="1"/>
              </p:cNvSpPr>
              <p:nvPr/>
            </p:nvSpPr>
            <p:spPr bwMode="auto">
              <a:xfrm flipV="1">
                <a:off x="8244657" y="3819406"/>
                <a:ext cx="442143" cy="2030248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 type="triangle" w="lg" len="lg"/>
                <a:tailEnd type="none" w="lg" len="lg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Line 13"/>
              <p:cNvSpPr>
                <a:spLocks noChangeShapeType="1"/>
              </p:cNvSpPr>
              <p:nvPr/>
            </p:nvSpPr>
            <p:spPr bwMode="auto">
              <a:xfrm flipV="1">
                <a:off x="6288754" y="3830807"/>
                <a:ext cx="53878" cy="1039483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 type="triangle" w="lg" len="lg"/>
                <a:tailEnd type="none" w="lg" len="lg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" name="Line 13"/>
              <p:cNvSpPr>
                <a:spLocks noChangeShapeType="1"/>
              </p:cNvSpPr>
              <p:nvPr/>
            </p:nvSpPr>
            <p:spPr bwMode="auto">
              <a:xfrm flipV="1">
                <a:off x="7181851" y="3819406"/>
                <a:ext cx="864154" cy="1855768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 type="triangle" w="lg" len="lg"/>
                <a:tailEnd type="none" w="lg" len="lg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00" name="Group 199"/>
            <p:cNvGrpSpPr/>
            <p:nvPr/>
          </p:nvGrpSpPr>
          <p:grpSpPr>
            <a:xfrm>
              <a:off x="5924839" y="4973542"/>
              <a:ext cx="2227400" cy="887516"/>
              <a:chOff x="5924839" y="4973542"/>
              <a:chExt cx="2227400" cy="887516"/>
            </a:xfrm>
          </p:grpSpPr>
          <p:sp>
            <p:nvSpPr>
              <p:cNvPr id="191" name="Line 13"/>
              <p:cNvSpPr>
                <a:spLocks noChangeShapeType="1"/>
              </p:cNvSpPr>
              <p:nvPr/>
            </p:nvSpPr>
            <p:spPr bwMode="auto">
              <a:xfrm flipH="1">
                <a:off x="5924839" y="4973542"/>
                <a:ext cx="293594" cy="178480"/>
              </a:xfrm>
              <a:prstGeom prst="line">
                <a:avLst/>
              </a:prstGeom>
              <a:noFill/>
              <a:ln w="25400">
                <a:solidFill>
                  <a:srgbClr val="009900"/>
                </a:solidFill>
                <a:round/>
                <a:headEnd type="triangle" w="lg" len="lg"/>
                <a:tailEnd type="none" w="lg" len="lg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4" name="Line 13"/>
              <p:cNvSpPr>
                <a:spLocks noChangeShapeType="1"/>
              </p:cNvSpPr>
              <p:nvPr/>
            </p:nvSpPr>
            <p:spPr bwMode="auto">
              <a:xfrm flipH="1" flipV="1">
                <a:off x="7963376" y="5662394"/>
                <a:ext cx="188863" cy="198664"/>
              </a:xfrm>
              <a:prstGeom prst="line">
                <a:avLst/>
              </a:prstGeom>
              <a:noFill/>
              <a:ln w="25400">
                <a:solidFill>
                  <a:srgbClr val="009900"/>
                </a:solidFill>
                <a:round/>
                <a:headEnd type="triangle" w="lg" len="lg"/>
                <a:tailEnd type="none" w="lg" len="lg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198" name="Line 13"/>
          <p:cNvSpPr>
            <a:spLocks noChangeShapeType="1"/>
          </p:cNvSpPr>
          <p:nvPr/>
        </p:nvSpPr>
        <p:spPr bwMode="auto">
          <a:xfrm flipH="1">
            <a:off x="6644813" y="5477652"/>
            <a:ext cx="513434" cy="336423"/>
          </a:xfrm>
          <a:prstGeom prst="line">
            <a:avLst/>
          </a:prstGeom>
          <a:noFill/>
          <a:ln w="25400">
            <a:solidFill>
              <a:srgbClr val="009900"/>
            </a:solidFill>
            <a:round/>
            <a:headEnd type="triangle" w="lg" len="lg"/>
            <a:tailEnd type="non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06" name="Group 205"/>
          <p:cNvGrpSpPr/>
          <p:nvPr/>
        </p:nvGrpSpPr>
        <p:grpSpPr>
          <a:xfrm>
            <a:off x="2005162" y="5851197"/>
            <a:ext cx="3386851" cy="892070"/>
            <a:chOff x="2005162" y="5851197"/>
            <a:chExt cx="3386851" cy="892070"/>
          </a:xfrm>
        </p:grpSpPr>
        <p:grpSp>
          <p:nvGrpSpPr>
            <p:cNvPr id="132" name="Group 131"/>
            <p:cNvGrpSpPr/>
            <p:nvPr/>
          </p:nvGrpSpPr>
          <p:grpSpPr>
            <a:xfrm>
              <a:off x="2005162" y="5851197"/>
              <a:ext cx="3386851" cy="892070"/>
              <a:chOff x="2005162" y="5851197"/>
              <a:chExt cx="3386851" cy="892070"/>
            </a:xfrm>
          </p:grpSpPr>
          <p:sp>
            <p:nvSpPr>
              <p:cNvPr id="133" name="TextBox 132"/>
              <p:cNvSpPr txBox="1"/>
              <p:nvPr/>
            </p:nvSpPr>
            <p:spPr>
              <a:xfrm>
                <a:off x="2005162" y="6220047"/>
                <a:ext cx="33778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V = [</a:t>
                </a:r>
                <a:r>
                  <a:rPr lang="en-GB" dirty="0">
                    <a:solidFill>
                      <a:srgbClr val="009900"/>
                    </a:solidFill>
                  </a:rPr>
                  <a:t>   , . ,     ,   , … </a:t>
                </a:r>
                <a:r>
                  <a:rPr lang="en-GB" dirty="0">
                    <a:solidFill>
                      <a:schemeClr val="bg1"/>
                    </a:solidFill>
                  </a:rPr>
                  <a:t>]</a:t>
                </a:r>
              </a:p>
            </p:txBody>
          </p:sp>
          <p:sp>
            <p:nvSpPr>
              <p:cNvPr id="134" name="Down Arrow 133"/>
              <p:cNvSpPr/>
              <p:nvPr/>
            </p:nvSpPr>
            <p:spPr bwMode="auto">
              <a:xfrm rot="3029145">
                <a:off x="4863139" y="5637539"/>
                <a:ext cx="315215" cy="742532"/>
              </a:xfrm>
              <a:prstGeom prst="downArrow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>
                  <a:ln>
                    <a:noFill/>
                  </a:ln>
                  <a:solidFill>
                    <a:srgbClr val="0000CC"/>
                  </a:solidFill>
                  <a:effectLst/>
                  <a:latin typeface="Arial" pitchFamily="-106" charset="0"/>
                </a:endParaRPr>
              </a:p>
            </p:txBody>
          </p:sp>
        </p:grpSp>
        <p:sp>
          <p:nvSpPr>
            <p:cNvPr id="203" name="Line 13"/>
            <p:cNvSpPr>
              <a:spLocks noChangeShapeType="1"/>
            </p:cNvSpPr>
            <p:nvPr/>
          </p:nvSpPr>
          <p:spPr bwMode="auto">
            <a:xfrm flipH="1">
              <a:off x="2849311" y="6392417"/>
              <a:ext cx="293594" cy="178480"/>
            </a:xfrm>
            <a:prstGeom prst="line">
              <a:avLst/>
            </a:prstGeom>
            <a:noFill/>
            <a:ln w="25400">
              <a:solidFill>
                <a:srgbClr val="009900"/>
              </a:solidFill>
              <a:round/>
              <a:headEnd type="triangle" w="lg" len="lg"/>
              <a:tailEnd type="non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4" name="Line 13"/>
            <p:cNvSpPr>
              <a:spLocks noChangeShapeType="1"/>
            </p:cNvSpPr>
            <p:nvPr/>
          </p:nvSpPr>
          <p:spPr bwMode="auto">
            <a:xfrm flipH="1">
              <a:off x="3667495" y="6346605"/>
              <a:ext cx="513434" cy="336423"/>
            </a:xfrm>
            <a:prstGeom prst="line">
              <a:avLst/>
            </a:prstGeom>
            <a:noFill/>
            <a:ln w="25400">
              <a:solidFill>
                <a:srgbClr val="009900"/>
              </a:solidFill>
              <a:round/>
              <a:headEnd type="triangle" w="lg" len="lg"/>
              <a:tailEnd type="non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5" name="Line 13"/>
            <p:cNvSpPr>
              <a:spLocks noChangeShapeType="1"/>
            </p:cNvSpPr>
            <p:nvPr/>
          </p:nvSpPr>
          <p:spPr bwMode="auto">
            <a:xfrm flipH="1" flipV="1">
              <a:off x="4279241" y="6382325"/>
              <a:ext cx="188863" cy="198664"/>
            </a:xfrm>
            <a:prstGeom prst="line">
              <a:avLst/>
            </a:prstGeom>
            <a:noFill/>
            <a:ln w="25400">
              <a:solidFill>
                <a:srgbClr val="009900"/>
              </a:solidFill>
              <a:round/>
              <a:headEnd type="triangle" w="lg" len="lg"/>
              <a:tailEnd type="non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7" name="TextBox 206"/>
              <p:cNvSpPr txBox="1"/>
              <p:nvPr/>
            </p:nvSpPr>
            <p:spPr>
              <a:xfrm>
                <a:off x="1000584" y="2893717"/>
                <a:ext cx="3842141" cy="1038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:,</m:t>
                          </m:r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)(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4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7" name="TextBox 2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584" y="2893717"/>
                <a:ext cx="3842141" cy="10384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9" name="Group 208"/>
          <p:cNvGrpSpPr/>
          <p:nvPr/>
        </p:nvGrpSpPr>
        <p:grpSpPr>
          <a:xfrm>
            <a:off x="1248148" y="2480186"/>
            <a:ext cx="3971327" cy="805882"/>
            <a:chOff x="1799988" y="1748493"/>
            <a:chExt cx="3971327" cy="805882"/>
          </a:xfrm>
        </p:grpSpPr>
        <p:sp>
          <p:nvSpPr>
            <p:cNvPr id="218" name="Left Brace 217"/>
            <p:cNvSpPr/>
            <p:nvPr/>
          </p:nvSpPr>
          <p:spPr>
            <a:xfrm rot="5400000">
              <a:off x="3578423" y="1919807"/>
              <a:ext cx="414457" cy="854680"/>
            </a:xfrm>
            <a:prstGeom prst="leftBrace">
              <a:avLst>
                <a:gd name="adj1" fmla="val 60711"/>
                <a:gd name="adj2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1799988" y="1748493"/>
              <a:ext cx="3971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en-US" sz="1800" dirty="0"/>
                <a:t>0/1 assignment of </a:t>
              </a:r>
              <a:r>
                <a:rPr lang="en-US" sz="1800" dirty="0" err="1"/>
                <a:t>desc</a:t>
              </a:r>
              <a:r>
                <a:rPr lang="en-US" sz="1800" dirty="0"/>
                <a:t>. </a:t>
              </a:r>
              <a:r>
                <a:rPr lang="en-US" sz="1800" i="1" dirty="0" err="1"/>
                <a:t>i</a:t>
              </a:r>
              <a:r>
                <a:rPr lang="en-US" sz="1800" dirty="0"/>
                <a:t> to cluster </a:t>
              </a:r>
              <a:r>
                <a:rPr lang="en-US" sz="1800" i="1" dirty="0"/>
                <a:t>k</a:t>
              </a:r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1102946" y="3875970"/>
            <a:ext cx="2818937" cy="1062912"/>
            <a:chOff x="1676138" y="3549396"/>
            <a:chExt cx="2818937" cy="1062912"/>
          </a:xfrm>
        </p:grpSpPr>
        <p:sp>
          <p:nvSpPr>
            <p:cNvPr id="216" name="Left Brace 215"/>
            <p:cNvSpPr/>
            <p:nvPr/>
          </p:nvSpPr>
          <p:spPr>
            <a:xfrm rot="16200000">
              <a:off x="2881765" y="3365887"/>
              <a:ext cx="407683" cy="774702"/>
            </a:xfrm>
            <a:prstGeom prst="leftBrace">
              <a:avLst>
                <a:gd name="adj1" fmla="val 60711"/>
                <a:gd name="adj2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1676138" y="3965977"/>
              <a:ext cx="28189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/>
                <a:t>Sum over all N descriptors in the image</a:t>
              </a:r>
            </a:p>
          </p:txBody>
        </p:sp>
      </p:grpSp>
      <p:grpSp>
        <p:nvGrpSpPr>
          <p:cNvPr id="224" name="Group 223"/>
          <p:cNvGrpSpPr/>
          <p:nvPr/>
        </p:nvGrpSpPr>
        <p:grpSpPr>
          <a:xfrm>
            <a:off x="3047123" y="3684256"/>
            <a:ext cx="2287933" cy="675127"/>
            <a:chOff x="3047123" y="3684256"/>
            <a:chExt cx="2287933" cy="675127"/>
          </a:xfrm>
        </p:grpSpPr>
        <p:sp>
          <p:nvSpPr>
            <p:cNvPr id="222" name="Left Brace 221"/>
            <p:cNvSpPr/>
            <p:nvPr/>
          </p:nvSpPr>
          <p:spPr>
            <a:xfrm rot="16200000">
              <a:off x="4024358" y="3293651"/>
              <a:ext cx="333463" cy="1114674"/>
            </a:xfrm>
            <a:prstGeom prst="leftBrace">
              <a:avLst>
                <a:gd name="adj1" fmla="val 60711"/>
                <a:gd name="adj2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3047123" y="3990051"/>
              <a:ext cx="22879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/>
                <a:t>Residual vector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6238537" y="1305419"/>
            <a:ext cx="2583988" cy="2469853"/>
            <a:chOff x="6238537" y="1305419"/>
            <a:chExt cx="2583988" cy="2469853"/>
          </a:xfrm>
        </p:grpSpPr>
        <p:sp>
          <p:nvSpPr>
            <p:cNvPr id="81" name="Line 13"/>
            <p:cNvSpPr>
              <a:spLocks noChangeShapeType="1"/>
            </p:cNvSpPr>
            <p:nvPr/>
          </p:nvSpPr>
          <p:spPr bwMode="auto">
            <a:xfrm flipH="1" flipV="1">
              <a:off x="7181849" y="2270733"/>
              <a:ext cx="75819" cy="89516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 type="triangle" w="lg" len="lg"/>
              <a:tailEnd type="non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Line 13"/>
            <p:cNvSpPr>
              <a:spLocks noChangeShapeType="1"/>
            </p:cNvSpPr>
            <p:nvPr/>
          </p:nvSpPr>
          <p:spPr bwMode="auto">
            <a:xfrm flipH="1" flipV="1">
              <a:off x="8623300" y="2565399"/>
              <a:ext cx="63500" cy="600495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 type="triangle" w="lg" len="lg"/>
              <a:tailEnd type="non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3" name="Group 82"/>
            <p:cNvGrpSpPr/>
            <p:nvPr/>
          </p:nvGrpSpPr>
          <p:grpSpPr>
            <a:xfrm>
              <a:off x="7113108" y="3248222"/>
              <a:ext cx="292100" cy="527050"/>
              <a:chOff x="7181850" y="3333750"/>
              <a:chExt cx="292100" cy="527050"/>
            </a:xfrm>
          </p:grpSpPr>
          <p:sp>
            <p:nvSpPr>
              <p:cNvPr id="156" name="AutoShape 7"/>
              <p:cNvSpPr>
                <a:spLocks noChangeArrowheads="1"/>
              </p:cNvSpPr>
              <p:nvPr/>
            </p:nvSpPr>
            <p:spPr bwMode="auto">
              <a:xfrm>
                <a:off x="7181850" y="3333750"/>
                <a:ext cx="292100" cy="527050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57" name="Group 156"/>
              <p:cNvGrpSpPr/>
              <p:nvPr/>
            </p:nvGrpSpPr>
            <p:grpSpPr>
              <a:xfrm>
                <a:off x="7232067" y="3432620"/>
                <a:ext cx="191667" cy="329310"/>
                <a:chOff x="7238112" y="3436938"/>
                <a:chExt cx="191667" cy="329310"/>
              </a:xfrm>
            </p:grpSpPr>
            <p:sp>
              <p:nvSpPr>
                <p:cNvPr id="158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436938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9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519266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601594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683922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766248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84" name="Group 83"/>
            <p:cNvGrpSpPr/>
            <p:nvPr/>
          </p:nvGrpSpPr>
          <p:grpSpPr>
            <a:xfrm>
              <a:off x="7899954" y="3248222"/>
              <a:ext cx="292100" cy="527050"/>
              <a:chOff x="7181850" y="3333750"/>
              <a:chExt cx="292100" cy="527050"/>
            </a:xfrm>
          </p:grpSpPr>
          <p:sp>
            <p:nvSpPr>
              <p:cNvPr id="149" name="AutoShape 7"/>
              <p:cNvSpPr>
                <a:spLocks noChangeArrowheads="1"/>
              </p:cNvSpPr>
              <p:nvPr/>
            </p:nvSpPr>
            <p:spPr bwMode="auto">
              <a:xfrm>
                <a:off x="7181850" y="3333750"/>
                <a:ext cx="292100" cy="527050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50" name="Group 149"/>
              <p:cNvGrpSpPr/>
              <p:nvPr/>
            </p:nvGrpSpPr>
            <p:grpSpPr>
              <a:xfrm>
                <a:off x="7232067" y="3432620"/>
                <a:ext cx="191667" cy="329310"/>
                <a:chOff x="7238112" y="3436938"/>
                <a:chExt cx="191667" cy="329310"/>
              </a:xfrm>
            </p:grpSpPr>
            <p:sp>
              <p:nvSpPr>
                <p:cNvPr id="151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436938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519266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601594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683922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5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766248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85" name="Line 13"/>
            <p:cNvSpPr>
              <a:spLocks noChangeShapeType="1"/>
            </p:cNvSpPr>
            <p:nvPr/>
          </p:nvSpPr>
          <p:spPr bwMode="auto">
            <a:xfrm flipV="1">
              <a:off x="6393383" y="1841498"/>
              <a:ext cx="273227" cy="131481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 type="triangle" w="lg" len="lg"/>
              <a:tailEnd type="non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6238537" y="3248222"/>
              <a:ext cx="292100" cy="527050"/>
              <a:chOff x="7181850" y="3333750"/>
              <a:chExt cx="292100" cy="527050"/>
            </a:xfrm>
          </p:grpSpPr>
          <p:sp>
            <p:nvSpPr>
              <p:cNvPr id="142" name="AutoShape 7"/>
              <p:cNvSpPr>
                <a:spLocks noChangeArrowheads="1"/>
              </p:cNvSpPr>
              <p:nvPr/>
            </p:nvSpPr>
            <p:spPr bwMode="auto">
              <a:xfrm>
                <a:off x="7181850" y="3333750"/>
                <a:ext cx="292100" cy="527050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43" name="Group 142"/>
              <p:cNvGrpSpPr/>
              <p:nvPr/>
            </p:nvGrpSpPr>
            <p:grpSpPr>
              <a:xfrm>
                <a:off x="7232067" y="3432620"/>
                <a:ext cx="191667" cy="329310"/>
                <a:chOff x="7238112" y="3436938"/>
                <a:chExt cx="191667" cy="329310"/>
              </a:xfrm>
            </p:grpSpPr>
            <p:sp>
              <p:nvSpPr>
                <p:cNvPr id="144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436938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5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519266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6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601594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7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683922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766248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87" name="Group 86"/>
            <p:cNvGrpSpPr/>
            <p:nvPr/>
          </p:nvGrpSpPr>
          <p:grpSpPr>
            <a:xfrm>
              <a:off x="8530425" y="3248222"/>
              <a:ext cx="292100" cy="527050"/>
              <a:chOff x="7181850" y="3333750"/>
              <a:chExt cx="292100" cy="527050"/>
            </a:xfrm>
          </p:grpSpPr>
          <p:sp>
            <p:nvSpPr>
              <p:cNvPr id="135" name="AutoShape 7"/>
              <p:cNvSpPr>
                <a:spLocks noChangeArrowheads="1"/>
              </p:cNvSpPr>
              <p:nvPr/>
            </p:nvSpPr>
            <p:spPr bwMode="auto">
              <a:xfrm>
                <a:off x="7181850" y="3333750"/>
                <a:ext cx="292100" cy="527050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36" name="Group 135"/>
              <p:cNvGrpSpPr/>
              <p:nvPr/>
            </p:nvGrpSpPr>
            <p:grpSpPr>
              <a:xfrm>
                <a:off x="7232067" y="3432620"/>
                <a:ext cx="191667" cy="329310"/>
                <a:chOff x="7238112" y="3436938"/>
                <a:chExt cx="191667" cy="329310"/>
              </a:xfrm>
            </p:grpSpPr>
            <p:sp>
              <p:nvSpPr>
                <p:cNvPr id="137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436938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8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519266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9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601594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0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683922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1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238112" y="3766248"/>
                  <a:ext cx="19166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88" name="Line 13"/>
            <p:cNvSpPr>
              <a:spLocks noChangeShapeType="1"/>
            </p:cNvSpPr>
            <p:nvPr/>
          </p:nvSpPr>
          <p:spPr bwMode="auto">
            <a:xfrm flipV="1">
              <a:off x="8032241" y="1305419"/>
              <a:ext cx="303613" cy="1854346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 type="triangle" w="lg" len="lg"/>
              <a:tailEnd type="non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/>
              <p:cNvSpPr txBox="1"/>
              <p:nvPr/>
            </p:nvSpPr>
            <p:spPr>
              <a:xfrm>
                <a:off x="2737886" y="3231384"/>
                <a:ext cx="209929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GB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sSub>
                        <m:sSubPr>
                          <m:ctrlPr>
                            <a:rPr lang="en-GB" sz="2400" i="1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i="1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i="1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sz="2400" i="1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sz="2400" i="1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GB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5" name="TextBox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7886" y="3231384"/>
                <a:ext cx="2099293" cy="369332"/>
              </a:xfrm>
              <a:prstGeom prst="rect">
                <a:avLst/>
              </a:prstGeom>
              <a:blipFill>
                <a:blip r:embed="rId6"/>
                <a:stretch>
                  <a:fillRect l="-870" r="-4348" b="-377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7201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207" grpId="0"/>
      <p:bldP spid="9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5066"/>
            <a:ext cx="8520599" cy="763500"/>
          </a:xfrm>
        </p:spPr>
        <p:txBody>
          <a:bodyPr/>
          <a:lstStyle/>
          <a:p>
            <a:r>
              <a:rPr lang="en-US" sz="3200" dirty="0" err="1">
                <a:solidFill>
                  <a:srgbClr val="FF0000"/>
                </a:solidFill>
              </a:rPr>
              <a:t>NetVLAD</a:t>
            </a:r>
            <a:r>
              <a:rPr lang="en-US" sz="3200" dirty="0">
                <a:solidFill>
                  <a:srgbClr val="FF0000"/>
                </a:solidFill>
              </a:rPr>
              <a:t>: Trainable pooling layer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8597" y="1921199"/>
            <a:ext cx="9007412" cy="2413000"/>
            <a:chOff x="88597" y="3690620"/>
            <a:chExt cx="9007412" cy="2413000"/>
          </a:xfrm>
        </p:grpSpPr>
        <p:pic>
          <p:nvPicPr>
            <p:cNvPr id="26" name="Picture 25" descr="vlad_cnn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97" y="3812047"/>
              <a:ext cx="9007412" cy="176189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618779" y="5518844"/>
              <a:ext cx="2556709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Convolutional layers from</a:t>
              </a:r>
            </a:p>
            <a:p>
              <a:r>
                <a:rPr lang="en-US" sz="1600" dirty="0" err="1"/>
                <a:t>AlexNet</a:t>
              </a:r>
              <a:r>
                <a:rPr lang="en-US" sz="1600" dirty="0"/>
                <a:t> or </a:t>
              </a:r>
              <a:r>
                <a:rPr lang="en-US" sz="1600" dirty="0" err="1"/>
                <a:t>VGGNet</a:t>
              </a:r>
              <a:endParaRPr lang="en-US" sz="16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17679" y="5658544"/>
              <a:ext cx="225294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Trainable pooling layer</a:t>
              </a: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4699000" y="3690620"/>
              <a:ext cx="3962400" cy="23241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Arial" pitchFamily="-106" charset="0"/>
              </a:endParaRPr>
            </a:p>
          </p:txBody>
        </p:sp>
      </p:grp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1948016" y="5153924"/>
            <a:ext cx="6352837" cy="14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rmAutofit/>
          </a:bodyPr>
          <a:lstStyle>
            <a:lvl1pPr marL="342866" indent="-342866" algn="l" rtl="0" eaLnBrk="0" fontAlgn="base" hangingPunct="0">
              <a:spcBef>
                <a:spcPts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876" indent="-285722" algn="l" rtl="0" eaLnBrk="0" fontAlgn="base" hangingPunct="0"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Char char="•"/>
              <a:defRPr sz="2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142886" indent="-228577" algn="l" rtl="0" eaLnBrk="0" fontAlgn="base" hangingPunct="0">
              <a:spcBef>
                <a:spcPts val="0"/>
              </a:spcBef>
              <a:spcAft>
                <a:spcPct val="0"/>
              </a:spcAft>
              <a:buChar char="&gt;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598453" indent="-226990" algn="l" rtl="0" eaLnBrk="0" fontAlgn="base" hangingPunct="0">
              <a:spcBef>
                <a:spcPts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2057194" indent="-228577" algn="l" rtl="0" eaLnBrk="0" fontAlgn="base" hangingPunct="0">
              <a:spcBef>
                <a:spcPts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514348" indent="-228577" algn="l" rtl="0" eaLnBrk="0" fontAlgn="base" hangingPunct="0">
              <a:spcBef>
                <a:spcPts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502" indent="-228577" algn="l" rtl="0" eaLnBrk="0" fontAlgn="base" hangingPunct="0">
              <a:spcBef>
                <a:spcPts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8657" indent="-228577" algn="l" rtl="0" eaLnBrk="0" fontAlgn="base" hangingPunct="0">
              <a:spcBef>
                <a:spcPts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5812" indent="-228577" algn="l" rtl="0" eaLnBrk="0" fontAlgn="base" hangingPunct="0">
              <a:spcBef>
                <a:spcPts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 marL="514350" indent="-514350">
              <a:buAutoNum type="arabicPeriod"/>
            </a:pPr>
            <a:r>
              <a:rPr lang="en-US" sz="2800" kern="0" dirty="0">
                <a:solidFill>
                  <a:srgbClr val="FF0000"/>
                </a:solidFill>
              </a:rPr>
              <a:t>Part of the CNN architecture</a:t>
            </a:r>
          </a:p>
          <a:p>
            <a:pPr marL="514350" indent="-514350">
              <a:buFontTx/>
              <a:buAutoNum type="arabicPeriod"/>
            </a:pPr>
            <a:r>
              <a:rPr lang="en-US" sz="2800" kern="0" dirty="0">
                <a:solidFill>
                  <a:srgbClr val="FF0000"/>
                </a:solidFill>
              </a:rPr>
              <a:t>Trainable end-to-end</a:t>
            </a:r>
          </a:p>
        </p:txBody>
      </p:sp>
    </p:spTree>
    <p:extLst>
      <p:ext uri="{BB962C8B-B14F-4D97-AF65-F5344CB8AC3E}">
        <p14:creationId xmlns:p14="http://schemas.microsoft.com/office/powerpoint/2010/main" val="183203767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30" y="1735807"/>
            <a:ext cx="7938337" cy="47267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2830" y="1735807"/>
            <a:ext cx="3395012" cy="52322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Search box</a:t>
            </a:r>
          </a:p>
        </p:txBody>
      </p:sp>
      <p:pic>
        <p:nvPicPr>
          <p:cNvPr id="80" name="Shape 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5667" y="1072162"/>
            <a:ext cx="3640173" cy="26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70"/>
          <p:cNvSpPr txBox="1">
            <a:spLocks noGrp="1"/>
          </p:cNvSpPr>
          <p:nvPr>
            <p:ph type="title"/>
          </p:nvPr>
        </p:nvSpPr>
        <p:spPr>
          <a:xfrm>
            <a:off x="311700" y="2504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Visual Place Recognition: </a:t>
            </a:r>
            <a:r>
              <a:rPr lang="en-US" dirty="0">
                <a:solidFill>
                  <a:srgbClr val="FF0000"/>
                </a:solidFill>
              </a:rPr>
              <a:t>The goal</a:t>
            </a:r>
            <a:endParaRPr lang="en" dirty="0">
              <a:solidFill>
                <a:srgbClr val="FF0000"/>
              </a:solidFill>
            </a:endParaRPr>
          </a:p>
        </p:txBody>
      </p:sp>
      <p:cxnSp>
        <p:nvCxnSpPr>
          <p:cNvPr id="10" name="Shape 83"/>
          <p:cNvCxnSpPr/>
          <p:nvPr/>
        </p:nvCxnSpPr>
        <p:spPr>
          <a:xfrm flipH="1">
            <a:off x="4976369" y="3083442"/>
            <a:ext cx="254076" cy="1570710"/>
          </a:xfrm>
          <a:prstGeom prst="straightConnector1">
            <a:avLst/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" name="TextBox 14"/>
          <p:cNvSpPr txBox="1"/>
          <p:nvPr/>
        </p:nvSpPr>
        <p:spPr>
          <a:xfrm rot="2700000">
            <a:off x="4779039" y="4463012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+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100068" y="2204684"/>
            <a:ext cx="1130376" cy="1309697"/>
            <a:chOff x="4100068" y="2204684"/>
            <a:chExt cx="1130376" cy="1309697"/>
          </a:xfrm>
        </p:grpSpPr>
        <p:sp>
          <p:nvSpPr>
            <p:cNvPr id="16" name="Shape 82"/>
            <p:cNvSpPr txBox="1"/>
            <p:nvPr/>
          </p:nvSpPr>
          <p:spPr>
            <a:xfrm>
              <a:off x="4100068" y="2204684"/>
              <a:ext cx="876300" cy="11397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5700" b="1" i="1" dirty="0">
                  <a:solidFill>
                    <a:srgbClr val="FF0000"/>
                  </a:solidFill>
                </a:rPr>
                <a:t>?</a:t>
              </a:r>
            </a:p>
          </p:txBody>
        </p:sp>
        <p:cxnSp>
          <p:nvCxnSpPr>
            <p:cNvPr id="17" name="Shape 81"/>
            <p:cNvCxnSpPr/>
            <p:nvPr/>
          </p:nvCxnSpPr>
          <p:spPr>
            <a:xfrm flipH="1">
              <a:off x="4274545" y="2983075"/>
              <a:ext cx="955899" cy="531306"/>
            </a:xfrm>
            <a:prstGeom prst="straightConnector1">
              <a:avLst/>
            </a:prstGeom>
            <a:noFill/>
            <a:ln w="114300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pic>
        <p:nvPicPr>
          <p:cNvPr id="20" name="Shape 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5666" y="1072162"/>
            <a:ext cx="3640173" cy="261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1879" y="1733407"/>
            <a:ext cx="525620" cy="52562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976369" y="3826237"/>
            <a:ext cx="3949471" cy="2844870"/>
            <a:chOff x="4976369" y="3826237"/>
            <a:chExt cx="3949471" cy="2844870"/>
          </a:xfrm>
        </p:grpSpPr>
        <p:grpSp>
          <p:nvGrpSpPr>
            <p:cNvPr id="12" name="Group 11"/>
            <p:cNvGrpSpPr/>
            <p:nvPr/>
          </p:nvGrpSpPr>
          <p:grpSpPr>
            <a:xfrm>
              <a:off x="5787240" y="3826237"/>
              <a:ext cx="3138600" cy="2844870"/>
              <a:chOff x="5163975" y="3548225"/>
              <a:chExt cx="3138600" cy="2844870"/>
            </a:xfrm>
          </p:grpSpPr>
          <p:pic>
            <p:nvPicPr>
              <p:cNvPr id="13" name="Shape 93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5163975" y="4654654"/>
                <a:ext cx="3138599" cy="17384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Shape 94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5163975" y="3548225"/>
                <a:ext cx="3138600" cy="11090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6" name="Straight Connector 5"/>
            <p:cNvCxnSpPr/>
            <p:nvPr/>
          </p:nvCxnSpPr>
          <p:spPr bwMode="auto">
            <a:xfrm flipH="1">
              <a:off x="4976369" y="3826237"/>
              <a:ext cx="810871" cy="905251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4976369" y="4731488"/>
              <a:ext cx="810871" cy="1939619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47089266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0.4434 -0.0555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70" y="-277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0"/>
                                        </p:tgtEl>
                                      </p:cBhvr>
                                      <p:by x="18000" y="18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105937" y="927887"/>
            <a:ext cx="2776276" cy="2081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NetVLAD</a:t>
            </a:r>
            <a:r>
              <a:rPr lang="en-US" sz="3200" dirty="0">
                <a:solidFill>
                  <a:srgbClr val="FF0000"/>
                </a:solidFill>
              </a:rPr>
              <a:t>: Trainable pooling layer</a:t>
            </a: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4"/>
          <a:srcRect r="5778" b="15848"/>
          <a:stretch/>
        </p:blipFill>
        <p:spPr>
          <a:xfrm>
            <a:off x="5158636" y="3874941"/>
            <a:ext cx="3961760" cy="2639876"/>
          </a:xfrm>
          <a:prstGeom prst="rect">
            <a:avLst/>
          </a:prstGeom>
        </p:spPr>
      </p:pic>
      <p:sp>
        <p:nvSpPr>
          <p:cNvPr id="96" name="Line 13"/>
          <p:cNvSpPr>
            <a:spLocks noChangeShapeType="1"/>
          </p:cNvSpPr>
          <p:nvPr/>
        </p:nvSpPr>
        <p:spPr bwMode="auto">
          <a:xfrm flipH="1" flipV="1">
            <a:off x="7181849" y="2270733"/>
            <a:ext cx="75819" cy="89516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triangle" w="lg" len="lg"/>
            <a:tailEnd type="non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8" name="Group 97"/>
          <p:cNvGrpSpPr/>
          <p:nvPr/>
        </p:nvGrpSpPr>
        <p:grpSpPr>
          <a:xfrm>
            <a:off x="7113108" y="3248222"/>
            <a:ext cx="292100" cy="527050"/>
            <a:chOff x="7181850" y="3333750"/>
            <a:chExt cx="292100" cy="527050"/>
          </a:xfrm>
        </p:grpSpPr>
        <p:sp>
          <p:nvSpPr>
            <p:cNvPr id="125" name="AutoShape 7"/>
            <p:cNvSpPr>
              <a:spLocks noChangeArrowheads="1"/>
            </p:cNvSpPr>
            <p:nvPr/>
          </p:nvSpPr>
          <p:spPr bwMode="auto">
            <a:xfrm>
              <a:off x="7181850" y="3333750"/>
              <a:ext cx="292100" cy="527050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6" name="Group 125"/>
            <p:cNvGrpSpPr/>
            <p:nvPr/>
          </p:nvGrpSpPr>
          <p:grpSpPr>
            <a:xfrm>
              <a:off x="7232067" y="3432620"/>
              <a:ext cx="191667" cy="329310"/>
              <a:chOff x="7238112" y="3436938"/>
              <a:chExt cx="191667" cy="329310"/>
            </a:xfrm>
          </p:grpSpPr>
          <p:sp>
            <p:nvSpPr>
              <p:cNvPr id="127" name="Line 8"/>
              <p:cNvSpPr>
                <a:spLocks noChangeAspect="1" noChangeShapeType="1"/>
              </p:cNvSpPr>
              <p:nvPr/>
            </p:nvSpPr>
            <p:spPr bwMode="auto">
              <a:xfrm>
                <a:off x="7238112" y="3436938"/>
                <a:ext cx="19166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8" name="Line 8"/>
              <p:cNvSpPr>
                <a:spLocks noChangeAspect="1" noChangeShapeType="1"/>
              </p:cNvSpPr>
              <p:nvPr/>
            </p:nvSpPr>
            <p:spPr bwMode="auto">
              <a:xfrm>
                <a:off x="7238112" y="3519266"/>
                <a:ext cx="19166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9" name="Line 8"/>
              <p:cNvSpPr>
                <a:spLocks noChangeAspect="1" noChangeShapeType="1"/>
              </p:cNvSpPr>
              <p:nvPr/>
            </p:nvSpPr>
            <p:spPr bwMode="auto">
              <a:xfrm>
                <a:off x="7238112" y="3601594"/>
                <a:ext cx="19166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0" name="Line 8"/>
              <p:cNvSpPr>
                <a:spLocks noChangeAspect="1" noChangeShapeType="1"/>
              </p:cNvSpPr>
              <p:nvPr/>
            </p:nvSpPr>
            <p:spPr bwMode="auto">
              <a:xfrm>
                <a:off x="7238112" y="3683922"/>
                <a:ext cx="19166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1" name="Line 8"/>
              <p:cNvSpPr>
                <a:spLocks noChangeAspect="1" noChangeShapeType="1"/>
              </p:cNvSpPr>
              <p:nvPr/>
            </p:nvSpPr>
            <p:spPr bwMode="auto">
              <a:xfrm>
                <a:off x="7238112" y="3766248"/>
                <a:ext cx="19166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187" name="Oval 186"/>
          <p:cNvSpPr/>
          <p:nvPr/>
        </p:nvSpPr>
        <p:spPr bwMode="auto">
          <a:xfrm flipH="1">
            <a:off x="6666610" y="5424250"/>
            <a:ext cx="140639" cy="137184"/>
          </a:xfrm>
          <a:prstGeom prst="ellipse">
            <a:avLst/>
          </a:prstGeom>
          <a:solidFill>
            <a:schemeClr val="bg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  <p:sp>
        <p:nvSpPr>
          <p:cNvPr id="192" name="Line 13"/>
          <p:cNvSpPr>
            <a:spLocks noChangeShapeType="1"/>
          </p:cNvSpPr>
          <p:nvPr/>
        </p:nvSpPr>
        <p:spPr bwMode="auto">
          <a:xfrm flipH="1">
            <a:off x="6637160" y="5561434"/>
            <a:ext cx="70369" cy="252641"/>
          </a:xfrm>
          <a:prstGeom prst="line">
            <a:avLst/>
          </a:prstGeom>
          <a:noFill/>
          <a:ln w="25400">
            <a:solidFill>
              <a:srgbClr val="009900"/>
            </a:solidFill>
            <a:round/>
            <a:headEnd type="triangle" w="lg" len="lg"/>
            <a:tailEnd type="non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1" name="Line 13"/>
          <p:cNvSpPr>
            <a:spLocks noChangeShapeType="1"/>
          </p:cNvSpPr>
          <p:nvPr/>
        </p:nvSpPr>
        <p:spPr bwMode="auto">
          <a:xfrm flipV="1">
            <a:off x="6757531" y="3830805"/>
            <a:ext cx="500138" cy="1602713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triangle" w="lg" len="lg"/>
            <a:tailEnd type="non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25" name="Group 224"/>
          <p:cNvGrpSpPr/>
          <p:nvPr/>
        </p:nvGrpSpPr>
        <p:grpSpPr>
          <a:xfrm>
            <a:off x="1000584" y="2480186"/>
            <a:ext cx="4218891" cy="1452020"/>
            <a:chOff x="1000584" y="2480186"/>
            <a:chExt cx="4218891" cy="14520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7" name="TextBox 206"/>
                <p:cNvSpPr txBox="1"/>
                <p:nvPr/>
              </p:nvSpPr>
              <p:spPr>
                <a:xfrm>
                  <a:off x="1000584" y="2893717"/>
                  <a:ext cx="3842141" cy="103848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GB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:,</m:t>
                            </m:r>
                            <m:r>
                              <a:rPr lang="en-GB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  <m: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en-GB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GB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GB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GB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GB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GB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GB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GB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)(</m:t>
                            </m:r>
                            <m:sSub>
                              <m:sSubPr>
                                <m:ctrlPr>
                                  <a:rPr lang="en-GB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GB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GB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GB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GB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en-GB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07" name="TextBox 2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584" y="2893717"/>
                  <a:ext cx="3842141" cy="103848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09" name="Group 208"/>
            <p:cNvGrpSpPr/>
            <p:nvPr/>
          </p:nvGrpSpPr>
          <p:grpSpPr>
            <a:xfrm>
              <a:off x="1248148" y="2480186"/>
              <a:ext cx="3971327" cy="805882"/>
              <a:chOff x="1799988" y="1748493"/>
              <a:chExt cx="3971327" cy="805882"/>
            </a:xfrm>
          </p:grpSpPr>
          <p:sp>
            <p:nvSpPr>
              <p:cNvPr id="218" name="Left Brace 217"/>
              <p:cNvSpPr/>
              <p:nvPr/>
            </p:nvSpPr>
            <p:spPr>
              <a:xfrm rot="5400000">
                <a:off x="3578423" y="1919807"/>
                <a:ext cx="414457" cy="854680"/>
              </a:xfrm>
              <a:prstGeom prst="leftBrace">
                <a:avLst>
                  <a:gd name="adj1" fmla="val 60711"/>
                  <a:gd name="adj2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9" name="TextBox 218"/>
              <p:cNvSpPr txBox="1"/>
              <p:nvPr/>
            </p:nvSpPr>
            <p:spPr>
              <a:xfrm>
                <a:off x="1799988" y="1748493"/>
                <a:ext cx="39713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sz="1800" dirty="0"/>
                  <a:t>0/1 assignment of </a:t>
                </a:r>
                <a:r>
                  <a:rPr lang="en-US" sz="1800" dirty="0" err="1"/>
                  <a:t>desc</a:t>
                </a:r>
                <a:r>
                  <a:rPr lang="en-US" sz="1800" dirty="0"/>
                  <a:t>. </a:t>
                </a:r>
                <a:r>
                  <a:rPr lang="en-US" sz="1800" i="1" dirty="0" err="1"/>
                  <a:t>i</a:t>
                </a:r>
                <a:r>
                  <a:rPr lang="en-US" sz="1800" dirty="0"/>
                  <a:t> to cluster </a:t>
                </a:r>
                <a:r>
                  <a:rPr lang="en-US" sz="1800" i="1" dirty="0"/>
                  <a:t>k</a:t>
                </a:r>
              </a:p>
            </p:txBody>
          </p:sp>
        </p:grpSp>
      </p:grpSp>
      <p:sp>
        <p:nvSpPr>
          <p:cNvPr id="80" name="Line 13"/>
          <p:cNvSpPr>
            <a:spLocks noChangeShapeType="1"/>
          </p:cNvSpPr>
          <p:nvPr/>
        </p:nvSpPr>
        <p:spPr bwMode="auto">
          <a:xfrm flipV="1">
            <a:off x="6791188" y="5024120"/>
            <a:ext cx="331972" cy="406969"/>
          </a:xfrm>
          <a:prstGeom prst="line">
            <a:avLst/>
          </a:prstGeom>
          <a:noFill/>
          <a:ln w="25400">
            <a:solidFill>
              <a:srgbClr val="009900"/>
            </a:solidFill>
            <a:round/>
            <a:headEnd type="triangle" w="lg" len="lg"/>
            <a:tailEnd type="non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1" name="Line 13"/>
          <p:cNvSpPr>
            <a:spLocks noChangeShapeType="1"/>
          </p:cNvSpPr>
          <p:nvPr/>
        </p:nvSpPr>
        <p:spPr bwMode="auto">
          <a:xfrm flipH="1" flipV="1">
            <a:off x="5918199" y="5146038"/>
            <a:ext cx="748410" cy="325121"/>
          </a:xfrm>
          <a:prstGeom prst="line">
            <a:avLst/>
          </a:prstGeom>
          <a:noFill/>
          <a:ln w="25400">
            <a:solidFill>
              <a:srgbClr val="009900"/>
            </a:solidFill>
            <a:round/>
            <a:headEnd type="triangle" w="lg" len="lg"/>
            <a:tailEnd type="non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99245" y="4603686"/>
            <a:ext cx="4859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Replace hard-assignment of descriptors to clusters with soft-assignment</a:t>
            </a:r>
          </a:p>
        </p:txBody>
      </p:sp>
    </p:spTree>
    <p:extLst>
      <p:ext uri="{BB962C8B-B14F-4D97-AF65-F5344CB8AC3E}">
        <p14:creationId xmlns:p14="http://schemas.microsoft.com/office/powerpoint/2010/main" val="3209095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 animBg="1"/>
      <p:bldP spid="80" grpId="0" animBg="1"/>
      <p:bldP spid="81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000800" y="2880000"/>
                <a:ext cx="4828565" cy="10506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:,</m:t>
                          </m:r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GB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Sup>
                                    <m:sSubSupPr>
                                      <m:ctrlPr>
                                        <a:rPr lang="en-GB" sz="240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GB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GB" sz="240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p>
                              </m:sSup>
                            </m:num>
                            <m:den>
                              <m:r>
                                <a:rPr lang="en-GB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GB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GB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GB" sz="240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sz="24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sSup>
                                            <m:sSupPr>
                                              <m:ctrlPr>
                                                <a:rPr lang="en-GB" sz="24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GB" sz="24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GB" sz="24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sub>
                                        <m:sup>
                                          <m:r>
                                            <a:rPr lang="en-GB" sz="24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GB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GB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GB" sz="240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4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sSup>
                                            <m:sSupPr>
                                              <m:ctrlPr>
                                                <a:rPr lang="en-GB" sz="24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GB" sz="24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GB" sz="24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sub>
                                      </m:sSub>
                                    </m:sup>
                                  </m:sSup>
                                </m:e>
                              </m:nary>
                            </m:den>
                          </m:f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800" y="2880000"/>
                <a:ext cx="4828565" cy="10506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105937" y="927887"/>
            <a:ext cx="2776276" cy="2081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000584" y="2881534"/>
                <a:ext cx="4828565" cy="10506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:,</m:t>
                          </m:r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GB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Sup>
                                    <m:sSubSupPr>
                                      <m:ctrlPr>
                                        <a:rPr lang="en-GB" sz="240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p>
                              </m:sSup>
                            </m:num>
                            <m:den>
                              <m:r>
                                <a:rPr lang="en-GB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GB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GB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GB" sz="240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sSup>
                                            <m:sSupPr>
                                              <m:ctrlPr>
                                                <a:rPr lang="en-GB" sz="2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GB" sz="2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GB" sz="2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sub>
                                        <m:sup>
                                          <m:r>
                                            <a:rPr lang="en-GB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GB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GB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GB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sSup>
                                            <m:sSupPr>
                                              <m:ctrlPr>
                                                <a:rPr lang="en-GB" sz="2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GB" sz="2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GB" sz="2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sub>
                                      </m:sSub>
                                    </m:sup>
                                  </m:sSup>
                                </m:e>
                              </m:nary>
                            </m:den>
                          </m:f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584" y="2881534"/>
                <a:ext cx="4828565" cy="10506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NetVLAD</a:t>
            </a:r>
            <a:r>
              <a:rPr lang="en-US" sz="3200" dirty="0">
                <a:solidFill>
                  <a:srgbClr val="FF0000"/>
                </a:solidFill>
              </a:rPr>
              <a:t>: Trainable pooling layer</a:t>
            </a: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6"/>
          <a:srcRect r="5778" b="15848"/>
          <a:stretch/>
        </p:blipFill>
        <p:spPr>
          <a:xfrm>
            <a:off x="5158636" y="3874941"/>
            <a:ext cx="3961760" cy="2639876"/>
          </a:xfrm>
          <a:prstGeom prst="rect">
            <a:avLst/>
          </a:prstGeom>
        </p:spPr>
      </p:pic>
      <p:sp>
        <p:nvSpPr>
          <p:cNvPr id="96" name="Line 13"/>
          <p:cNvSpPr>
            <a:spLocks noChangeShapeType="1"/>
          </p:cNvSpPr>
          <p:nvPr/>
        </p:nvSpPr>
        <p:spPr bwMode="auto">
          <a:xfrm flipH="1" flipV="1">
            <a:off x="7181849" y="2270733"/>
            <a:ext cx="75819" cy="89516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triangle" w="lg" len="lg"/>
            <a:tailEnd type="non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8" name="Group 97"/>
          <p:cNvGrpSpPr/>
          <p:nvPr/>
        </p:nvGrpSpPr>
        <p:grpSpPr>
          <a:xfrm>
            <a:off x="7113108" y="3248222"/>
            <a:ext cx="292100" cy="527050"/>
            <a:chOff x="7181850" y="3333750"/>
            <a:chExt cx="292100" cy="527050"/>
          </a:xfrm>
        </p:grpSpPr>
        <p:sp>
          <p:nvSpPr>
            <p:cNvPr id="125" name="AutoShape 7"/>
            <p:cNvSpPr>
              <a:spLocks noChangeArrowheads="1"/>
            </p:cNvSpPr>
            <p:nvPr/>
          </p:nvSpPr>
          <p:spPr bwMode="auto">
            <a:xfrm>
              <a:off x="7181850" y="3333750"/>
              <a:ext cx="292100" cy="527050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6" name="Group 125"/>
            <p:cNvGrpSpPr/>
            <p:nvPr/>
          </p:nvGrpSpPr>
          <p:grpSpPr>
            <a:xfrm>
              <a:off x="7232067" y="3432620"/>
              <a:ext cx="191667" cy="329310"/>
              <a:chOff x="7238112" y="3436938"/>
              <a:chExt cx="191667" cy="329310"/>
            </a:xfrm>
          </p:grpSpPr>
          <p:sp>
            <p:nvSpPr>
              <p:cNvPr id="127" name="Line 8"/>
              <p:cNvSpPr>
                <a:spLocks noChangeAspect="1" noChangeShapeType="1"/>
              </p:cNvSpPr>
              <p:nvPr/>
            </p:nvSpPr>
            <p:spPr bwMode="auto">
              <a:xfrm>
                <a:off x="7238112" y="3436938"/>
                <a:ext cx="19166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8" name="Line 8"/>
              <p:cNvSpPr>
                <a:spLocks noChangeAspect="1" noChangeShapeType="1"/>
              </p:cNvSpPr>
              <p:nvPr/>
            </p:nvSpPr>
            <p:spPr bwMode="auto">
              <a:xfrm>
                <a:off x="7238112" y="3519266"/>
                <a:ext cx="19166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9" name="Line 8"/>
              <p:cNvSpPr>
                <a:spLocks noChangeAspect="1" noChangeShapeType="1"/>
              </p:cNvSpPr>
              <p:nvPr/>
            </p:nvSpPr>
            <p:spPr bwMode="auto">
              <a:xfrm>
                <a:off x="7238112" y="3601594"/>
                <a:ext cx="19166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0" name="Line 8"/>
              <p:cNvSpPr>
                <a:spLocks noChangeAspect="1" noChangeShapeType="1"/>
              </p:cNvSpPr>
              <p:nvPr/>
            </p:nvSpPr>
            <p:spPr bwMode="auto">
              <a:xfrm>
                <a:off x="7238112" y="3683922"/>
                <a:ext cx="19166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1" name="Line 8"/>
              <p:cNvSpPr>
                <a:spLocks noChangeAspect="1" noChangeShapeType="1"/>
              </p:cNvSpPr>
              <p:nvPr/>
            </p:nvSpPr>
            <p:spPr bwMode="auto">
              <a:xfrm>
                <a:off x="7238112" y="3766248"/>
                <a:ext cx="19166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218" name="Left Brace 217"/>
          <p:cNvSpPr/>
          <p:nvPr/>
        </p:nvSpPr>
        <p:spPr>
          <a:xfrm rot="5400000">
            <a:off x="3656265" y="1688312"/>
            <a:ext cx="179157" cy="1843696"/>
          </a:xfrm>
          <a:prstGeom prst="leftBrace">
            <a:avLst>
              <a:gd name="adj1" fmla="val 60711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" name="TextBox 218"/>
          <p:cNvSpPr txBox="1"/>
          <p:nvPr/>
        </p:nvSpPr>
        <p:spPr>
          <a:xfrm>
            <a:off x="1248148" y="2204414"/>
            <a:ext cx="3971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800" dirty="0"/>
              <a:t>soft assignment of </a:t>
            </a:r>
            <a:r>
              <a:rPr lang="en-US" sz="1800" dirty="0" err="1"/>
              <a:t>desc</a:t>
            </a:r>
            <a:r>
              <a:rPr lang="en-US" sz="1800" dirty="0"/>
              <a:t>. </a:t>
            </a:r>
            <a:r>
              <a:rPr lang="en-US" sz="1800" i="1" dirty="0" err="1"/>
              <a:t>i</a:t>
            </a:r>
            <a:r>
              <a:rPr lang="en-US" sz="1800" dirty="0"/>
              <a:t> to cluster </a:t>
            </a:r>
            <a:r>
              <a:rPr lang="en-US" sz="1800" i="1" dirty="0"/>
              <a:t>k</a:t>
            </a:r>
          </a:p>
        </p:txBody>
      </p:sp>
      <p:sp>
        <p:nvSpPr>
          <p:cNvPr id="30" name="Line 13"/>
          <p:cNvSpPr>
            <a:spLocks noChangeShapeType="1"/>
          </p:cNvSpPr>
          <p:nvPr/>
        </p:nvSpPr>
        <p:spPr bwMode="auto">
          <a:xfrm flipH="1">
            <a:off x="6637160" y="5561434"/>
            <a:ext cx="70369" cy="252641"/>
          </a:xfrm>
          <a:prstGeom prst="line">
            <a:avLst/>
          </a:prstGeom>
          <a:noFill/>
          <a:ln w="25400">
            <a:solidFill>
              <a:srgbClr val="009900"/>
            </a:solidFill>
            <a:round/>
            <a:headEnd type="triangle" w="lg" len="lg"/>
            <a:tailEnd type="non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 flipV="1">
            <a:off x="6757531" y="3830805"/>
            <a:ext cx="500138" cy="1602713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triangle" w="lg" len="lg"/>
            <a:tailEnd type="non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 flipV="1">
            <a:off x="6791188" y="5024120"/>
            <a:ext cx="331972" cy="406969"/>
          </a:xfrm>
          <a:prstGeom prst="line">
            <a:avLst/>
          </a:prstGeom>
          <a:noFill/>
          <a:ln w="25400">
            <a:solidFill>
              <a:srgbClr val="009900"/>
            </a:solidFill>
            <a:round/>
            <a:headEnd type="triangle" w="lg" len="lg"/>
            <a:tailEnd type="non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 flipH="1" flipV="1">
            <a:off x="5918199" y="5146038"/>
            <a:ext cx="748410" cy="325121"/>
          </a:xfrm>
          <a:prstGeom prst="line">
            <a:avLst/>
          </a:prstGeom>
          <a:noFill/>
          <a:ln w="25400">
            <a:solidFill>
              <a:srgbClr val="009900"/>
            </a:solidFill>
            <a:round/>
            <a:headEnd type="triangle" w="lg" len="lg"/>
            <a:tailEnd type="non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Oval 33"/>
          <p:cNvSpPr/>
          <p:nvPr/>
        </p:nvSpPr>
        <p:spPr bwMode="auto">
          <a:xfrm flipH="1">
            <a:off x="6666610" y="5424250"/>
            <a:ext cx="140639" cy="137184"/>
          </a:xfrm>
          <a:prstGeom prst="ellipse">
            <a:avLst/>
          </a:prstGeom>
          <a:solidFill>
            <a:schemeClr val="bg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205113" y="2917843"/>
            <a:ext cx="1065229" cy="373835"/>
          </a:xfrm>
          <a:prstGeom prst="rect">
            <a:avLst/>
          </a:prstGeom>
          <a:noFill/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2767649" y="2798726"/>
            <a:ext cx="1809241" cy="1196273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3366977" y="3444648"/>
            <a:ext cx="1209913" cy="373835"/>
          </a:xfrm>
          <a:prstGeom prst="rect">
            <a:avLst/>
          </a:prstGeom>
          <a:noFill/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181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23" grpId="0" animBg="1"/>
      <p:bldP spid="23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3"/>
          <a:srcRect l="14110" t="42239" r="40851" b="15848"/>
          <a:stretch/>
        </p:blipFill>
        <p:spPr>
          <a:xfrm>
            <a:off x="4572000" y="3656708"/>
            <a:ext cx="4504758" cy="3127695"/>
          </a:xfrm>
          <a:prstGeom prst="rect">
            <a:avLst/>
          </a:prstGeom>
        </p:spPr>
      </p:pic>
      <p:sp>
        <p:nvSpPr>
          <p:cNvPr id="31" name="Line 13"/>
          <p:cNvSpPr>
            <a:spLocks noChangeShapeType="1"/>
          </p:cNvSpPr>
          <p:nvPr/>
        </p:nvSpPr>
        <p:spPr bwMode="auto">
          <a:xfrm flipV="1">
            <a:off x="7113108" y="3794966"/>
            <a:ext cx="91976" cy="363558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triangle" w="lg" len="lg"/>
            <a:tailEnd type="non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Line 13"/>
          <p:cNvSpPr>
            <a:spLocks noChangeShapeType="1"/>
          </p:cNvSpPr>
          <p:nvPr/>
        </p:nvSpPr>
        <p:spPr bwMode="auto">
          <a:xfrm flipH="1">
            <a:off x="6699064" y="4357166"/>
            <a:ext cx="322204" cy="761831"/>
          </a:xfrm>
          <a:prstGeom prst="line">
            <a:avLst/>
          </a:prstGeom>
          <a:noFill/>
          <a:ln w="25400">
            <a:solidFill>
              <a:schemeClr val="bg2">
                <a:lumMod val="50000"/>
              </a:schemeClr>
            </a:solidFill>
            <a:round/>
            <a:headEnd type="triangle" w="lg" len="lg"/>
            <a:tailEnd type="non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Oval 33"/>
          <p:cNvSpPr/>
          <p:nvPr/>
        </p:nvSpPr>
        <p:spPr bwMode="auto">
          <a:xfrm flipH="1">
            <a:off x="6950907" y="4158524"/>
            <a:ext cx="212418" cy="207200"/>
          </a:xfrm>
          <a:prstGeom prst="ellipse">
            <a:avLst/>
          </a:prstGeom>
          <a:solidFill>
            <a:schemeClr val="bg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 flipH="1">
            <a:off x="5995353" y="4251645"/>
            <a:ext cx="212418" cy="207200"/>
          </a:xfrm>
          <a:prstGeom prst="ellipse">
            <a:avLst/>
          </a:prstGeom>
          <a:solidFill>
            <a:schemeClr val="bg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  <p:sp>
        <p:nvSpPr>
          <p:cNvPr id="26" name="Line 13"/>
          <p:cNvSpPr>
            <a:spLocks noChangeShapeType="1"/>
          </p:cNvSpPr>
          <p:nvPr/>
        </p:nvSpPr>
        <p:spPr bwMode="auto">
          <a:xfrm>
            <a:off x="6207771" y="4458845"/>
            <a:ext cx="451991" cy="629785"/>
          </a:xfrm>
          <a:prstGeom prst="line">
            <a:avLst/>
          </a:prstGeom>
          <a:noFill/>
          <a:ln w="25400">
            <a:solidFill>
              <a:schemeClr val="bg2">
                <a:lumMod val="50000"/>
              </a:schemeClr>
            </a:solidFill>
            <a:round/>
            <a:headEnd type="triangle" w="lg" len="lg"/>
            <a:tailEnd type="non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105937" y="927887"/>
            <a:ext cx="2776276" cy="2081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000584" y="2881534"/>
                <a:ext cx="4828565" cy="10506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:,</m:t>
                          </m:r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GB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Sup>
                                    <m:sSubSupPr>
                                      <m:ctrlPr>
                                        <a:rPr lang="en-GB" sz="240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GB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GB" sz="240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p>
                              </m:sSup>
                            </m:num>
                            <m:den>
                              <m:r>
                                <a:rPr lang="en-GB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GB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GB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GB" sz="240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sz="24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sSup>
                                            <m:sSupPr>
                                              <m:ctrlPr>
                                                <a:rPr lang="en-GB" sz="24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GB" sz="24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GB" sz="24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sub>
                                        <m:sup>
                                          <m:r>
                                            <a:rPr lang="en-GB" sz="24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GB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GB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GB" sz="240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4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sSup>
                                            <m:sSupPr>
                                              <m:ctrlPr>
                                                <a:rPr lang="en-GB" sz="24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GB" sz="24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GB" sz="24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sub>
                                      </m:sSub>
                                    </m:sup>
                                  </m:sSup>
                                </m:e>
                              </m:nary>
                            </m:den>
                          </m:f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584" y="2881534"/>
                <a:ext cx="4828565" cy="10506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NetVLAD</a:t>
            </a:r>
            <a:r>
              <a:rPr lang="en-US" sz="3200" dirty="0">
                <a:solidFill>
                  <a:srgbClr val="FF0000"/>
                </a:solidFill>
              </a:rPr>
              <a:t>: Trainable pooling layer</a:t>
            </a:r>
          </a:p>
        </p:txBody>
      </p:sp>
      <p:sp>
        <p:nvSpPr>
          <p:cNvPr id="96" name="Line 13"/>
          <p:cNvSpPr>
            <a:spLocks noChangeShapeType="1"/>
          </p:cNvSpPr>
          <p:nvPr/>
        </p:nvSpPr>
        <p:spPr bwMode="auto">
          <a:xfrm flipH="1" flipV="1">
            <a:off x="7181849" y="2270733"/>
            <a:ext cx="75819" cy="89516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triangle" w="lg" len="lg"/>
            <a:tailEnd type="non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8" name="Group 97"/>
          <p:cNvGrpSpPr/>
          <p:nvPr/>
        </p:nvGrpSpPr>
        <p:grpSpPr>
          <a:xfrm>
            <a:off x="7113108" y="3248222"/>
            <a:ext cx="292100" cy="527050"/>
            <a:chOff x="7181850" y="3333750"/>
            <a:chExt cx="292100" cy="527050"/>
          </a:xfrm>
        </p:grpSpPr>
        <p:sp>
          <p:nvSpPr>
            <p:cNvPr id="125" name="AutoShape 7"/>
            <p:cNvSpPr>
              <a:spLocks noChangeArrowheads="1"/>
            </p:cNvSpPr>
            <p:nvPr/>
          </p:nvSpPr>
          <p:spPr bwMode="auto">
            <a:xfrm>
              <a:off x="7181850" y="3333750"/>
              <a:ext cx="292100" cy="527050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6" name="Group 125"/>
            <p:cNvGrpSpPr/>
            <p:nvPr/>
          </p:nvGrpSpPr>
          <p:grpSpPr>
            <a:xfrm>
              <a:off x="7232067" y="3432620"/>
              <a:ext cx="191667" cy="329310"/>
              <a:chOff x="7238112" y="3436938"/>
              <a:chExt cx="191667" cy="329310"/>
            </a:xfrm>
          </p:grpSpPr>
          <p:sp>
            <p:nvSpPr>
              <p:cNvPr id="127" name="Line 8"/>
              <p:cNvSpPr>
                <a:spLocks noChangeAspect="1" noChangeShapeType="1"/>
              </p:cNvSpPr>
              <p:nvPr/>
            </p:nvSpPr>
            <p:spPr bwMode="auto">
              <a:xfrm>
                <a:off x="7238112" y="3436938"/>
                <a:ext cx="19166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8" name="Line 8"/>
              <p:cNvSpPr>
                <a:spLocks noChangeAspect="1" noChangeShapeType="1"/>
              </p:cNvSpPr>
              <p:nvPr/>
            </p:nvSpPr>
            <p:spPr bwMode="auto">
              <a:xfrm>
                <a:off x="7238112" y="3519266"/>
                <a:ext cx="19166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9" name="Line 8"/>
              <p:cNvSpPr>
                <a:spLocks noChangeAspect="1" noChangeShapeType="1"/>
              </p:cNvSpPr>
              <p:nvPr/>
            </p:nvSpPr>
            <p:spPr bwMode="auto">
              <a:xfrm>
                <a:off x="7238112" y="3601594"/>
                <a:ext cx="19166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0" name="Line 8"/>
              <p:cNvSpPr>
                <a:spLocks noChangeAspect="1" noChangeShapeType="1"/>
              </p:cNvSpPr>
              <p:nvPr/>
            </p:nvSpPr>
            <p:spPr bwMode="auto">
              <a:xfrm>
                <a:off x="7238112" y="3683922"/>
                <a:ext cx="19166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1" name="Line 8"/>
              <p:cNvSpPr>
                <a:spLocks noChangeAspect="1" noChangeShapeType="1"/>
              </p:cNvSpPr>
              <p:nvPr/>
            </p:nvSpPr>
            <p:spPr bwMode="auto">
              <a:xfrm>
                <a:off x="7238112" y="3766248"/>
                <a:ext cx="19166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191210" y="1860341"/>
            <a:ext cx="57871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Decouple </a:t>
            </a:r>
            <a:r>
              <a:rPr lang="en-GB" sz="2000" dirty="0">
                <a:solidFill>
                  <a:schemeClr val="accent1"/>
                </a:solidFill>
              </a:rPr>
              <a:t>assignment (</a:t>
            </a:r>
            <a:r>
              <a:rPr lang="en-GB" sz="2000" dirty="0" err="1">
                <a:solidFill>
                  <a:schemeClr val="accent1"/>
                </a:solidFill>
              </a:rPr>
              <a:t>w</a:t>
            </a:r>
            <a:r>
              <a:rPr lang="en-GB" sz="2000" baseline="-25000" dirty="0" err="1">
                <a:solidFill>
                  <a:schemeClr val="accent1"/>
                </a:solidFill>
              </a:rPr>
              <a:t>k</a:t>
            </a:r>
            <a:r>
              <a:rPr lang="en-GB" sz="2000" baseline="-25000" dirty="0">
                <a:solidFill>
                  <a:schemeClr val="accent1"/>
                </a:solidFill>
              </a:rPr>
              <a:t> </a:t>
            </a:r>
            <a:r>
              <a:rPr lang="en-GB" sz="2000" dirty="0" err="1">
                <a:solidFill>
                  <a:schemeClr val="accent1"/>
                </a:solidFill>
              </a:rPr>
              <a:t>b</a:t>
            </a:r>
            <a:r>
              <a:rPr lang="en-GB" sz="2000" baseline="-25000" dirty="0" err="1">
                <a:solidFill>
                  <a:schemeClr val="accent1"/>
                </a:solidFill>
              </a:rPr>
              <a:t>k</a:t>
            </a:r>
            <a:r>
              <a:rPr lang="en-GB" sz="2000" dirty="0">
                <a:solidFill>
                  <a:schemeClr val="accent1"/>
                </a:solidFill>
              </a:rPr>
              <a:t>)</a:t>
            </a:r>
            <a:r>
              <a:rPr lang="en-GB" sz="2000" dirty="0">
                <a:solidFill>
                  <a:srgbClr val="FFCC66"/>
                </a:solidFill>
              </a:rPr>
              <a:t> </a:t>
            </a:r>
            <a:r>
              <a:rPr lang="en-GB" sz="2000" dirty="0"/>
              <a:t>from </a:t>
            </a:r>
            <a:r>
              <a:rPr lang="en-GB" sz="2000" dirty="0">
                <a:solidFill>
                  <a:srgbClr val="009900"/>
                </a:solidFill>
              </a:rPr>
              <a:t>anchor point </a:t>
            </a:r>
            <a:r>
              <a:rPr lang="en-GB" sz="2000" dirty="0" err="1">
                <a:solidFill>
                  <a:srgbClr val="009900"/>
                </a:solidFill>
              </a:rPr>
              <a:t>c</a:t>
            </a:r>
            <a:r>
              <a:rPr lang="en-GB" sz="2000" baseline="-25000" dirty="0" err="1">
                <a:solidFill>
                  <a:srgbClr val="009900"/>
                </a:solidFill>
              </a:rPr>
              <a:t>k</a:t>
            </a:r>
            <a:r>
              <a:rPr lang="en-GB" sz="2000" dirty="0">
                <a:solidFill>
                  <a:srgbClr val="009900"/>
                </a:solidFill>
              </a:rPr>
              <a:t> 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247" y="4565655"/>
            <a:ext cx="2765838" cy="2073400"/>
          </a:xfrm>
          <a:prstGeom prst="rect">
            <a:avLst/>
          </a:prstGeom>
        </p:spPr>
      </p:pic>
      <p:sp>
        <p:nvSpPr>
          <p:cNvPr id="24" name="Line 13"/>
          <p:cNvSpPr>
            <a:spLocks noChangeShapeType="1"/>
          </p:cNvSpPr>
          <p:nvPr/>
        </p:nvSpPr>
        <p:spPr bwMode="auto">
          <a:xfrm flipH="1">
            <a:off x="4384700" y="4458846"/>
            <a:ext cx="1610653" cy="867779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triangle" w="lg" len="lg"/>
            <a:tailEnd type="non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196835" y="4174317"/>
            <a:ext cx="754131" cy="259442"/>
            <a:chOff x="6196835" y="4174317"/>
            <a:chExt cx="754131" cy="259442"/>
          </a:xfrm>
        </p:grpSpPr>
        <p:sp>
          <p:nvSpPr>
            <p:cNvPr id="5" name="5-Point Star 4"/>
            <p:cNvSpPr/>
            <p:nvPr/>
          </p:nvSpPr>
          <p:spPr bwMode="auto">
            <a:xfrm>
              <a:off x="6449648" y="4174317"/>
              <a:ext cx="259442" cy="259442"/>
            </a:xfrm>
            <a:prstGeom prst="star5">
              <a:avLst/>
            </a:prstGeom>
            <a:solidFill>
              <a:srgbClr val="009900"/>
            </a:solidFill>
            <a:ln w="127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32" name="Line 13"/>
            <p:cNvSpPr>
              <a:spLocks noChangeShapeType="1"/>
            </p:cNvSpPr>
            <p:nvPr/>
          </p:nvSpPr>
          <p:spPr bwMode="auto">
            <a:xfrm flipV="1">
              <a:off x="6196835" y="4324639"/>
              <a:ext cx="348919" cy="32527"/>
            </a:xfrm>
            <a:prstGeom prst="line">
              <a:avLst/>
            </a:prstGeom>
            <a:noFill/>
            <a:ln w="25400">
              <a:solidFill>
                <a:srgbClr val="009900"/>
              </a:solidFill>
              <a:round/>
              <a:headEnd type="triangle" w="lg" len="lg"/>
              <a:tailEnd type="non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Line 13"/>
            <p:cNvSpPr>
              <a:spLocks noChangeShapeType="1"/>
            </p:cNvSpPr>
            <p:nvPr/>
          </p:nvSpPr>
          <p:spPr bwMode="auto">
            <a:xfrm flipH="1">
              <a:off x="6621937" y="4251645"/>
              <a:ext cx="329029" cy="72764"/>
            </a:xfrm>
            <a:prstGeom prst="line">
              <a:avLst/>
            </a:prstGeom>
            <a:noFill/>
            <a:ln w="25400">
              <a:solidFill>
                <a:srgbClr val="009900"/>
              </a:solidFill>
              <a:round/>
              <a:headEnd type="triangle" w="lg" len="lg"/>
              <a:tailEnd type="non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449648" y="5056895"/>
                <a:ext cx="62164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9648" y="5056895"/>
                <a:ext cx="621644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5993515" y="4156686"/>
            <a:ext cx="1167972" cy="300321"/>
            <a:chOff x="6147753" y="4310924"/>
            <a:chExt cx="1167972" cy="300321"/>
          </a:xfrm>
        </p:grpSpPr>
        <p:sp>
          <p:nvSpPr>
            <p:cNvPr id="38" name="Oval 37"/>
            <p:cNvSpPr/>
            <p:nvPr/>
          </p:nvSpPr>
          <p:spPr bwMode="auto">
            <a:xfrm flipH="1">
              <a:off x="7103307" y="4310924"/>
              <a:ext cx="212418" cy="207200"/>
            </a:xfrm>
            <a:prstGeom prst="ellipse">
              <a:avLst/>
            </a:prstGeom>
            <a:solidFill>
              <a:srgbClr val="0000CC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39" name="Oval 38"/>
            <p:cNvSpPr/>
            <p:nvPr/>
          </p:nvSpPr>
          <p:spPr bwMode="auto">
            <a:xfrm flipH="1">
              <a:off x="6147753" y="4404045"/>
              <a:ext cx="212418" cy="2072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Arial" pitchFamily="-106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998746" y="2879696"/>
                <a:ext cx="4828565" cy="10506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:,</m:t>
                          </m:r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GB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Sup>
                                    <m:sSubSupPr>
                                      <m:ctrlPr>
                                        <a:rPr lang="en-GB" sz="240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GB" sz="240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p>
                              </m:sSup>
                            </m:num>
                            <m:den>
                              <m:r>
                                <a:rPr lang="en-GB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GB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GB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GB" sz="240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sSup>
                                            <m:sSupPr>
                                              <m:ctrlPr>
                                                <a:rPr lang="en-GB" sz="2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GB" sz="2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GB" sz="2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sub>
                                        <m:sup>
                                          <m:r>
                                            <a:rPr lang="en-GB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GB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GB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GB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GB" sz="240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sSup>
                                            <m:sSupPr>
                                              <m:ctrlPr>
                                                <a:rPr lang="en-GB" sz="2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GB" sz="2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GB" sz="2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sub>
                                      </m:sSub>
                                    </m:sup>
                                  </m:sSup>
                                </m:e>
                              </m:nary>
                            </m:den>
                          </m:f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746" y="2879696"/>
                <a:ext cx="4828565" cy="105067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/>
          <p:cNvGrpSpPr/>
          <p:nvPr/>
        </p:nvGrpSpPr>
        <p:grpSpPr>
          <a:xfrm>
            <a:off x="4042383" y="5129343"/>
            <a:ext cx="292100" cy="527050"/>
            <a:chOff x="7181850" y="3333750"/>
            <a:chExt cx="292100" cy="527050"/>
          </a:xfrm>
        </p:grpSpPr>
        <p:sp>
          <p:nvSpPr>
            <p:cNvPr id="36" name="AutoShape 7"/>
            <p:cNvSpPr>
              <a:spLocks noChangeArrowheads="1"/>
            </p:cNvSpPr>
            <p:nvPr/>
          </p:nvSpPr>
          <p:spPr bwMode="auto">
            <a:xfrm>
              <a:off x="7181850" y="3333750"/>
              <a:ext cx="292100" cy="527050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7232067" y="3432620"/>
              <a:ext cx="191667" cy="329310"/>
              <a:chOff x="7238112" y="3436938"/>
              <a:chExt cx="191667" cy="329310"/>
            </a:xfrm>
          </p:grpSpPr>
          <p:sp>
            <p:nvSpPr>
              <p:cNvPr id="41" name="Line 8"/>
              <p:cNvSpPr>
                <a:spLocks noChangeAspect="1" noChangeShapeType="1"/>
              </p:cNvSpPr>
              <p:nvPr/>
            </p:nvSpPr>
            <p:spPr bwMode="auto">
              <a:xfrm>
                <a:off x="7238112" y="3436938"/>
                <a:ext cx="19166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2" name="Line 8"/>
              <p:cNvSpPr>
                <a:spLocks noChangeAspect="1" noChangeShapeType="1"/>
              </p:cNvSpPr>
              <p:nvPr/>
            </p:nvSpPr>
            <p:spPr bwMode="auto">
              <a:xfrm>
                <a:off x="7238112" y="3519266"/>
                <a:ext cx="19166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" name="Line 8"/>
              <p:cNvSpPr>
                <a:spLocks noChangeAspect="1" noChangeShapeType="1"/>
              </p:cNvSpPr>
              <p:nvPr/>
            </p:nvSpPr>
            <p:spPr bwMode="auto">
              <a:xfrm>
                <a:off x="7238112" y="3601594"/>
                <a:ext cx="19166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4" name="Line 8"/>
              <p:cNvSpPr>
                <a:spLocks noChangeAspect="1" noChangeShapeType="1"/>
              </p:cNvSpPr>
              <p:nvPr/>
            </p:nvSpPr>
            <p:spPr bwMode="auto">
              <a:xfrm>
                <a:off x="7238112" y="3683922"/>
                <a:ext cx="19166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5" name="Line 8"/>
              <p:cNvSpPr>
                <a:spLocks noChangeAspect="1" noChangeShapeType="1"/>
              </p:cNvSpPr>
              <p:nvPr/>
            </p:nvSpPr>
            <p:spPr bwMode="auto">
              <a:xfrm>
                <a:off x="7238112" y="3766248"/>
                <a:ext cx="19166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46" name="Line 13"/>
          <p:cNvSpPr>
            <a:spLocks noChangeShapeType="1"/>
          </p:cNvSpPr>
          <p:nvPr/>
        </p:nvSpPr>
        <p:spPr bwMode="auto">
          <a:xfrm flipH="1">
            <a:off x="2867696" y="5392869"/>
            <a:ext cx="1124469" cy="433888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triangle" w="lg" len="lg"/>
            <a:tailEnd type="non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7" name="Line 13"/>
          <p:cNvSpPr>
            <a:spLocks noChangeShapeType="1"/>
          </p:cNvSpPr>
          <p:nvPr/>
        </p:nvSpPr>
        <p:spPr bwMode="auto">
          <a:xfrm>
            <a:off x="6582463" y="4374357"/>
            <a:ext cx="103072" cy="744640"/>
          </a:xfrm>
          <a:prstGeom prst="line">
            <a:avLst/>
          </a:prstGeom>
          <a:noFill/>
          <a:ln w="28575">
            <a:solidFill>
              <a:srgbClr val="7030A0"/>
            </a:solidFill>
            <a:prstDash val="sysDot"/>
            <a:round/>
            <a:headEnd type="triangle" w="lg" len="lg"/>
            <a:tailEnd type="non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2830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-0.01511 -0.1925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" y="-963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5" grpId="0" animBg="1"/>
      <p:bldP spid="26" grpId="0" animBg="1"/>
      <p:bldP spid="26" grpId="1" animBg="1"/>
      <p:bldP spid="29" grpId="0"/>
      <p:bldP spid="3" grpId="0"/>
      <p:bldP spid="24" grpId="0" animBg="1"/>
      <p:bldP spid="9" grpId="0"/>
      <p:bldP spid="46" grpId="0" animBg="1"/>
      <p:bldP spid="4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>
                <a:solidFill>
                  <a:srgbClr val="FF0000"/>
                </a:solidFill>
              </a:rPr>
              <a:t>NetVLAD</a:t>
            </a:r>
            <a:r>
              <a:rPr lang="en-US" sz="3200" dirty="0">
                <a:solidFill>
                  <a:srgbClr val="FF0000"/>
                </a:solidFill>
              </a:rPr>
              <a:t> as a trainable layer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60500" y="1168401"/>
            <a:ext cx="679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GB" sz="1800" dirty="0"/>
              <a:t>Convolution with filters {</a:t>
            </a:r>
            <a:r>
              <a:rPr lang="en-GB" sz="1800" dirty="0" err="1"/>
              <a:t>w</a:t>
            </a:r>
            <a:r>
              <a:rPr lang="en-GB" sz="1800" baseline="-25000" dirty="0" err="1"/>
              <a:t>k</a:t>
            </a:r>
            <a:r>
              <a:rPr lang="en-GB" sz="1800" dirty="0"/>
              <a:t>} and biases {</a:t>
            </a:r>
            <a:r>
              <a:rPr lang="en-GB" sz="1800" dirty="0" err="1"/>
              <a:t>b</a:t>
            </a:r>
            <a:r>
              <a:rPr lang="en-GB" sz="1800" baseline="-25000" dirty="0" err="1"/>
              <a:t>k</a:t>
            </a:r>
            <a:r>
              <a:rPr lang="en-GB" sz="1800" dirty="0"/>
              <a:t>}</a:t>
            </a:r>
            <a:endParaRPr lang="en-US" sz="1800" dirty="0"/>
          </a:p>
        </p:txBody>
      </p:sp>
      <p:grpSp>
        <p:nvGrpSpPr>
          <p:cNvPr id="9" name="Group 8"/>
          <p:cNvGrpSpPr/>
          <p:nvPr/>
        </p:nvGrpSpPr>
        <p:grpSpPr>
          <a:xfrm>
            <a:off x="3461724" y="2984508"/>
            <a:ext cx="2556813" cy="732895"/>
            <a:chOff x="3376267" y="2723364"/>
            <a:chExt cx="2556813" cy="732895"/>
          </a:xfrm>
        </p:grpSpPr>
        <p:sp>
          <p:nvSpPr>
            <p:cNvPr id="14" name="Left Brace 13"/>
            <p:cNvSpPr/>
            <p:nvPr/>
          </p:nvSpPr>
          <p:spPr>
            <a:xfrm rot="16200000">
              <a:off x="4466313" y="1907393"/>
              <a:ext cx="376720" cy="2008662"/>
            </a:xfrm>
            <a:prstGeom prst="leftBrace">
              <a:avLst>
                <a:gd name="adj1" fmla="val 60711"/>
                <a:gd name="adj2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3376267" y="3086927"/>
                  <a:ext cx="25568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800" dirty="0">
                      <a:solidFill>
                        <a:schemeClr val="accent1"/>
                      </a:solidFill>
                    </a:rPr>
                    <a:t>Soft-max </a:t>
                  </a:r>
                  <a14:m>
                    <m:oMath xmlns:m="http://schemas.openxmlformats.org/officeDocument/2006/math">
                      <m:r>
                        <a:rPr lang="en-GB" sz="18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en-GB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</m:oMath>
                  </a14:m>
                  <a:endParaRPr lang="en-GB" sz="18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6267" y="3086927"/>
                  <a:ext cx="2556813" cy="369332"/>
                </a:xfrm>
                <a:prstGeom prst="rect">
                  <a:avLst/>
                </a:prstGeom>
                <a:blipFill>
                  <a:blip r:embed="rId3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5284870" y="2979254"/>
            <a:ext cx="2556813" cy="737633"/>
            <a:chOff x="5624169" y="2717800"/>
            <a:chExt cx="2556813" cy="737633"/>
          </a:xfrm>
        </p:grpSpPr>
        <p:sp>
          <p:nvSpPr>
            <p:cNvPr id="16" name="Left Brace 15"/>
            <p:cNvSpPr/>
            <p:nvPr/>
          </p:nvSpPr>
          <p:spPr>
            <a:xfrm rot="16200000">
              <a:off x="6704115" y="2263075"/>
              <a:ext cx="396920" cy="1306369"/>
            </a:xfrm>
            <a:prstGeom prst="leftBrace">
              <a:avLst>
                <a:gd name="adj1" fmla="val 60711"/>
                <a:gd name="adj2" fmla="val 50000"/>
              </a:avLst>
            </a:prstGeom>
            <a:ln>
              <a:solidFill>
                <a:srgbClr val="0099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24169" y="3074227"/>
              <a:ext cx="2556813" cy="381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>
                  <a:solidFill>
                    <a:srgbClr val="009900"/>
                  </a:solidFill>
                </a:rPr>
                <a:t>Residual vector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3911601"/>
            <a:ext cx="9080500" cy="2946399"/>
            <a:chOff x="0" y="3911601"/>
            <a:chExt cx="9080500" cy="2946399"/>
          </a:xfrm>
        </p:grpSpPr>
        <p:sp>
          <p:nvSpPr>
            <p:cNvPr id="5" name="Cube 4"/>
            <p:cNvSpPr/>
            <p:nvPr/>
          </p:nvSpPr>
          <p:spPr bwMode="auto">
            <a:xfrm>
              <a:off x="685800" y="4497169"/>
              <a:ext cx="774700" cy="1752600"/>
            </a:xfrm>
            <a:prstGeom prst="cube">
              <a:avLst>
                <a:gd name="adj" fmla="val 65914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6211669"/>
              <a:ext cx="2438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>
                  <a:solidFill>
                    <a:schemeClr val="bg1"/>
                  </a:solidFill>
                </a:rPr>
                <a:t>WxHxD</a:t>
              </a:r>
              <a:r>
                <a:rPr lang="en-US" sz="1800" dirty="0">
                  <a:solidFill>
                    <a:schemeClr val="bg1"/>
                  </a:solidFill>
                </a:rPr>
                <a:t> feature map</a:t>
              </a:r>
            </a:p>
            <a:p>
              <a:r>
                <a:rPr lang="en-US" sz="1800" dirty="0">
                  <a:solidFill>
                    <a:schemeClr val="bg1"/>
                  </a:solidFill>
                </a:rPr>
                <a:t>of last conv. layer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1676400" y="5448300"/>
              <a:ext cx="31750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>
              <a:off x="127000" y="5448300"/>
              <a:ext cx="31750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23" name="Group 22"/>
            <p:cNvGrpSpPr/>
            <p:nvPr/>
          </p:nvGrpSpPr>
          <p:grpSpPr>
            <a:xfrm>
              <a:off x="2192319" y="3911601"/>
              <a:ext cx="6888181" cy="2756164"/>
              <a:chOff x="2116119" y="3848101"/>
              <a:chExt cx="6888181" cy="2756164"/>
            </a:xfrm>
          </p:grpSpPr>
          <p:pic>
            <p:nvPicPr>
              <p:cNvPr id="4" name="Picture 3" descr="vlad_cnn.pd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115"/>
              <a:stretch/>
            </p:blipFill>
            <p:spPr>
              <a:xfrm>
                <a:off x="2116119" y="3848101"/>
                <a:ext cx="6888181" cy="2756164"/>
              </a:xfrm>
              <a:prstGeom prst="rect">
                <a:avLst/>
              </a:prstGeom>
            </p:spPr>
          </p:pic>
          <p:cxnSp>
            <p:nvCxnSpPr>
              <p:cNvPr id="21" name="Straight Arrow Connector 20"/>
              <p:cNvCxnSpPr/>
              <p:nvPr/>
            </p:nvCxnSpPr>
            <p:spPr bwMode="auto">
              <a:xfrm>
                <a:off x="8305800" y="5105400"/>
                <a:ext cx="698500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676400" y="1718709"/>
                <a:ext cx="5631413" cy="12255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:,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Sup>
                                    <m:sSubSupPr>
                                      <m:ctrlPr>
                                        <a:rPr lang="en-GB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i="1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GB" i="1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p>
                              </m:sSup>
                            </m:num>
                            <m:den>
                              <m: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GB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GB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GB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GB" i="1" smtClean="0">
                                              <a:solidFill>
                                                <a:srgbClr val="00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i="1">
                                              <a:solidFill>
                                                <a:srgbClr val="00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sSup>
                                            <m:sSupPr>
                                              <m:ctrlPr>
                                                <a:rPr lang="en-GB" i="1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GB" i="1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GB" i="1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sub>
                                        <m:sup>
                                          <m:r>
                                            <a:rPr lang="en-GB" i="1">
                                              <a:solidFill>
                                                <a:srgbClr val="00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GB" i="1">
                                              <a:solidFill>
                                                <a:srgbClr val="00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solidFill>
                                                <a:srgbClr val="00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solidFill>
                                                <a:srgbClr val="00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GB" i="1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GB" i="1">
                                              <a:solidFill>
                                                <a:srgbClr val="00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solidFill>
                                                <a:srgbClr val="00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sSup>
                                            <m:sSupPr>
                                              <m:ctrlPr>
                                                <a:rPr lang="en-GB" i="1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GB" i="1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GB" i="1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sub>
                                      </m:sSub>
                                    </m:sup>
                                  </m:sSup>
                                </m:e>
                              </m:nary>
                            </m:den>
                          </m:f>
                          <m:r>
                            <a:rPr lang="en-GB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1718709"/>
                <a:ext cx="5631413" cy="1225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 bwMode="auto">
          <a:xfrm>
            <a:off x="2448943" y="4764862"/>
            <a:ext cx="1814623" cy="765541"/>
          </a:xfrm>
          <a:prstGeom prst="rect">
            <a:avLst/>
          </a:prstGeom>
          <a:noFill/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524004" y="4764862"/>
            <a:ext cx="1814623" cy="765541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492106" y="5697351"/>
            <a:ext cx="1814623" cy="765541"/>
          </a:xfrm>
          <a:prstGeom prst="rect">
            <a:avLst/>
          </a:prstGeom>
          <a:noFill/>
          <a:ln w="762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9900"/>
              </a:solidFill>
              <a:effectLst/>
              <a:latin typeface="Arial" pitchFamily="-106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4224807" y="1730062"/>
            <a:ext cx="1293491" cy="480647"/>
          </a:xfrm>
          <a:prstGeom prst="rect">
            <a:avLst/>
          </a:prstGeom>
          <a:noFill/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413250" y="2361765"/>
            <a:ext cx="1413392" cy="480647"/>
          </a:xfrm>
          <a:prstGeom prst="rect">
            <a:avLst/>
          </a:prstGeom>
          <a:noFill/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3735799" y="1610946"/>
            <a:ext cx="2090843" cy="1368307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157870" y="1520604"/>
            <a:ext cx="4149943" cy="1486754"/>
          </a:xfrm>
          <a:prstGeom prst="rect">
            <a:avLst/>
          </a:prstGeom>
          <a:noFill/>
          <a:ln w="762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9900"/>
              </a:solidFill>
              <a:effectLst/>
              <a:latin typeface="Arial" pitchFamily="-106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6408478" y="4764862"/>
            <a:ext cx="1814623" cy="1708663"/>
          </a:xfrm>
          <a:prstGeom prst="rect">
            <a:avLst/>
          </a:prstGeom>
          <a:noFill/>
          <a:ln w="762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9900"/>
              </a:solidFill>
              <a:effectLst/>
              <a:latin typeface="Arial" pitchFamily="-106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247292" y="5360343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4032000" y="5735097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3195799" y="5557033"/>
            <a:ext cx="540000" cy="540000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3861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9" grpId="0" animBg="1"/>
      <p:bldP spid="19" grpId="1" animBg="1"/>
      <p:bldP spid="22" grpId="0" animBg="1"/>
      <p:bldP spid="22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11" grpId="0" animBg="1"/>
      <p:bldP spid="11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Can we apply CNNs to place recognition?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Questions:</a:t>
            </a:r>
          </a:p>
          <a:p>
            <a:endParaRPr lang="en-US" sz="28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What is a good CNN architecture?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How to get the lots of annotated training data?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What is the appropriate loss for end-to-end training?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762000" y="3390900"/>
            <a:ext cx="8089900" cy="9144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171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985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Google Street View Time Machine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442" y="894198"/>
            <a:ext cx="8904557" cy="1927269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The same locations at different times and seasons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53" y="2505761"/>
            <a:ext cx="4105152" cy="3078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284" y="2505761"/>
            <a:ext cx="4105152" cy="307886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 rot="21346729">
            <a:off x="3052443" y="4869870"/>
            <a:ext cx="4740162" cy="732419"/>
            <a:chOff x="2335150" y="5054968"/>
            <a:chExt cx="5235964" cy="732419"/>
          </a:xfrm>
        </p:grpSpPr>
        <p:sp>
          <p:nvSpPr>
            <p:cNvPr id="22" name="Right Arrow 21"/>
            <p:cNvSpPr/>
            <p:nvPr/>
          </p:nvSpPr>
          <p:spPr bwMode="auto">
            <a:xfrm>
              <a:off x="2783140" y="5054968"/>
              <a:ext cx="4787974" cy="732419"/>
            </a:xfrm>
            <a:prstGeom prst="rightArrow">
              <a:avLst>
                <a:gd name="adj1" fmla="val 12339"/>
                <a:gd name="adj2" fmla="val 74041"/>
              </a:avLst>
            </a:prstGeom>
            <a:solidFill>
              <a:srgbClr val="FFFF00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21" name="Trapezoid 20"/>
            <p:cNvSpPr/>
            <p:nvPr/>
          </p:nvSpPr>
          <p:spPr bwMode="auto">
            <a:xfrm rot="5400000">
              <a:off x="4316395" y="3102602"/>
              <a:ext cx="674661" cy="4637152"/>
            </a:xfrm>
            <a:prstGeom prst="trapezoid">
              <a:avLst>
                <a:gd name="adj" fmla="val 38209"/>
              </a:avLst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Arial" pitchFamily="-106" charset="0"/>
              </a:endParaRPr>
            </a:p>
          </p:txBody>
        </p:sp>
      </p:grpSp>
      <p:sp>
        <p:nvSpPr>
          <p:cNvPr id="34" name="Oval 33"/>
          <p:cNvSpPr/>
          <p:nvPr/>
        </p:nvSpPr>
        <p:spPr bwMode="auto">
          <a:xfrm rot="803439">
            <a:off x="2484270" y="5268445"/>
            <a:ext cx="523722" cy="268095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 rot="357596">
            <a:off x="7868631" y="5013222"/>
            <a:ext cx="368041" cy="133781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96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985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Google Street View Time Machine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442" y="894198"/>
            <a:ext cx="8904557" cy="1927269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The same locations at different times and seasons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53" y="2505761"/>
            <a:ext cx="4105152" cy="3078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284" y="2505761"/>
            <a:ext cx="4105152" cy="307886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 rot="20467238">
            <a:off x="5595445" y="4265547"/>
            <a:ext cx="1542361" cy="817322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842352" y="4382877"/>
            <a:ext cx="616944" cy="892366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956413" y="2596307"/>
            <a:ext cx="1520973" cy="2350265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67804" y="4735270"/>
            <a:ext cx="1397265" cy="422604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195329" y="2505761"/>
            <a:ext cx="1418204" cy="2099289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519450" y="2847283"/>
            <a:ext cx="1418204" cy="1757767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5036515" y="2505761"/>
            <a:ext cx="1482936" cy="2350265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 rot="20944895">
            <a:off x="4841389" y="4863775"/>
            <a:ext cx="1397265" cy="422604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7843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1" animBg="1"/>
      <p:bldP spid="11" grpId="1" animBg="1"/>
      <p:bldP spid="12" grpId="0" animBg="1"/>
      <p:bldP spid="13" grpId="0" animBg="1"/>
      <p:bldP spid="14" grpId="1" animBg="1"/>
      <p:bldP spid="1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985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Google Street View Time Machine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442" y="894198"/>
            <a:ext cx="8904557" cy="1927269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The same locations at different times and seasons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53" y="2505761"/>
            <a:ext cx="4105152" cy="3078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284" y="2505761"/>
            <a:ext cx="4105152" cy="30788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019" y="3691800"/>
            <a:ext cx="4105152" cy="307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2514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But provides only weak supervision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12" y="2871869"/>
            <a:ext cx="6934176" cy="34655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05109" y="3848282"/>
            <a:ext cx="122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</a:rPr>
              <a:t>Query</a:t>
            </a:r>
          </a:p>
        </p:txBody>
      </p:sp>
    </p:spTree>
    <p:extLst>
      <p:ext uri="{BB962C8B-B14F-4D97-AF65-F5344CB8AC3E}">
        <p14:creationId xmlns:p14="http://schemas.microsoft.com/office/powerpoint/2010/main" val="61845772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But provides only weak supervision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046598"/>
            <a:ext cx="8229600" cy="5290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/>
              <a:t>Given a query, GPS gives us:</a:t>
            </a:r>
            <a:endParaRPr lang="en-US" sz="1600" baseline="30000" dirty="0"/>
          </a:p>
          <a:p>
            <a:pPr lvl="2"/>
            <a:r>
              <a:rPr lang="en-US" sz="2000" i="1" dirty="0">
                <a:solidFill>
                  <a:srgbClr val="FF0000"/>
                </a:solidFill>
              </a:rPr>
              <a:t>Definite</a:t>
            </a:r>
            <a:r>
              <a:rPr lang="en-US" sz="2000" dirty="0">
                <a:solidFill>
                  <a:srgbClr val="FF0000"/>
                </a:solidFill>
              </a:rPr>
              <a:t> negatives </a:t>
            </a:r>
            <a:r>
              <a:rPr lang="en-US" sz="2000" dirty="0"/>
              <a:t>:</a:t>
            </a:r>
          </a:p>
          <a:p>
            <a:pPr lvl="3"/>
            <a:r>
              <a:rPr lang="en-US" sz="1600" dirty="0"/>
              <a:t> geographically far from the </a:t>
            </a:r>
            <a:r>
              <a:rPr lang="en-US" sz="1600" dirty="0">
                <a:ln w="3175">
                  <a:solidFill>
                    <a:schemeClr val="bg1">
                      <a:alpha val="40000"/>
                    </a:schemeClr>
                  </a:solidFill>
                </a:ln>
                <a:solidFill>
                  <a:schemeClr val="accent6"/>
                </a:solidFill>
              </a:rPr>
              <a:t>query</a:t>
            </a:r>
            <a:endParaRPr lang="en-US" sz="1600" baseline="30000" dirty="0">
              <a:solidFill>
                <a:srgbClr val="00BCB8"/>
              </a:solidFill>
            </a:endParaRPr>
          </a:p>
          <a:p>
            <a:pPr marL="914400" lvl="2" indent="0">
              <a:buNone/>
            </a:pPr>
            <a:endParaRPr lang="en-US" sz="1400" dirty="0"/>
          </a:p>
        </p:txBody>
      </p:sp>
      <p:grpSp>
        <p:nvGrpSpPr>
          <p:cNvPr id="3" name="Group 2"/>
          <p:cNvGrpSpPr/>
          <p:nvPr/>
        </p:nvGrpSpPr>
        <p:grpSpPr>
          <a:xfrm>
            <a:off x="1104912" y="2871869"/>
            <a:ext cx="6934176" cy="3465576"/>
            <a:chOff x="1104912" y="3287505"/>
            <a:chExt cx="6934176" cy="346557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4912" y="3287505"/>
              <a:ext cx="6934176" cy="346557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105109" y="4263918"/>
              <a:ext cx="12234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n>
                    <a:solidFill>
                      <a:schemeClr val="bg1"/>
                    </a:solidFill>
                  </a:ln>
                  <a:solidFill>
                    <a:schemeClr val="accent2"/>
                  </a:solidFill>
                </a:rPr>
                <a:t>Query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921716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159329"/>
            <a:ext cx="8223840" cy="539171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Why is this important? (when we have GPS)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51954" y="1723193"/>
            <a:ext cx="2662846" cy="2059267"/>
            <a:chOff x="3231443" y="1541796"/>
            <a:chExt cx="3113668" cy="2407902"/>
          </a:xfrm>
        </p:grpSpPr>
        <p:pic>
          <p:nvPicPr>
            <p:cNvPr id="19" name="Picture 18" descr="26228-2_1852_Marvill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1443" y="1541796"/>
              <a:ext cx="3113668" cy="240790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251200" y="3619501"/>
              <a:ext cx="635001" cy="32389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1852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58422" y="1154554"/>
            <a:ext cx="543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/>
              <a:t>Legacy and historical imagery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752" y="3151242"/>
            <a:ext cx="3113668" cy="17298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10586" y="178356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sz="2400" dirty="0"/>
              <a:t>Improve accuracy of GPS (augmented reality, navigation in robotics)</a:t>
            </a:r>
          </a:p>
        </p:txBody>
      </p:sp>
      <p:sp>
        <p:nvSpPr>
          <p:cNvPr id="6" name="Rectangle 5"/>
          <p:cNvSpPr/>
          <p:nvPr/>
        </p:nvSpPr>
        <p:spPr>
          <a:xfrm>
            <a:off x="395410" y="4050061"/>
            <a:ext cx="4231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sz="2400" dirty="0"/>
              <a:t>Understand personal photo collections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256" y="4278767"/>
            <a:ext cx="3871248" cy="272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90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580" y="1949525"/>
            <a:ext cx="7354839" cy="61691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But provides only weak supervision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29102" y="4278659"/>
            <a:ext cx="122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</a:rPr>
              <a:t>Query</a:t>
            </a:r>
          </a:p>
        </p:txBody>
      </p:sp>
    </p:spTree>
    <p:extLst>
      <p:ext uri="{BB962C8B-B14F-4D97-AF65-F5344CB8AC3E}">
        <p14:creationId xmlns:p14="http://schemas.microsoft.com/office/powerpoint/2010/main" val="59036082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046598"/>
            <a:ext cx="8229600" cy="529013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/>
              <a:t>Given a query, GPS gives us:</a:t>
            </a:r>
          </a:p>
          <a:p>
            <a:pPr lvl="2"/>
            <a:r>
              <a:rPr lang="en-US" sz="2000" i="1" dirty="0">
                <a:solidFill>
                  <a:srgbClr val="3366FF"/>
                </a:solidFill>
              </a:rPr>
              <a:t>Potential</a:t>
            </a:r>
            <a:r>
              <a:rPr lang="en-US" sz="2000" dirty="0">
                <a:solidFill>
                  <a:srgbClr val="3366FF"/>
                </a:solidFill>
              </a:rPr>
              <a:t> positives</a:t>
            </a:r>
            <a:r>
              <a:rPr lang="en-US" sz="2000" dirty="0"/>
              <a:t>: </a:t>
            </a:r>
          </a:p>
          <a:p>
            <a:pPr lvl="3"/>
            <a:r>
              <a:rPr lang="en-US" sz="1600" dirty="0"/>
              <a:t>geographically close to the </a:t>
            </a:r>
            <a:r>
              <a:rPr lang="en-US" sz="1600" dirty="0">
                <a:ln w="3175">
                  <a:solidFill>
                    <a:schemeClr val="bg1">
                      <a:alpha val="40000"/>
                    </a:schemeClr>
                  </a:solidFill>
                </a:ln>
                <a:solidFill>
                  <a:schemeClr val="accent6"/>
                </a:solidFill>
              </a:rPr>
              <a:t>query</a:t>
            </a:r>
            <a:endParaRPr lang="en-US" sz="1600" baseline="30000" dirty="0">
              <a:ln w="3175">
                <a:solidFill>
                  <a:schemeClr val="bg1">
                    <a:alpha val="40000"/>
                  </a:schemeClr>
                </a:solidFill>
              </a:ln>
              <a:solidFill>
                <a:schemeClr val="accent6"/>
              </a:solidFill>
            </a:endParaRPr>
          </a:p>
          <a:p>
            <a:pPr marL="914400" lvl="2" indent="0">
              <a:buNone/>
            </a:pP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But provides only weak supervision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6982" b="28886"/>
          <a:stretch/>
        </p:blipFill>
        <p:spPr>
          <a:xfrm>
            <a:off x="894580" y="2380343"/>
            <a:ext cx="7354839" cy="39563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29102" y="4278659"/>
            <a:ext cx="122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</a:rPr>
              <a:t>Query</a:t>
            </a:r>
          </a:p>
        </p:txBody>
      </p:sp>
    </p:spTree>
    <p:extLst>
      <p:ext uri="{BB962C8B-B14F-4D97-AF65-F5344CB8AC3E}">
        <p14:creationId xmlns:p14="http://schemas.microsoft.com/office/powerpoint/2010/main" val="345300550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Can we apply CNNs to place recognition?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Questions:</a:t>
            </a:r>
          </a:p>
          <a:p>
            <a:endParaRPr lang="en-US" sz="28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What is a good CNN architecture?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How to get the lots of annotated training data?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What is the appropriate loss for end-to-end training?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762000" y="4279900"/>
            <a:ext cx="8089900" cy="9144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7945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74801" y="1254316"/>
            <a:ext cx="866072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354" lvl="1" indent="-45720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Inspired by the triplet loss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[Schultz and </a:t>
            </a:r>
            <a:r>
              <a:rPr lang="en-US" sz="1600" dirty="0" err="1">
                <a:solidFill>
                  <a:schemeClr val="bg1"/>
                </a:solidFill>
              </a:rPr>
              <a:t>Joachims</a:t>
            </a:r>
            <a:r>
              <a:rPr lang="en-US" sz="1600" dirty="0">
                <a:solidFill>
                  <a:schemeClr val="bg1"/>
                </a:solidFill>
              </a:rPr>
              <a:t> 04, Weinberger et al. 06, Wang et al. 14, </a:t>
            </a:r>
            <a:r>
              <a:rPr lang="en-US" sz="1600" dirty="0" err="1">
                <a:solidFill>
                  <a:schemeClr val="bg1"/>
                </a:solidFill>
              </a:rPr>
              <a:t>Schroff</a:t>
            </a:r>
            <a:r>
              <a:rPr lang="en-US" sz="1600" dirty="0">
                <a:solidFill>
                  <a:schemeClr val="bg1"/>
                </a:solidFill>
              </a:rPr>
              <a:t> et al. 15]</a:t>
            </a:r>
            <a:endParaRPr lang="en-US" sz="1200" dirty="0">
              <a:solidFill>
                <a:schemeClr val="bg1"/>
              </a:solidFill>
            </a:endParaRPr>
          </a:p>
          <a:p>
            <a:pPr marL="914354" lvl="1" indent="-457200">
              <a:buFontTx/>
              <a:buChar char="-"/>
            </a:pPr>
            <a:endParaRPr lang="en-US" sz="1200" dirty="0">
              <a:solidFill>
                <a:schemeClr val="bg1"/>
              </a:solidFill>
            </a:endParaRPr>
          </a:p>
          <a:p>
            <a:pPr marL="914354" lvl="1" indent="-457200">
              <a:buFontTx/>
              <a:buChar char="-"/>
            </a:pPr>
            <a:endParaRPr lang="en-US" sz="1200" dirty="0">
              <a:solidFill>
                <a:schemeClr val="bg1"/>
              </a:solidFill>
            </a:endParaRPr>
          </a:p>
          <a:p>
            <a:pPr marL="914354" lvl="1" indent="-457200">
              <a:buFontTx/>
              <a:buChar char="-"/>
            </a:pPr>
            <a:endParaRPr lang="en-US" sz="1200" dirty="0">
              <a:solidFill>
                <a:schemeClr val="bg1"/>
              </a:solidFill>
            </a:endParaRPr>
          </a:p>
          <a:p>
            <a:pPr marL="914354" lvl="1" indent="-457200">
              <a:buFontTx/>
              <a:buChar char="-"/>
            </a:pPr>
            <a:endParaRPr lang="en-US" sz="1200" dirty="0">
              <a:solidFill>
                <a:schemeClr val="bg1"/>
              </a:solidFill>
            </a:endParaRPr>
          </a:p>
          <a:p>
            <a:pPr marL="914354" lvl="1" indent="-457200">
              <a:buFontTx/>
              <a:buChar char="-"/>
            </a:pPr>
            <a:endParaRPr lang="en-US" sz="1200" dirty="0">
              <a:solidFill>
                <a:schemeClr val="bg1"/>
              </a:solidFill>
            </a:endParaRPr>
          </a:p>
          <a:p>
            <a:pPr marL="914354" lvl="1" indent="-457200">
              <a:buFontTx/>
              <a:buChar char="-"/>
            </a:pPr>
            <a:endParaRPr lang="en-US" sz="1200" dirty="0">
              <a:solidFill>
                <a:schemeClr val="bg1"/>
              </a:solidFill>
            </a:endParaRPr>
          </a:p>
          <a:p>
            <a:pPr marL="914354" lvl="1" indent="-457200">
              <a:buFontTx/>
              <a:buChar char="-"/>
            </a:pPr>
            <a:endParaRPr lang="en-US" sz="1200" dirty="0">
              <a:solidFill>
                <a:schemeClr val="bg1"/>
              </a:solidFill>
            </a:endParaRPr>
          </a:p>
          <a:p>
            <a:pPr marL="914354" lvl="1" indent="-457200">
              <a:buFontTx/>
              <a:buChar char="-"/>
            </a:pPr>
            <a:endParaRPr lang="en-US" sz="1200" dirty="0">
              <a:solidFill>
                <a:schemeClr val="bg1"/>
              </a:solidFill>
            </a:endParaRPr>
          </a:p>
          <a:p>
            <a:pPr marL="914354" lvl="1" indent="-457200">
              <a:buFontTx/>
              <a:buChar char="-"/>
            </a:pPr>
            <a:endParaRPr lang="en-US" sz="1200" dirty="0">
              <a:solidFill>
                <a:schemeClr val="bg1"/>
              </a:solidFill>
            </a:endParaRPr>
          </a:p>
          <a:p>
            <a:pPr marL="914354" lvl="1" indent="-457200">
              <a:buFontTx/>
              <a:buChar char="-"/>
            </a:pPr>
            <a:endParaRPr lang="en-US" sz="1200" dirty="0">
              <a:solidFill>
                <a:schemeClr val="bg1"/>
              </a:solidFill>
            </a:endParaRPr>
          </a:p>
          <a:p>
            <a:pPr marL="914354" lvl="1" indent="-457200">
              <a:buFontTx/>
              <a:buChar char="-"/>
            </a:pPr>
            <a:endParaRPr lang="en-US" sz="1200" dirty="0">
              <a:solidFill>
                <a:schemeClr val="bg1"/>
              </a:solidFill>
            </a:endParaRPr>
          </a:p>
          <a:p>
            <a:pPr marL="914354" lvl="1" indent="-457200">
              <a:buFontTx/>
              <a:buChar char="-"/>
            </a:pPr>
            <a:endParaRPr lang="en-US" sz="1200" dirty="0">
              <a:solidFill>
                <a:schemeClr val="bg1"/>
              </a:solidFill>
            </a:endParaRPr>
          </a:p>
          <a:p>
            <a:pPr marL="914354" lvl="1" indent="-457200">
              <a:buFontTx/>
              <a:buChar char="-"/>
            </a:pPr>
            <a:endParaRPr lang="en-US" sz="1200" dirty="0">
              <a:solidFill>
                <a:schemeClr val="bg1"/>
              </a:solidFill>
            </a:endParaRPr>
          </a:p>
          <a:p>
            <a:pPr marL="914354" lvl="1" indent="-457200">
              <a:buFontTx/>
              <a:buChar char="-"/>
            </a:pPr>
            <a:endParaRPr lang="en-US" sz="1200" dirty="0">
              <a:solidFill>
                <a:schemeClr val="bg1"/>
              </a:solidFill>
            </a:endParaRPr>
          </a:p>
          <a:p>
            <a:pPr marL="914354" lvl="1" indent="-457200">
              <a:buFontTx/>
              <a:buChar char="-"/>
            </a:pPr>
            <a:endParaRPr lang="en-US" sz="2000" dirty="0">
              <a:solidFill>
                <a:schemeClr val="bg1"/>
              </a:solidFill>
            </a:endParaRPr>
          </a:p>
          <a:p>
            <a:pPr marL="914354" lvl="1" indent="-457200">
              <a:buFontTx/>
              <a:buChar char="-"/>
            </a:pPr>
            <a:endParaRPr lang="en-US" sz="2000" dirty="0">
              <a:solidFill>
                <a:schemeClr val="bg1"/>
              </a:solidFill>
            </a:endParaRPr>
          </a:p>
          <a:p>
            <a:pPr marL="914354" lvl="1" indent="-457200">
              <a:buFontTx/>
              <a:buChar char="-"/>
            </a:pPr>
            <a:endParaRPr lang="en-US" sz="2000" dirty="0">
              <a:solidFill>
                <a:schemeClr val="bg1"/>
              </a:solidFill>
            </a:endParaRPr>
          </a:p>
          <a:p>
            <a:pPr marL="914354" lvl="1" indent="-457200">
              <a:buFontTx/>
              <a:buChar char="-"/>
            </a:pPr>
            <a:endParaRPr lang="en-US" sz="2000" dirty="0">
              <a:solidFill>
                <a:schemeClr val="bg1"/>
              </a:solidFill>
            </a:endParaRPr>
          </a:p>
          <a:p>
            <a:pPr marL="914354" lvl="1" indent="-457200">
              <a:buFontTx/>
              <a:buChar char="-"/>
            </a:pPr>
            <a:r>
              <a:rPr lang="en-US" sz="2000" dirty="0">
                <a:solidFill>
                  <a:schemeClr val="bg1"/>
                </a:solidFill>
              </a:rPr>
              <a:t>Can be optimized with Stochastic Gradient Descent</a:t>
            </a:r>
          </a:p>
          <a:p>
            <a:pPr marL="914354" lvl="1" indent="-457200">
              <a:buFontTx/>
              <a:buChar char="-"/>
            </a:pPr>
            <a:endParaRPr lang="en-US" sz="2000" dirty="0">
              <a:solidFill>
                <a:schemeClr val="bg1"/>
              </a:solidFill>
            </a:endParaRPr>
          </a:p>
          <a:p>
            <a:pPr marL="914354" lvl="1" indent="-457200">
              <a:buFontTx/>
              <a:buChar char="-"/>
            </a:pPr>
            <a:r>
              <a:rPr lang="en-US" sz="2000" dirty="0">
                <a:solidFill>
                  <a:schemeClr val="bg1"/>
                </a:solidFill>
              </a:rPr>
              <a:t>More details at the </a:t>
            </a:r>
            <a:r>
              <a:rPr lang="en-US" sz="2000" i="1" dirty="0">
                <a:solidFill>
                  <a:schemeClr val="bg1"/>
                </a:solidFill>
              </a:rPr>
              <a:t>[poster]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Weakly supervised ranking loss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205950" y="2655651"/>
            <a:ext cx="6951978" cy="2527483"/>
            <a:chOff x="1205950" y="2655651"/>
            <a:chExt cx="6951978" cy="25274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205950" y="3116164"/>
                  <a:ext cx="6732099" cy="109433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  <m:d>
                              <m:dPr>
                                <m:ctrlPr>
                                  <a:rPr lang="en-GB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limLow>
                                  <m:limLowPr>
                                    <m:ctrlPr>
                                      <a:rPr lang="en-GB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i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GB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lim>
                                </m:limLow>
                                <m:sSubSup>
                                  <m:sSubSupPr>
                                    <m:ctrlPr>
                                      <a:rPr lang="en-GB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GB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  <m:sup>
                                    <m:r>
                                      <a:rPr lang="en-GB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GB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  <m:r>
                                      <a:rPr lang="en-GB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Sup>
                                      <m:sSubSupPr>
                                        <m:ctrlPr>
                                          <a:rPr lang="en-GB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GB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GB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sup>
                                    </m:sSubSup>
                                  </m:e>
                                </m:d>
                                <m:r>
                                  <a:rPr lang="en-GB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GB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GB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GB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  <m:sup>
                                    <m:r>
                                      <a:rPr lang="en-GB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GB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GB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en-GB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  <m:sup>
                                    <m: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sup>
                                </m:sSubSup>
                                <m:r>
                                  <a:rPr lang="en-GB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</m:nary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5950" y="3116164"/>
                  <a:ext cx="6732099" cy="1094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1" name="Group 20"/>
            <p:cNvGrpSpPr/>
            <p:nvPr/>
          </p:nvGrpSpPr>
          <p:grpSpPr>
            <a:xfrm>
              <a:off x="5676049" y="3957524"/>
              <a:ext cx="2481879" cy="1097524"/>
              <a:chOff x="5676049" y="3957524"/>
              <a:chExt cx="2481879" cy="1097524"/>
            </a:xfrm>
          </p:grpSpPr>
          <p:sp>
            <p:nvSpPr>
              <p:cNvPr id="7" name="Left Brace 6"/>
              <p:cNvSpPr/>
              <p:nvPr/>
            </p:nvSpPr>
            <p:spPr>
              <a:xfrm rot="16200000">
                <a:off x="6685553" y="3495668"/>
                <a:ext cx="462870" cy="1386581"/>
              </a:xfrm>
              <a:prstGeom prst="leftBrace">
                <a:avLst>
                  <a:gd name="adj1" fmla="val 60711"/>
                  <a:gd name="adj2" fmla="val 50000"/>
                </a:avLst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676049" y="4408717"/>
                <a:ext cx="24818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 dirty="0">
                    <a:solidFill>
                      <a:srgbClr val="00B0F0"/>
                    </a:solidFill>
                  </a:rPr>
                  <a:t>Distance to the </a:t>
                </a:r>
                <a:r>
                  <a:rPr lang="en-GB" sz="1800" dirty="0">
                    <a:solidFill>
                      <a:srgbClr val="FF0000"/>
                    </a:solidFill>
                  </a:rPr>
                  <a:t>negative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112590" y="2655651"/>
              <a:ext cx="1164270" cy="640112"/>
              <a:chOff x="5362349" y="2631969"/>
              <a:chExt cx="1164270" cy="640112"/>
            </a:xfrm>
          </p:grpSpPr>
          <p:sp>
            <p:nvSpPr>
              <p:cNvPr id="9" name="Left Brace 8"/>
              <p:cNvSpPr/>
              <p:nvPr/>
            </p:nvSpPr>
            <p:spPr>
              <a:xfrm rot="5400000">
                <a:off x="5814625" y="2861450"/>
                <a:ext cx="272055" cy="549208"/>
              </a:xfrm>
              <a:prstGeom prst="leftBrace">
                <a:avLst>
                  <a:gd name="adj1" fmla="val 60711"/>
                  <a:gd name="adj2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362349" y="2631969"/>
                <a:ext cx="11642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 algn="ctr"/>
                <a:r>
                  <a:rPr lang="en-US" sz="1800" dirty="0">
                    <a:solidFill>
                      <a:schemeClr val="bg1"/>
                    </a:solidFill>
                  </a:rPr>
                  <a:t>margin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672483" y="2655651"/>
              <a:ext cx="2215965" cy="591277"/>
              <a:chOff x="1784024" y="2631969"/>
              <a:chExt cx="2215965" cy="591277"/>
            </a:xfrm>
          </p:grpSpPr>
          <p:sp>
            <p:nvSpPr>
              <p:cNvPr id="11" name="Left Brace 10"/>
              <p:cNvSpPr/>
              <p:nvPr/>
            </p:nvSpPr>
            <p:spPr>
              <a:xfrm rot="5400000">
                <a:off x="2780398" y="2859021"/>
                <a:ext cx="223219" cy="505232"/>
              </a:xfrm>
              <a:prstGeom prst="leftBrace">
                <a:avLst>
                  <a:gd name="adj1" fmla="val 60711"/>
                  <a:gd name="adj2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784024" y="2631969"/>
                <a:ext cx="2215965" cy="442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 algn="ctr"/>
                <a:r>
                  <a:rPr lang="en-US" sz="1800" dirty="0">
                    <a:solidFill>
                      <a:schemeClr val="bg1"/>
                    </a:solidFill>
                  </a:rPr>
                  <a:t>hinge loss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1477811" y="3957524"/>
              <a:ext cx="1718866" cy="1225610"/>
              <a:chOff x="1477811" y="3957524"/>
              <a:chExt cx="1718866" cy="1225610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1477811" y="4408717"/>
                <a:ext cx="1718866" cy="774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 dirty="0">
                    <a:solidFill>
                      <a:srgbClr val="FF0000"/>
                    </a:solidFill>
                  </a:rPr>
                  <a:t>Sum over negatives</a:t>
                </a:r>
              </a:p>
            </p:txBody>
          </p:sp>
          <p:sp>
            <p:nvSpPr>
              <p:cNvPr id="14" name="Left Brace 13"/>
              <p:cNvSpPr/>
              <p:nvPr/>
            </p:nvSpPr>
            <p:spPr>
              <a:xfrm rot="16200000">
                <a:off x="2105809" y="3924068"/>
                <a:ext cx="462870" cy="529782"/>
              </a:xfrm>
              <a:prstGeom prst="leftBrace">
                <a:avLst>
                  <a:gd name="adj1" fmla="val 60711"/>
                  <a:gd name="adj2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2827434" y="3957524"/>
              <a:ext cx="2481879" cy="1097524"/>
              <a:chOff x="2827434" y="3957524"/>
              <a:chExt cx="2481879" cy="1097524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2827434" y="4408717"/>
                <a:ext cx="24818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 dirty="0">
                    <a:solidFill>
                      <a:srgbClr val="009900"/>
                    </a:solidFill>
                  </a:rPr>
                  <a:t>Distance to the best </a:t>
                </a:r>
                <a:r>
                  <a:rPr lang="en-GB" sz="1800" dirty="0"/>
                  <a:t>potential positive</a:t>
                </a:r>
              </a:p>
            </p:txBody>
          </p:sp>
          <p:sp>
            <p:nvSpPr>
              <p:cNvPr id="15" name="Left Brace 14"/>
              <p:cNvSpPr/>
              <p:nvPr/>
            </p:nvSpPr>
            <p:spPr>
              <a:xfrm rot="16200000">
                <a:off x="3836938" y="3153669"/>
                <a:ext cx="462870" cy="2070580"/>
              </a:xfrm>
              <a:prstGeom prst="leftBrace">
                <a:avLst>
                  <a:gd name="adj1" fmla="val 60711"/>
                  <a:gd name="adj2" fmla="val 50000"/>
                </a:avLst>
              </a:prstGeom>
              <a:ln>
                <a:solidFill>
                  <a:srgbClr val="0099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9900"/>
                  </a:solidFill>
                </a:endParaRPr>
              </a:p>
            </p:txBody>
          </p:sp>
        </p:grpSp>
      </p:grpSp>
      <p:sp>
        <p:nvSpPr>
          <p:cNvPr id="23" name="Rectangle 22"/>
          <p:cNvSpPr/>
          <p:nvPr/>
        </p:nvSpPr>
        <p:spPr>
          <a:xfrm>
            <a:off x="662351" y="2102290"/>
            <a:ext cx="2820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For a tuple (</a:t>
            </a:r>
            <a:r>
              <a:rPr lang="en-US" sz="1800" dirty="0">
                <a:solidFill>
                  <a:schemeClr val="bg1"/>
                </a:solidFill>
              </a:rPr>
              <a:t>q</a:t>
            </a:r>
            <a:r>
              <a:rPr lang="en-US" sz="1800" dirty="0"/>
              <a:t>, {</a:t>
            </a:r>
            <a:r>
              <a:rPr lang="en-US" sz="1800" dirty="0" err="1"/>
              <a:t>p</a:t>
            </a:r>
            <a:r>
              <a:rPr lang="en-US" sz="1800" baseline="-25000" dirty="0" err="1"/>
              <a:t>i</a:t>
            </a:r>
            <a:r>
              <a:rPr lang="en-US" sz="1800" baseline="30000" dirty="0" err="1"/>
              <a:t>q</a:t>
            </a:r>
            <a:r>
              <a:rPr lang="en-US" sz="1800" dirty="0"/>
              <a:t>}, </a:t>
            </a:r>
            <a:r>
              <a:rPr lang="en-US" sz="1800" dirty="0">
                <a:solidFill>
                  <a:srgbClr val="FF0000"/>
                </a:solidFill>
              </a:rPr>
              <a:t>{</a:t>
            </a:r>
            <a:r>
              <a:rPr lang="en-US" sz="1800" dirty="0" err="1">
                <a:solidFill>
                  <a:srgbClr val="FF0000"/>
                </a:solidFill>
              </a:rPr>
              <a:t>n</a:t>
            </a:r>
            <a:r>
              <a:rPr lang="en-US" sz="1800" baseline="-25000" dirty="0" err="1">
                <a:solidFill>
                  <a:srgbClr val="FF0000"/>
                </a:solidFill>
              </a:rPr>
              <a:t>j</a:t>
            </a:r>
            <a:r>
              <a:rPr lang="en-US" sz="1800" baseline="30000" dirty="0" err="1">
                <a:solidFill>
                  <a:srgbClr val="FF0000"/>
                </a:solidFill>
              </a:rPr>
              <a:t>q</a:t>
            </a:r>
            <a:r>
              <a:rPr lang="en-US" sz="1800" dirty="0">
                <a:solidFill>
                  <a:srgbClr val="FF0000"/>
                </a:solidFill>
              </a:rPr>
              <a:t>}</a:t>
            </a:r>
            <a:r>
              <a:rPr lang="en-US" sz="1800" dirty="0">
                <a:solidFill>
                  <a:srgbClr val="000000"/>
                </a:solidFill>
              </a:rPr>
              <a:t>)</a:t>
            </a:r>
            <a:r>
              <a:rPr lang="en-US" sz="1800" dirty="0"/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2723301161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924" y="1075908"/>
            <a:ext cx="8464976" cy="5334098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Pittsburgh </a:t>
            </a:r>
            <a:r>
              <a:rPr lang="en-US" sz="1400" dirty="0"/>
              <a:t>[Torii et al. 13]</a:t>
            </a:r>
            <a:endParaRPr lang="en-US" sz="2400" dirty="0"/>
          </a:p>
          <a:p>
            <a:pPr lvl="2"/>
            <a:r>
              <a:rPr lang="en-US" sz="2000" dirty="0">
                <a:solidFill>
                  <a:srgbClr val="0000CC"/>
                </a:solidFill>
              </a:rPr>
              <a:t>Database:</a:t>
            </a:r>
            <a:r>
              <a:rPr lang="en-US" sz="2000" dirty="0"/>
              <a:t> 250k images from Street View</a:t>
            </a:r>
          </a:p>
          <a:p>
            <a:pPr lvl="2"/>
            <a:r>
              <a:rPr lang="en-US" sz="2000" dirty="0">
                <a:solidFill>
                  <a:srgbClr val="0000CC"/>
                </a:solidFill>
              </a:rPr>
              <a:t>Queries:</a:t>
            </a:r>
            <a:r>
              <a:rPr lang="en-US" sz="2000" dirty="0"/>
              <a:t> 24k images from Street View at other times</a:t>
            </a:r>
          </a:p>
          <a:p>
            <a:pPr lvl="2"/>
            <a:endParaRPr lang="en-US" sz="1200" dirty="0"/>
          </a:p>
          <a:p>
            <a:pPr lvl="1"/>
            <a:r>
              <a:rPr lang="en-US" sz="2400" dirty="0"/>
              <a:t>Tokyo 24/7</a:t>
            </a:r>
            <a:r>
              <a:rPr lang="en-US" sz="1400" dirty="0"/>
              <a:t> [Torii et al. 15]</a:t>
            </a:r>
            <a:endParaRPr lang="en-US" sz="2400" dirty="0"/>
          </a:p>
          <a:p>
            <a:pPr lvl="2"/>
            <a:r>
              <a:rPr lang="en-US" sz="2000" dirty="0">
                <a:solidFill>
                  <a:srgbClr val="0000CC"/>
                </a:solidFill>
              </a:rPr>
              <a:t>Database: </a:t>
            </a:r>
            <a:r>
              <a:rPr lang="en-US" sz="2000" dirty="0"/>
              <a:t>76k images from Street View</a:t>
            </a:r>
          </a:p>
          <a:p>
            <a:pPr lvl="2"/>
            <a:r>
              <a:rPr lang="en-US" sz="2000" dirty="0">
                <a:solidFill>
                  <a:srgbClr val="0000CC"/>
                </a:solidFill>
              </a:rPr>
              <a:t>Queries: </a:t>
            </a:r>
            <a:r>
              <a:rPr lang="en-US" sz="2000" dirty="0"/>
              <a:t>315 images from mobile phone cameras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826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Experiments: Datasets and evaluation protocol</a:t>
            </a:r>
          </a:p>
        </p:txBody>
      </p:sp>
      <p:pic>
        <p:nvPicPr>
          <p:cNvPr id="12" name="1_004_query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7105" y="4532242"/>
            <a:ext cx="1969921" cy="1477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2_007_query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45265" y="4532242"/>
            <a:ext cx="1969921" cy="1477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0_001_query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8946" y="4532242"/>
            <a:ext cx="1969920" cy="1477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0_001_gt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046198" y="4511502"/>
            <a:ext cx="1980584" cy="1485438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73"/>
          <p:cNvSpPr/>
          <p:nvPr/>
        </p:nvSpPr>
        <p:spPr>
          <a:xfrm>
            <a:off x="375603" y="4286316"/>
            <a:ext cx="1676606" cy="47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spcBef>
                <a:spcPts val="200"/>
              </a:spcBef>
              <a:defRPr sz="3200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 lvl="0" algn="ctr">
              <a:defRPr sz="1800"/>
            </a:pPr>
            <a:r>
              <a:rPr sz="1600" dirty="0">
                <a:latin typeface="Arial"/>
                <a:cs typeface="Arial"/>
              </a:rPr>
              <a:t>Day</a:t>
            </a:r>
            <a:r>
              <a:rPr lang="en-US" sz="1600" dirty="0">
                <a:latin typeface="Arial"/>
                <a:cs typeface="Arial"/>
              </a:rPr>
              <a:t> query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7" name="Shape 74"/>
          <p:cNvSpPr/>
          <p:nvPr/>
        </p:nvSpPr>
        <p:spPr>
          <a:xfrm>
            <a:off x="2433762" y="4289150"/>
            <a:ext cx="1676606" cy="47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spcBef>
                <a:spcPts val="200"/>
              </a:spcBef>
              <a:defRPr sz="3200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 lvl="0" algn="ctr">
              <a:defRPr sz="1800"/>
            </a:pPr>
            <a:r>
              <a:rPr sz="1600" dirty="0">
                <a:latin typeface="Arial"/>
                <a:cs typeface="Arial"/>
              </a:rPr>
              <a:t>Sunset</a:t>
            </a:r>
            <a:r>
              <a:rPr lang="en-US" sz="1600" dirty="0">
                <a:latin typeface="Arial"/>
                <a:cs typeface="Arial"/>
              </a:rPr>
              <a:t> query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8" name="Shape 75"/>
          <p:cNvSpPr/>
          <p:nvPr/>
        </p:nvSpPr>
        <p:spPr>
          <a:xfrm>
            <a:off x="4491923" y="4291985"/>
            <a:ext cx="1676605" cy="47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spcBef>
                <a:spcPts val="200"/>
              </a:spcBef>
              <a:defRPr sz="3200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 lvl="0" algn="ctr">
              <a:defRPr sz="1800"/>
            </a:pPr>
            <a:r>
              <a:rPr sz="1600" dirty="0">
                <a:latin typeface="Arial"/>
                <a:cs typeface="Arial"/>
              </a:rPr>
              <a:t>Night</a:t>
            </a:r>
            <a:r>
              <a:rPr lang="en-US" sz="1600" dirty="0">
                <a:latin typeface="Arial"/>
                <a:cs typeface="Arial"/>
              </a:rPr>
              <a:t> query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0" name="Shape 78"/>
          <p:cNvSpPr/>
          <p:nvPr/>
        </p:nvSpPr>
        <p:spPr>
          <a:xfrm>
            <a:off x="6929937" y="4235918"/>
            <a:ext cx="2213107" cy="47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spcBef>
                <a:spcPts val="200"/>
              </a:spcBef>
              <a:defRPr sz="3200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 lvl="0" algn="ctr">
              <a:defRPr sz="1800"/>
            </a:pPr>
            <a:r>
              <a:rPr sz="1600" dirty="0">
                <a:latin typeface="Arial"/>
                <a:cs typeface="Arial"/>
              </a:rPr>
              <a:t>Database image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5603" y="2346874"/>
            <a:ext cx="8089900" cy="1526375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3295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842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New state-of-the-art result on all datasets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9321" y="997634"/>
            <a:ext cx="7014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GB" sz="1800" dirty="0">
                <a:solidFill>
                  <a:schemeClr val="bg1"/>
                </a:solidFill>
              </a:rPr>
              <a:t>Trained </a:t>
            </a:r>
            <a:r>
              <a:rPr lang="en-GB" sz="1800" dirty="0" err="1">
                <a:solidFill>
                  <a:schemeClr val="bg1"/>
                </a:solidFill>
              </a:rPr>
              <a:t>NetVLAD</a:t>
            </a:r>
            <a:r>
              <a:rPr lang="en-GB" sz="1800" dirty="0">
                <a:solidFill>
                  <a:schemeClr val="bg1"/>
                </a:solidFill>
              </a:rPr>
              <a:t> sets the state-of-the-art by a large margin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600" y="1713600"/>
            <a:ext cx="4819805" cy="4888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19705" y="2786969"/>
            <a:ext cx="2467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bg1"/>
                </a:solidFill>
              </a:rPr>
              <a:t>RootSIFT+VLAD+whitening</a:t>
            </a:r>
            <a:br>
              <a:rPr lang="en-GB" sz="1400" dirty="0">
                <a:solidFill>
                  <a:schemeClr val="bg1"/>
                </a:solidFill>
              </a:rPr>
            </a:br>
            <a:r>
              <a:rPr lang="en-GB" sz="1400" dirty="0">
                <a:solidFill>
                  <a:schemeClr val="bg1"/>
                </a:solidFill>
              </a:rPr>
              <a:t>[Torii et al. CVPR’15]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99714" y="3481133"/>
            <a:ext cx="2307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Off-the-shelf Max pooling</a:t>
            </a:r>
            <a:br>
              <a:rPr lang="en-GB" sz="1400" dirty="0"/>
            </a:br>
            <a:r>
              <a:rPr lang="en-GB" sz="1400" dirty="0"/>
              <a:t>[</a:t>
            </a:r>
            <a:r>
              <a:rPr lang="en-GB" sz="1400" i="1" dirty="0" err="1"/>
              <a:t>Razavian</a:t>
            </a:r>
            <a:r>
              <a:rPr lang="en-GB" sz="1400" i="1" dirty="0"/>
              <a:t> et al.</a:t>
            </a:r>
            <a:r>
              <a:rPr lang="en-GB" sz="1400" dirty="0"/>
              <a:t> ICLR’15]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74010" y="1972070"/>
            <a:ext cx="2158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</a:rPr>
              <a:t>Ours: Trained </a:t>
            </a:r>
            <a:r>
              <a:rPr lang="en-GB" sz="1400" b="1" dirty="0" err="1">
                <a:solidFill>
                  <a:srgbClr val="FF0000"/>
                </a:solidFill>
              </a:rPr>
              <a:t>NetVLAD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6" name="Down Arrow 15"/>
          <p:cNvSpPr/>
          <p:nvPr/>
        </p:nvSpPr>
        <p:spPr bwMode="auto">
          <a:xfrm rot="10800000">
            <a:off x="2515681" y="2617499"/>
            <a:ext cx="413857" cy="692689"/>
          </a:xfrm>
          <a:prstGeom prst="down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5400000" scaled="0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33858"/>
              </p:ext>
            </p:extLst>
          </p:nvPr>
        </p:nvGraphicFramePr>
        <p:xfrm>
          <a:off x="6256653" y="4730192"/>
          <a:ext cx="2750637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4585">
                  <a:extLst>
                    <a:ext uri="{9D8B030D-6E8A-4147-A177-3AD203B41FA5}">
                      <a16:colId xmlns:a16="http://schemas.microsoft.com/office/drawing/2014/main" val="165686607"/>
                    </a:ext>
                  </a:extLst>
                </a:gridCol>
                <a:gridCol w="846052">
                  <a:extLst>
                    <a:ext uri="{9D8B030D-6E8A-4147-A177-3AD203B41FA5}">
                      <a16:colId xmlns:a16="http://schemas.microsoft.com/office/drawing/2014/main" val="2481484169"/>
                    </a:ext>
                  </a:extLst>
                </a:gridCol>
              </a:tblGrid>
              <a:tr h="268051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recall@5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5578691"/>
                  </a:ext>
                </a:extLst>
              </a:tr>
              <a:tr h="268051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Previous state-of-the-art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60.9%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3768904"/>
                  </a:ext>
                </a:extLst>
              </a:tr>
              <a:tr h="268051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Trained </a:t>
                      </a:r>
                      <a:r>
                        <a:rPr lang="en-GB" sz="1200" dirty="0" err="1">
                          <a:solidFill>
                            <a:schemeClr val="bg1"/>
                          </a:solidFill>
                        </a:rPr>
                        <a:t>NetVLAD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82.2%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446888"/>
                  </a:ext>
                </a:extLst>
              </a:tr>
              <a:tr h="268051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Relative improvement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35.0%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27796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08471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842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End-to-end training vs off-the-shelf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5522" y="997634"/>
            <a:ext cx="8331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GB" sz="1800" dirty="0">
                <a:solidFill>
                  <a:schemeClr val="bg1"/>
                </a:solidFill>
              </a:rPr>
              <a:t>Training is crucial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600" y="1713600"/>
            <a:ext cx="4819805" cy="4888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99714" y="2954829"/>
            <a:ext cx="2307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Off-the-shelf VLAD</a:t>
            </a:r>
          </a:p>
        </p:txBody>
      </p:sp>
      <p:sp>
        <p:nvSpPr>
          <p:cNvPr id="18" name="Down Arrow 17"/>
          <p:cNvSpPr/>
          <p:nvPr/>
        </p:nvSpPr>
        <p:spPr bwMode="auto">
          <a:xfrm rot="10800000">
            <a:off x="2510894" y="2623075"/>
            <a:ext cx="422910" cy="721257"/>
          </a:xfrm>
          <a:prstGeom prst="downArrow">
            <a:avLst/>
          </a:prstGeom>
          <a:gradFill flip="none" rotWithShape="1">
            <a:gsLst>
              <a:gs pos="0">
                <a:srgbClr val="0000CC"/>
              </a:gs>
              <a:gs pos="100000">
                <a:srgbClr val="FF0000"/>
              </a:gs>
            </a:gsLst>
            <a:lin ang="54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273212"/>
              </p:ext>
            </p:extLst>
          </p:nvPr>
        </p:nvGraphicFramePr>
        <p:xfrm>
          <a:off x="6256800" y="4730400"/>
          <a:ext cx="2750637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4585">
                  <a:extLst>
                    <a:ext uri="{9D8B030D-6E8A-4147-A177-3AD203B41FA5}">
                      <a16:colId xmlns:a16="http://schemas.microsoft.com/office/drawing/2014/main" val="165686607"/>
                    </a:ext>
                  </a:extLst>
                </a:gridCol>
                <a:gridCol w="846052">
                  <a:extLst>
                    <a:ext uri="{9D8B030D-6E8A-4147-A177-3AD203B41FA5}">
                      <a16:colId xmlns:a16="http://schemas.microsoft.com/office/drawing/2014/main" val="2481484169"/>
                    </a:ext>
                  </a:extLst>
                </a:gridCol>
              </a:tblGrid>
              <a:tr h="268051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recall@5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5578691"/>
                  </a:ext>
                </a:extLst>
              </a:tr>
              <a:tr h="268051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Off-the-shelf VLAD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61.6%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3768904"/>
                  </a:ext>
                </a:extLst>
              </a:tr>
              <a:tr h="268051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Trained </a:t>
                      </a:r>
                      <a:r>
                        <a:rPr lang="en-GB" sz="1200" dirty="0" err="1">
                          <a:solidFill>
                            <a:schemeClr val="bg1"/>
                          </a:solidFill>
                        </a:rPr>
                        <a:t>NetVLAD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82.2%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446888"/>
                  </a:ext>
                </a:extLst>
              </a:tr>
              <a:tr h="268051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Relative improvement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33.4%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2779643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374010" y="1972070"/>
            <a:ext cx="2158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</a:rPr>
              <a:t>Ours: Trained </a:t>
            </a:r>
            <a:r>
              <a:rPr lang="en-GB" sz="1400" b="1" dirty="0" err="1">
                <a:solidFill>
                  <a:srgbClr val="FF0000"/>
                </a:solidFill>
              </a:rPr>
              <a:t>NetVLAD</a:t>
            </a:r>
            <a:endParaRPr lang="en-GB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782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842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NetVLAD</a:t>
            </a:r>
            <a:r>
              <a:rPr lang="en-US" dirty="0">
                <a:solidFill>
                  <a:srgbClr val="FF0000"/>
                </a:solidFill>
              </a:rPr>
              <a:t> vs Max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5522" y="997634"/>
            <a:ext cx="825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GB" sz="1800" dirty="0" err="1">
                <a:solidFill>
                  <a:schemeClr val="bg1"/>
                </a:solidFill>
              </a:rPr>
              <a:t>NetVLAD</a:t>
            </a:r>
            <a:r>
              <a:rPr lang="en-GB" sz="1800" dirty="0">
                <a:solidFill>
                  <a:schemeClr val="bg1"/>
                </a:solidFill>
              </a:rPr>
              <a:t> clearly beats Max pooling</a:t>
            </a:r>
            <a:endParaRPr lang="en-GB" sz="1800" i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147" y="1713061"/>
            <a:ext cx="4821103" cy="48901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39110" y="2802368"/>
            <a:ext cx="2428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Ours: Trained Max pooling</a:t>
            </a:r>
          </a:p>
        </p:txBody>
      </p:sp>
      <p:sp>
        <p:nvSpPr>
          <p:cNvPr id="18" name="Down Arrow 17"/>
          <p:cNvSpPr/>
          <p:nvPr/>
        </p:nvSpPr>
        <p:spPr bwMode="auto">
          <a:xfrm rot="10800000">
            <a:off x="2512015" y="2638877"/>
            <a:ext cx="414000" cy="1078331"/>
          </a:xfrm>
          <a:prstGeom prst="downArrow">
            <a:avLst/>
          </a:prstGeom>
          <a:gradFill>
            <a:gsLst>
              <a:gs pos="0">
                <a:srgbClr val="0000CC"/>
              </a:gs>
              <a:gs pos="100000">
                <a:srgbClr val="FF0000"/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4010" y="1972070"/>
            <a:ext cx="2158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</a:rPr>
              <a:t>Ours: Trained </a:t>
            </a:r>
            <a:r>
              <a:rPr lang="en-GB" sz="1400" b="1" dirty="0" err="1">
                <a:solidFill>
                  <a:srgbClr val="FF0000"/>
                </a:solidFill>
              </a:rPr>
              <a:t>NetVLAD</a:t>
            </a:r>
            <a:endParaRPr lang="en-GB" sz="1400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49061"/>
              </p:ext>
            </p:extLst>
          </p:nvPr>
        </p:nvGraphicFramePr>
        <p:xfrm>
          <a:off x="6256800" y="4730400"/>
          <a:ext cx="2750637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4585">
                  <a:extLst>
                    <a:ext uri="{9D8B030D-6E8A-4147-A177-3AD203B41FA5}">
                      <a16:colId xmlns:a16="http://schemas.microsoft.com/office/drawing/2014/main" val="165686607"/>
                    </a:ext>
                  </a:extLst>
                </a:gridCol>
                <a:gridCol w="846052">
                  <a:extLst>
                    <a:ext uri="{9D8B030D-6E8A-4147-A177-3AD203B41FA5}">
                      <a16:colId xmlns:a16="http://schemas.microsoft.com/office/drawing/2014/main" val="2481484169"/>
                    </a:ext>
                  </a:extLst>
                </a:gridCol>
              </a:tblGrid>
              <a:tr h="268051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recall@5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5578691"/>
                  </a:ext>
                </a:extLst>
              </a:tr>
              <a:tr h="268051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Off-the-shelf VLAD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52.7%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3768904"/>
                  </a:ext>
                </a:extLst>
              </a:tr>
              <a:tr h="268051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Trained </a:t>
                      </a:r>
                      <a:r>
                        <a:rPr lang="en-GB" sz="1200" dirty="0" err="1">
                          <a:solidFill>
                            <a:schemeClr val="bg1"/>
                          </a:solidFill>
                        </a:rPr>
                        <a:t>NetVLAD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82.2%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446888"/>
                  </a:ext>
                </a:extLst>
              </a:tr>
              <a:tr h="268051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Relative improvement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56.0%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27796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45015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84200"/>
          </a:xfrm>
        </p:spPr>
        <p:txBody>
          <a:bodyPr/>
          <a:lstStyle/>
          <a:p>
            <a:r>
              <a:rPr lang="en-GB" sz="3200" dirty="0">
                <a:solidFill>
                  <a:srgbClr val="FF0000"/>
                </a:solidFill>
              </a:rPr>
              <a:t>Results on standard retrieval benchmarks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5522" y="997634"/>
            <a:ext cx="8022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Test our network on a related task: specific image/object retrieval</a:t>
            </a:r>
          </a:p>
          <a:p>
            <a:pPr marL="457200" indent="-45720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Sets the new state-of-the-art for compact image representations (256-D) on all 3 datasets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408421"/>
              </p:ext>
            </p:extLst>
          </p:nvPr>
        </p:nvGraphicFramePr>
        <p:xfrm>
          <a:off x="457200" y="2928067"/>
          <a:ext cx="8372478" cy="3701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3268">
                  <a:extLst>
                    <a:ext uri="{9D8B030D-6E8A-4147-A177-3AD203B41FA5}">
                      <a16:colId xmlns:a16="http://schemas.microsoft.com/office/drawing/2014/main" val="4109731716"/>
                    </a:ext>
                  </a:extLst>
                </a:gridCol>
                <a:gridCol w="986535">
                  <a:extLst>
                    <a:ext uri="{9D8B030D-6E8A-4147-A177-3AD203B41FA5}">
                      <a16:colId xmlns:a16="http://schemas.microsoft.com/office/drawing/2014/main" val="3340629606"/>
                    </a:ext>
                  </a:extLst>
                </a:gridCol>
                <a:gridCol w="986535">
                  <a:extLst>
                    <a:ext uri="{9D8B030D-6E8A-4147-A177-3AD203B41FA5}">
                      <a16:colId xmlns:a16="http://schemas.microsoft.com/office/drawing/2014/main" val="2536931625"/>
                    </a:ext>
                  </a:extLst>
                </a:gridCol>
                <a:gridCol w="986535">
                  <a:extLst>
                    <a:ext uri="{9D8B030D-6E8A-4147-A177-3AD203B41FA5}">
                      <a16:colId xmlns:a16="http://schemas.microsoft.com/office/drawing/2014/main" val="1231472384"/>
                    </a:ext>
                  </a:extLst>
                </a:gridCol>
                <a:gridCol w="986535">
                  <a:extLst>
                    <a:ext uri="{9D8B030D-6E8A-4147-A177-3AD203B41FA5}">
                      <a16:colId xmlns:a16="http://schemas.microsoft.com/office/drawing/2014/main" val="967051254"/>
                    </a:ext>
                  </a:extLst>
                </a:gridCol>
                <a:gridCol w="986535">
                  <a:extLst>
                    <a:ext uri="{9D8B030D-6E8A-4147-A177-3AD203B41FA5}">
                      <a16:colId xmlns:a16="http://schemas.microsoft.com/office/drawing/2014/main" val="2655081953"/>
                    </a:ext>
                  </a:extLst>
                </a:gridCol>
                <a:gridCol w="986535">
                  <a:extLst>
                    <a:ext uri="{9D8B030D-6E8A-4147-A177-3AD203B41FA5}">
                      <a16:colId xmlns:a16="http://schemas.microsoft.com/office/drawing/2014/main" val="2965672279"/>
                    </a:ext>
                  </a:extLst>
                </a:gridCol>
              </a:tblGrid>
              <a:tr h="508680">
                <a:tc>
                  <a:txBody>
                    <a:bodyPr/>
                    <a:lstStyle/>
                    <a:p>
                      <a:pPr algn="l"/>
                      <a:r>
                        <a:rPr lang="en-GB" sz="1800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Oxford 5k (full)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Oxford 5k</a:t>
                      </a:r>
                      <a:r>
                        <a:rPr lang="en-GB" sz="1200" baseline="0" dirty="0"/>
                        <a:t> (crop)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Paris 6k (full)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Paris 6k (crop)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Holidays (original)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Holidays (rotated)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594448"/>
                  </a:ext>
                </a:extLst>
              </a:tr>
              <a:tr h="508680">
                <a:tc>
                  <a:txBody>
                    <a:bodyPr/>
                    <a:lstStyle/>
                    <a:p>
                      <a:pPr algn="l"/>
                      <a:r>
                        <a:rPr lang="en-GB" sz="1600" i="1" dirty="0" err="1"/>
                        <a:t>Jégou</a:t>
                      </a:r>
                      <a:r>
                        <a:rPr lang="en-GB" sz="1600" i="1" dirty="0"/>
                        <a:t> and Zisserman</a:t>
                      </a:r>
                      <a:r>
                        <a:rPr lang="en-GB" sz="1600" dirty="0"/>
                        <a:t> CVPR14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47.2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65.7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65.7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3604272"/>
                  </a:ext>
                </a:extLst>
              </a:tr>
              <a:tr h="508680">
                <a:tc>
                  <a:txBody>
                    <a:bodyPr/>
                    <a:lstStyle/>
                    <a:p>
                      <a:pPr algn="l"/>
                      <a:r>
                        <a:rPr lang="en-GB" sz="1600" i="1" dirty="0" err="1"/>
                        <a:t>Gordo</a:t>
                      </a:r>
                      <a:r>
                        <a:rPr lang="en-GB" sz="1600" i="1" dirty="0"/>
                        <a:t> et al.</a:t>
                      </a:r>
                      <a:r>
                        <a:rPr lang="en-GB" sz="1600" dirty="0"/>
                        <a:t> CVPR12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78.3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2604024"/>
                  </a:ext>
                </a:extLst>
              </a:tr>
              <a:tr h="508680">
                <a:tc>
                  <a:txBody>
                    <a:bodyPr/>
                    <a:lstStyle/>
                    <a:p>
                      <a:pPr algn="l"/>
                      <a:r>
                        <a:rPr lang="en-GB" sz="1600" i="1" dirty="0" err="1"/>
                        <a:t>Razavian</a:t>
                      </a:r>
                      <a:r>
                        <a:rPr lang="en-GB" sz="1600" i="1" dirty="0"/>
                        <a:t> et al.</a:t>
                      </a:r>
                      <a:r>
                        <a:rPr lang="en-GB" sz="1600" dirty="0"/>
                        <a:t> ICLR15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53.3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67.0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74.2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5440321"/>
                  </a:ext>
                </a:extLst>
              </a:tr>
              <a:tr h="508680">
                <a:tc>
                  <a:txBody>
                    <a:bodyPr/>
                    <a:lstStyle/>
                    <a:p>
                      <a:pPr algn="l"/>
                      <a:r>
                        <a:rPr lang="en-GB" sz="1600" i="1" dirty="0" err="1"/>
                        <a:t>Babenko</a:t>
                      </a:r>
                      <a:r>
                        <a:rPr lang="en-GB" sz="1600" i="1" dirty="0"/>
                        <a:t> and </a:t>
                      </a:r>
                      <a:r>
                        <a:rPr lang="en-GB" sz="1600" i="1" dirty="0" err="1"/>
                        <a:t>Lempitsky</a:t>
                      </a:r>
                      <a:r>
                        <a:rPr lang="en-GB" sz="1600" dirty="0"/>
                        <a:t> ICCV15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58.9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53.1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80.2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2704620"/>
                  </a:ext>
                </a:extLst>
              </a:tr>
              <a:tr h="508680">
                <a:tc>
                  <a:txBody>
                    <a:bodyPr/>
                    <a:lstStyle/>
                    <a:p>
                      <a:pPr algn="l"/>
                      <a:r>
                        <a:rPr lang="en-GB" sz="1600" dirty="0" err="1"/>
                        <a:t>NetVLAD</a:t>
                      </a:r>
                      <a:r>
                        <a:rPr lang="en-GB" sz="1600" baseline="0" dirty="0"/>
                        <a:t> off-the-shelf</a:t>
                      </a:r>
                      <a:endParaRPr lang="en-GB" sz="1600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53.4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55.5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64.3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67.7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82.1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86.0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89703"/>
                  </a:ext>
                </a:extLst>
              </a:tr>
              <a:tr h="508680">
                <a:tc>
                  <a:txBody>
                    <a:bodyPr/>
                    <a:lstStyle/>
                    <a:p>
                      <a:pPr algn="l"/>
                      <a:r>
                        <a:rPr lang="en-GB" sz="1600" dirty="0" err="1"/>
                        <a:t>NetVLAD</a:t>
                      </a:r>
                      <a:r>
                        <a:rPr lang="en-GB" sz="1600" dirty="0"/>
                        <a:t> trained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62.5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63.5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72.0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73.5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79.9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84.3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564085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-194260" y="5936696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Ours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043239" y="5119112"/>
            <a:ext cx="1055811" cy="1475450"/>
            <a:chOff x="4043239" y="4618072"/>
            <a:chExt cx="1055811" cy="1475450"/>
          </a:xfrm>
        </p:grpSpPr>
        <p:sp>
          <p:nvSpPr>
            <p:cNvPr id="4" name="Oval 3"/>
            <p:cNvSpPr/>
            <p:nvPr/>
          </p:nvSpPr>
          <p:spPr bwMode="auto">
            <a:xfrm>
              <a:off x="4043239" y="5657587"/>
              <a:ext cx="712381" cy="435935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4043239" y="4618072"/>
              <a:ext cx="712381" cy="435935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5" name="Curved Right Arrow 4"/>
            <p:cNvSpPr/>
            <p:nvPr/>
          </p:nvSpPr>
          <p:spPr bwMode="auto">
            <a:xfrm flipH="1">
              <a:off x="4678364" y="4788514"/>
              <a:ext cx="420686" cy="1190011"/>
            </a:xfrm>
            <a:prstGeom prst="curved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Arial" pitchFamily="-106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181" y="2043303"/>
            <a:ext cx="1073009" cy="813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991" y="2040969"/>
            <a:ext cx="1210161" cy="813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7084" y="2045196"/>
            <a:ext cx="1071879" cy="8127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03401" y="6480730"/>
            <a:ext cx="4578497" cy="338554"/>
          </a:xfrm>
          <a:prstGeom prst="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/>
              <a:t>[</a:t>
            </a:r>
            <a:r>
              <a:rPr lang="en-GB" sz="1600" dirty="0" err="1"/>
              <a:t>Radenović</a:t>
            </a:r>
            <a:r>
              <a:rPr lang="en-GB" sz="1600" dirty="0"/>
              <a:t> et al. </a:t>
            </a:r>
            <a:r>
              <a:rPr lang="en-GB" sz="1600" dirty="0" err="1"/>
              <a:t>arXiv</a:t>
            </a:r>
            <a:r>
              <a:rPr lang="en-GB" sz="1600" dirty="0"/>
              <a:t> 16, </a:t>
            </a:r>
            <a:r>
              <a:rPr lang="en-GB" sz="1600" dirty="0" err="1"/>
              <a:t>Gordo</a:t>
            </a:r>
            <a:r>
              <a:rPr lang="en-GB" sz="1600" dirty="0"/>
              <a:t> et al. </a:t>
            </a:r>
            <a:r>
              <a:rPr lang="en-GB" sz="1600" dirty="0" err="1"/>
              <a:t>arXiv</a:t>
            </a:r>
            <a:r>
              <a:rPr lang="en-GB" sz="1600" dirty="0"/>
              <a:t> 16]</a:t>
            </a:r>
          </a:p>
        </p:txBody>
      </p:sp>
    </p:spTree>
    <p:extLst>
      <p:ext uri="{BB962C8B-B14F-4D97-AF65-F5344CB8AC3E}">
        <p14:creationId xmlns:p14="http://schemas.microsoft.com/office/powerpoint/2010/main" val="5541413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806" y="1092201"/>
            <a:ext cx="6402867" cy="840382"/>
          </a:xfrm>
        </p:spPr>
        <p:txBody>
          <a:bodyPr>
            <a:noAutofit/>
          </a:bodyPr>
          <a:lstStyle/>
          <a:p>
            <a:r>
              <a:rPr lang="en-US" sz="2000" dirty="0"/>
              <a:t>State-of-the-art on place recognition and</a:t>
            </a:r>
            <a:br>
              <a:rPr lang="en-US" sz="2000" dirty="0"/>
            </a:br>
            <a:r>
              <a:rPr lang="en-US" sz="2000" dirty="0"/>
              <a:t>image retrieval benchmarks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767105" y="322226"/>
            <a:ext cx="1599696" cy="1622595"/>
            <a:chOff x="5396785" y="1611656"/>
            <a:chExt cx="3985685" cy="40427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6785" y="1611656"/>
              <a:ext cx="3985685" cy="4042740"/>
            </a:xfrm>
            <a:prstGeom prst="rect">
              <a:avLst/>
            </a:prstGeom>
          </p:spPr>
        </p:pic>
        <p:sp>
          <p:nvSpPr>
            <p:cNvPr id="5" name="Down Arrow 4"/>
            <p:cNvSpPr/>
            <p:nvPr/>
          </p:nvSpPr>
          <p:spPr bwMode="auto">
            <a:xfrm rot="10800000">
              <a:off x="6327951" y="2372952"/>
              <a:ext cx="422910" cy="598690"/>
            </a:xfrm>
            <a:prstGeom prst="downArrow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lin ang="5400000" scaled="0"/>
              <a:tileRect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Arial" pitchFamily="-106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122710" y="5000897"/>
                <a:ext cx="2888483" cy="4690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GB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GB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GB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limLow>
                                <m:limLowPr>
                                  <m:ctrlPr>
                                    <a:rPr lang="en-GB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12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GB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lim>
                              </m:limLow>
                              <m:sSubSup>
                                <m:sSubSupPr>
                                  <m:ctrlPr>
                                    <a:rPr lang="en-GB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GB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GB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  <m:sup>
                                  <m:r>
                                    <a:rPr lang="en-GB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GB" sz="1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GB" sz="1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en-GB" sz="12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sz="12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GB" sz="12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GB" sz="12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GB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GB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GB" sz="1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GB" sz="1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  <m:sup>
                                  <m:r>
                                    <a:rPr lang="en-GB" sz="1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GB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GB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GB" sz="1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sz="1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GB" sz="1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  <m:r>
                                <a:rPr lang="en-GB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2710" y="5000897"/>
                <a:ext cx="2888483" cy="469039"/>
              </a:xfrm>
              <a:prstGeom prst="rect">
                <a:avLst/>
              </a:prstGeom>
              <a:blipFill>
                <a:blip r:embed="rId4"/>
                <a:stretch>
                  <a:fillRect l="-6540" t="-142857" b="-1948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vlad_cnn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/>
          <a:stretch/>
        </p:blipFill>
        <p:spPr>
          <a:xfrm>
            <a:off x="6192703" y="2291394"/>
            <a:ext cx="2748498" cy="10997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r="18445"/>
          <a:stretch/>
        </p:blipFill>
        <p:spPr>
          <a:xfrm>
            <a:off x="550828" y="6161891"/>
            <a:ext cx="259134" cy="2443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4075" t="30582" r="4874" b="30912"/>
          <a:stretch/>
        </p:blipFill>
        <p:spPr>
          <a:xfrm>
            <a:off x="6920702" y="5924462"/>
            <a:ext cx="1292502" cy="35960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999807" y="3749961"/>
            <a:ext cx="3941394" cy="892125"/>
            <a:chOff x="5003203" y="3749961"/>
            <a:chExt cx="3941394" cy="89212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03203" y="3749961"/>
              <a:ext cx="1189500" cy="89212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55097" y="3749961"/>
              <a:ext cx="1189500" cy="89212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77451" y="3749961"/>
              <a:ext cx="1189500" cy="892125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427806" y="2641217"/>
            <a:ext cx="67130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66" lvl="0" indent="-342866">
              <a:spcBef>
                <a:spcPct val="20000"/>
              </a:spcBef>
            </a:pPr>
            <a:r>
              <a:rPr lang="en-US" sz="2000" kern="0" dirty="0">
                <a:latin typeface="Arial"/>
                <a:ea typeface="ＭＳ Ｐゴシック" pitchFamily="-106" charset="-128"/>
              </a:rPr>
              <a:t>Trainable </a:t>
            </a:r>
            <a:r>
              <a:rPr lang="en-US" sz="2000" kern="0" dirty="0" err="1">
                <a:latin typeface="Arial"/>
                <a:ea typeface="ＭＳ Ｐゴシック" pitchFamily="-106" charset="-128"/>
              </a:rPr>
              <a:t>NetVLAD</a:t>
            </a:r>
            <a:r>
              <a:rPr lang="en-US" sz="2000" kern="0" dirty="0">
                <a:latin typeface="Arial"/>
                <a:ea typeface="ＭＳ Ｐゴシック" pitchFamily="-106" charset="-128"/>
              </a:rPr>
              <a:t> pooling layer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427806" y="3995968"/>
            <a:ext cx="67130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66" lvl="0" indent="-342866">
              <a:spcBef>
                <a:spcPct val="20000"/>
              </a:spcBef>
            </a:pPr>
            <a:r>
              <a:rPr lang="en-US" sz="2000" kern="0" dirty="0">
                <a:latin typeface="Arial"/>
                <a:ea typeface="ＭＳ Ｐゴシック" pitchFamily="-106" charset="-128"/>
              </a:rPr>
              <a:t>Street View Time Machine</a:t>
            </a:r>
            <a:endParaRPr lang="en-GB" dirty="0"/>
          </a:p>
        </p:txBody>
      </p:sp>
      <p:sp>
        <p:nvSpPr>
          <p:cNvPr id="20" name="Rectangle 19"/>
          <p:cNvSpPr/>
          <p:nvPr/>
        </p:nvSpPr>
        <p:spPr>
          <a:xfrm>
            <a:off x="427806" y="5035361"/>
            <a:ext cx="67130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66" lvl="0" indent="-342866">
              <a:spcBef>
                <a:spcPct val="20000"/>
              </a:spcBef>
            </a:pPr>
            <a:r>
              <a:rPr lang="en-US" sz="2000" kern="0" dirty="0">
                <a:latin typeface="Arial"/>
                <a:ea typeface="ＭＳ Ｐゴシック" pitchFamily="-106" charset="-128"/>
              </a:rPr>
              <a:t>Weakly supervised ranking loss </a:t>
            </a:r>
            <a:r>
              <a:rPr lang="en-US" sz="2000" i="1" kern="0" dirty="0">
                <a:latin typeface="Arial"/>
                <a:ea typeface="ＭＳ Ｐゴシック" pitchFamily="-106" charset="-128"/>
              </a:rPr>
              <a:t>[poster]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427806" y="5774945"/>
            <a:ext cx="6713031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66" lvl="0" indent="-342866">
              <a:spcBef>
                <a:spcPct val="20000"/>
              </a:spcBef>
            </a:pPr>
            <a:r>
              <a:rPr lang="en-US" sz="2000" kern="0" dirty="0">
                <a:solidFill>
                  <a:srgbClr val="000000"/>
                </a:solidFill>
                <a:latin typeface="Arial"/>
                <a:ea typeface="ＭＳ Ｐゴシック" pitchFamily="-106" charset="-128"/>
              </a:rPr>
              <a:t>Code and trained networks available online:</a:t>
            </a:r>
          </a:p>
          <a:p>
            <a:pPr marL="342866" lvl="0" indent="-342866" algn="ctr">
              <a:spcBef>
                <a:spcPct val="20000"/>
              </a:spcBef>
            </a:pPr>
            <a:r>
              <a:rPr lang="en-US" sz="1400" kern="0" dirty="0">
                <a:solidFill>
                  <a:srgbClr val="000000"/>
                </a:solidFill>
                <a:latin typeface="Arial"/>
                <a:ea typeface="ＭＳ Ｐゴシック" pitchFamily="-106" charset="-128"/>
                <a:hlinkClick r:id="rId11"/>
              </a:rPr>
              <a:t>http://www.di.ens.fr/willow/research/netvlad/</a:t>
            </a:r>
            <a:r>
              <a:rPr lang="en-US" sz="1400" kern="0" dirty="0">
                <a:solidFill>
                  <a:srgbClr val="000000"/>
                </a:solidFill>
                <a:latin typeface="Arial"/>
                <a:ea typeface="ＭＳ Ｐゴシック" pitchFamily="-106" charset="-128"/>
              </a:rPr>
              <a:t>    (the link is in the paper)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1590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13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37766"/>
            <a:ext cx="8520599" cy="7635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Why is it difficult?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231833"/>
            <a:ext cx="8094170" cy="2293245"/>
          </a:xfrm>
        </p:spPr>
        <p:txBody>
          <a:bodyPr>
            <a:normAutofit/>
          </a:bodyPr>
          <a:lstStyle/>
          <a:p>
            <a:pPr marL="280988" indent="-280988">
              <a:spcBef>
                <a:spcPts val="1500"/>
              </a:spcBef>
              <a:buFont typeface="Tahoma" pitchFamily="-107" charset="0"/>
              <a:buChar char="•"/>
              <a:tabLst>
                <a:tab pos="280988" algn="l"/>
                <a:tab pos="728663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</a:tabLst>
            </a:pPr>
            <a:r>
              <a:rPr lang="en-GB" sz="2000" dirty="0">
                <a:solidFill>
                  <a:srgbClr val="000000"/>
                </a:solidFill>
                <a:latin typeface="Tahoma" pitchFamily="-107" charset="0"/>
                <a:ea typeface="Arial Unicode MS" pitchFamily="-107" charset="0"/>
                <a:cs typeface="Arial Unicode MS" pitchFamily="-107" charset="0"/>
              </a:rPr>
              <a:t>Lighting changes: Different time of day / year</a:t>
            </a:r>
          </a:p>
          <a:p>
            <a:pPr marL="280988" indent="-280988">
              <a:spcBef>
                <a:spcPts val="1500"/>
              </a:spcBef>
              <a:buFont typeface="Tahoma" pitchFamily="-107" charset="0"/>
              <a:buChar char="•"/>
              <a:tabLst>
                <a:tab pos="280988" algn="l"/>
                <a:tab pos="728663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</a:tabLst>
            </a:pPr>
            <a:r>
              <a:rPr lang="en-GB" sz="2000" dirty="0">
                <a:solidFill>
                  <a:srgbClr val="000000"/>
                </a:solidFill>
                <a:latin typeface="Tahoma" pitchFamily="-107" charset="0"/>
                <a:ea typeface="Arial Unicode MS" pitchFamily="-107" charset="0"/>
                <a:cs typeface="Arial Unicode MS" pitchFamily="-107" charset="0"/>
              </a:rPr>
              <a:t>Changes in camera viewpoint</a:t>
            </a:r>
          </a:p>
          <a:p>
            <a:pPr marL="280988" indent="-280988">
              <a:spcBef>
                <a:spcPts val="1500"/>
              </a:spcBef>
              <a:buFont typeface="Tahoma" pitchFamily="-107" charset="0"/>
              <a:buChar char="•"/>
              <a:tabLst>
                <a:tab pos="280988" algn="l"/>
                <a:tab pos="728663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</a:tabLst>
            </a:pPr>
            <a:r>
              <a:rPr lang="en-GB" sz="2000" dirty="0" err="1">
                <a:solidFill>
                  <a:srgbClr val="000000"/>
                </a:solidFill>
                <a:latin typeface="Tahoma" pitchFamily="-107" charset="0"/>
                <a:ea typeface="Arial Unicode MS" pitchFamily="-107" charset="0"/>
                <a:cs typeface="Arial Unicode MS" pitchFamily="-107" charset="0"/>
              </a:rPr>
              <a:t>Occluders</a:t>
            </a:r>
            <a:r>
              <a:rPr lang="en-GB" sz="2000" dirty="0">
                <a:solidFill>
                  <a:srgbClr val="000000"/>
                </a:solidFill>
                <a:latin typeface="Tahoma" pitchFamily="-107" charset="0"/>
                <a:ea typeface="Arial Unicode MS" pitchFamily="-107" charset="0"/>
                <a:cs typeface="Arial Unicode MS" pitchFamily="-107" charset="0"/>
              </a:rPr>
              <a:t> and ambiguous objects: People, cars, trees, pavement...</a:t>
            </a:r>
          </a:p>
          <a:p>
            <a:pPr marL="280988" indent="-280988">
              <a:spcBef>
                <a:spcPts val="1500"/>
              </a:spcBef>
              <a:buFont typeface="Tahoma" pitchFamily="-107" charset="0"/>
              <a:buChar char="•"/>
              <a:tabLst>
                <a:tab pos="280988" algn="l"/>
                <a:tab pos="728663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</a:tabLst>
            </a:pPr>
            <a:r>
              <a:rPr lang="en-GB" sz="2000" dirty="0">
                <a:solidFill>
                  <a:srgbClr val="000000"/>
                </a:solidFill>
                <a:latin typeface="Tahoma" pitchFamily="-107" charset="0"/>
                <a:ea typeface="Arial Unicode MS" pitchFamily="-107" charset="0"/>
                <a:cs typeface="Arial Unicode MS" pitchFamily="-107" charset="0"/>
              </a:rPr>
              <a:t>Big data: World-scale localization</a:t>
            </a:r>
          </a:p>
          <a:p>
            <a:pPr marL="280988" indent="-280988">
              <a:spcBef>
                <a:spcPts val="1500"/>
              </a:spcBef>
              <a:buFont typeface="Tahoma" pitchFamily="-107" charset="0"/>
              <a:buChar char="•"/>
              <a:tabLst>
                <a:tab pos="280988" algn="l"/>
                <a:tab pos="728663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</a:tabLst>
            </a:pPr>
            <a:endParaRPr lang="en-GB" sz="2000" dirty="0">
              <a:solidFill>
                <a:srgbClr val="000000"/>
              </a:solidFill>
              <a:latin typeface="Tahoma" pitchFamily="-107" charset="0"/>
              <a:ea typeface="Arial Unicode MS" pitchFamily="-107" charset="0"/>
              <a:cs typeface="Arial Unicode MS" pitchFamily="-107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158657" y="1231833"/>
            <a:ext cx="8089900" cy="530706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17603" y="3525077"/>
            <a:ext cx="7908795" cy="2853370"/>
            <a:chOff x="611512" y="3525077"/>
            <a:chExt cx="7908795" cy="285337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512" y="3525077"/>
              <a:ext cx="3804492" cy="285336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5815" y="3525078"/>
              <a:ext cx="3804492" cy="28533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572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tvlad_qual_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400" y="2350800"/>
            <a:ext cx="8723884" cy="421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The end: Qualitative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0" y="1092200"/>
            <a:ext cx="8229600" cy="5609683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Code and trained networks available online: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hlinkClick r:id="rId6"/>
              </a:rPr>
              <a:t>http://www.di.ens.fr/willow/research/netvlad/</a:t>
            </a:r>
            <a:r>
              <a:rPr lang="en-US" sz="1400" dirty="0">
                <a:solidFill>
                  <a:schemeClr val="bg1"/>
                </a:solidFill>
              </a:rPr>
              <a:t>    (the link is in the paper)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r="18445"/>
          <a:stretch/>
        </p:blipFill>
        <p:spPr>
          <a:xfrm>
            <a:off x="1412065" y="1483565"/>
            <a:ext cx="259134" cy="2443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6257" y="1998488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Query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63971" y="1998488"/>
            <a:ext cx="1744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Top result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52452" y="6061332"/>
            <a:ext cx="1367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rgbClr val="009900"/>
                </a:solidFill>
              </a:rPr>
              <a:t>Green: Correct</a:t>
            </a:r>
          </a:p>
          <a:p>
            <a:pPr algn="ctr"/>
            <a:r>
              <a:rPr lang="en-GB" sz="1400" dirty="0">
                <a:solidFill>
                  <a:srgbClr val="FF0000"/>
                </a:solidFill>
              </a:rPr>
              <a:t>Red: Incorrect</a:t>
            </a:r>
          </a:p>
        </p:txBody>
      </p:sp>
    </p:spTree>
    <p:extLst>
      <p:ext uri="{BB962C8B-B14F-4D97-AF65-F5344CB8AC3E}">
        <p14:creationId xmlns:p14="http://schemas.microsoft.com/office/powerpoint/2010/main" val="4109657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Example</a:t>
            </a:r>
          </a:p>
        </p:txBody>
      </p:sp>
      <p:pic>
        <p:nvPicPr>
          <p:cNvPr id="4" name="Picture 3" descr="bestpo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685" y="5412961"/>
            <a:ext cx="1588354" cy="1191266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921913" y="5014673"/>
            <a:ext cx="3235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rgbClr val="009900"/>
                </a:solidFill>
              </a:rPr>
              <a:t>The best matching positive</a:t>
            </a:r>
          </a:p>
        </p:txBody>
      </p:sp>
      <p:sp>
        <p:nvSpPr>
          <p:cNvPr id="5" name="Down Arrow 4"/>
          <p:cNvSpPr/>
          <p:nvPr/>
        </p:nvSpPr>
        <p:spPr>
          <a:xfrm>
            <a:off x="3373294" y="4563396"/>
            <a:ext cx="303842" cy="45127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8" name="Group 57"/>
          <p:cNvGrpSpPr/>
          <p:nvPr/>
        </p:nvGrpSpPr>
        <p:grpSpPr>
          <a:xfrm>
            <a:off x="357878" y="1242746"/>
            <a:ext cx="8444053" cy="3204216"/>
            <a:chOff x="357878" y="1242746"/>
            <a:chExt cx="8444053" cy="3204216"/>
          </a:xfrm>
        </p:grpSpPr>
        <p:pic>
          <p:nvPicPr>
            <p:cNvPr id="59" name="Picture 58" descr="query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878" y="2434599"/>
              <a:ext cx="1588354" cy="1191266"/>
            </a:xfrm>
            <a:prstGeom prst="rect">
              <a:avLst/>
            </a:prstGeom>
          </p:spPr>
        </p:pic>
        <p:grpSp>
          <p:nvGrpSpPr>
            <p:cNvPr id="60" name="Group 59"/>
            <p:cNvGrpSpPr/>
            <p:nvPr/>
          </p:nvGrpSpPr>
          <p:grpSpPr>
            <a:xfrm>
              <a:off x="2161479" y="1613502"/>
              <a:ext cx="2654767" cy="2833460"/>
              <a:chOff x="189164" y="135649"/>
              <a:chExt cx="3634631" cy="3879279"/>
            </a:xfrm>
          </p:grpSpPr>
          <p:pic>
            <p:nvPicPr>
              <p:cNvPr id="90" name="Picture 89" descr="pos0001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164" y="135649"/>
                <a:ext cx="1080932" cy="810699"/>
              </a:xfrm>
              <a:prstGeom prst="rect">
                <a:avLst/>
              </a:prstGeom>
            </p:spPr>
          </p:pic>
          <p:pic>
            <p:nvPicPr>
              <p:cNvPr id="91" name="Picture 90" descr="pos0004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42863" y="135649"/>
                <a:ext cx="1080932" cy="810699"/>
              </a:xfrm>
              <a:prstGeom prst="rect">
                <a:avLst/>
              </a:prstGeom>
            </p:spPr>
          </p:pic>
          <p:pic>
            <p:nvPicPr>
              <p:cNvPr id="92" name="Picture 91" descr="pos0010.jp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6013" y="3204229"/>
                <a:ext cx="1080932" cy="810699"/>
              </a:xfrm>
              <a:prstGeom prst="rect">
                <a:avLst/>
              </a:prstGeom>
            </p:spPr>
          </p:pic>
          <p:pic>
            <p:nvPicPr>
              <p:cNvPr id="93" name="Picture 92" descr="pos0013.jp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42863" y="2181369"/>
                <a:ext cx="1080932" cy="810699"/>
              </a:xfrm>
              <a:prstGeom prst="rect">
                <a:avLst/>
              </a:prstGeom>
            </p:spPr>
          </p:pic>
          <p:pic>
            <p:nvPicPr>
              <p:cNvPr id="94" name="Picture 93" descr="pos0009.jp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164" y="3204229"/>
                <a:ext cx="1080932" cy="810699"/>
              </a:xfrm>
              <a:prstGeom prst="rect">
                <a:avLst/>
              </a:prstGeom>
            </p:spPr>
          </p:pic>
          <p:pic>
            <p:nvPicPr>
              <p:cNvPr id="95" name="Picture 94" descr="pos0016.jp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6013" y="135649"/>
                <a:ext cx="1080932" cy="810699"/>
              </a:xfrm>
              <a:prstGeom prst="rect">
                <a:avLst/>
              </a:prstGeom>
            </p:spPr>
          </p:pic>
          <p:pic>
            <p:nvPicPr>
              <p:cNvPr id="96" name="Picture 95" descr="pos0021.jp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42863" y="1158509"/>
                <a:ext cx="1080932" cy="810699"/>
              </a:xfrm>
              <a:prstGeom prst="rect">
                <a:avLst/>
              </a:prstGeom>
            </p:spPr>
          </p:pic>
          <p:pic>
            <p:nvPicPr>
              <p:cNvPr id="97" name="Picture 96" descr="pos0027.jp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42863" y="3204229"/>
                <a:ext cx="1080932" cy="810699"/>
              </a:xfrm>
              <a:prstGeom prst="rect">
                <a:avLst/>
              </a:prstGeom>
            </p:spPr>
          </p:pic>
          <p:pic>
            <p:nvPicPr>
              <p:cNvPr id="98" name="Picture 97" descr="pos0032.jp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164" y="2181369"/>
                <a:ext cx="1080932" cy="810699"/>
              </a:xfrm>
              <a:prstGeom prst="rect">
                <a:avLst/>
              </a:prstGeom>
            </p:spPr>
          </p:pic>
          <p:pic>
            <p:nvPicPr>
              <p:cNvPr id="99" name="Picture 98" descr="pos0036.jp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164" y="1158509"/>
                <a:ext cx="1080932" cy="810699"/>
              </a:xfrm>
              <a:prstGeom prst="rect">
                <a:avLst/>
              </a:prstGeom>
            </p:spPr>
          </p:pic>
          <p:pic>
            <p:nvPicPr>
              <p:cNvPr id="100" name="Picture 99" descr="pos0042.jp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6013" y="2181369"/>
                <a:ext cx="1080932" cy="810699"/>
              </a:xfrm>
              <a:prstGeom prst="rect">
                <a:avLst/>
              </a:prstGeom>
            </p:spPr>
          </p:pic>
          <p:pic>
            <p:nvPicPr>
              <p:cNvPr id="101" name="Picture 100" descr="pos0046.jp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6013" y="1158509"/>
                <a:ext cx="1080932" cy="810699"/>
              </a:xfrm>
              <a:prstGeom prst="rect">
                <a:avLst/>
              </a:prstGeom>
            </p:spPr>
          </p:pic>
        </p:grpSp>
        <p:sp>
          <p:nvSpPr>
            <p:cNvPr id="61" name="TextBox 60"/>
            <p:cNvSpPr txBox="1"/>
            <p:nvPr/>
          </p:nvSpPr>
          <p:spPr>
            <a:xfrm>
              <a:off x="704234" y="1997064"/>
              <a:ext cx="8830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</a:rPr>
                <a:t>Query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362905" y="1242746"/>
              <a:ext cx="22519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/>
                <a:t>Potential positives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20946" y="1242746"/>
              <a:ext cx="22234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FF0000"/>
                  </a:solidFill>
                </a:rPr>
                <a:t>Definite negatives</a:t>
              </a: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5063446" y="1642945"/>
              <a:ext cx="3738485" cy="2804017"/>
              <a:chOff x="2310647" y="887684"/>
              <a:chExt cx="6263922" cy="4698198"/>
            </a:xfrm>
          </p:grpSpPr>
          <p:pic>
            <p:nvPicPr>
              <p:cNvPr id="65" name="Picture 64" descr="neg0001.jpg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7744" y="4679071"/>
                <a:ext cx="1209081" cy="906811"/>
              </a:xfrm>
              <a:prstGeom prst="rect">
                <a:avLst/>
              </a:prstGeom>
            </p:spPr>
          </p:pic>
          <p:pic>
            <p:nvPicPr>
              <p:cNvPr id="66" name="Picture 65" descr="neg0002.jpg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0647" y="4679071"/>
                <a:ext cx="1209081" cy="906811"/>
              </a:xfrm>
              <a:prstGeom prst="rect">
                <a:avLst/>
              </a:prstGeom>
            </p:spPr>
          </p:pic>
          <p:pic>
            <p:nvPicPr>
              <p:cNvPr id="67" name="Picture 66" descr="neg0003.jpg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65488" y="2784890"/>
                <a:ext cx="1209081" cy="906811"/>
              </a:xfrm>
              <a:prstGeom prst="rect">
                <a:avLst/>
              </a:prstGeom>
            </p:spPr>
          </p:pic>
          <p:pic>
            <p:nvPicPr>
              <p:cNvPr id="68" name="Picture 67" descr="neg0004.jpg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8067" y="4679071"/>
                <a:ext cx="1209081" cy="906811"/>
              </a:xfrm>
              <a:prstGeom prst="rect">
                <a:avLst/>
              </a:prstGeom>
            </p:spPr>
          </p:pic>
          <p:pic>
            <p:nvPicPr>
              <p:cNvPr id="69" name="Picture 68" descr="neg0007.jpg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1777" y="2784890"/>
                <a:ext cx="1209081" cy="906811"/>
              </a:xfrm>
              <a:prstGeom prst="rect">
                <a:avLst/>
              </a:prstGeom>
            </p:spPr>
          </p:pic>
          <p:pic>
            <p:nvPicPr>
              <p:cNvPr id="70" name="Picture 69" descr="neg0008.jpg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8067" y="2784890"/>
                <a:ext cx="1209081" cy="906811"/>
              </a:xfrm>
              <a:prstGeom prst="rect">
                <a:avLst/>
              </a:prstGeom>
            </p:spPr>
          </p:pic>
          <p:pic>
            <p:nvPicPr>
              <p:cNvPr id="71" name="Picture 70" descr="neg0009.jpg"/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74357" y="2784890"/>
                <a:ext cx="1209081" cy="906811"/>
              </a:xfrm>
              <a:prstGeom prst="rect">
                <a:avLst/>
              </a:prstGeom>
            </p:spPr>
          </p:pic>
          <p:pic>
            <p:nvPicPr>
              <p:cNvPr id="72" name="Picture 71" descr="neg0010.jpg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0647" y="2784890"/>
                <a:ext cx="1209081" cy="906811"/>
              </a:xfrm>
              <a:prstGeom prst="rect">
                <a:avLst/>
              </a:prstGeom>
            </p:spPr>
          </p:pic>
          <p:pic>
            <p:nvPicPr>
              <p:cNvPr id="73" name="Picture 72" descr="neg0011.jpg"/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0647" y="1837800"/>
                <a:ext cx="1209081" cy="906811"/>
              </a:xfrm>
              <a:prstGeom prst="rect">
                <a:avLst/>
              </a:prstGeom>
            </p:spPr>
          </p:pic>
          <p:pic>
            <p:nvPicPr>
              <p:cNvPr id="74" name="Picture 73" descr="neg0012.jpg"/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74357" y="1837800"/>
                <a:ext cx="1209081" cy="906811"/>
              </a:xfrm>
              <a:prstGeom prst="rect">
                <a:avLst/>
              </a:prstGeom>
            </p:spPr>
          </p:pic>
          <p:pic>
            <p:nvPicPr>
              <p:cNvPr id="75" name="Picture 74" descr="neg0013.jpg"/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8067" y="1837800"/>
                <a:ext cx="1209081" cy="906811"/>
              </a:xfrm>
              <a:prstGeom prst="rect">
                <a:avLst/>
              </a:prstGeom>
            </p:spPr>
          </p:pic>
          <p:pic>
            <p:nvPicPr>
              <p:cNvPr id="76" name="Picture 75" descr="neg0014.jpg"/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1777" y="1837800"/>
                <a:ext cx="1209081" cy="906811"/>
              </a:xfrm>
              <a:prstGeom prst="rect">
                <a:avLst/>
              </a:prstGeom>
            </p:spPr>
          </p:pic>
          <p:pic>
            <p:nvPicPr>
              <p:cNvPr id="77" name="Picture 76" descr="neg0015.jpg"/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65488" y="1837800"/>
                <a:ext cx="1209081" cy="906811"/>
              </a:xfrm>
              <a:prstGeom prst="rect">
                <a:avLst/>
              </a:prstGeom>
            </p:spPr>
          </p:pic>
          <p:pic>
            <p:nvPicPr>
              <p:cNvPr id="78" name="Picture 77" descr="neg0016.jpg"/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65488" y="4679071"/>
                <a:ext cx="1209081" cy="906811"/>
              </a:xfrm>
              <a:prstGeom prst="rect">
                <a:avLst/>
              </a:prstGeom>
            </p:spPr>
          </p:pic>
          <p:pic>
            <p:nvPicPr>
              <p:cNvPr id="79" name="Picture 78" descr="neg0017.jpg"/>
              <p:cNvPicPr>
                <a:picLocks noChangeAspect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1777" y="3731980"/>
                <a:ext cx="1209081" cy="906811"/>
              </a:xfrm>
              <a:prstGeom prst="rect">
                <a:avLst/>
              </a:prstGeom>
            </p:spPr>
          </p:pic>
          <p:pic>
            <p:nvPicPr>
              <p:cNvPr id="80" name="Picture 79" descr="neg0018.jpg"/>
              <p:cNvPicPr>
                <a:picLocks noChangeAspect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8067" y="3731980"/>
                <a:ext cx="1209081" cy="906811"/>
              </a:xfrm>
              <a:prstGeom prst="rect">
                <a:avLst/>
              </a:prstGeom>
            </p:spPr>
          </p:pic>
          <p:pic>
            <p:nvPicPr>
              <p:cNvPr id="81" name="Picture 80" descr="neg0019.jpg"/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74357" y="3731980"/>
                <a:ext cx="1209081" cy="906811"/>
              </a:xfrm>
              <a:prstGeom prst="rect">
                <a:avLst/>
              </a:prstGeom>
            </p:spPr>
          </p:pic>
          <p:pic>
            <p:nvPicPr>
              <p:cNvPr id="82" name="Picture 81" descr="neg0021.jpg"/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74357" y="887684"/>
                <a:ext cx="1209081" cy="906811"/>
              </a:xfrm>
              <a:prstGeom prst="rect">
                <a:avLst/>
              </a:prstGeom>
            </p:spPr>
          </p:pic>
          <p:pic>
            <p:nvPicPr>
              <p:cNvPr id="83" name="Picture 82" descr="neg0022.jpg"/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8067" y="887684"/>
                <a:ext cx="1209081" cy="906811"/>
              </a:xfrm>
              <a:prstGeom prst="rect">
                <a:avLst/>
              </a:prstGeom>
            </p:spPr>
          </p:pic>
          <p:pic>
            <p:nvPicPr>
              <p:cNvPr id="84" name="Picture 83" descr="neg0023.jpg"/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65488" y="890709"/>
                <a:ext cx="1209081" cy="906811"/>
              </a:xfrm>
              <a:prstGeom prst="rect">
                <a:avLst/>
              </a:prstGeom>
            </p:spPr>
          </p:pic>
          <p:pic>
            <p:nvPicPr>
              <p:cNvPr id="85" name="Picture 84" descr="neg0025.jpg"/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65488" y="3731980"/>
                <a:ext cx="1209081" cy="906811"/>
              </a:xfrm>
              <a:prstGeom prst="rect">
                <a:avLst/>
              </a:prstGeom>
            </p:spPr>
          </p:pic>
          <p:pic>
            <p:nvPicPr>
              <p:cNvPr id="86" name="Picture 85" descr="neg0029.jpg"/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75279" y="4679071"/>
                <a:ext cx="1209081" cy="906811"/>
              </a:xfrm>
              <a:prstGeom prst="rect">
                <a:avLst/>
              </a:prstGeom>
            </p:spPr>
          </p:pic>
          <p:pic>
            <p:nvPicPr>
              <p:cNvPr id="87" name="Picture 86" descr="neg0031.jpg"/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0648" y="3731980"/>
                <a:ext cx="1209081" cy="906811"/>
              </a:xfrm>
              <a:prstGeom prst="rect">
                <a:avLst/>
              </a:prstGeom>
            </p:spPr>
          </p:pic>
          <p:pic>
            <p:nvPicPr>
              <p:cNvPr id="88" name="Picture 87" descr="neg0036.jpg"/>
              <p:cNvPicPr>
                <a:picLocks noChangeAspect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0648" y="890709"/>
                <a:ext cx="1205048" cy="903786"/>
              </a:xfrm>
              <a:prstGeom prst="rect">
                <a:avLst/>
              </a:prstGeom>
            </p:spPr>
          </p:pic>
          <p:pic>
            <p:nvPicPr>
              <p:cNvPr id="89" name="Picture 88" descr="neg0043.jpg"/>
              <p:cNvPicPr>
                <a:picLocks noChangeAspect="1"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1777" y="890710"/>
                <a:ext cx="1205048" cy="90378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18869576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84200"/>
          </a:xfrm>
        </p:spPr>
        <p:txBody>
          <a:bodyPr/>
          <a:lstStyle/>
          <a:p>
            <a:r>
              <a:rPr lang="en-GB" dirty="0" err="1">
                <a:solidFill>
                  <a:srgbClr val="FF0000"/>
                </a:solidFill>
              </a:rPr>
              <a:t>NetVLAD</a:t>
            </a:r>
            <a:r>
              <a:rPr lang="en-GB" dirty="0">
                <a:solidFill>
                  <a:srgbClr val="FF0000"/>
                </a:solidFill>
              </a:rPr>
              <a:t> behaviour with dimensionality reduction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5522" y="997634"/>
            <a:ext cx="8022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GB" sz="1800" dirty="0" err="1"/>
              <a:t>NetVLAD</a:t>
            </a:r>
            <a:r>
              <a:rPr lang="en-GB" sz="1800" dirty="0"/>
              <a:t> (-o-) </a:t>
            </a:r>
            <a:r>
              <a:rPr lang="en-GB" sz="1800" dirty="0">
                <a:solidFill>
                  <a:schemeClr val="bg1"/>
                </a:solidFill>
              </a:rPr>
              <a:t>clearly beats </a:t>
            </a:r>
            <a:r>
              <a:rPr lang="en-GB" sz="1800" dirty="0">
                <a:solidFill>
                  <a:srgbClr val="FF00FF"/>
                </a:solidFill>
              </a:rPr>
              <a:t>Max (x)</a:t>
            </a:r>
            <a:r>
              <a:rPr lang="en-GB" sz="1800" dirty="0">
                <a:solidFill>
                  <a:schemeClr val="bg1"/>
                </a:solidFill>
              </a:rPr>
              <a:t> at reduced dimensionality as well:</a:t>
            </a:r>
          </a:p>
          <a:p>
            <a:pPr marL="914354" lvl="1" indent="-457200">
              <a:buFontTx/>
              <a:buChar char="-"/>
            </a:pPr>
            <a:r>
              <a:rPr lang="en-GB" sz="1800" dirty="0">
                <a:solidFill>
                  <a:schemeClr val="bg1"/>
                </a:solidFill>
              </a:rPr>
              <a:t>Much better performance at the same dimensionality (512-D)</a:t>
            </a:r>
          </a:p>
          <a:p>
            <a:pPr marL="914354" lvl="1" indent="-457200">
              <a:buFontTx/>
              <a:buChar char="-"/>
            </a:pPr>
            <a:r>
              <a:rPr lang="en-GB" sz="1800" dirty="0">
                <a:solidFill>
                  <a:schemeClr val="bg1"/>
                </a:solidFill>
              </a:rPr>
              <a:t>Similar performance at 2-4x more compact representation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682" y="2929816"/>
            <a:ext cx="3150318" cy="28962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071" y="2929816"/>
            <a:ext cx="3150318" cy="28962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72792" y="2408782"/>
            <a:ext cx="1278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Tokyo 24/7 all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35818" y="2408782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Pitts250k</a:t>
            </a:r>
          </a:p>
        </p:txBody>
      </p:sp>
    </p:spTree>
    <p:extLst>
      <p:ext uri="{BB962C8B-B14F-4D97-AF65-F5344CB8AC3E}">
        <p14:creationId xmlns:p14="http://schemas.microsoft.com/office/powerpoint/2010/main" val="311966404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84200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Which layers should be trained?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5522" y="997634"/>
            <a:ext cx="802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GB" sz="1800" dirty="0">
                <a:solidFill>
                  <a:schemeClr val="bg1"/>
                </a:solidFill>
              </a:rPr>
              <a:t>Effects of training only down to a certain layer; base network: </a:t>
            </a:r>
            <a:r>
              <a:rPr lang="en-GB" sz="1800" dirty="0" err="1">
                <a:solidFill>
                  <a:schemeClr val="bg1"/>
                </a:solidFill>
              </a:rPr>
              <a:t>AlexNet</a:t>
            </a:r>
            <a:endParaRPr lang="en-GB" sz="18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355522" y="1587501"/>
          <a:ext cx="8610675" cy="38043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81375">
                  <a:extLst>
                    <a:ext uri="{9D8B030D-6E8A-4147-A177-3AD203B41FA5}">
                      <a16:colId xmlns:a16="http://schemas.microsoft.com/office/drawing/2014/main" val="102346860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4095817117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3637604779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3097631172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1495447310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1554792129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3434788966"/>
                    </a:ext>
                  </a:extLst>
                </a:gridCol>
              </a:tblGrid>
              <a:tr h="418389">
                <a:tc rowSpan="2">
                  <a:txBody>
                    <a:bodyPr/>
                    <a:lstStyle/>
                    <a:p>
                      <a:r>
                        <a:rPr lang="en-GB" dirty="0"/>
                        <a:t>Lowest trained layer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dirty="0"/>
                        <a:t>Max pooling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dirty="0" err="1"/>
                        <a:t>NetVLAD</a:t>
                      </a:r>
                      <a:r>
                        <a:rPr lang="en-GB" dirty="0"/>
                        <a:t> pooling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411097"/>
                  </a:ext>
                </a:extLst>
              </a:tr>
              <a:tr h="41838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rec@1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rec@5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rec@10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rec@1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rec@5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rec@10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424565"/>
                  </a:ext>
                </a:extLst>
              </a:tr>
              <a:tr h="418389">
                <a:tc>
                  <a:txBody>
                    <a:bodyPr/>
                    <a:lstStyle/>
                    <a:p>
                      <a:r>
                        <a:rPr lang="en-GB" dirty="0"/>
                        <a:t>None (off-the-shelf)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33.5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57.3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68.4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54.5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69.8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76.1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8459149"/>
                  </a:ext>
                </a:extLst>
              </a:tr>
              <a:tr h="437484">
                <a:tc>
                  <a:txBody>
                    <a:bodyPr/>
                    <a:lstStyle/>
                    <a:p>
                      <a:r>
                        <a:rPr lang="en-GB" dirty="0" err="1"/>
                        <a:t>NetVLAD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solidFill>
                      <a:schemeClr val="bg2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solidFill>
                      <a:schemeClr val="bg2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80.5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91.8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95.2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6226433"/>
                  </a:ext>
                </a:extLst>
              </a:tr>
              <a:tr h="418389">
                <a:tc>
                  <a:txBody>
                    <a:bodyPr/>
                    <a:lstStyle/>
                    <a:p>
                      <a:r>
                        <a:rPr lang="en-GB" dirty="0"/>
                        <a:t>conv5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63.8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83.8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89.0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84.1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94.6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95.5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6273914"/>
                  </a:ext>
                </a:extLst>
              </a:tr>
              <a:tr h="418389">
                <a:tc>
                  <a:txBody>
                    <a:bodyPr/>
                    <a:lstStyle/>
                    <a:p>
                      <a:r>
                        <a:rPr lang="en-GB" dirty="0"/>
                        <a:t>conv4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62.1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83.6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89.2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85.1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94.4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96.1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1327261"/>
                  </a:ext>
                </a:extLst>
              </a:tr>
              <a:tr h="418389">
                <a:tc>
                  <a:txBody>
                    <a:bodyPr/>
                    <a:lstStyle/>
                    <a:p>
                      <a:r>
                        <a:rPr lang="en-GB" dirty="0"/>
                        <a:t>conv3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69.8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86.7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90.3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85.5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94.6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96.5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7919962"/>
                  </a:ext>
                </a:extLst>
              </a:tr>
              <a:tr h="418389">
                <a:tc>
                  <a:txBody>
                    <a:bodyPr/>
                    <a:lstStyle/>
                    <a:p>
                      <a:r>
                        <a:rPr lang="en-GB" dirty="0"/>
                        <a:t>conv2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69.1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87.6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91.5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84.5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94.6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96.6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673009"/>
                  </a:ext>
                </a:extLst>
              </a:tr>
              <a:tr h="418389">
                <a:tc>
                  <a:txBody>
                    <a:bodyPr/>
                    <a:lstStyle/>
                    <a:p>
                      <a:r>
                        <a:rPr lang="en-GB" dirty="0"/>
                        <a:t>conv1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68.5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86.2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90.8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84.2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94.7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96.1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10483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06478" y="5365014"/>
            <a:ext cx="31069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Subset of the Pittsburgh dataset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5522" y="5658982"/>
            <a:ext cx="8022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GB" sz="1800" dirty="0">
                <a:solidFill>
                  <a:schemeClr val="bg1"/>
                </a:solidFill>
              </a:rPr>
              <a:t>Largest improvement due to the top layer (conv5 / </a:t>
            </a:r>
            <a:r>
              <a:rPr lang="en-GB" sz="1800" dirty="0" err="1">
                <a:solidFill>
                  <a:schemeClr val="bg1"/>
                </a:solidFill>
              </a:rPr>
              <a:t>NetVLAD</a:t>
            </a:r>
            <a:r>
              <a:rPr lang="en-GB" sz="1800" dirty="0">
                <a:solidFill>
                  <a:schemeClr val="bg1"/>
                </a:solidFill>
              </a:rPr>
              <a:t>)</a:t>
            </a:r>
          </a:p>
          <a:p>
            <a:pPr marL="457200" indent="-457200">
              <a:buFontTx/>
              <a:buChar char="-"/>
            </a:pPr>
            <a:r>
              <a:rPr lang="en-GB" sz="1800" dirty="0">
                <a:solidFill>
                  <a:schemeClr val="bg1"/>
                </a:solidFill>
              </a:rPr>
              <a:t>Training lower levels gives further improvements</a:t>
            </a:r>
          </a:p>
          <a:p>
            <a:pPr marL="457200" indent="-457200">
              <a:buFontTx/>
              <a:buChar char="-"/>
            </a:pPr>
            <a:r>
              <a:rPr lang="en-GB" sz="1800" dirty="0">
                <a:solidFill>
                  <a:schemeClr val="bg1"/>
                </a:solidFill>
              </a:rPr>
              <a:t>Some overfitting below conv2</a:t>
            </a:r>
          </a:p>
        </p:txBody>
      </p:sp>
    </p:spTree>
    <p:extLst>
      <p:ext uri="{BB962C8B-B14F-4D97-AF65-F5344CB8AC3E}">
        <p14:creationId xmlns:p14="http://schemas.microsoft.com/office/powerpoint/2010/main" val="405877562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What has been learnt?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819263" y="1326124"/>
            <a:ext cx="8051434" cy="5044459"/>
            <a:chOff x="457200" y="1417638"/>
            <a:chExt cx="8051434" cy="5044459"/>
          </a:xfrm>
        </p:grpSpPr>
        <p:grpSp>
          <p:nvGrpSpPr>
            <p:cNvPr id="43" name="Group 42"/>
            <p:cNvGrpSpPr/>
            <p:nvPr/>
          </p:nvGrpSpPr>
          <p:grpSpPr>
            <a:xfrm>
              <a:off x="457200" y="1417640"/>
              <a:ext cx="1677886" cy="5044457"/>
              <a:chOff x="457200" y="1417640"/>
              <a:chExt cx="1677886" cy="5044457"/>
            </a:xfrm>
          </p:grpSpPr>
          <p:pic>
            <p:nvPicPr>
              <p:cNvPr id="3" name="Picture 2" descr="002159_pitch1_yaw4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733" y="1417640"/>
                <a:ext cx="1666058" cy="1249544"/>
              </a:xfrm>
              <a:prstGeom prst="rect">
                <a:avLst/>
              </a:prstGeom>
            </p:spPr>
          </p:pic>
          <p:pic>
            <p:nvPicPr>
              <p:cNvPr id="4" name="Picture 3" descr="002159_pitch1_yaw4_trained_max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734" y="2820234"/>
                <a:ext cx="1673352" cy="1115568"/>
              </a:xfrm>
              <a:prstGeom prst="rect">
                <a:avLst/>
              </a:prstGeom>
            </p:spPr>
          </p:pic>
          <p:pic>
            <p:nvPicPr>
              <p:cNvPr id="27" name="Picture 26" descr="002159_pitch1_yaw4_caffe_max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1" y="4083379"/>
                <a:ext cx="1673354" cy="1115569"/>
              </a:xfrm>
              <a:prstGeom prst="rect">
                <a:avLst/>
              </a:prstGeom>
            </p:spPr>
          </p:pic>
          <p:pic>
            <p:nvPicPr>
              <p:cNvPr id="28" name="Picture 27" descr="002159_pitch1_yaw4_places_max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5346528"/>
                <a:ext cx="1673354" cy="1115569"/>
              </a:xfrm>
              <a:prstGeom prst="rect">
                <a:avLst/>
              </a:prstGeom>
            </p:spPr>
          </p:pic>
        </p:grpSp>
        <p:grpSp>
          <p:nvGrpSpPr>
            <p:cNvPr id="44" name="Group 43"/>
            <p:cNvGrpSpPr/>
            <p:nvPr/>
          </p:nvGrpSpPr>
          <p:grpSpPr>
            <a:xfrm>
              <a:off x="2581338" y="1417640"/>
              <a:ext cx="1673499" cy="5044457"/>
              <a:chOff x="2581338" y="1417640"/>
              <a:chExt cx="1673499" cy="5044457"/>
            </a:xfrm>
          </p:grpSpPr>
          <p:pic>
            <p:nvPicPr>
              <p:cNvPr id="29" name="Picture 28" descr="000634_pitch1_yaw7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81483" y="1417640"/>
                <a:ext cx="1673352" cy="1255014"/>
              </a:xfrm>
              <a:prstGeom prst="rect">
                <a:avLst/>
              </a:prstGeom>
            </p:spPr>
          </p:pic>
          <p:pic>
            <p:nvPicPr>
              <p:cNvPr id="30" name="Picture 29" descr="000634_pitch1_yaw7_trained_max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81338" y="2820234"/>
                <a:ext cx="1673352" cy="1115568"/>
              </a:xfrm>
              <a:prstGeom prst="rect">
                <a:avLst/>
              </a:prstGeom>
            </p:spPr>
          </p:pic>
          <p:pic>
            <p:nvPicPr>
              <p:cNvPr id="31" name="Picture 30" descr="000634_pitch1_yaw8_caffe_max.pd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81483" y="4083379"/>
                <a:ext cx="1673354" cy="1115569"/>
              </a:xfrm>
              <a:prstGeom prst="rect">
                <a:avLst/>
              </a:prstGeom>
            </p:spPr>
          </p:pic>
          <p:pic>
            <p:nvPicPr>
              <p:cNvPr id="32" name="Picture 31" descr="000634_pitch1_yaw7_places_max.pdf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81338" y="5346529"/>
                <a:ext cx="1673352" cy="1115568"/>
              </a:xfrm>
              <a:prstGeom prst="rect">
                <a:avLst/>
              </a:prstGeom>
            </p:spPr>
          </p:pic>
        </p:grpSp>
        <p:grpSp>
          <p:nvGrpSpPr>
            <p:cNvPr id="45" name="Group 44"/>
            <p:cNvGrpSpPr/>
            <p:nvPr/>
          </p:nvGrpSpPr>
          <p:grpSpPr>
            <a:xfrm>
              <a:off x="4716678" y="1417641"/>
              <a:ext cx="1673354" cy="5044456"/>
              <a:chOff x="4716678" y="1417641"/>
              <a:chExt cx="1673354" cy="5044456"/>
            </a:xfrm>
          </p:grpSpPr>
          <p:pic>
            <p:nvPicPr>
              <p:cNvPr id="33" name="Picture 32" descr="002278_pitch1_yaw12.pdf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6678" y="1417641"/>
                <a:ext cx="1673351" cy="1255013"/>
              </a:xfrm>
              <a:prstGeom prst="rect">
                <a:avLst/>
              </a:prstGeom>
            </p:spPr>
          </p:pic>
          <p:pic>
            <p:nvPicPr>
              <p:cNvPr id="34" name="Picture 33" descr="002278_pitch1_yaw12_trained_max.pdf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6678" y="2820234"/>
                <a:ext cx="1673352" cy="1115568"/>
              </a:xfrm>
              <a:prstGeom prst="rect">
                <a:avLst/>
              </a:prstGeom>
            </p:spPr>
          </p:pic>
          <p:pic>
            <p:nvPicPr>
              <p:cNvPr id="37" name="Picture 36" descr="002278_pitch1_yaw12_caffe_max.pdf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6678" y="4083379"/>
                <a:ext cx="1673354" cy="1115569"/>
              </a:xfrm>
              <a:prstGeom prst="rect">
                <a:avLst/>
              </a:prstGeom>
            </p:spPr>
          </p:pic>
          <p:pic>
            <p:nvPicPr>
              <p:cNvPr id="38" name="Picture 37" descr="002278_pitch1_yaw12_places_max.pdf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6678" y="5346529"/>
                <a:ext cx="1673352" cy="1115568"/>
              </a:xfrm>
              <a:prstGeom prst="rect">
                <a:avLst/>
              </a:prstGeom>
            </p:spPr>
          </p:pic>
        </p:grpSp>
        <p:grpSp>
          <p:nvGrpSpPr>
            <p:cNvPr id="46" name="Group 45"/>
            <p:cNvGrpSpPr/>
            <p:nvPr/>
          </p:nvGrpSpPr>
          <p:grpSpPr>
            <a:xfrm>
              <a:off x="6835280" y="1417638"/>
              <a:ext cx="1673354" cy="5044459"/>
              <a:chOff x="6835280" y="1417638"/>
              <a:chExt cx="1673354" cy="5044459"/>
            </a:xfrm>
          </p:grpSpPr>
          <p:pic>
            <p:nvPicPr>
              <p:cNvPr id="39" name="Picture 38" descr="001968_pitch2_yaw7.pdf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5280" y="1417638"/>
                <a:ext cx="1673353" cy="1255015"/>
              </a:xfrm>
              <a:prstGeom prst="rect">
                <a:avLst/>
              </a:prstGeom>
            </p:spPr>
          </p:pic>
          <p:pic>
            <p:nvPicPr>
              <p:cNvPr id="40" name="Picture 39" descr="001968_pitch2_yaw7_trained_max.pdf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5280" y="2820235"/>
                <a:ext cx="1673352" cy="1115568"/>
              </a:xfrm>
              <a:prstGeom prst="rect">
                <a:avLst/>
              </a:prstGeom>
            </p:spPr>
          </p:pic>
          <p:pic>
            <p:nvPicPr>
              <p:cNvPr id="41" name="Picture 40" descr="001968_pitch2_yaw7_caffe_max.pdf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5280" y="4083379"/>
                <a:ext cx="1673354" cy="1115569"/>
              </a:xfrm>
              <a:prstGeom prst="rect">
                <a:avLst/>
              </a:prstGeom>
            </p:spPr>
          </p:pic>
          <p:pic>
            <p:nvPicPr>
              <p:cNvPr id="42" name="Picture 41" descr="001968_pitch2_yaw7_places_max.pdf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5280" y="5346529"/>
                <a:ext cx="1673352" cy="1115568"/>
              </a:xfrm>
              <a:prstGeom prst="rect">
                <a:avLst/>
              </a:prstGeom>
            </p:spPr>
          </p:pic>
        </p:grpSp>
      </p:grpSp>
      <p:grpSp>
        <p:nvGrpSpPr>
          <p:cNvPr id="48" name="Group 47"/>
          <p:cNvGrpSpPr/>
          <p:nvPr/>
        </p:nvGrpSpPr>
        <p:grpSpPr>
          <a:xfrm>
            <a:off x="110888" y="1499901"/>
            <a:ext cx="711534" cy="5010444"/>
            <a:chOff x="110888" y="1737401"/>
            <a:chExt cx="711534" cy="5010444"/>
          </a:xfrm>
        </p:grpSpPr>
        <p:sp>
          <p:nvSpPr>
            <p:cNvPr id="49" name="TextBox 48"/>
            <p:cNvSpPr txBox="1"/>
            <p:nvPr/>
          </p:nvSpPr>
          <p:spPr>
            <a:xfrm rot="16200000">
              <a:off x="23218" y="1825071"/>
              <a:ext cx="88322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/>
                <a:t>Input</a:t>
              </a:r>
            </a:p>
            <a:p>
              <a:pPr algn="ctr"/>
              <a:r>
                <a:rPr lang="en-GB" sz="2000" dirty="0"/>
                <a:t>image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16200000">
              <a:off x="-79296" y="3163829"/>
              <a:ext cx="10955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 err="1"/>
                <a:t>AlexNet</a:t>
              </a:r>
              <a:endParaRPr lang="en-GB" sz="2000" dirty="0"/>
            </a:p>
            <a:p>
              <a:pPr algn="ctr"/>
              <a:r>
                <a:rPr lang="en-GB" sz="2000" dirty="0"/>
                <a:t>ours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16200000">
              <a:off x="-85519" y="4447321"/>
              <a:ext cx="11079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 err="1"/>
                <a:t>AlexNet</a:t>
              </a:r>
              <a:endParaRPr lang="en-GB" sz="2000" dirty="0"/>
            </a:p>
            <a:p>
              <a:pPr algn="ctr"/>
              <a:r>
                <a:rPr lang="en-GB" sz="2000" dirty="0"/>
                <a:t>off-shelf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16200000">
              <a:off x="-226374" y="5702697"/>
              <a:ext cx="13824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/>
                <a:t>Places205</a:t>
              </a:r>
            </a:p>
            <a:p>
              <a:pPr algn="ctr"/>
              <a:r>
                <a:rPr lang="en-GB" sz="2000" dirty="0"/>
                <a:t>off-shelf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452237" y="6457890"/>
            <a:ext cx="2691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[</a:t>
            </a:r>
            <a:r>
              <a:rPr lang="en-GB" sz="2000" dirty="0" err="1"/>
              <a:t>Zeiler</a:t>
            </a:r>
            <a:r>
              <a:rPr lang="en-GB" sz="2000" dirty="0"/>
              <a:t> and Fergus 14]</a:t>
            </a:r>
          </a:p>
        </p:txBody>
      </p:sp>
    </p:spTree>
    <p:extLst>
      <p:ext uri="{BB962C8B-B14F-4D97-AF65-F5344CB8AC3E}">
        <p14:creationId xmlns:p14="http://schemas.microsoft.com/office/powerpoint/2010/main" val="1475827444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What has been learnt?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826483" y="1323652"/>
            <a:ext cx="8054195" cy="5044458"/>
            <a:chOff x="454438" y="1417639"/>
            <a:chExt cx="8054195" cy="5044458"/>
          </a:xfrm>
        </p:grpSpPr>
        <p:grpSp>
          <p:nvGrpSpPr>
            <p:cNvPr id="22" name="Group 21"/>
            <p:cNvGrpSpPr/>
            <p:nvPr/>
          </p:nvGrpSpPr>
          <p:grpSpPr>
            <a:xfrm>
              <a:off x="454438" y="1417639"/>
              <a:ext cx="1680646" cy="5044458"/>
              <a:chOff x="454438" y="1417639"/>
              <a:chExt cx="1680646" cy="5044458"/>
            </a:xfrm>
          </p:grpSpPr>
          <p:pic>
            <p:nvPicPr>
              <p:cNvPr id="5" name="Picture 4" descr="002535_pitch1_yaw2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8085" y="1417639"/>
                <a:ext cx="1673352" cy="1255014"/>
              </a:xfrm>
              <a:prstGeom prst="rect">
                <a:avLst/>
              </a:prstGeom>
            </p:spPr>
          </p:pic>
          <p:pic>
            <p:nvPicPr>
              <p:cNvPr id="6" name="Picture 5" descr="002535_pitch1_yaw2_trained_max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438" y="2820233"/>
                <a:ext cx="1673352" cy="1115568"/>
              </a:xfrm>
              <a:prstGeom prst="rect">
                <a:avLst/>
              </a:prstGeom>
            </p:spPr>
          </p:pic>
          <p:pic>
            <p:nvPicPr>
              <p:cNvPr id="7" name="Picture 6" descr="002535_pitch1_yaw2_caffe_max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8085" y="4083381"/>
                <a:ext cx="1673352" cy="1115569"/>
              </a:xfrm>
              <a:prstGeom prst="rect">
                <a:avLst/>
              </a:prstGeom>
            </p:spPr>
          </p:pic>
          <p:pic>
            <p:nvPicPr>
              <p:cNvPr id="8" name="Picture 7" descr="002535_pitch1_yaw2_places_max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732" y="5346529"/>
                <a:ext cx="1673352" cy="1115568"/>
              </a:xfrm>
              <a:prstGeom prst="rect">
                <a:avLst/>
              </a:prstGeom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2580333" y="1417639"/>
              <a:ext cx="1691096" cy="5044458"/>
              <a:chOff x="2524142" y="1417639"/>
              <a:chExt cx="1691096" cy="5044458"/>
            </a:xfrm>
          </p:grpSpPr>
          <p:pic>
            <p:nvPicPr>
              <p:cNvPr id="9" name="Picture 8" descr="001450_pitch2_yaw12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4142" y="1417639"/>
                <a:ext cx="1673352" cy="1255013"/>
              </a:xfrm>
              <a:prstGeom prst="rect">
                <a:avLst/>
              </a:prstGeom>
            </p:spPr>
          </p:pic>
          <p:pic>
            <p:nvPicPr>
              <p:cNvPr id="10" name="Picture 9" descr="001450_pitch2_yaw12_trained_max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5292" y="2820231"/>
                <a:ext cx="1673352" cy="1115569"/>
              </a:xfrm>
              <a:prstGeom prst="rect">
                <a:avLst/>
              </a:prstGeom>
            </p:spPr>
          </p:pic>
          <p:pic>
            <p:nvPicPr>
              <p:cNvPr id="11" name="Picture 10" descr="001450_pitch2_yaw12_caffe_max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5292" y="4083379"/>
                <a:ext cx="1673352" cy="1115569"/>
              </a:xfrm>
              <a:prstGeom prst="rect">
                <a:avLst/>
              </a:prstGeom>
            </p:spPr>
          </p:pic>
          <p:pic>
            <p:nvPicPr>
              <p:cNvPr id="12" name="Picture 11" descr="001450_pitch2_yaw12_places_max.pd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1886" y="5346528"/>
                <a:ext cx="1673352" cy="1115569"/>
              </a:xfrm>
              <a:prstGeom prst="rect">
                <a:avLst/>
              </a:prstGeom>
            </p:spPr>
          </p:pic>
        </p:grpSp>
        <p:grpSp>
          <p:nvGrpSpPr>
            <p:cNvPr id="23" name="Group 22"/>
            <p:cNvGrpSpPr/>
            <p:nvPr/>
          </p:nvGrpSpPr>
          <p:grpSpPr>
            <a:xfrm>
              <a:off x="4716678" y="1417639"/>
              <a:ext cx="1673353" cy="5044458"/>
              <a:chOff x="4675700" y="1417639"/>
              <a:chExt cx="1673353" cy="5044458"/>
            </a:xfrm>
          </p:grpSpPr>
          <p:pic>
            <p:nvPicPr>
              <p:cNvPr id="13" name="Picture 12" descr="000171_pitch1_yaw4.pdf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5701" y="1417639"/>
                <a:ext cx="1673352" cy="1255014"/>
              </a:xfrm>
              <a:prstGeom prst="rect">
                <a:avLst/>
              </a:prstGeom>
            </p:spPr>
          </p:pic>
          <p:pic>
            <p:nvPicPr>
              <p:cNvPr id="14" name="Picture 13" descr="000171_pitch1_yaw4_trained_max.pdf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5701" y="2820232"/>
                <a:ext cx="1673352" cy="1115569"/>
              </a:xfrm>
              <a:prstGeom prst="rect">
                <a:avLst/>
              </a:prstGeom>
            </p:spPr>
          </p:pic>
          <p:pic>
            <p:nvPicPr>
              <p:cNvPr id="15" name="Picture 14" descr="000171_pitch1_yaw4_caffe_max.pdf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5700" y="4083380"/>
                <a:ext cx="1673352" cy="1115569"/>
              </a:xfrm>
              <a:prstGeom prst="rect">
                <a:avLst/>
              </a:prstGeom>
            </p:spPr>
          </p:pic>
          <p:pic>
            <p:nvPicPr>
              <p:cNvPr id="16" name="Picture 15" descr="000171_pitch1_yaw4_places_max.pdf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5700" y="5346529"/>
                <a:ext cx="1673352" cy="1115568"/>
              </a:xfrm>
              <a:prstGeom prst="rect">
                <a:avLst/>
              </a:prstGeom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6835280" y="1417639"/>
              <a:ext cx="1673353" cy="5044458"/>
              <a:chOff x="6835280" y="1417639"/>
              <a:chExt cx="1673353" cy="5044458"/>
            </a:xfrm>
          </p:grpSpPr>
          <p:pic>
            <p:nvPicPr>
              <p:cNvPr id="17" name="Picture 16" descr="000442_pitch1_yaw2.pdf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5281" y="1417639"/>
                <a:ext cx="1673352" cy="1255014"/>
              </a:xfrm>
              <a:prstGeom prst="rect">
                <a:avLst/>
              </a:prstGeom>
            </p:spPr>
          </p:pic>
          <p:pic>
            <p:nvPicPr>
              <p:cNvPr id="18" name="Picture 17" descr="000442_pitch1_yaw2_trained_max.pdf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5281" y="2820233"/>
                <a:ext cx="1673352" cy="1115568"/>
              </a:xfrm>
              <a:prstGeom prst="rect">
                <a:avLst/>
              </a:prstGeom>
            </p:spPr>
          </p:pic>
          <p:pic>
            <p:nvPicPr>
              <p:cNvPr id="19" name="Picture 18" descr="000442_pitch1_yaw2_caffe_max.pdf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5280" y="4083381"/>
                <a:ext cx="1673352" cy="1115567"/>
              </a:xfrm>
              <a:prstGeom prst="rect">
                <a:avLst/>
              </a:prstGeom>
            </p:spPr>
          </p:pic>
          <p:pic>
            <p:nvPicPr>
              <p:cNvPr id="20" name="Picture 19" descr="000442_pitch1_yaw2_places_max.pdf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5280" y="5346529"/>
                <a:ext cx="1673352" cy="1115568"/>
              </a:xfrm>
              <a:prstGeom prst="rect">
                <a:avLst/>
              </a:prstGeom>
            </p:spPr>
          </p:pic>
        </p:grpSp>
      </p:grpSp>
      <p:grpSp>
        <p:nvGrpSpPr>
          <p:cNvPr id="30" name="Group 29"/>
          <p:cNvGrpSpPr/>
          <p:nvPr/>
        </p:nvGrpSpPr>
        <p:grpSpPr>
          <a:xfrm>
            <a:off x="110888" y="1499901"/>
            <a:ext cx="711534" cy="5010444"/>
            <a:chOff x="110888" y="1737401"/>
            <a:chExt cx="711534" cy="5010444"/>
          </a:xfrm>
        </p:grpSpPr>
        <p:sp>
          <p:nvSpPr>
            <p:cNvPr id="26" name="TextBox 25"/>
            <p:cNvSpPr txBox="1"/>
            <p:nvPr/>
          </p:nvSpPr>
          <p:spPr>
            <a:xfrm rot="16200000">
              <a:off x="23218" y="1825071"/>
              <a:ext cx="88322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/>
                <a:t>Input</a:t>
              </a:r>
            </a:p>
            <a:p>
              <a:pPr algn="ctr"/>
              <a:r>
                <a:rPr lang="en-GB" sz="2000" dirty="0"/>
                <a:t>image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-79296" y="3163829"/>
              <a:ext cx="10955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 err="1"/>
                <a:t>AlexNet</a:t>
              </a:r>
              <a:endParaRPr lang="en-GB" sz="2000" dirty="0"/>
            </a:p>
            <a:p>
              <a:pPr algn="ctr"/>
              <a:r>
                <a:rPr lang="en-GB" sz="2000" dirty="0"/>
                <a:t>ours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-85519" y="4447321"/>
              <a:ext cx="11079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 err="1"/>
                <a:t>AlexNet</a:t>
              </a:r>
              <a:endParaRPr lang="en-GB" sz="2000" dirty="0"/>
            </a:p>
            <a:p>
              <a:pPr algn="ctr"/>
              <a:r>
                <a:rPr lang="en-GB" sz="2000" dirty="0"/>
                <a:t>off-shelf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16200000">
              <a:off x="-226374" y="5702697"/>
              <a:ext cx="13824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/>
                <a:t>Places205</a:t>
              </a:r>
            </a:p>
            <a:p>
              <a:pPr algn="ctr"/>
              <a:r>
                <a:rPr lang="en-GB" sz="2000" dirty="0"/>
                <a:t>off-shelf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452237" y="6457890"/>
            <a:ext cx="2691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[</a:t>
            </a:r>
            <a:r>
              <a:rPr lang="en-GB" sz="2000" dirty="0" err="1"/>
              <a:t>Zeiler</a:t>
            </a:r>
            <a:r>
              <a:rPr lang="en-GB" sz="2000" dirty="0"/>
              <a:t> and Fergus 14]</a:t>
            </a:r>
          </a:p>
        </p:txBody>
      </p:sp>
    </p:spTree>
    <p:extLst>
      <p:ext uri="{BB962C8B-B14F-4D97-AF65-F5344CB8AC3E}">
        <p14:creationId xmlns:p14="http://schemas.microsoft.com/office/powerpoint/2010/main" val="403619781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37766"/>
            <a:ext cx="8520599" cy="7635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Why is it difficult?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231833"/>
            <a:ext cx="8094170" cy="2293245"/>
          </a:xfrm>
        </p:spPr>
        <p:txBody>
          <a:bodyPr>
            <a:normAutofit/>
          </a:bodyPr>
          <a:lstStyle/>
          <a:p>
            <a:pPr marL="280988" indent="-280988">
              <a:spcBef>
                <a:spcPts val="1500"/>
              </a:spcBef>
              <a:buFont typeface="Tahoma" pitchFamily="-107" charset="0"/>
              <a:buChar char="•"/>
              <a:tabLst>
                <a:tab pos="280988" algn="l"/>
                <a:tab pos="728663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</a:tabLst>
            </a:pPr>
            <a:r>
              <a:rPr lang="en-GB" sz="2000" dirty="0">
                <a:solidFill>
                  <a:srgbClr val="000000"/>
                </a:solidFill>
                <a:latin typeface="Tahoma" pitchFamily="-107" charset="0"/>
                <a:ea typeface="Arial Unicode MS" pitchFamily="-107" charset="0"/>
                <a:cs typeface="Arial Unicode MS" pitchFamily="-107" charset="0"/>
              </a:rPr>
              <a:t>Lighting changes: Different time of day / year</a:t>
            </a:r>
          </a:p>
          <a:p>
            <a:pPr marL="280988" indent="-280988">
              <a:spcBef>
                <a:spcPts val="1500"/>
              </a:spcBef>
              <a:buFont typeface="Tahoma" pitchFamily="-107" charset="0"/>
              <a:buChar char="•"/>
              <a:tabLst>
                <a:tab pos="280988" algn="l"/>
                <a:tab pos="728663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</a:tabLst>
            </a:pPr>
            <a:r>
              <a:rPr lang="en-GB" sz="2000" dirty="0">
                <a:solidFill>
                  <a:srgbClr val="000000"/>
                </a:solidFill>
                <a:latin typeface="Tahoma" pitchFamily="-107" charset="0"/>
                <a:ea typeface="Arial Unicode MS" pitchFamily="-107" charset="0"/>
                <a:cs typeface="Arial Unicode MS" pitchFamily="-107" charset="0"/>
              </a:rPr>
              <a:t>Changes in camera viewpoint</a:t>
            </a:r>
          </a:p>
          <a:p>
            <a:pPr marL="280988" indent="-280988">
              <a:spcBef>
                <a:spcPts val="1500"/>
              </a:spcBef>
              <a:buFont typeface="Tahoma" pitchFamily="-107" charset="0"/>
              <a:buChar char="•"/>
              <a:tabLst>
                <a:tab pos="280988" algn="l"/>
                <a:tab pos="728663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</a:tabLst>
            </a:pPr>
            <a:r>
              <a:rPr lang="en-GB" sz="2000" dirty="0" err="1">
                <a:solidFill>
                  <a:srgbClr val="000000"/>
                </a:solidFill>
                <a:latin typeface="Tahoma" pitchFamily="-107" charset="0"/>
                <a:ea typeface="Arial Unicode MS" pitchFamily="-107" charset="0"/>
                <a:cs typeface="Arial Unicode MS" pitchFamily="-107" charset="0"/>
              </a:rPr>
              <a:t>Occluders</a:t>
            </a:r>
            <a:r>
              <a:rPr lang="en-GB" sz="2000" dirty="0">
                <a:solidFill>
                  <a:srgbClr val="000000"/>
                </a:solidFill>
                <a:latin typeface="Tahoma" pitchFamily="-107" charset="0"/>
                <a:ea typeface="Arial Unicode MS" pitchFamily="-107" charset="0"/>
                <a:cs typeface="Arial Unicode MS" pitchFamily="-107" charset="0"/>
              </a:rPr>
              <a:t> and ambiguous objects: People, cars, trees, pavement...</a:t>
            </a:r>
          </a:p>
          <a:p>
            <a:pPr marL="280988" indent="-280988">
              <a:spcBef>
                <a:spcPts val="1500"/>
              </a:spcBef>
              <a:buFont typeface="Tahoma" pitchFamily="-107" charset="0"/>
              <a:buChar char="•"/>
              <a:tabLst>
                <a:tab pos="280988" algn="l"/>
                <a:tab pos="728663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</a:tabLst>
            </a:pPr>
            <a:r>
              <a:rPr lang="en-GB" sz="2000" dirty="0">
                <a:solidFill>
                  <a:srgbClr val="000000"/>
                </a:solidFill>
                <a:latin typeface="Tahoma" pitchFamily="-107" charset="0"/>
                <a:ea typeface="Arial Unicode MS" pitchFamily="-107" charset="0"/>
                <a:cs typeface="Arial Unicode MS" pitchFamily="-107" charset="0"/>
              </a:rPr>
              <a:t>Big data: World-scale localization</a:t>
            </a:r>
          </a:p>
          <a:p>
            <a:pPr marL="280988" indent="-280988">
              <a:spcBef>
                <a:spcPts val="1500"/>
              </a:spcBef>
              <a:buFont typeface="Tahoma" pitchFamily="-107" charset="0"/>
              <a:buChar char="•"/>
              <a:tabLst>
                <a:tab pos="280988" algn="l"/>
                <a:tab pos="728663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</a:tabLst>
            </a:pPr>
            <a:endParaRPr lang="en-GB" sz="2000" dirty="0">
              <a:solidFill>
                <a:srgbClr val="000000"/>
              </a:solidFill>
              <a:latin typeface="Tahoma" pitchFamily="-107" charset="0"/>
              <a:ea typeface="Arial Unicode MS" pitchFamily="-107" charset="0"/>
              <a:cs typeface="Arial Unicode MS" pitchFamily="-107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17603" y="3525077"/>
            <a:ext cx="7908795" cy="2853370"/>
            <a:chOff x="611512" y="3525077"/>
            <a:chExt cx="7908795" cy="285337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512" y="3525077"/>
              <a:ext cx="3804492" cy="285336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5815" y="3525078"/>
              <a:ext cx="3804492" cy="2853369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 bwMode="auto">
          <a:xfrm>
            <a:off x="158657" y="1738607"/>
            <a:ext cx="8089900" cy="530706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49676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37766"/>
            <a:ext cx="8520599" cy="7635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Why is it difficult?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17603" y="3525077"/>
            <a:ext cx="7908795" cy="2853370"/>
            <a:chOff x="611512" y="3525077"/>
            <a:chExt cx="7908795" cy="285337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512" y="3525077"/>
              <a:ext cx="3804492" cy="285336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5815" y="3525078"/>
              <a:ext cx="3804492" cy="2853369"/>
            </a:xfrm>
            <a:prstGeom prst="rect">
              <a:avLst/>
            </a:prstGeom>
          </p:spPr>
        </p:pic>
      </p:grp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311700" y="1231833"/>
            <a:ext cx="8094170" cy="229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rmAutofit/>
          </a:bodyPr>
          <a:lstStyle>
            <a:lvl1pPr marL="342866" indent="-342866" algn="l" rtl="0" eaLnBrk="0" fontAlgn="base" hangingPunct="0">
              <a:spcBef>
                <a:spcPts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876" indent="-285722" algn="l" rtl="0" eaLnBrk="0" fontAlgn="base" hangingPunct="0"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Char char="•"/>
              <a:defRPr sz="2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142886" indent="-228577" algn="l" rtl="0" eaLnBrk="0" fontAlgn="base" hangingPunct="0">
              <a:spcBef>
                <a:spcPts val="0"/>
              </a:spcBef>
              <a:spcAft>
                <a:spcPct val="0"/>
              </a:spcAft>
              <a:buChar char="&gt;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598453" indent="-226990" algn="l" rtl="0" eaLnBrk="0" fontAlgn="base" hangingPunct="0">
              <a:spcBef>
                <a:spcPts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2057194" indent="-228577" algn="l" rtl="0" eaLnBrk="0" fontAlgn="base" hangingPunct="0">
              <a:spcBef>
                <a:spcPts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514348" indent="-228577" algn="l" rtl="0" eaLnBrk="0" fontAlgn="base" hangingPunct="0">
              <a:spcBef>
                <a:spcPts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502" indent="-228577" algn="l" rtl="0" eaLnBrk="0" fontAlgn="base" hangingPunct="0">
              <a:spcBef>
                <a:spcPts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8657" indent="-228577" algn="l" rtl="0" eaLnBrk="0" fontAlgn="base" hangingPunct="0">
              <a:spcBef>
                <a:spcPts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5812" indent="-228577" algn="l" rtl="0" eaLnBrk="0" fontAlgn="base" hangingPunct="0">
              <a:spcBef>
                <a:spcPts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 marL="280988" indent="-280988">
              <a:spcBef>
                <a:spcPts val="1500"/>
              </a:spcBef>
              <a:buFont typeface="Tahoma" pitchFamily="-107" charset="0"/>
              <a:buChar char="•"/>
              <a:tabLst>
                <a:tab pos="280988" algn="l"/>
                <a:tab pos="728663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</a:tabLst>
            </a:pPr>
            <a:r>
              <a:rPr lang="en-GB" sz="2000" kern="0" dirty="0">
                <a:solidFill>
                  <a:srgbClr val="000000"/>
                </a:solidFill>
                <a:latin typeface="Tahoma" pitchFamily="-107" charset="0"/>
                <a:ea typeface="Arial Unicode MS" pitchFamily="-107" charset="0"/>
                <a:cs typeface="Arial Unicode MS" pitchFamily="-107" charset="0"/>
              </a:rPr>
              <a:t>Lighting changes: Different time of day / year</a:t>
            </a:r>
          </a:p>
          <a:p>
            <a:pPr marL="280988" indent="-280988">
              <a:spcBef>
                <a:spcPts val="1500"/>
              </a:spcBef>
              <a:buFont typeface="Tahoma" pitchFamily="-107" charset="0"/>
              <a:buChar char="•"/>
              <a:tabLst>
                <a:tab pos="280988" algn="l"/>
                <a:tab pos="728663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</a:tabLst>
            </a:pPr>
            <a:r>
              <a:rPr lang="en-GB" sz="2000" kern="0" dirty="0">
                <a:solidFill>
                  <a:srgbClr val="000000"/>
                </a:solidFill>
                <a:latin typeface="Tahoma" pitchFamily="-107" charset="0"/>
                <a:ea typeface="Arial Unicode MS" pitchFamily="-107" charset="0"/>
                <a:cs typeface="Arial Unicode MS" pitchFamily="-107" charset="0"/>
              </a:rPr>
              <a:t>Changes in camera viewpoint</a:t>
            </a:r>
          </a:p>
          <a:p>
            <a:pPr marL="280988" indent="-280988">
              <a:spcBef>
                <a:spcPts val="1500"/>
              </a:spcBef>
              <a:buFont typeface="Tahoma" pitchFamily="-107" charset="0"/>
              <a:buChar char="•"/>
              <a:tabLst>
                <a:tab pos="280988" algn="l"/>
                <a:tab pos="728663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</a:tabLst>
            </a:pPr>
            <a:r>
              <a:rPr lang="en-GB" sz="2000" kern="0" dirty="0" err="1">
                <a:solidFill>
                  <a:srgbClr val="000000"/>
                </a:solidFill>
                <a:latin typeface="Tahoma" pitchFamily="-107" charset="0"/>
                <a:ea typeface="Arial Unicode MS" pitchFamily="-107" charset="0"/>
                <a:cs typeface="Arial Unicode MS" pitchFamily="-107" charset="0"/>
              </a:rPr>
              <a:t>Occluders</a:t>
            </a:r>
            <a:r>
              <a:rPr lang="en-GB" sz="2000" kern="0" dirty="0">
                <a:solidFill>
                  <a:srgbClr val="000000"/>
                </a:solidFill>
                <a:latin typeface="Tahoma" pitchFamily="-107" charset="0"/>
                <a:ea typeface="Arial Unicode MS" pitchFamily="-107" charset="0"/>
                <a:cs typeface="Arial Unicode MS" pitchFamily="-107" charset="0"/>
              </a:rPr>
              <a:t> and ambiguous objects: People, cars, trees, pavement...</a:t>
            </a:r>
          </a:p>
          <a:p>
            <a:pPr marL="280988" indent="-280988">
              <a:spcBef>
                <a:spcPts val="1500"/>
              </a:spcBef>
              <a:buFont typeface="Tahoma" pitchFamily="-107" charset="0"/>
              <a:buChar char="•"/>
              <a:tabLst>
                <a:tab pos="280988" algn="l"/>
                <a:tab pos="728663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</a:tabLst>
            </a:pPr>
            <a:r>
              <a:rPr lang="en-GB" sz="2000" kern="0" dirty="0">
                <a:solidFill>
                  <a:srgbClr val="000000"/>
                </a:solidFill>
                <a:latin typeface="Tahoma" pitchFamily="-107" charset="0"/>
                <a:ea typeface="Arial Unicode MS" pitchFamily="-107" charset="0"/>
                <a:cs typeface="Arial Unicode MS" pitchFamily="-107" charset="0"/>
              </a:rPr>
              <a:t>Big data: World-scale localization</a:t>
            </a:r>
          </a:p>
          <a:p>
            <a:pPr marL="280988" indent="-280988">
              <a:spcBef>
                <a:spcPts val="1500"/>
              </a:spcBef>
              <a:buFont typeface="Tahoma" pitchFamily="-107" charset="0"/>
              <a:buChar char="•"/>
              <a:tabLst>
                <a:tab pos="280988" algn="l"/>
                <a:tab pos="728663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</a:tabLst>
            </a:pPr>
            <a:endParaRPr lang="en-GB" sz="2000" kern="0" dirty="0">
              <a:solidFill>
                <a:srgbClr val="000000"/>
              </a:solidFill>
              <a:latin typeface="Tahoma" pitchFamily="-107" charset="0"/>
              <a:ea typeface="Arial Unicode MS" pitchFamily="-107" charset="0"/>
              <a:cs typeface="Arial Unicode MS" pitchFamily="-107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58657" y="2212335"/>
            <a:ext cx="8089900" cy="530706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388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37766"/>
            <a:ext cx="8520599" cy="7635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Why is it difficult?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231833"/>
            <a:ext cx="7936857" cy="2293245"/>
          </a:xfrm>
        </p:spPr>
        <p:txBody>
          <a:bodyPr>
            <a:normAutofit/>
          </a:bodyPr>
          <a:lstStyle/>
          <a:p>
            <a:pPr marL="280988" indent="-280988">
              <a:spcBef>
                <a:spcPts val="1500"/>
              </a:spcBef>
              <a:buFont typeface="Tahoma" pitchFamily="-107" charset="0"/>
              <a:buChar char="•"/>
              <a:tabLst>
                <a:tab pos="280988" algn="l"/>
                <a:tab pos="728663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</a:tabLst>
            </a:pPr>
            <a:r>
              <a:rPr lang="en-GB" sz="2000" dirty="0">
                <a:solidFill>
                  <a:srgbClr val="000000"/>
                </a:solidFill>
                <a:latin typeface="Tahoma" pitchFamily="-107" charset="0"/>
                <a:ea typeface="Arial Unicode MS" pitchFamily="-107" charset="0"/>
                <a:cs typeface="Arial Unicode MS" pitchFamily="-107" charset="0"/>
              </a:rPr>
              <a:t>Lighting changes: Different time of day / year</a:t>
            </a:r>
          </a:p>
          <a:p>
            <a:pPr marL="280988" indent="-280988">
              <a:spcBef>
                <a:spcPts val="1500"/>
              </a:spcBef>
              <a:buFont typeface="Tahoma" pitchFamily="-107" charset="0"/>
              <a:buChar char="•"/>
              <a:tabLst>
                <a:tab pos="280988" algn="l"/>
                <a:tab pos="728663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</a:tabLst>
            </a:pPr>
            <a:r>
              <a:rPr lang="en-GB" sz="2000" dirty="0">
                <a:solidFill>
                  <a:srgbClr val="000000"/>
                </a:solidFill>
                <a:latin typeface="Tahoma" pitchFamily="-107" charset="0"/>
                <a:ea typeface="Arial Unicode MS" pitchFamily="-107" charset="0"/>
                <a:cs typeface="Arial Unicode MS" pitchFamily="-107" charset="0"/>
              </a:rPr>
              <a:t>Changes in camera viewpoint</a:t>
            </a:r>
          </a:p>
          <a:p>
            <a:pPr marL="280988" indent="-280988">
              <a:spcBef>
                <a:spcPts val="1500"/>
              </a:spcBef>
              <a:buFont typeface="Tahoma" pitchFamily="-107" charset="0"/>
              <a:buChar char="•"/>
              <a:tabLst>
                <a:tab pos="280988" algn="l"/>
                <a:tab pos="728663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</a:tabLst>
            </a:pPr>
            <a:r>
              <a:rPr lang="en-GB" sz="2000" dirty="0" err="1">
                <a:solidFill>
                  <a:srgbClr val="000000"/>
                </a:solidFill>
                <a:latin typeface="Tahoma" pitchFamily="-107" charset="0"/>
                <a:ea typeface="Arial Unicode MS" pitchFamily="-107" charset="0"/>
                <a:cs typeface="Arial Unicode MS" pitchFamily="-107" charset="0"/>
              </a:rPr>
              <a:t>Occluders</a:t>
            </a:r>
            <a:r>
              <a:rPr lang="en-GB" sz="2000" dirty="0">
                <a:solidFill>
                  <a:srgbClr val="000000"/>
                </a:solidFill>
                <a:latin typeface="Tahoma" pitchFamily="-107" charset="0"/>
                <a:ea typeface="Arial Unicode MS" pitchFamily="-107" charset="0"/>
                <a:cs typeface="Arial Unicode MS" pitchFamily="-107" charset="0"/>
              </a:rPr>
              <a:t> and ambiguous objects: Trees, cars, pavement...</a:t>
            </a:r>
          </a:p>
          <a:p>
            <a:pPr marL="280988" indent="-280988">
              <a:spcBef>
                <a:spcPts val="1500"/>
              </a:spcBef>
              <a:buFont typeface="Tahoma" pitchFamily="-107" charset="0"/>
              <a:buChar char="•"/>
              <a:tabLst>
                <a:tab pos="280988" algn="l"/>
                <a:tab pos="728663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</a:tabLst>
            </a:pPr>
            <a:r>
              <a:rPr lang="en-GB" sz="2000" dirty="0">
                <a:solidFill>
                  <a:srgbClr val="000000"/>
                </a:solidFill>
                <a:latin typeface="Tahoma" pitchFamily="-107" charset="0"/>
                <a:ea typeface="Arial Unicode MS" pitchFamily="-107" charset="0"/>
                <a:cs typeface="Arial Unicode MS" pitchFamily="-107" charset="0"/>
              </a:rPr>
              <a:t>Big data: World-scale localization</a:t>
            </a:r>
          </a:p>
          <a:p>
            <a:pPr marL="280988" indent="-280988">
              <a:spcBef>
                <a:spcPts val="1500"/>
              </a:spcBef>
              <a:buFont typeface="Tahoma" pitchFamily="-107" charset="0"/>
              <a:buChar char="•"/>
              <a:tabLst>
                <a:tab pos="280988" algn="l"/>
                <a:tab pos="728663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</a:tabLst>
            </a:pPr>
            <a:endParaRPr lang="en-GB" sz="2000" dirty="0">
              <a:solidFill>
                <a:srgbClr val="000000"/>
              </a:solidFill>
              <a:latin typeface="Tahoma" pitchFamily="-107" charset="0"/>
              <a:ea typeface="Arial Unicode MS" pitchFamily="-107" charset="0"/>
              <a:cs typeface="Arial Unicode MS" pitchFamily="-107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158657" y="2719110"/>
            <a:ext cx="8089900" cy="530706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6609" b="10276"/>
          <a:stretch/>
        </p:blipFill>
        <p:spPr>
          <a:xfrm>
            <a:off x="1589060" y="3536095"/>
            <a:ext cx="5965878" cy="295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50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311700" y="1615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-US" sz="3200" dirty="0">
                <a:solidFill>
                  <a:srgbClr val="FF0000"/>
                </a:solidFill>
              </a:rPr>
              <a:t>The a</a:t>
            </a:r>
            <a:r>
              <a:rPr lang="en" sz="3200" dirty="0">
                <a:solidFill>
                  <a:srgbClr val="FF0000"/>
                </a:solidFill>
              </a:rPr>
              <a:t>pproach: </a:t>
            </a:r>
            <a:r>
              <a:rPr lang="en-US" sz="3200" dirty="0">
                <a:solidFill>
                  <a:srgbClr val="FF0000"/>
                </a:solidFill>
              </a:rPr>
              <a:t>v</a:t>
            </a:r>
            <a:r>
              <a:rPr lang="en" sz="3200" dirty="0">
                <a:solidFill>
                  <a:srgbClr val="FF0000"/>
                </a:solidFill>
              </a:rPr>
              <a:t>isual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" sz="3200" dirty="0">
                <a:solidFill>
                  <a:srgbClr val="FF0000"/>
                </a:solidFill>
              </a:rPr>
              <a:t>nstance </a:t>
            </a:r>
            <a:r>
              <a:rPr lang="en-US" sz="3200" dirty="0">
                <a:solidFill>
                  <a:srgbClr val="FF0000"/>
                </a:solidFill>
              </a:rPr>
              <a:t>recognition</a:t>
            </a:r>
            <a:endParaRPr lang="en" sz="32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06745" y="1459400"/>
            <a:ext cx="6687124" cy="5136008"/>
            <a:chOff x="1171745" y="1459400"/>
            <a:chExt cx="6687124" cy="5136008"/>
          </a:xfrm>
        </p:grpSpPr>
        <p:pic>
          <p:nvPicPr>
            <p:cNvPr id="110" name="Shape 11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974650" y="4242650"/>
              <a:ext cx="2962500" cy="21712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1" name="Shape 111"/>
            <p:cNvCxnSpPr/>
            <p:nvPr/>
          </p:nvCxnSpPr>
          <p:spPr>
            <a:xfrm flipH="1">
              <a:off x="4443417" y="2065113"/>
              <a:ext cx="1878600" cy="2570999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12" name="Shape 112"/>
            <p:cNvCxnSpPr/>
            <p:nvPr/>
          </p:nvCxnSpPr>
          <p:spPr>
            <a:xfrm flipH="1">
              <a:off x="4862825" y="3369312"/>
              <a:ext cx="1459200" cy="11649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13" name="Shape 113"/>
            <p:cNvCxnSpPr/>
            <p:nvPr/>
          </p:nvCxnSpPr>
          <p:spPr>
            <a:xfrm flipH="1">
              <a:off x="4727000" y="4673512"/>
              <a:ext cx="1553700" cy="9474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15" name="Shape 115"/>
            <p:cNvCxnSpPr/>
            <p:nvPr/>
          </p:nvCxnSpPr>
          <p:spPr>
            <a:xfrm flipH="1">
              <a:off x="4273425" y="5977687"/>
              <a:ext cx="2007300" cy="1776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17" name="Shape 117"/>
            <p:cNvCxnSpPr/>
            <p:nvPr/>
          </p:nvCxnSpPr>
          <p:spPr>
            <a:xfrm>
              <a:off x="2755625" y="4593637"/>
              <a:ext cx="1211700" cy="3003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19" name="Shape 119"/>
            <p:cNvCxnSpPr/>
            <p:nvPr/>
          </p:nvCxnSpPr>
          <p:spPr>
            <a:xfrm rot="10800000" flipH="1">
              <a:off x="2714324" y="5046481"/>
              <a:ext cx="1405500" cy="9312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pic>
          <p:nvPicPr>
            <p:cNvPr id="21" name="Picture 20" descr="NgI1BhO1tp5Am7kAIiA1ag__200907_35652586_139697805_060_012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745" y="3999682"/>
              <a:ext cx="1583880" cy="118791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6274989" y="1459400"/>
              <a:ext cx="1583880" cy="5118627"/>
              <a:chOff x="6322025" y="1471158"/>
              <a:chExt cx="1583880" cy="5118627"/>
            </a:xfrm>
          </p:grpSpPr>
          <p:pic>
            <p:nvPicPr>
              <p:cNvPr id="18" name="Picture 17" descr="PkUc3LfklI_we8GBHaeY6w__201306_35656887_139694369_240_012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025" y="1471158"/>
                <a:ext cx="1583880" cy="1187910"/>
              </a:xfrm>
              <a:prstGeom prst="rect">
                <a:avLst/>
              </a:prstGeom>
            </p:spPr>
          </p:pic>
          <p:pic>
            <p:nvPicPr>
              <p:cNvPr id="19" name="Picture 18" descr="E_igYyDl6xvI-JJfLQm3kw__201505_35650414_139713658_210_012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025" y="2781397"/>
                <a:ext cx="1583880" cy="1187910"/>
              </a:xfrm>
              <a:prstGeom prst="rect">
                <a:avLst/>
              </a:prstGeom>
            </p:spPr>
          </p:pic>
          <p:pic>
            <p:nvPicPr>
              <p:cNvPr id="22" name="Picture 21" descr="UpBQktuVjey9HmIOjhAN-A__200907_35651747_139697108_300_012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025" y="4091636"/>
                <a:ext cx="1583880" cy="1187910"/>
              </a:xfrm>
              <a:prstGeom prst="rect">
                <a:avLst/>
              </a:prstGeom>
            </p:spPr>
          </p:pic>
          <p:pic>
            <p:nvPicPr>
              <p:cNvPr id="23" name="Picture 22" descr="lJrZpauFJodydIkU2r6SoQ__201503_35657303_139695911_210_012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025" y="5401875"/>
                <a:ext cx="1583880" cy="1187910"/>
              </a:xfrm>
              <a:prstGeom prst="rect">
                <a:avLst/>
              </a:prstGeom>
            </p:spPr>
          </p:pic>
        </p:grpSp>
        <p:pic>
          <p:nvPicPr>
            <p:cNvPr id="24" name="Picture 23" descr="pdhMATX33B2R-EyMmnKYlg__201407_35653104_139704995_120_012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745" y="5407498"/>
              <a:ext cx="1583880" cy="118791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663191" y="1905404"/>
            <a:ext cx="51285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dirty="0"/>
              <a:t>Represent the world by a set of geotagged images</a:t>
            </a:r>
          </a:p>
        </p:txBody>
      </p:sp>
    </p:spTree>
    <p:extLst>
      <p:ext uri="{BB962C8B-B14F-4D97-AF65-F5344CB8AC3E}">
        <p14:creationId xmlns:p14="http://schemas.microsoft.com/office/powerpoint/2010/main" val="2069530152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Oval 73"/>
          <p:cNvSpPr/>
          <p:nvPr/>
        </p:nvSpPr>
        <p:spPr bwMode="auto">
          <a:xfrm>
            <a:off x="4728547" y="4886523"/>
            <a:ext cx="1013072" cy="592103"/>
          </a:xfrm>
          <a:prstGeom prst="ellipse">
            <a:avLst/>
          </a:prstGeom>
          <a:noFill/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882783" y="3234867"/>
            <a:ext cx="5994005" cy="3605345"/>
            <a:chOff x="2882783" y="3234867"/>
            <a:chExt cx="5994005" cy="3605345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82783" y="3234867"/>
              <a:ext cx="5994005" cy="3596402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5102660" y="6440102"/>
              <a:ext cx="33602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Image representation space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912747" y="1448721"/>
            <a:ext cx="5517346" cy="4675793"/>
            <a:chOff x="2912747" y="1448721"/>
            <a:chExt cx="5517346" cy="4675793"/>
          </a:xfrm>
          <a:solidFill>
            <a:srgbClr val="00B0F0"/>
          </a:solidFill>
        </p:grpSpPr>
        <p:sp>
          <p:nvSpPr>
            <p:cNvPr id="4" name="Curved Right Arrow 3"/>
            <p:cNvSpPr/>
            <p:nvPr/>
          </p:nvSpPr>
          <p:spPr bwMode="auto">
            <a:xfrm rot="21265222">
              <a:off x="2912747" y="1899579"/>
              <a:ext cx="774538" cy="2954961"/>
            </a:xfrm>
            <a:prstGeom prst="curvedRightArrow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37" name="Curved Right Arrow 36"/>
            <p:cNvSpPr/>
            <p:nvPr/>
          </p:nvSpPr>
          <p:spPr bwMode="auto">
            <a:xfrm rot="20080566">
              <a:off x="3997258" y="1448721"/>
              <a:ext cx="854894" cy="3173041"/>
            </a:xfrm>
            <a:prstGeom prst="curvedRightArrow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38" name="Curved Right Arrow 37"/>
            <p:cNvSpPr/>
            <p:nvPr/>
          </p:nvSpPr>
          <p:spPr bwMode="auto">
            <a:xfrm rot="198131" flipH="1">
              <a:off x="6241694" y="3175548"/>
              <a:ext cx="783990" cy="2948966"/>
            </a:xfrm>
            <a:prstGeom prst="curvedRightArrow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39" name="Curved Right Arrow 38"/>
            <p:cNvSpPr/>
            <p:nvPr/>
          </p:nvSpPr>
          <p:spPr bwMode="auto">
            <a:xfrm flipH="1">
              <a:off x="7510631" y="2447223"/>
              <a:ext cx="919462" cy="3099373"/>
            </a:xfrm>
            <a:prstGeom prst="curvedRightArrow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43" name="Curved Right Arrow 42"/>
            <p:cNvSpPr/>
            <p:nvPr/>
          </p:nvSpPr>
          <p:spPr bwMode="auto">
            <a:xfrm rot="1793007" flipH="1">
              <a:off x="6176623" y="2765233"/>
              <a:ext cx="919462" cy="3099373"/>
            </a:xfrm>
            <a:prstGeom prst="curvedRightArrow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44" name="Curved Right Arrow 43"/>
            <p:cNvSpPr/>
            <p:nvPr/>
          </p:nvSpPr>
          <p:spPr bwMode="auto">
            <a:xfrm rot="2499006" flipH="1">
              <a:off x="6898328" y="2084846"/>
              <a:ext cx="919462" cy="3099373"/>
            </a:xfrm>
            <a:prstGeom prst="curvedRightArrow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Arial" pitchFamily="-106" charset="0"/>
              </a:endParaRPr>
            </a:p>
          </p:txBody>
        </p:sp>
      </p:grpSp>
      <p:sp>
        <p:nvSpPr>
          <p:cNvPr id="26" name="Shape 105"/>
          <p:cNvSpPr txBox="1">
            <a:spLocks noGrp="1"/>
          </p:cNvSpPr>
          <p:nvPr>
            <p:ph type="title"/>
          </p:nvPr>
        </p:nvSpPr>
        <p:spPr>
          <a:xfrm>
            <a:off x="311700" y="1615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-US" sz="3200" dirty="0">
                <a:solidFill>
                  <a:srgbClr val="FF0000"/>
                </a:solidFill>
              </a:rPr>
              <a:t>The a</a:t>
            </a:r>
            <a:r>
              <a:rPr lang="en" sz="3200" dirty="0">
                <a:solidFill>
                  <a:srgbClr val="FF0000"/>
                </a:solidFill>
              </a:rPr>
              <a:t>pproach: </a:t>
            </a:r>
            <a:r>
              <a:rPr lang="en-US" sz="3200" dirty="0">
                <a:solidFill>
                  <a:srgbClr val="FF0000"/>
                </a:solidFill>
              </a:rPr>
              <a:t>v</a:t>
            </a:r>
            <a:r>
              <a:rPr lang="en" sz="3200" dirty="0">
                <a:solidFill>
                  <a:srgbClr val="FF0000"/>
                </a:solidFill>
              </a:rPr>
              <a:t>isual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" sz="3200" dirty="0">
                <a:solidFill>
                  <a:srgbClr val="FF0000"/>
                </a:solidFill>
              </a:rPr>
              <a:t>nstance </a:t>
            </a:r>
            <a:r>
              <a:rPr lang="en-US" sz="3200" dirty="0">
                <a:solidFill>
                  <a:srgbClr val="FF0000"/>
                </a:solidFill>
              </a:rPr>
              <a:t>recognition</a:t>
            </a:r>
            <a:endParaRPr lang="en" sz="3200" dirty="0"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99878" y="95464"/>
            <a:ext cx="4260978" cy="3272620"/>
            <a:chOff x="1171745" y="1459400"/>
            <a:chExt cx="6687124" cy="5136008"/>
          </a:xfrm>
          <a:scene3d>
            <a:camera prst="isometricBottomDown"/>
            <a:lightRig rig="threePt" dir="t"/>
          </a:scene3d>
        </p:grpSpPr>
        <p:pic>
          <p:nvPicPr>
            <p:cNvPr id="6" name="Shape 11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74650" y="4242650"/>
              <a:ext cx="2962500" cy="21712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" name="Shape 111"/>
            <p:cNvCxnSpPr/>
            <p:nvPr/>
          </p:nvCxnSpPr>
          <p:spPr>
            <a:xfrm flipH="1">
              <a:off x="4443417" y="2065113"/>
              <a:ext cx="1878600" cy="2570999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8" name="Shape 112"/>
            <p:cNvCxnSpPr/>
            <p:nvPr/>
          </p:nvCxnSpPr>
          <p:spPr>
            <a:xfrm flipH="1">
              <a:off x="4862825" y="3369312"/>
              <a:ext cx="1459200" cy="11649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9" name="Shape 113"/>
            <p:cNvCxnSpPr/>
            <p:nvPr/>
          </p:nvCxnSpPr>
          <p:spPr>
            <a:xfrm flipH="1">
              <a:off x="4727000" y="4673512"/>
              <a:ext cx="1553700" cy="9474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0" name="Shape 115"/>
            <p:cNvCxnSpPr/>
            <p:nvPr/>
          </p:nvCxnSpPr>
          <p:spPr>
            <a:xfrm flipH="1">
              <a:off x="4273425" y="5977687"/>
              <a:ext cx="2007300" cy="1776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1" name="Shape 117"/>
            <p:cNvCxnSpPr/>
            <p:nvPr/>
          </p:nvCxnSpPr>
          <p:spPr>
            <a:xfrm>
              <a:off x="2755625" y="4593637"/>
              <a:ext cx="1211700" cy="3003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2" name="Shape 119"/>
            <p:cNvCxnSpPr/>
            <p:nvPr/>
          </p:nvCxnSpPr>
          <p:spPr>
            <a:xfrm rot="10800000" flipH="1">
              <a:off x="2714324" y="5046481"/>
              <a:ext cx="1405500" cy="9312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pic>
          <p:nvPicPr>
            <p:cNvPr id="13" name="Picture 12" descr="NgI1BhO1tp5Am7kAIiA1ag__200907_35652586_139697805_060_012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745" y="3999682"/>
              <a:ext cx="1583880" cy="1187910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6274989" y="1459400"/>
              <a:ext cx="1583880" cy="5118627"/>
              <a:chOff x="6322025" y="1471158"/>
              <a:chExt cx="1583880" cy="5118627"/>
            </a:xfrm>
          </p:grpSpPr>
          <p:pic>
            <p:nvPicPr>
              <p:cNvPr id="16" name="Picture 15" descr="PkUc3LfklI_we8GBHaeY6w__201306_35656887_139694369_240_012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025" y="1471158"/>
                <a:ext cx="1583880" cy="1187910"/>
              </a:xfrm>
              <a:prstGeom prst="rect">
                <a:avLst/>
              </a:prstGeom>
            </p:spPr>
          </p:pic>
          <p:pic>
            <p:nvPicPr>
              <p:cNvPr id="17" name="Picture 16" descr="E_igYyDl6xvI-JJfLQm3kw__201505_35650414_139713658_210_012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025" y="2781397"/>
                <a:ext cx="1583880" cy="1187910"/>
              </a:xfrm>
              <a:prstGeom prst="rect">
                <a:avLst/>
              </a:prstGeom>
            </p:spPr>
          </p:pic>
          <p:pic>
            <p:nvPicPr>
              <p:cNvPr id="18" name="Picture 17" descr="UpBQktuVjey9HmIOjhAN-A__200907_35651747_139697108_300_012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025" y="4091636"/>
                <a:ext cx="1583880" cy="1187910"/>
              </a:xfrm>
              <a:prstGeom prst="rect">
                <a:avLst/>
              </a:prstGeom>
            </p:spPr>
          </p:pic>
          <p:pic>
            <p:nvPicPr>
              <p:cNvPr id="19" name="Picture 18" descr="lJrZpauFJodydIkU2r6SoQ__201503_35657303_139695911_210_012.pd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025" y="5401875"/>
                <a:ext cx="1583880" cy="1187910"/>
              </a:xfrm>
              <a:prstGeom prst="rect">
                <a:avLst/>
              </a:prstGeom>
            </p:spPr>
          </p:pic>
        </p:grpSp>
        <p:pic>
          <p:nvPicPr>
            <p:cNvPr id="15" name="Picture 14" descr="pdhMATX33B2R-EyMmnKYlg__201407_35653104_139704995_120_012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745" y="5407498"/>
              <a:ext cx="1583880" cy="1187910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1975097" y="2887427"/>
            <a:ext cx="6823251" cy="2963752"/>
            <a:chOff x="1975097" y="2887427"/>
            <a:chExt cx="6823251" cy="2963752"/>
          </a:xfrm>
        </p:grpSpPr>
        <p:grpSp>
          <p:nvGrpSpPr>
            <p:cNvPr id="45" name="Group 44"/>
            <p:cNvGrpSpPr/>
            <p:nvPr/>
          </p:nvGrpSpPr>
          <p:grpSpPr>
            <a:xfrm>
              <a:off x="3984049" y="2887427"/>
              <a:ext cx="1021433" cy="523220"/>
              <a:chOff x="-3128645" y="1299524"/>
              <a:chExt cx="1021433" cy="523220"/>
            </a:xfrm>
          </p:grpSpPr>
          <p:pic>
            <p:nvPicPr>
              <p:cNvPr id="29" name="Picture 28" descr="NgI1BhO1tp5Am7kAIiA1ag__200907_35652586_139697805_060_012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776973" y="1455057"/>
                <a:ext cx="392826" cy="294620"/>
              </a:xfrm>
              <a:prstGeom prst="rect">
                <a:avLst/>
              </a:prstGeom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-3128645" y="1299524"/>
                <a:ext cx="102143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f(     )</a:t>
                </a: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6303701" y="5327959"/>
              <a:ext cx="1021433" cy="523220"/>
              <a:chOff x="-3209319" y="3357821"/>
              <a:chExt cx="1021433" cy="523220"/>
            </a:xfrm>
          </p:grpSpPr>
          <p:pic>
            <p:nvPicPr>
              <p:cNvPr id="35" name="Picture 34" descr="lJrZpauFJodydIkU2r6SoQ__201503_35657303_139695911_210_012.pd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852484" y="3508488"/>
                <a:ext cx="392826" cy="294620"/>
              </a:xfrm>
              <a:prstGeom prst="rect">
                <a:avLst/>
              </a:prstGeom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-3209319" y="3357821"/>
                <a:ext cx="102143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f(     )</a:t>
                </a: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5948757" y="4712510"/>
              <a:ext cx="1021433" cy="523220"/>
              <a:chOff x="-2431860" y="2667050"/>
              <a:chExt cx="1021433" cy="523220"/>
            </a:xfrm>
          </p:grpSpPr>
          <p:pic>
            <p:nvPicPr>
              <p:cNvPr id="34" name="Picture 33" descr="UpBQktuVjey9HmIOjhAN-A__200907_35651747_139697108_300_012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074095" y="2825028"/>
                <a:ext cx="392826" cy="294620"/>
              </a:xfrm>
              <a:prstGeom prst="rect">
                <a:avLst/>
              </a:prstGeom>
            </p:spPr>
          </p:pic>
          <p:sp>
            <p:nvSpPr>
              <p:cNvPr id="50" name="TextBox 49"/>
              <p:cNvSpPr txBox="1"/>
              <p:nvPr/>
            </p:nvSpPr>
            <p:spPr>
              <a:xfrm>
                <a:off x="-2431860" y="2667050"/>
                <a:ext cx="102143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f(     )</a:t>
                </a: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7776915" y="4313292"/>
              <a:ext cx="1021433" cy="523220"/>
              <a:chOff x="-2529604" y="2065018"/>
              <a:chExt cx="1021433" cy="523220"/>
            </a:xfrm>
          </p:grpSpPr>
          <p:pic>
            <p:nvPicPr>
              <p:cNvPr id="33" name="Picture 32" descr="E_igYyDl6xvI-JJfLQm3kw__201505_35650414_139713658_210_012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178734" y="2232536"/>
                <a:ext cx="392826" cy="294620"/>
              </a:xfrm>
              <a:prstGeom prst="rect">
                <a:avLst/>
              </a:prstGeom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-2529604" y="2065018"/>
                <a:ext cx="102143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f(     )</a:t>
                </a: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7370633" y="3453418"/>
              <a:ext cx="1021433" cy="523220"/>
              <a:chOff x="-2138823" y="2065018"/>
              <a:chExt cx="1021433" cy="523220"/>
            </a:xfrm>
          </p:grpSpPr>
          <p:pic>
            <p:nvPicPr>
              <p:cNvPr id="32" name="Picture 31" descr="PkUc3LfklI_we8GBHaeY6w__201306_35656887_139694369_240_012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771354" y="2225043"/>
                <a:ext cx="392826" cy="294620"/>
              </a:xfrm>
              <a:prstGeom prst="rect">
                <a:avLst/>
              </a:prstGeom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-2138823" y="2065018"/>
                <a:ext cx="102143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f(     )</a:t>
                </a: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1975097" y="3105431"/>
              <a:ext cx="1021433" cy="523220"/>
              <a:chOff x="-3169799" y="1467132"/>
              <a:chExt cx="1021433" cy="523220"/>
            </a:xfrm>
          </p:grpSpPr>
          <p:pic>
            <p:nvPicPr>
              <p:cNvPr id="31" name="Picture 30" descr="pdhMATX33B2R-EyMmnKYlg__201407_35653104_139704995_120_012.pdf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804163" y="1620104"/>
                <a:ext cx="392826" cy="294620"/>
              </a:xfrm>
              <a:prstGeom prst="rect">
                <a:avLst/>
              </a:prstGeom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-3169799" y="1467132"/>
                <a:ext cx="102143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f(     )</a:t>
                </a:r>
              </a:p>
            </p:txBody>
          </p:sp>
        </p:grpSp>
      </p:grpSp>
      <p:grpSp>
        <p:nvGrpSpPr>
          <p:cNvPr id="67" name="Group 66"/>
          <p:cNvGrpSpPr/>
          <p:nvPr/>
        </p:nvGrpSpPr>
        <p:grpSpPr>
          <a:xfrm>
            <a:off x="3653643" y="3868844"/>
            <a:ext cx="4056489" cy="2254509"/>
            <a:chOff x="3653643" y="3868844"/>
            <a:chExt cx="4056489" cy="2254509"/>
          </a:xfrm>
        </p:grpSpPr>
        <p:sp>
          <p:nvSpPr>
            <p:cNvPr id="60" name="TextBox 59"/>
            <p:cNvSpPr txBox="1"/>
            <p:nvPr/>
          </p:nvSpPr>
          <p:spPr>
            <a:xfrm rot="2700000">
              <a:off x="3717923" y="4373349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+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2700000">
              <a:off x="5338204" y="3804564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+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2700000">
              <a:off x="5299983" y="494943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+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2700000">
              <a:off x="5868809" y="403291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+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 rot="2700000">
              <a:off x="5868810" y="566441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+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 rot="2700000">
              <a:off x="7251192" y="5052087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+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2152969" y="4982068"/>
            <a:ext cx="3099373" cy="1850080"/>
            <a:chOff x="2152969" y="4982068"/>
            <a:chExt cx="3099373" cy="1850080"/>
          </a:xfrm>
        </p:grpSpPr>
        <p:sp>
          <p:nvSpPr>
            <p:cNvPr id="71" name="Curved Right Arrow 70"/>
            <p:cNvSpPr/>
            <p:nvPr/>
          </p:nvSpPr>
          <p:spPr bwMode="auto">
            <a:xfrm rot="15698974">
              <a:off x="3254400" y="4360545"/>
              <a:ext cx="896512" cy="3099373"/>
            </a:xfrm>
            <a:prstGeom prst="curved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>
                <a:ln>
                  <a:noFill/>
                </a:ln>
                <a:solidFill>
                  <a:srgbClr val="0000CC"/>
                </a:solidFill>
                <a:effectLst/>
                <a:latin typeface="Arial" pitchFamily="-106" charset="0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3518186" y="6308928"/>
              <a:ext cx="1021433" cy="523220"/>
              <a:chOff x="2959100" y="5822749"/>
              <a:chExt cx="1021433" cy="523220"/>
            </a:xfrm>
          </p:grpSpPr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10666" y="5968882"/>
                <a:ext cx="395036" cy="296277"/>
              </a:xfrm>
              <a:prstGeom prst="rect">
                <a:avLst/>
              </a:prstGeom>
            </p:spPr>
          </p:pic>
          <p:sp>
            <p:nvSpPr>
              <p:cNvPr id="73" name="TextBox 72"/>
              <p:cNvSpPr txBox="1"/>
              <p:nvPr/>
            </p:nvSpPr>
            <p:spPr>
              <a:xfrm>
                <a:off x="2959100" y="5822749"/>
                <a:ext cx="102143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</a:rPr>
                  <a:t>f(     )</a:t>
                </a:r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 rot="2700000">
              <a:off x="4771537" y="4917788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+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35901" y="5161951"/>
            <a:ext cx="1583880" cy="1670197"/>
            <a:chOff x="435901" y="5161951"/>
            <a:chExt cx="1583880" cy="1670197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5901" y="5161951"/>
              <a:ext cx="1583880" cy="1187910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616135" y="6308928"/>
              <a:ext cx="12234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Query</a:t>
              </a:r>
            </a:p>
          </p:txBody>
        </p:sp>
      </p:grpSp>
      <p:sp>
        <p:nvSpPr>
          <p:cNvPr id="89" name="Rectangle 88"/>
          <p:cNvSpPr/>
          <p:nvPr/>
        </p:nvSpPr>
        <p:spPr>
          <a:xfrm>
            <a:off x="69888" y="1874397"/>
            <a:ext cx="4411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Design an “image representation” extractor f(I)</a:t>
            </a:r>
            <a:endParaRPr lang="en-GB" sz="2400" dirty="0"/>
          </a:p>
        </p:txBody>
      </p:sp>
      <p:sp>
        <p:nvSpPr>
          <p:cNvPr id="90" name="TextBox 89"/>
          <p:cNvSpPr txBox="1"/>
          <p:nvPr/>
        </p:nvSpPr>
        <p:spPr>
          <a:xfrm>
            <a:off x="5465636" y="986590"/>
            <a:ext cx="3347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Geotagged image database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270443" y="2240185"/>
            <a:ext cx="4790699" cy="2867648"/>
            <a:chOff x="270443" y="2240185"/>
            <a:chExt cx="4790699" cy="2867648"/>
          </a:xfrm>
        </p:grpSpPr>
        <p:cxnSp>
          <p:nvCxnSpPr>
            <p:cNvPr id="79" name="Shape 111"/>
            <p:cNvCxnSpPr/>
            <p:nvPr/>
          </p:nvCxnSpPr>
          <p:spPr>
            <a:xfrm flipV="1">
              <a:off x="1281104" y="2240185"/>
              <a:ext cx="3780038" cy="2867648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87" name="TextBox 86"/>
            <p:cNvSpPr txBox="1"/>
            <p:nvPr/>
          </p:nvSpPr>
          <p:spPr>
            <a:xfrm>
              <a:off x="270443" y="4231323"/>
              <a:ext cx="17413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Transfer GPS</a:t>
              </a:r>
            </a:p>
          </p:txBody>
        </p:sp>
      </p:grpSp>
      <p:sp>
        <p:nvSpPr>
          <p:cNvPr id="76" name="Curved Right Arrow 75"/>
          <p:cNvSpPr/>
          <p:nvPr/>
        </p:nvSpPr>
        <p:spPr bwMode="auto">
          <a:xfrm rot="1793007" flipH="1">
            <a:off x="6180166" y="2768777"/>
            <a:ext cx="919462" cy="3099373"/>
          </a:xfrm>
          <a:prstGeom prst="curvedRightArrow">
            <a:avLst/>
          </a:prstGeom>
          <a:solidFill>
            <a:srgbClr val="0099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Arial" pitchFamily="-106" charset="0"/>
            </a:endParaRPr>
          </a:p>
        </p:txBody>
      </p:sp>
      <p:cxnSp>
        <p:nvCxnSpPr>
          <p:cNvPr id="78" name="Shape 113"/>
          <p:cNvCxnSpPr/>
          <p:nvPr/>
        </p:nvCxnSpPr>
        <p:spPr>
          <a:xfrm flipH="1">
            <a:off x="5141356" y="1889468"/>
            <a:ext cx="990004" cy="603675"/>
          </a:xfrm>
          <a:prstGeom prst="straightConnector1">
            <a:avLst/>
          </a:prstGeom>
          <a:noFill/>
          <a:ln w="38100" cap="flat" cmpd="sng">
            <a:solidFill>
              <a:srgbClr val="009900"/>
            </a:solidFill>
            <a:prstDash val="solid"/>
            <a:round/>
            <a:headEnd type="none" w="lg" len="lg"/>
            <a:tailEnd type="triangle" w="lg" len="lg"/>
          </a:ln>
          <a:scene3d>
            <a:camera prst="isometricBottomDown"/>
            <a:lightRig rig="threePt" dir="t"/>
          </a:scene3d>
        </p:spPr>
      </p:cxnSp>
      <p:sp>
        <p:nvSpPr>
          <p:cNvPr id="2" name="TextBox 1"/>
          <p:cNvSpPr txBox="1"/>
          <p:nvPr/>
        </p:nvSpPr>
        <p:spPr>
          <a:xfrm rot="2700000">
            <a:off x="4923416" y="201777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709021628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89" grpId="0"/>
      <p:bldP spid="89" grpId="1"/>
      <p:bldP spid="76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2PSBATCH" val="latex --interaction=nonstopmode %.tex; dvips -D 300 -o %.ps %.dvi"/>
  <p:tag name="TEXPOINTINIT" val=""/>
  <p:tag name="USEAMSFONTS" val="True"/>
  <p:tag name="EMBEDFONTS" val="False"/>
  <p:tag name="USEBOLDAMS" val="False"/>
  <p:tag name="DEFAULTDISPLAYSOURCE" val="\documentclass{slides}\pagestyle{empty}&#10;%\input{azsty}&#10;% Stuff for doing vector. &#10;\def\vec#1{\mathchoice%&#10;        {\mbox{\boldmath $\displaystyle\bf#1$}}&#10;        {\mbox{\boldmath $\textstyle\bf#1$}}&#10;        {\mbox{\boldmath $\scriptstyle\bf#1$}}&#10;        {\mbox{\boldmath $\scriptscriptstyle\bf#1$}}}&#10;\def\v#1{\protect\vec #1}&#10;&#10;&#10;% Stuff for doing matrix.&#10;\def\mat#1{\mathchoice{\mbox{\boldmath$\displaystyle\tt#1$}}&#10;        {\mbox{\boldmath$\textstyle\tt#1$}}&#10;        {\mbox{\boldmath$\scriptstyle\tt#1$}}&#10;        {\mbox{\boldmath$\scriptscriptstyle\tt#1$}}}&#10;\def\m#1{\protect\mat #1}&#10;&#10;\newcommand{\matx}[1]{{\m #1}}&#10;&#10;\newcommand{\tr}{\mbox{$^{\top}$}}&#10;\newcommand{\mtr}{\mbox{$^{-\top}$}}&#10;&#10;\begin{document}&#10;\end{document}&#10;"/>
  <p:tag name="TEX2PS" val="latex %.tex; dvips -D 300 -t a3 -o %.ps %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300"/>
  <p:tag name="DEFAULTMAGNIFICATION" val="1"/>
  <p:tag name="DEFAULTFONTSIZE" val="10"/>
  <p:tag name="DEFAULTWIDTH" val="378"/>
  <p:tag name="DEFAULTHEIGHT" val="299"/>
</p:tagLst>
</file>

<file path=ppt/theme/theme1.xml><?xml version="1.0" encoding="utf-8"?>
<a:theme xmlns:a="http://schemas.openxmlformats.org/drawingml/2006/main" name="rob ">
  <a:themeElements>
    <a:clrScheme name="rob 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rob ">
      <a:majorFont>
        <a:latin typeface="Times New Roman"/>
        <a:ea typeface="Arial"/>
        <a:cs typeface="Arial"/>
      </a:majorFont>
      <a:minorFont>
        <a:latin typeface="Times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00CC"/>
            </a:solidFill>
            <a:effectLst/>
            <a:latin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00CC"/>
            </a:solidFill>
            <a:effectLst/>
            <a:latin typeface="Arial" pitchFamily="-106" charset="0"/>
          </a:defRPr>
        </a:defPPr>
      </a:lstStyle>
    </a:lnDef>
  </a:objectDefaults>
  <a:extraClrSchemeLst>
    <a:extraClrScheme>
      <a:clrScheme name="rob 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 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b 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 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 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 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b 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DPhoto99-seitz-slides">
  <a:themeElements>
    <a:clrScheme name="3DPhoto99-seitz-slides 8">
      <a:dk1>
        <a:srgbClr val="000000"/>
      </a:dk1>
      <a:lt1>
        <a:srgbClr val="000000"/>
      </a:lt1>
      <a:dk2>
        <a:srgbClr val="000000"/>
      </a:dk2>
      <a:lt2>
        <a:srgbClr val="FFFFFF"/>
      </a:lt2>
      <a:accent1>
        <a:srgbClr val="FF9900"/>
      </a:accent1>
      <a:accent2>
        <a:srgbClr val="00FFFF"/>
      </a:accent2>
      <a:accent3>
        <a:srgbClr val="AAAAAA"/>
      </a:accent3>
      <a:accent4>
        <a:srgbClr val="000000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3DPhoto99-seitz-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00CC"/>
            </a:solidFill>
            <a:effectLst/>
            <a:latin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00CC"/>
            </a:solidFill>
            <a:effectLst/>
            <a:latin typeface="Arial" pitchFamily="-106" charset="0"/>
          </a:defRPr>
        </a:defPPr>
      </a:lstStyle>
    </a:lnDef>
  </a:objectDefaults>
  <a:extraClrSchemeLst>
    <a:extraClrScheme>
      <a:clrScheme name="3DPhoto99-seitz-slid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DPhoto99-seitz-slid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8">
        <a:dk1>
          <a:srgbClr val="000000"/>
        </a:dk1>
        <a:lt1>
          <a:srgbClr val="000000"/>
        </a:lt1>
        <a:dk2>
          <a:srgbClr val="000000"/>
        </a:dk2>
        <a:lt2>
          <a:srgbClr val="FFFFFF"/>
        </a:lt2>
        <a:accent1>
          <a:srgbClr val="FF9900"/>
        </a:accent1>
        <a:accent2>
          <a:srgbClr val="00FFFF"/>
        </a:accent2>
        <a:accent3>
          <a:srgbClr val="AAAAAA"/>
        </a:accent3>
        <a:accent4>
          <a:srgbClr val="000000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rob ">
  <a:themeElements>
    <a:clrScheme name="1_rob 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rob ">
      <a:majorFont>
        <a:latin typeface="Times New Roman"/>
        <a:ea typeface="Arial"/>
        <a:cs typeface="Arial"/>
      </a:majorFont>
      <a:minorFont>
        <a:latin typeface="Times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00CC"/>
            </a:solidFill>
            <a:effectLst/>
            <a:latin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00CC"/>
            </a:solidFill>
            <a:effectLst/>
            <a:latin typeface="Arial" pitchFamily="-106" charset="0"/>
          </a:defRPr>
        </a:defPPr>
      </a:lstStyle>
    </a:lnDef>
  </a:objectDefaults>
  <a:extraClrSchemeLst>
    <a:extraClrScheme>
      <a:clrScheme name="1_rob 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ob 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ob 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ob 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ob 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ob 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ob 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4B6D2"/>
      </a:accent1>
      <a:accent2>
        <a:srgbClr val="333399"/>
      </a:accent2>
      <a:accent3>
        <a:srgbClr val="FFFFFF"/>
      </a:accent3>
      <a:accent4>
        <a:srgbClr val="000000"/>
      </a:accent4>
      <a:accent5>
        <a:srgbClr val="C8D7E5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00CC"/>
            </a:solidFill>
            <a:effectLst/>
            <a:latin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00CC"/>
            </a:solidFill>
            <a:effectLst/>
            <a:latin typeface="Arial" pitchFamily="-10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4B6D2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C8D7E5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rob ">
  <a:themeElements>
    <a:clrScheme name="2_rob 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rob ">
      <a:majorFont>
        <a:latin typeface="Times New Roman"/>
        <a:ea typeface="Arial"/>
        <a:cs typeface="Arial"/>
      </a:majorFont>
      <a:minorFont>
        <a:latin typeface="Times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00CC"/>
            </a:solidFill>
            <a:effectLst/>
            <a:latin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00CC"/>
            </a:solidFill>
            <a:effectLst/>
            <a:latin typeface="Arial" pitchFamily="-106" charset="0"/>
          </a:defRPr>
        </a:defPPr>
      </a:lstStyle>
    </a:lnDef>
  </a:objectDefaults>
  <a:extraClrSchemeLst>
    <a:extraClrScheme>
      <a:clrScheme name="2_rob 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ob 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rob 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ob 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ob 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ob 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rob 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1_Default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4B6D2"/>
      </a:accent1>
      <a:accent2>
        <a:srgbClr val="333399"/>
      </a:accent2>
      <a:accent3>
        <a:srgbClr val="FFFFFF"/>
      </a:accent3>
      <a:accent4>
        <a:srgbClr val="000000"/>
      </a:accent4>
      <a:accent5>
        <a:srgbClr val="C8D7E5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00CC"/>
            </a:solidFill>
            <a:effectLst/>
            <a:latin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00CC"/>
            </a:solidFill>
            <a:effectLst/>
            <a:latin typeface="Arial" pitchFamily="-106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4B6D2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C8D7E5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104462</TotalTime>
  <Words>1722</Words>
  <Application>Microsoft Office PowerPoint</Application>
  <PresentationFormat>On-screen Show (4:3)</PresentationFormat>
  <Paragraphs>499</Paragraphs>
  <Slides>45</Slides>
  <Notes>44</Notes>
  <HiddenSlides>5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45</vt:i4>
      </vt:variant>
    </vt:vector>
  </HeadingPairs>
  <TitlesOfParts>
    <vt:vector size="63" baseType="lpstr">
      <vt:lpstr>ＭＳ Ｐゴシック</vt:lpstr>
      <vt:lpstr>Arial</vt:lpstr>
      <vt:lpstr>Arial Narrow</vt:lpstr>
      <vt:lpstr>Arial Unicode MS</vt:lpstr>
      <vt:lpstr>Cambria</vt:lpstr>
      <vt:lpstr>Cambria Math</vt:lpstr>
      <vt:lpstr>Droid Sans Fallback</vt:lpstr>
      <vt:lpstr>StarBats</vt:lpstr>
      <vt:lpstr>Tahoma</vt:lpstr>
      <vt:lpstr>Times</vt:lpstr>
      <vt:lpstr>Times New Roman</vt:lpstr>
      <vt:lpstr>Wingdings</vt:lpstr>
      <vt:lpstr>rob </vt:lpstr>
      <vt:lpstr>3DPhoto99-seitz-slides</vt:lpstr>
      <vt:lpstr>1_rob </vt:lpstr>
      <vt:lpstr>Default Design</vt:lpstr>
      <vt:lpstr>2_rob </vt:lpstr>
      <vt:lpstr>1_Default Design</vt:lpstr>
      <vt:lpstr>NetVLAD: CNN architecture for weakly supervised place recognition</vt:lpstr>
      <vt:lpstr>Visual Place Recognition: The goal</vt:lpstr>
      <vt:lpstr>Why is this important? (when we have GPS)</vt:lpstr>
      <vt:lpstr>Why is it difficult?</vt:lpstr>
      <vt:lpstr>Why is it difficult?</vt:lpstr>
      <vt:lpstr>Why is it difficult?</vt:lpstr>
      <vt:lpstr>Why is it difficult?</vt:lpstr>
      <vt:lpstr>The approach: visual instance recognition</vt:lpstr>
      <vt:lpstr>The approach: visual instance recognition</vt:lpstr>
      <vt:lpstr>Visual instance recognition: Local feature based methods still perform best</vt:lpstr>
      <vt:lpstr>Visual instance recognition: Local feature based methods still perform best</vt:lpstr>
      <vt:lpstr>Visual instance recognition: Local feature based methods still perform best</vt:lpstr>
      <vt:lpstr>Can we apply CNNs to place recognition?</vt:lpstr>
      <vt:lpstr>Mimic the state-of-the-art architecture</vt:lpstr>
      <vt:lpstr>Review: Pooling local descriptors - Bag-of-Words (BoW)</vt:lpstr>
      <vt:lpstr>Review: Pooling local descriptors - Bag-of-Words (BoW)</vt:lpstr>
      <vt:lpstr>Review: Vector of Locally Aggregated Descriptors (VLAD)</vt:lpstr>
      <vt:lpstr>Review: Vector of Locally Aggregated Descriptors (VLAD)</vt:lpstr>
      <vt:lpstr>NetVLAD: Trainable pooling layer</vt:lpstr>
      <vt:lpstr>NetVLAD: Trainable pooling layer</vt:lpstr>
      <vt:lpstr>NetVLAD: Trainable pooling layer</vt:lpstr>
      <vt:lpstr>NetVLAD: Trainable pooling layer</vt:lpstr>
      <vt:lpstr>NetVLAD as a trainable layer</vt:lpstr>
      <vt:lpstr>Can we apply CNNs to place recognition?</vt:lpstr>
      <vt:lpstr>Google Street View Time Machine</vt:lpstr>
      <vt:lpstr>Google Street View Time Machine</vt:lpstr>
      <vt:lpstr>Google Street View Time Machine</vt:lpstr>
      <vt:lpstr>But provides only weak supervision</vt:lpstr>
      <vt:lpstr>But provides only weak supervision</vt:lpstr>
      <vt:lpstr>But provides only weak supervision</vt:lpstr>
      <vt:lpstr>But provides only weak supervision</vt:lpstr>
      <vt:lpstr>Can we apply CNNs to place recognition?</vt:lpstr>
      <vt:lpstr>Weakly supervised ranking loss</vt:lpstr>
      <vt:lpstr>Experiments: Datasets and evaluation protocol</vt:lpstr>
      <vt:lpstr>New state-of-the-art result on all datasets</vt:lpstr>
      <vt:lpstr>End-to-end training vs off-the-shelf</vt:lpstr>
      <vt:lpstr>NetVLAD vs Max</vt:lpstr>
      <vt:lpstr>Results on standard retrieval benchmarks</vt:lpstr>
      <vt:lpstr>Conclusions</vt:lpstr>
      <vt:lpstr>The end: Qualitative results</vt:lpstr>
      <vt:lpstr>Example</vt:lpstr>
      <vt:lpstr>NetVLAD behaviour with dimensionality reduction</vt:lpstr>
      <vt:lpstr>Which layers should be trained?</vt:lpstr>
      <vt:lpstr>What has been learnt?</vt:lpstr>
      <vt:lpstr>What has been learnt?</vt:lpstr>
    </vt:vector>
  </TitlesOfParts>
  <Company>University of Oxford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 level grouping for video shot</dc:title>
  <dc:creator>Josef Sivic</dc:creator>
  <cp:lastModifiedBy>Relja</cp:lastModifiedBy>
  <cp:revision>2431</cp:revision>
  <cp:lastPrinted>2015-12-05T11:23:46Z</cp:lastPrinted>
  <dcterms:created xsi:type="dcterms:W3CDTF">2011-02-22T11:01:17Z</dcterms:created>
  <dcterms:modified xsi:type="dcterms:W3CDTF">2016-07-04T16:02:43Z</dcterms:modified>
</cp:coreProperties>
</file>