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activeX/activeX2.xml" ContentType="application/vnd.ms-office.activeX+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activeX/activeX3.xml" ContentType="application/vnd.ms-office.activeX+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activeX/activeX1.xml" ContentType="application/vnd.ms-office.activeX+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49" r:id="rId2"/>
  </p:sldMasterIdLst>
  <p:notesMasterIdLst>
    <p:notesMasterId r:id="rId54"/>
  </p:notesMasterIdLst>
  <p:handoutMasterIdLst>
    <p:handoutMasterId r:id="rId55"/>
  </p:handoutMasterIdLst>
  <p:sldIdLst>
    <p:sldId id="948" r:id="rId3"/>
    <p:sldId id="1084" r:id="rId4"/>
    <p:sldId id="1168" r:id="rId5"/>
    <p:sldId id="1002" r:id="rId6"/>
    <p:sldId id="1177" r:id="rId7"/>
    <p:sldId id="1052" r:id="rId8"/>
    <p:sldId id="1161" r:id="rId9"/>
    <p:sldId id="1169" r:id="rId10"/>
    <p:sldId id="1170" r:id="rId11"/>
    <p:sldId id="1104" r:id="rId12"/>
    <p:sldId id="1184" r:id="rId13"/>
    <p:sldId id="1185" r:id="rId14"/>
    <p:sldId id="1186" r:id="rId15"/>
    <p:sldId id="1179" r:id="rId16"/>
    <p:sldId id="1155" r:id="rId17"/>
    <p:sldId id="1053" r:id="rId18"/>
    <p:sldId id="1142" r:id="rId19"/>
    <p:sldId id="1143" r:id="rId20"/>
    <p:sldId id="1144" r:id="rId21"/>
    <p:sldId id="1145" r:id="rId22"/>
    <p:sldId id="1167" r:id="rId23"/>
    <p:sldId id="1054" r:id="rId24"/>
    <p:sldId id="1158" r:id="rId25"/>
    <p:sldId id="1159" r:id="rId26"/>
    <p:sldId id="1127" r:id="rId27"/>
    <p:sldId id="1157" r:id="rId28"/>
    <p:sldId id="1129" r:id="rId29"/>
    <p:sldId id="1131" r:id="rId30"/>
    <p:sldId id="1133" r:id="rId31"/>
    <p:sldId id="1135" r:id="rId32"/>
    <p:sldId id="1137" r:id="rId33"/>
    <p:sldId id="1141" r:id="rId34"/>
    <p:sldId id="1187" r:id="rId35"/>
    <p:sldId id="1188" r:id="rId36"/>
    <p:sldId id="1189" r:id="rId37"/>
    <p:sldId id="1190" r:id="rId38"/>
    <p:sldId id="1055" r:id="rId39"/>
    <p:sldId id="1181" r:id="rId40"/>
    <p:sldId id="1182" r:id="rId41"/>
    <p:sldId id="1056" r:id="rId42"/>
    <p:sldId id="1036" r:id="rId43"/>
    <p:sldId id="1172" r:id="rId44"/>
    <p:sldId id="1173" r:id="rId45"/>
    <p:sldId id="1057" r:id="rId46"/>
    <p:sldId id="1183" r:id="rId47"/>
    <p:sldId id="1039" r:id="rId48"/>
    <p:sldId id="1153" r:id="rId49"/>
    <p:sldId id="1154" r:id="rId50"/>
    <p:sldId id="1075" r:id="rId51"/>
    <p:sldId id="1076" r:id="rId52"/>
    <p:sldId id="950" r:id="rId53"/>
  </p:sldIdLst>
  <p:sldSz cx="9144000" cy="6858000" type="screen4x3"/>
  <p:notesSz cx="7099300" cy="10234613"/>
  <p:embeddedFontLst>
    <p:embeddedFont>
      <p:font typeface="Comic Sans MS" pitchFamily="66" charset="0"/>
      <p:regular r:id="rId56"/>
      <p:bold r:id="rId57"/>
    </p:embeddedFont>
    <p:embeddedFont>
      <p:font typeface="cmmi10"/>
      <p:regular r:id="rId58"/>
    </p:embeddedFont>
    <p:embeddedFont>
      <p:font typeface="Calibri" pitchFamily="34" charset="0"/>
      <p:regular r:id="rId59"/>
      <p:bold r:id="rId60"/>
      <p:italic r:id="rId61"/>
      <p:boldItalic r:id="rId62"/>
    </p:embeddedFont>
    <p:embeddedFont>
      <p:font typeface="Verdana" pitchFamily="34" charset="0"/>
      <p:regular r:id="rId63"/>
      <p:bold r:id="rId64"/>
      <p:italic r:id="rId65"/>
      <p:boldItalic r:id="rId66"/>
    </p:embeddedFont>
  </p:embeddedFontLst>
  <p:custDataLst>
    <p:tags r:id="rId67"/>
  </p:custDataLst>
  <p:defaultTextStyle>
    <a:defPPr>
      <a:defRPr lang="en-US"/>
    </a:defPPr>
    <a:lvl1pPr algn="l" rtl="0" fontAlgn="base">
      <a:spcBef>
        <a:spcPct val="0"/>
      </a:spcBef>
      <a:spcAft>
        <a:spcPct val="0"/>
      </a:spcAft>
      <a:defRPr u="sng" kern="1200">
        <a:solidFill>
          <a:schemeClr val="tx1"/>
        </a:solidFill>
        <a:latin typeface="Arial" charset="0"/>
        <a:ea typeface="+mn-ea"/>
        <a:cs typeface="+mn-cs"/>
      </a:defRPr>
    </a:lvl1pPr>
    <a:lvl2pPr marL="457200" algn="l" rtl="0" fontAlgn="base">
      <a:spcBef>
        <a:spcPct val="0"/>
      </a:spcBef>
      <a:spcAft>
        <a:spcPct val="0"/>
      </a:spcAft>
      <a:defRPr u="sng" kern="1200">
        <a:solidFill>
          <a:schemeClr val="tx1"/>
        </a:solidFill>
        <a:latin typeface="Arial" charset="0"/>
        <a:ea typeface="+mn-ea"/>
        <a:cs typeface="+mn-cs"/>
      </a:defRPr>
    </a:lvl2pPr>
    <a:lvl3pPr marL="914400" algn="l" rtl="0" fontAlgn="base">
      <a:spcBef>
        <a:spcPct val="0"/>
      </a:spcBef>
      <a:spcAft>
        <a:spcPct val="0"/>
      </a:spcAft>
      <a:defRPr u="sng" kern="1200">
        <a:solidFill>
          <a:schemeClr val="tx1"/>
        </a:solidFill>
        <a:latin typeface="Arial" charset="0"/>
        <a:ea typeface="+mn-ea"/>
        <a:cs typeface="+mn-cs"/>
      </a:defRPr>
    </a:lvl3pPr>
    <a:lvl4pPr marL="1371600" algn="l" rtl="0" fontAlgn="base">
      <a:spcBef>
        <a:spcPct val="0"/>
      </a:spcBef>
      <a:spcAft>
        <a:spcPct val="0"/>
      </a:spcAft>
      <a:defRPr u="sng" kern="1200">
        <a:solidFill>
          <a:schemeClr val="tx1"/>
        </a:solidFill>
        <a:latin typeface="Arial" charset="0"/>
        <a:ea typeface="+mn-ea"/>
        <a:cs typeface="+mn-cs"/>
      </a:defRPr>
    </a:lvl4pPr>
    <a:lvl5pPr marL="1828800" algn="l" rtl="0" fontAlgn="base">
      <a:spcBef>
        <a:spcPct val="0"/>
      </a:spcBef>
      <a:spcAft>
        <a:spcPct val="0"/>
      </a:spcAft>
      <a:defRPr u="sng" kern="1200">
        <a:solidFill>
          <a:schemeClr val="tx1"/>
        </a:solidFill>
        <a:latin typeface="Arial" charset="0"/>
        <a:ea typeface="+mn-ea"/>
        <a:cs typeface="+mn-cs"/>
      </a:defRPr>
    </a:lvl5pPr>
    <a:lvl6pPr marL="2286000" algn="l" defTabSz="914400" rtl="0" eaLnBrk="1" latinLnBrk="0" hangingPunct="1">
      <a:defRPr u="sng" kern="1200">
        <a:solidFill>
          <a:schemeClr val="tx1"/>
        </a:solidFill>
        <a:latin typeface="Arial" charset="0"/>
        <a:ea typeface="+mn-ea"/>
        <a:cs typeface="+mn-cs"/>
      </a:defRPr>
    </a:lvl6pPr>
    <a:lvl7pPr marL="2743200" algn="l" defTabSz="914400" rtl="0" eaLnBrk="1" latinLnBrk="0" hangingPunct="1">
      <a:defRPr u="sng" kern="1200">
        <a:solidFill>
          <a:schemeClr val="tx1"/>
        </a:solidFill>
        <a:latin typeface="Arial" charset="0"/>
        <a:ea typeface="+mn-ea"/>
        <a:cs typeface="+mn-cs"/>
      </a:defRPr>
    </a:lvl7pPr>
    <a:lvl8pPr marL="3200400" algn="l" defTabSz="914400" rtl="0" eaLnBrk="1" latinLnBrk="0" hangingPunct="1">
      <a:defRPr u="sng" kern="1200">
        <a:solidFill>
          <a:schemeClr val="tx1"/>
        </a:solidFill>
        <a:latin typeface="Arial" charset="0"/>
        <a:ea typeface="+mn-ea"/>
        <a:cs typeface="+mn-cs"/>
      </a:defRPr>
    </a:lvl8pPr>
    <a:lvl9pPr marL="3657600" algn="l" defTabSz="914400" rtl="0" eaLnBrk="1" latinLnBrk="0" hangingPunct="1">
      <a:defRPr u="sng"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2B2"/>
    <a:srgbClr val="99CCFF"/>
    <a:srgbClr val="00CCFF"/>
    <a:srgbClr val="33CCCC"/>
    <a:srgbClr val="00FFFF"/>
    <a:srgbClr val="292929"/>
    <a:srgbClr val="333333"/>
    <a:srgbClr val="1C1C1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32" autoAdjust="0"/>
    <p:restoredTop sz="94533" autoAdjust="0"/>
  </p:normalViewPr>
  <p:slideViewPr>
    <p:cSldViewPr snapToGrid="0">
      <p:cViewPr>
        <p:scale>
          <a:sx n="120" d="100"/>
          <a:sy n="120" d="100"/>
        </p:scale>
        <p:origin x="-1362" y="-16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handoutMaster" Target="handoutMasters/handoutMaster1.xml"/><Relationship Id="rId63" Type="http://schemas.openxmlformats.org/officeDocument/2006/relationships/font" Target="fonts/font8.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4.fntdata"/><Relationship Id="rId67"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notesMaster" Target="notesMasters/notesMaster1.xml"/><Relationship Id="rId62" Type="http://schemas.openxmlformats.org/officeDocument/2006/relationships/font" Target="fonts/font7.fntdata"/><Relationship Id="rId70" Type="http://schemas.openxmlformats.org/officeDocument/2006/relationships/theme" Target="theme/theme1.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x:\dir\tex\talks\willow09\mocap2-overview.mov"/>
  <ax:ocxPr ax:name="rate" ax:value="1"/>
  <ax:ocxPr ax:name="balance" ax:value="0"/>
  <ax:ocxPr ax:name="currentPosition" ax:value="0"/>
  <ax:ocxPr ax:name="defaultFrame" ax:value=""/>
  <ax:ocxPr ax:name="playCount" ax:value="1"/>
  <ax:ocxPr ax:name="autoStart" ax:value="-1"/>
  <ax:ocxPr ax:name="currentMarker" ax:value="0"/>
  <ax:ocxPr ax:name="invokeURLs" ax:value="-1"/>
  <ax:ocxPr ax:name="baseURL" ax:value=""/>
  <ax:ocxPr ax:name="volume" ax:value="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5400"/>
  <ax:ocxPr ax:name="_cy" ax:value="19050"/>
</ax:ocx>
</file>

<file path=ppt/activeX/activeX2.xml><?xml version="1.0" encoding="utf-8"?>
<ax:ocx xmlns:ax="http://schemas.microsoft.com/office/2006/activeX" xmlns:r="http://schemas.openxmlformats.org/officeDocument/2006/relationships" ax:classid="{6BF52A52-394A-11D3-B153-00C04F79FAA6}" ax:persistence="persistPropertyBag">
  <ax:ocxPr ax:name="URL" ax:value="x:\dir\tex\talks\talks09\iccv09demo_multiscale.avi"/>
  <ax:ocxPr ax:name="rate" ax:value="1"/>
  <ax:ocxPr ax:name="balance" ax:value="0"/>
  <ax:ocxPr ax:name="currentPosition" ax:value="0"/>
  <ax:ocxPr ax:name="defaultFrame" ax:value=""/>
  <ax:ocxPr ax:name="playCount" ax:value="1"/>
  <ax:ocxPr ax:name="autoStart" ax:value="-1"/>
  <ax:ocxPr ax:name="currentMarker" ax:value="0"/>
  <ax:ocxPr ax:name="invokeURLs" ax:value="-1"/>
  <ax:ocxPr ax:name="baseURL" ax:value=""/>
  <ax:ocxPr ax:name="volume" ax:value="5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20505"/>
  <ax:ocxPr ax:name="_cy" ax:value="16060"/>
</ax:ocx>
</file>

<file path=ppt/activeX/activeX3.xml><?xml version="1.0" encoding="utf-8"?>
<ax:ocx xmlns:ax="http://schemas.microsoft.com/office/2006/activeX" xmlns:r="http://schemas.openxmlformats.org/officeDocument/2006/relationships" ax:classid="{6BF52A52-394A-11D3-B153-00C04F79FAA6}" ax:persistence="persistPropertyBag">
  <ax:ocxPr ax:name="URL" ax:value="x:\dir\tex\talks\msrinria09\clip.avi"/>
  <ax:ocxPr ax:name="rate" ax:value="1"/>
  <ax:ocxPr ax:name="balance" ax:value="0"/>
  <ax:ocxPr ax:name="currentPosition" ax:value="0"/>
  <ax:ocxPr ax:name="defaultFrame" ax:value=""/>
  <ax:ocxPr ax:name="playCount" ax:value="1"/>
  <ax:ocxPr ax:name="autoStart" ax:value="-1"/>
  <ax:ocxPr ax:name="currentMarker" ax:value="0"/>
  <ax:ocxPr ax:name="invokeURLs" ax:value="-1"/>
  <ax:ocxPr ax:name="baseURL" ax:value=""/>
  <ax:ocxPr ax:name="volume" ax:value="100"/>
  <ax:ocxPr ax:name="mute" ax:value="0"/>
  <ax:ocxPr ax:name="uiMode" ax:value="full"/>
  <ax:ocxPr ax:name="stretchToFit" ax:value="0"/>
  <ax:ocxPr ax:name="windowlessVideo" ax:value="0"/>
  <ax:ocxPr ax:name="enabled" ax:value="-1"/>
  <ax:ocxPr ax:name="enableContextMenu" ax:value="-1"/>
  <ax:ocxPr ax:name="fullScreen" ax:value="0"/>
  <ax:ocxPr ax:name="SAMIStyle" ax:value=""/>
  <ax:ocxPr ax:name="SAMILang" ax:value=""/>
  <ax:ocxPr ax:name="SAMIFilename" ax:value=""/>
  <ax:ocxPr ax:name="captioningID" ax:value=""/>
  <ax:ocxPr ax:name="enableErrorDialogs" ax:value="0"/>
  <ax:ocxPr ax:name="_cx" ax:value="16563"/>
  <ax:ocxPr ax:name="_cy" ax:value="13758"/>
</ax:ocx>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eaLnBrk="0" hangingPunct="0">
              <a:defRPr sz="1300" u="none">
                <a:latin typeface="Times New Roman" pitchFamily="18" charset="0"/>
              </a:defRPr>
            </a:lvl1pPr>
          </a:lstStyle>
          <a:p>
            <a:pPr>
              <a:defRPr/>
            </a:pPr>
            <a:endParaRPr lang="fr-FR"/>
          </a:p>
        </p:txBody>
      </p:sp>
      <p:sp>
        <p:nvSpPr>
          <p:cNvPr id="3075"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0" hangingPunct="0">
              <a:defRPr sz="1300" u="none">
                <a:latin typeface="Times New Roman" pitchFamily="18" charset="0"/>
              </a:defRPr>
            </a:lvl1pPr>
          </a:lstStyle>
          <a:p>
            <a:pPr>
              <a:defRPr/>
            </a:pPr>
            <a:endParaRPr lang="fr-FR"/>
          </a:p>
        </p:txBody>
      </p:sp>
      <p:sp>
        <p:nvSpPr>
          <p:cNvPr id="3076"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eaLnBrk="0" hangingPunct="0">
              <a:defRPr sz="1300" u="none">
                <a:latin typeface="Times New Roman" pitchFamily="18" charset="0"/>
              </a:defRPr>
            </a:lvl1pPr>
          </a:lstStyle>
          <a:p>
            <a:pPr>
              <a:defRPr/>
            </a:pPr>
            <a:endParaRPr lang="fr-FR"/>
          </a:p>
        </p:txBody>
      </p:sp>
      <p:sp>
        <p:nvSpPr>
          <p:cNvPr id="3077"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0" hangingPunct="0">
              <a:defRPr sz="1300" u="none">
                <a:latin typeface="Times New Roman" pitchFamily="18" charset="0"/>
              </a:defRPr>
            </a:lvl1pPr>
          </a:lstStyle>
          <a:p>
            <a:pPr>
              <a:defRPr/>
            </a:pPr>
            <a:fld id="{69D40CA8-D941-493A-B657-38F3192CB101}"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eaLnBrk="0" hangingPunct="0">
              <a:defRPr sz="1300" u="none">
                <a:latin typeface="Times New Roman" pitchFamily="18" charset="0"/>
              </a:defRPr>
            </a:lvl1pPr>
          </a:lstStyle>
          <a:p>
            <a:pPr>
              <a:defRPr/>
            </a:pPr>
            <a:endParaRPr lang="en-US"/>
          </a:p>
        </p:txBody>
      </p:sp>
      <p:sp>
        <p:nvSpPr>
          <p:cNvPr id="4099" name="Rectangle 3"/>
          <p:cNvSpPr>
            <a:spLocks noGrp="1" noChangeArrowheads="1"/>
          </p:cNvSpPr>
          <p:nvPr>
            <p:ph type="dt" idx="1"/>
          </p:nvPr>
        </p:nvSpPr>
        <p:spPr bwMode="auto">
          <a:xfrm>
            <a:off x="4022725"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eaLnBrk="0" hangingPunct="0">
              <a:defRPr sz="1300" u="none">
                <a:latin typeface="Times New Roman" pitchFamily="18" charset="0"/>
              </a:defRPr>
            </a:lvl1pPr>
          </a:lstStyle>
          <a:p>
            <a:pPr>
              <a:defRPr/>
            </a:pPr>
            <a:endParaRPr lang="en-US"/>
          </a:p>
        </p:txBody>
      </p:sp>
      <p:sp>
        <p:nvSpPr>
          <p:cNvPr id="5632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946150" y="4860925"/>
            <a:ext cx="5207000"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eaLnBrk="0" hangingPunct="0">
              <a:defRPr sz="1300" u="none">
                <a:latin typeface="Times New Roman" pitchFamily="18" charset="0"/>
              </a:defRPr>
            </a:lvl1pPr>
          </a:lstStyle>
          <a:p>
            <a:pPr>
              <a:defRPr/>
            </a:pPr>
            <a:endParaRPr lang="en-US"/>
          </a:p>
        </p:txBody>
      </p:sp>
      <p:sp>
        <p:nvSpPr>
          <p:cNvPr id="4103" name="Rectangle 7"/>
          <p:cNvSpPr>
            <a:spLocks noGrp="1" noChangeArrowheads="1"/>
          </p:cNvSpPr>
          <p:nvPr>
            <p:ph type="sldNum" sz="quarter" idx="5"/>
          </p:nvPr>
        </p:nvSpPr>
        <p:spPr bwMode="auto">
          <a:xfrm>
            <a:off x="4022725" y="9723438"/>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eaLnBrk="0" hangingPunct="0">
              <a:defRPr sz="1300" u="none">
                <a:latin typeface="Times New Roman" pitchFamily="18" charset="0"/>
              </a:defRPr>
            </a:lvl1pPr>
          </a:lstStyle>
          <a:p>
            <a:pPr>
              <a:defRPr/>
            </a:pPr>
            <a:fld id="{06F8827E-6C4D-4715-80FD-3F7DDF7A1355}"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4576EA93-25F0-4519-86A2-07400047FCAC}" type="slidenum">
              <a:rPr lang="en-US" smtClean="0"/>
              <a:pPr/>
              <a:t>1</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C6A995F-E8EB-43F4-A09E-073C1FDD54A3}" type="slidenum">
              <a:rPr lang="en-US" smtClean="0"/>
              <a:pPr/>
              <a:t>10</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TextEdit="1"/>
          </p:cNvSpPr>
          <p:nvPr>
            <p:ph type="sldImg"/>
          </p:nvPr>
        </p:nvSpPr>
        <p:spPr>
          <a:ln/>
        </p:spPr>
      </p:sp>
      <p:sp>
        <p:nvSpPr>
          <p:cNvPr id="73731" name="Espace réservé des commentaires 2"/>
          <p:cNvSpPr>
            <a:spLocks noGrp="1"/>
          </p:cNvSpPr>
          <p:nvPr>
            <p:ph type="body" idx="1"/>
          </p:nvPr>
        </p:nvSpPr>
        <p:spPr>
          <a:noFill/>
          <a:ln/>
        </p:spPr>
        <p:txBody>
          <a:bodyPr/>
          <a:lstStyle/>
          <a:p>
            <a:endParaRPr lang="fr-FR" smtClean="0"/>
          </a:p>
        </p:txBody>
      </p:sp>
      <p:sp>
        <p:nvSpPr>
          <p:cNvPr id="73732" name="Espace réservé du numéro de diapositive 3"/>
          <p:cNvSpPr>
            <a:spLocks noGrp="1"/>
          </p:cNvSpPr>
          <p:nvPr>
            <p:ph type="sldNum" sz="quarter" idx="5"/>
          </p:nvPr>
        </p:nvSpPr>
        <p:spPr>
          <a:noFill/>
        </p:spPr>
        <p:txBody>
          <a:bodyPr/>
          <a:lstStyle/>
          <a:p>
            <a:fld id="{1E9D76BF-8462-442C-B6BB-80A6BC05FEBE}" type="slidenum">
              <a:rPr lang="en-US" smtClean="0"/>
              <a:pPr/>
              <a:t>11</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Espace réservé de l'image des diapositives 1"/>
          <p:cNvSpPr>
            <a:spLocks noGrp="1" noRot="1" noChangeAspect="1" noTextEdit="1"/>
          </p:cNvSpPr>
          <p:nvPr>
            <p:ph type="sldImg"/>
          </p:nvPr>
        </p:nvSpPr>
        <p:spPr>
          <a:ln/>
        </p:spPr>
      </p:sp>
      <p:sp>
        <p:nvSpPr>
          <p:cNvPr id="74755" name="Espace réservé des commentaires 2"/>
          <p:cNvSpPr>
            <a:spLocks noGrp="1"/>
          </p:cNvSpPr>
          <p:nvPr>
            <p:ph type="body" idx="1"/>
          </p:nvPr>
        </p:nvSpPr>
        <p:spPr>
          <a:noFill/>
          <a:ln/>
        </p:spPr>
        <p:txBody>
          <a:bodyPr/>
          <a:lstStyle/>
          <a:p>
            <a:endParaRPr lang="fr-FR" smtClean="0"/>
          </a:p>
        </p:txBody>
      </p:sp>
      <p:sp>
        <p:nvSpPr>
          <p:cNvPr id="74756" name="Espace réservé du numéro de diapositive 3"/>
          <p:cNvSpPr>
            <a:spLocks noGrp="1"/>
          </p:cNvSpPr>
          <p:nvPr>
            <p:ph type="sldNum" sz="quarter" idx="5"/>
          </p:nvPr>
        </p:nvSpPr>
        <p:spPr>
          <a:noFill/>
        </p:spPr>
        <p:txBody>
          <a:bodyPr/>
          <a:lstStyle/>
          <a:p>
            <a:fld id="{E62BEC33-CC2B-437E-9D09-71EEC8721EB9}" type="slidenum">
              <a:rPr lang="en-US" smtClean="0"/>
              <a:pPr/>
              <a:t>12</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0FB7D31F-706F-4634-B100-06CEDE9B0217}" type="slidenum">
              <a:rPr lang="en-US" smtClean="0"/>
              <a:pPr/>
              <a:t>13</a:t>
            </a:fld>
            <a:endParaRPr 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a:ln/>
        </p:spPr>
      </p:sp>
      <p:sp>
        <p:nvSpPr>
          <p:cNvPr id="148483" name="Espace réservé des commentaires 2"/>
          <p:cNvSpPr>
            <a:spLocks noGrp="1"/>
          </p:cNvSpPr>
          <p:nvPr>
            <p:ph type="body" idx="1"/>
          </p:nvPr>
        </p:nvSpPr>
        <p:spPr>
          <a:noFill/>
          <a:ln/>
        </p:spPr>
        <p:txBody>
          <a:bodyPr/>
          <a:lstStyle/>
          <a:p>
            <a:endParaRPr lang="fr-FR" smtClean="0"/>
          </a:p>
        </p:txBody>
      </p:sp>
      <p:sp>
        <p:nvSpPr>
          <p:cNvPr id="148484" name="Espace réservé du numéro de diapositive 3"/>
          <p:cNvSpPr txBox="1">
            <a:spLocks noGrp="1"/>
          </p:cNvSpPr>
          <p:nvPr/>
        </p:nvSpPr>
        <p:spPr bwMode="auto">
          <a:xfrm>
            <a:off x="4022725" y="9723438"/>
            <a:ext cx="3076575" cy="511175"/>
          </a:xfrm>
          <a:prstGeom prst="rect">
            <a:avLst/>
          </a:prstGeom>
          <a:noFill/>
          <a:ln w="9525">
            <a:noFill/>
            <a:miter lim="800000"/>
            <a:headEnd/>
            <a:tailEnd/>
          </a:ln>
        </p:spPr>
        <p:txBody>
          <a:bodyPr lIns="99048" tIns="49524" rIns="99048" bIns="49524" anchor="b"/>
          <a:lstStyle/>
          <a:p>
            <a:pPr algn="r" eaLnBrk="0" hangingPunct="0"/>
            <a:fld id="{D699C911-3C91-44B6-AA41-3A952AA2BF45}" type="slidenum">
              <a:rPr lang="en-US" sz="1300" u="none">
                <a:latin typeface="Times New Roman" pitchFamily="18" charset="0"/>
              </a:rPr>
              <a:pPr algn="r" eaLnBrk="0" hangingPunct="0"/>
              <a:t>14</a:t>
            </a:fld>
            <a:endParaRPr lang="en-US" sz="1300" u="none">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Espace réservé de l'image des diapositives 1"/>
          <p:cNvSpPr>
            <a:spLocks noGrp="1" noRot="1" noChangeAspect="1" noTextEdit="1"/>
          </p:cNvSpPr>
          <p:nvPr>
            <p:ph type="sldImg"/>
          </p:nvPr>
        </p:nvSpPr>
        <p:spPr>
          <a:ln/>
        </p:spPr>
      </p:sp>
      <p:sp>
        <p:nvSpPr>
          <p:cNvPr id="77827" name="Espace réservé des commentaires 2"/>
          <p:cNvSpPr>
            <a:spLocks noGrp="1"/>
          </p:cNvSpPr>
          <p:nvPr>
            <p:ph type="body" idx="1"/>
          </p:nvPr>
        </p:nvSpPr>
        <p:spPr>
          <a:noFill/>
          <a:ln/>
        </p:spPr>
        <p:txBody>
          <a:bodyPr/>
          <a:lstStyle/>
          <a:p>
            <a:endParaRPr lang="fr-FR" smtClean="0"/>
          </a:p>
        </p:txBody>
      </p:sp>
      <p:sp>
        <p:nvSpPr>
          <p:cNvPr id="77828" name="Espace réservé du numéro de diapositive 3"/>
          <p:cNvSpPr>
            <a:spLocks noGrp="1"/>
          </p:cNvSpPr>
          <p:nvPr>
            <p:ph type="sldNum" sz="quarter" idx="5"/>
          </p:nvPr>
        </p:nvSpPr>
        <p:spPr>
          <a:noFill/>
        </p:spPr>
        <p:txBody>
          <a:bodyPr/>
          <a:lstStyle/>
          <a:p>
            <a:fld id="{332E9533-28CA-4758-9D5B-3B4B791AF033}"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485F3340-80CE-461D-9020-D972227732F8}" type="slidenum">
              <a:rPr lang="en-US" smtClean="0"/>
              <a:pPr/>
              <a:t>16</a:t>
            </a:fld>
            <a:endParaRPr 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36CE445F-56B5-4FFB-9EB5-CDAFB3210F7F}" type="slidenum">
              <a:rPr lang="en-US" smtClean="0"/>
              <a:pPr/>
              <a:t>17</a:t>
            </a:fld>
            <a:endParaRPr 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21A99A96-5397-4ECF-8EBB-BE6AF6B5ED54}" type="slidenum">
              <a:rPr lang="en-US" smtClean="0"/>
              <a:pPr/>
              <a:t>18</a:t>
            </a:fld>
            <a:endParaRPr 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12732BCE-791A-4458-8603-61624F4072EC}" type="slidenum">
              <a:rPr lang="en-US" smtClean="0"/>
              <a:pPr/>
              <a:t>19</a:t>
            </a:fld>
            <a:endParaRPr 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DC3425C3-6AC5-447D-A112-82BFF23BF5A2}" type="slidenum">
              <a:rPr lang="en-US" smtClean="0"/>
              <a:pPr/>
              <a:t>2</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7053450-6809-4C8B-AF95-D335FD94DB7F}" type="slidenum">
              <a:rPr lang="en-US" smtClean="0"/>
              <a:pPr/>
              <a:t>20</a:t>
            </a:fld>
            <a:endParaRPr 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Espace réservé de l'image des diapositives 1"/>
          <p:cNvSpPr>
            <a:spLocks noGrp="1" noRot="1" noChangeAspect="1" noTextEdit="1"/>
          </p:cNvSpPr>
          <p:nvPr>
            <p:ph type="sldImg"/>
          </p:nvPr>
        </p:nvSpPr>
        <p:spPr>
          <a:ln/>
        </p:spPr>
      </p:sp>
      <p:sp>
        <p:nvSpPr>
          <p:cNvPr id="83971" name="Espace réservé des commentaires 2"/>
          <p:cNvSpPr>
            <a:spLocks noGrp="1"/>
          </p:cNvSpPr>
          <p:nvPr>
            <p:ph type="body" idx="1"/>
          </p:nvPr>
        </p:nvSpPr>
        <p:spPr>
          <a:noFill/>
          <a:ln/>
        </p:spPr>
        <p:txBody>
          <a:bodyPr/>
          <a:lstStyle/>
          <a:p>
            <a:endParaRPr lang="fr-FR" smtClean="0"/>
          </a:p>
        </p:txBody>
      </p:sp>
      <p:sp>
        <p:nvSpPr>
          <p:cNvPr id="83972" name="Espace réservé du numéro de diapositive 3"/>
          <p:cNvSpPr>
            <a:spLocks noGrp="1"/>
          </p:cNvSpPr>
          <p:nvPr>
            <p:ph type="sldNum" sz="quarter" idx="5"/>
          </p:nvPr>
        </p:nvSpPr>
        <p:spPr>
          <a:noFill/>
        </p:spPr>
        <p:txBody>
          <a:bodyPr/>
          <a:lstStyle/>
          <a:p>
            <a:fld id="{1A4260A6-ACEF-49D9-9968-C079D539C6FE}"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0F49D640-C238-4801-9F77-0EA5472AE142}" type="slidenum">
              <a:rPr lang="en-US" smtClean="0"/>
              <a:pPr/>
              <a:t>22</a:t>
            </a:fld>
            <a:endParaRPr lang="en-US"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ln/>
        </p:spPr>
      </p:sp>
      <p:sp>
        <p:nvSpPr>
          <p:cNvPr id="86019" name="Espace réservé des commentaires 2"/>
          <p:cNvSpPr>
            <a:spLocks noGrp="1"/>
          </p:cNvSpPr>
          <p:nvPr>
            <p:ph type="body" idx="1"/>
          </p:nvPr>
        </p:nvSpPr>
        <p:spPr>
          <a:noFill/>
          <a:ln/>
        </p:spPr>
        <p:txBody>
          <a:bodyPr/>
          <a:lstStyle/>
          <a:p>
            <a:endParaRPr lang="fr-FR" smtClean="0"/>
          </a:p>
        </p:txBody>
      </p:sp>
      <p:sp>
        <p:nvSpPr>
          <p:cNvPr id="86020" name="Espace réservé du numéro de diapositive 3"/>
          <p:cNvSpPr>
            <a:spLocks noGrp="1"/>
          </p:cNvSpPr>
          <p:nvPr>
            <p:ph type="sldNum" sz="quarter" idx="5"/>
          </p:nvPr>
        </p:nvSpPr>
        <p:spPr>
          <a:noFill/>
        </p:spPr>
        <p:txBody>
          <a:bodyPr/>
          <a:lstStyle/>
          <a:p>
            <a:fld id="{CCED2A54-5800-4B17-B7BB-18DAE7035C2C}" type="slidenum">
              <a:rPr lang="en-US" smtClean="0"/>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p:spPr>
        <p:txBody>
          <a:bodyPr/>
          <a:lstStyle/>
          <a:p>
            <a:endParaRPr lang="fr-FR" smtClean="0"/>
          </a:p>
        </p:txBody>
      </p:sp>
      <p:sp>
        <p:nvSpPr>
          <p:cNvPr id="87044" name="Espace réservé du numéro de diapositive 3"/>
          <p:cNvSpPr>
            <a:spLocks noGrp="1"/>
          </p:cNvSpPr>
          <p:nvPr>
            <p:ph type="sldNum" sz="quarter" idx="5"/>
          </p:nvPr>
        </p:nvSpPr>
        <p:spPr>
          <a:noFill/>
        </p:spPr>
        <p:txBody>
          <a:bodyPr/>
          <a:lstStyle/>
          <a:p>
            <a:fld id="{63F8E6B7-042E-4ABA-A627-408347DD88C3}" type="slidenum">
              <a:rPr lang="en-US" smtClean="0"/>
              <a:pPr/>
              <a:t>24</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3D9A162B-D82E-4D70-AEEF-6759D4FC84F5}" type="slidenum">
              <a:rPr lang="en-US" smtClean="0"/>
              <a:pPr/>
              <a:t>25</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ln/>
        </p:spPr>
        <p:txBody>
          <a:bodyPr/>
          <a:lstStyle/>
          <a:p>
            <a:endParaRPr lang="fr-FR" smtClean="0"/>
          </a:p>
        </p:txBody>
      </p:sp>
      <p:sp>
        <p:nvSpPr>
          <p:cNvPr id="89092" name="Espace réservé du numéro de diapositive 3"/>
          <p:cNvSpPr>
            <a:spLocks noGrp="1"/>
          </p:cNvSpPr>
          <p:nvPr>
            <p:ph type="sldNum" sz="quarter" idx="5"/>
          </p:nvPr>
        </p:nvSpPr>
        <p:spPr>
          <a:noFill/>
        </p:spPr>
        <p:txBody>
          <a:bodyPr/>
          <a:lstStyle/>
          <a:p>
            <a:fld id="{CDE1F6C5-71B6-4010-99E7-074BCB58B811}" type="slidenum">
              <a:rPr lang="en-US" smtClean="0"/>
              <a:pPr/>
              <a:t>26</a:t>
            </a:fld>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60BDB338-8217-42FD-B4DC-4A21EF2EC65D}" type="slidenum">
              <a:rPr lang="en-US" smtClean="0"/>
              <a:pPr/>
              <a:t>27</a:t>
            </a:fld>
            <a:endParaRPr 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B258A4B8-5DC9-4DB3-A46E-10FEC06F2601}" type="slidenum">
              <a:rPr lang="en-US" smtClean="0"/>
              <a:pPr/>
              <a:t>28</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3870BC9A-B86D-4E90-8655-E3BA4DB0D8F1}" type="slidenum">
              <a:rPr lang="en-US" smtClean="0"/>
              <a:pPr/>
              <a:t>29</a:t>
            </a:fld>
            <a:endParaRPr 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8E51B4A3-F4EE-47DF-A2AA-AD0F9DB85CE3}" type="slidenum">
              <a:rPr lang="en-US" smtClean="0"/>
              <a:pPr/>
              <a:t>3</a:t>
            </a:fld>
            <a:endParaRPr 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B0ED79D8-798D-4776-8687-5A399173045F}" type="slidenum">
              <a:rPr lang="en-US" smtClean="0"/>
              <a:pPr/>
              <a:t>30</a:t>
            </a:fld>
            <a:endParaRPr lang="en-US"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557917CB-FF52-4E24-AA7C-F48ACC71E2DE}" type="slidenum">
              <a:rPr lang="en-US" smtClean="0"/>
              <a:pPr/>
              <a:t>31</a:t>
            </a:fld>
            <a:endParaRPr 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7C01CC4-B969-46D4-89C3-BC2F844BB786}" type="slidenum">
              <a:rPr lang="en-US" smtClean="0"/>
              <a:pPr/>
              <a:t>32</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Espace réservé de l'image des diapositives 1"/>
          <p:cNvSpPr>
            <a:spLocks noGrp="1" noRot="1" noChangeAspect="1" noTextEdit="1"/>
          </p:cNvSpPr>
          <p:nvPr>
            <p:ph type="sldImg"/>
          </p:nvPr>
        </p:nvSpPr>
        <p:spPr>
          <a:ln/>
        </p:spPr>
      </p:sp>
      <p:sp>
        <p:nvSpPr>
          <p:cNvPr id="108547" name="Espace réservé des commentaires 2"/>
          <p:cNvSpPr>
            <a:spLocks noGrp="1"/>
          </p:cNvSpPr>
          <p:nvPr>
            <p:ph type="body" idx="1"/>
          </p:nvPr>
        </p:nvSpPr>
        <p:spPr>
          <a:noFill/>
          <a:ln/>
        </p:spPr>
        <p:txBody>
          <a:bodyPr/>
          <a:lstStyle/>
          <a:p>
            <a:r>
              <a:rPr lang="en-US" smtClean="0"/>
              <a:t>Resultats d’inpainting sur une image de 12MP grace a l’algorithme stochastique de Julien soumis a ICML-09.</a:t>
            </a:r>
            <a:endParaRPr lang="fr-FR" smtClean="0"/>
          </a:p>
        </p:txBody>
      </p:sp>
      <p:sp>
        <p:nvSpPr>
          <p:cNvPr id="108548" name="Espace réservé du numéro de diapositive 3"/>
          <p:cNvSpPr>
            <a:spLocks noGrp="1"/>
          </p:cNvSpPr>
          <p:nvPr>
            <p:ph type="sldNum" sz="quarter" idx="5"/>
          </p:nvPr>
        </p:nvSpPr>
        <p:spPr>
          <a:noFill/>
        </p:spPr>
        <p:txBody>
          <a:bodyPr/>
          <a:lstStyle/>
          <a:p>
            <a:fld id="{09E400C9-755E-4B68-8862-62FC9E04152B}"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Espace réservé de l'image des diapositives 1"/>
          <p:cNvSpPr>
            <a:spLocks noGrp="1" noRot="1" noChangeAspect="1" noTextEdit="1"/>
          </p:cNvSpPr>
          <p:nvPr>
            <p:ph type="sldImg"/>
          </p:nvPr>
        </p:nvSpPr>
        <p:spPr>
          <a:ln/>
        </p:spPr>
      </p:sp>
      <p:sp>
        <p:nvSpPr>
          <p:cNvPr id="109571" name="Espace réservé des commentaires 2"/>
          <p:cNvSpPr>
            <a:spLocks noGrp="1"/>
          </p:cNvSpPr>
          <p:nvPr>
            <p:ph type="body" idx="1"/>
          </p:nvPr>
        </p:nvSpPr>
        <p:spPr>
          <a:noFill/>
          <a:ln/>
        </p:spPr>
        <p:txBody>
          <a:bodyPr/>
          <a:lstStyle/>
          <a:p>
            <a:r>
              <a:rPr lang="en-US" smtClean="0"/>
              <a:t>Denoising avec du bruit synthetique. Noter qu’on retrouve la structure de briques. Meilleure methode sur les images standard habituelles (Lena etc.). SC et lSC sont des versions simplifiees de la methode ou on n’apprend pas le dictionnaire (SC) ou on l’apprend mais on ne fais pas de groupes (LSC).</a:t>
            </a:r>
            <a:endParaRPr lang="fr-FR" smtClean="0"/>
          </a:p>
        </p:txBody>
      </p:sp>
      <p:sp>
        <p:nvSpPr>
          <p:cNvPr id="109572" name="Espace réservé du numéro de diapositive 3"/>
          <p:cNvSpPr>
            <a:spLocks noGrp="1"/>
          </p:cNvSpPr>
          <p:nvPr>
            <p:ph type="sldNum" sz="quarter" idx="5"/>
          </p:nvPr>
        </p:nvSpPr>
        <p:spPr>
          <a:noFill/>
        </p:spPr>
        <p:txBody>
          <a:bodyPr/>
          <a:lstStyle/>
          <a:p>
            <a:fld id="{F5581F7F-EB24-450F-A91B-9A3D7CCCAA11}"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a:ln/>
        </p:spPr>
      </p:sp>
      <p:sp>
        <p:nvSpPr>
          <p:cNvPr id="110595" name="Espace réservé des commentaires 2"/>
          <p:cNvSpPr>
            <a:spLocks noGrp="1"/>
          </p:cNvSpPr>
          <p:nvPr>
            <p:ph type="body" idx="1"/>
          </p:nvPr>
        </p:nvSpPr>
        <p:spPr>
          <a:noFill/>
          <a:ln/>
        </p:spPr>
        <p:txBody>
          <a:bodyPr/>
          <a:lstStyle/>
          <a:p>
            <a:r>
              <a:rPr lang="en-US" smtClean="0"/>
              <a:t>Meilleurs resultats sur les donnees standard. LSC (qui est deja tres bon) donne comme les autres methodes standard des artefacts de couleur sur la barriere). LSSC n’a pas ces problemes.</a:t>
            </a:r>
            <a:endParaRPr lang="fr-FR" smtClean="0"/>
          </a:p>
        </p:txBody>
      </p:sp>
      <p:sp>
        <p:nvSpPr>
          <p:cNvPr id="110596" name="Espace réservé du numéro de diapositive 3"/>
          <p:cNvSpPr>
            <a:spLocks noGrp="1"/>
          </p:cNvSpPr>
          <p:nvPr>
            <p:ph type="sldNum" sz="quarter" idx="5"/>
          </p:nvPr>
        </p:nvSpPr>
        <p:spPr>
          <a:noFill/>
        </p:spPr>
        <p:txBody>
          <a:bodyPr/>
          <a:lstStyle/>
          <a:p>
            <a:fld id="{B443EDF1-AA94-41ED-AD8B-9DD8D76DBCB0}" type="slidenum">
              <a:rPr lang="en-US" smtClean="0"/>
              <a:pPr/>
              <a:t>35</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Espace réservé de l'image des diapositives 1"/>
          <p:cNvSpPr>
            <a:spLocks noGrp="1" noRot="1" noChangeAspect="1" noTextEdit="1"/>
          </p:cNvSpPr>
          <p:nvPr>
            <p:ph type="sldImg"/>
          </p:nvPr>
        </p:nvSpPr>
        <p:spPr>
          <a:ln/>
        </p:spPr>
      </p:sp>
      <p:sp>
        <p:nvSpPr>
          <p:cNvPr id="111619" name="Espace réservé des commentaires 2"/>
          <p:cNvSpPr>
            <a:spLocks noGrp="1"/>
          </p:cNvSpPr>
          <p:nvPr>
            <p:ph type="body" idx="1"/>
          </p:nvPr>
        </p:nvSpPr>
        <p:spPr>
          <a:noFill/>
          <a:ln/>
        </p:spPr>
        <p:txBody>
          <a:bodyPr/>
          <a:lstStyle/>
          <a:p>
            <a:r>
              <a:rPr lang="en-US" smtClean="0"/>
              <a:t>Images reelles. La camera et Photoshop donnent des resultats tres bruites. DxO et LSSC donnent des resultats satisfaisants.</a:t>
            </a:r>
            <a:endParaRPr lang="fr-FR" smtClean="0"/>
          </a:p>
        </p:txBody>
      </p:sp>
      <p:sp>
        <p:nvSpPr>
          <p:cNvPr id="111620" name="Espace réservé du numéro de diapositive 3"/>
          <p:cNvSpPr>
            <a:spLocks noGrp="1"/>
          </p:cNvSpPr>
          <p:nvPr>
            <p:ph type="sldNum" sz="quarter" idx="5"/>
          </p:nvPr>
        </p:nvSpPr>
        <p:spPr>
          <a:noFill/>
        </p:spPr>
        <p:txBody>
          <a:bodyPr/>
          <a:lstStyle/>
          <a:p>
            <a:fld id="{1C920C18-B1FD-42AB-82E8-1E738B17ED81}" type="slidenum">
              <a:rPr lang="en-US" smtClean="0"/>
              <a:pPr/>
              <a:t>36</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DA854F1C-D293-4799-ABEB-DE257A7091C2}" type="slidenum">
              <a:rPr lang="en-US" smtClean="0"/>
              <a:pPr/>
              <a:t>37</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65FAA487-BAA2-45B6-857A-6525F3F2FA25}" type="slidenum">
              <a:rPr lang="en-US" smtClean="0"/>
              <a:pPr/>
              <a:t>38</a:t>
            </a:fld>
            <a:endParaRPr 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r>
              <a:rPr lang="en-US" smtClean="0"/>
              <a:t>Etiquetage des visages grace a la synchronisation automatique des sous titres et des scripts: Premiers pas vers l’annotation automatique.</a:t>
            </a:r>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a:ln/>
        </p:spPr>
      </p:sp>
      <p:sp>
        <p:nvSpPr>
          <p:cNvPr id="150531" name="Espace réservé des commentaires 2"/>
          <p:cNvSpPr>
            <a:spLocks noGrp="1"/>
          </p:cNvSpPr>
          <p:nvPr>
            <p:ph type="body" idx="1"/>
          </p:nvPr>
        </p:nvSpPr>
        <p:spPr>
          <a:noFill/>
          <a:ln/>
        </p:spPr>
        <p:txBody>
          <a:bodyPr/>
          <a:lstStyle/>
          <a:p>
            <a:endParaRPr lang="fr-FR" smtClean="0"/>
          </a:p>
        </p:txBody>
      </p:sp>
      <p:sp>
        <p:nvSpPr>
          <p:cNvPr id="150532" name="Espace réservé du numéro de diapositive 3"/>
          <p:cNvSpPr txBox="1">
            <a:spLocks noGrp="1"/>
          </p:cNvSpPr>
          <p:nvPr/>
        </p:nvSpPr>
        <p:spPr bwMode="auto">
          <a:xfrm>
            <a:off x="4022725" y="9723438"/>
            <a:ext cx="3076575" cy="511175"/>
          </a:xfrm>
          <a:prstGeom prst="rect">
            <a:avLst/>
          </a:prstGeom>
          <a:noFill/>
          <a:ln w="9525">
            <a:noFill/>
            <a:miter lim="800000"/>
            <a:headEnd/>
            <a:tailEnd/>
          </a:ln>
        </p:spPr>
        <p:txBody>
          <a:bodyPr lIns="99048" tIns="49524" rIns="99048" bIns="49524" anchor="b"/>
          <a:lstStyle/>
          <a:p>
            <a:pPr algn="r" eaLnBrk="0" hangingPunct="0"/>
            <a:fld id="{E4621643-6BB4-4A6D-AF2F-03563B647B29}" type="slidenum">
              <a:rPr lang="en-US" sz="1300" u="none">
                <a:latin typeface="Times New Roman" pitchFamily="18" charset="0"/>
              </a:rPr>
              <a:pPr algn="r" eaLnBrk="0" hangingPunct="0"/>
              <a:t>39</a:t>
            </a:fld>
            <a:endParaRPr lang="en-US" sz="1300" u="none">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1B14A27B-EBFE-4B49-AF91-36F122081997}" type="slidenum">
              <a:rPr lang="en-US" smtClean="0"/>
              <a:pPr/>
              <a:t>4</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13FC508D-2FB6-4DF1-A128-B9AAC543FC01}" type="slidenum">
              <a:rPr lang="en-US" smtClean="0"/>
              <a:pPr/>
              <a:t>40</a:t>
            </a:fld>
            <a:endParaRPr 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AD75C288-7D8C-45E7-A21B-F5FB50BF8E3F}" type="slidenum">
              <a:rPr lang="en-US" smtClean="0"/>
              <a:pPr/>
              <a:t>41</a:t>
            </a:fld>
            <a:endParaRPr 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DFAEEEB7-1C5D-40ED-9D75-5EE435CA9689}" type="slidenum">
              <a:rPr lang="en-US"/>
              <a:pPr/>
              <a:t>42</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B478CAA9-9F17-4D54-91F2-E2061DB21EDC}" type="slidenum">
              <a:rPr lang="en-US"/>
              <a:pPr/>
              <a:t>43</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BE6CC87-1621-49FF-B9A4-37A7421C64DB}" type="slidenum">
              <a:rPr lang="en-US" smtClean="0"/>
              <a:pPr/>
              <a:t>44</a:t>
            </a:fld>
            <a:endParaRPr 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p:cNvSpPr>
            <a:spLocks noGrp="1" noRot="1" noChangeAspect="1" noTextEdit="1"/>
          </p:cNvSpPr>
          <p:nvPr>
            <p:ph type="sldImg"/>
          </p:nvPr>
        </p:nvSpPr>
        <p:spPr>
          <a:ln/>
        </p:spPr>
      </p:sp>
      <p:sp>
        <p:nvSpPr>
          <p:cNvPr id="155651" name="Espace réservé des commentaires 2"/>
          <p:cNvSpPr>
            <a:spLocks noGrp="1"/>
          </p:cNvSpPr>
          <p:nvPr>
            <p:ph type="body" idx="1"/>
          </p:nvPr>
        </p:nvSpPr>
        <p:spPr>
          <a:noFill/>
          <a:ln/>
        </p:spPr>
        <p:txBody>
          <a:bodyPr/>
          <a:lstStyle/>
          <a:p>
            <a:endParaRPr lang="fr-FR" smtClean="0"/>
          </a:p>
        </p:txBody>
      </p:sp>
      <p:sp>
        <p:nvSpPr>
          <p:cNvPr id="155652" name="Espace réservé du numéro de diapositive 3"/>
          <p:cNvSpPr txBox="1">
            <a:spLocks noGrp="1"/>
          </p:cNvSpPr>
          <p:nvPr/>
        </p:nvSpPr>
        <p:spPr bwMode="auto">
          <a:xfrm>
            <a:off x="4022725" y="9723438"/>
            <a:ext cx="3076575" cy="511175"/>
          </a:xfrm>
          <a:prstGeom prst="rect">
            <a:avLst/>
          </a:prstGeom>
          <a:noFill/>
          <a:ln w="9525">
            <a:noFill/>
            <a:miter lim="800000"/>
            <a:headEnd/>
            <a:tailEnd/>
          </a:ln>
        </p:spPr>
        <p:txBody>
          <a:bodyPr lIns="99048" tIns="49524" rIns="99048" bIns="49524" anchor="b"/>
          <a:lstStyle/>
          <a:p>
            <a:pPr algn="r" eaLnBrk="0" hangingPunct="0"/>
            <a:fld id="{16C9060E-6FF1-429D-87BB-3989591C6A75}" type="slidenum">
              <a:rPr lang="en-US" sz="1300" u="none">
                <a:latin typeface="Times New Roman" pitchFamily="18" charset="0"/>
              </a:rPr>
              <a:pPr algn="r" eaLnBrk="0" hangingPunct="0"/>
              <a:t>45</a:t>
            </a:fld>
            <a:endParaRPr lang="en-US" sz="1300" u="none">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8E61EA83-2CF8-4D67-98C8-2F7EBBEEBF23}" type="slidenum">
              <a:rPr lang="en-US" smtClean="0"/>
              <a:pPr/>
              <a:t>46</a:t>
            </a:fld>
            <a:endParaRPr 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F55354D1-38C0-4B42-92FC-E5A199099DB4}" type="slidenum">
              <a:rPr lang="en-US" smtClean="0"/>
              <a:pPr/>
              <a:t>47</a:t>
            </a:fld>
            <a:endParaRPr 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CD8EF8B1-53B6-4C94-8DBA-3FC2C51DE6B5}" type="slidenum">
              <a:rPr lang="en-US" smtClean="0"/>
              <a:pPr/>
              <a:t>48</a:t>
            </a:fld>
            <a:endParaRPr lang="en-US" smtClean="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680806FE-A1B9-4E5C-89D1-AF7D6E11156B}" type="slidenum">
              <a:rPr lang="en-US" smtClean="0"/>
              <a:pPr/>
              <a:t>49</a:t>
            </a:fld>
            <a:endParaRPr 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txBox="1">
            <a:spLocks noGrp="1" noChangeArrowheads="1"/>
          </p:cNvSpPr>
          <p:nvPr/>
        </p:nvSpPr>
        <p:spPr bwMode="auto">
          <a:xfrm>
            <a:off x="4022725" y="9723438"/>
            <a:ext cx="3076575" cy="511175"/>
          </a:xfrm>
          <a:prstGeom prst="rect">
            <a:avLst/>
          </a:prstGeom>
          <a:noFill/>
          <a:ln w="9525">
            <a:noFill/>
            <a:miter lim="800000"/>
            <a:headEnd/>
            <a:tailEnd/>
          </a:ln>
        </p:spPr>
        <p:txBody>
          <a:bodyPr lIns="99048" tIns="49524" rIns="99048" bIns="49524" anchor="b"/>
          <a:lstStyle/>
          <a:p>
            <a:pPr algn="r" eaLnBrk="0" hangingPunct="0"/>
            <a:fld id="{2B6F4519-6568-4C8B-B6D5-BC2006CD9C57}" type="slidenum">
              <a:rPr lang="en-US" sz="1300" u="none">
                <a:latin typeface="Times New Roman" pitchFamily="18" charset="0"/>
              </a:rPr>
              <a:pPr algn="r" eaLnBrk="0" hangingPunct="0"/>
              <a:t>5</a:t>
            </a:fld>
            <a:endParaRPr lang="en-US" sz="1300" u="none">
              <a:latin typeface="Times New Roman" pitchFamily="18"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r>
              <a:rPr lang="en-US" smtClean="0"/>
              <a:t>Hui: Nanyang Tech., U. Singapore, Jan: U. Amsterdam, Guillaume: UC Berkeley, Timothee: UPenn, Neva: U. Washington.</a:t>
            </a:r>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B714E182-8AD7-4306-9869-B26F18F01C97}" type="slidenum">
              <a:rPr lang="en-US" smtClean="0"/>
              <a:pPr/>
              <a:t>50</a:t>
            </a:fld>
            <a:endParaRPr lang="en-US" smtClean="0"/>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BE7FA03E-62D4-465F-B52C-5F66083811B1}" type="slidenum">
              <a:rPr lang="en-US" smtClean="0"/>
              <a:pPr/>
              <a:t>51</a:t>
            </a:fld>
            <a:endParaRPr lang="en-US"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AD140EE-5BC7-4EEE-97DF-C74FC06DA237}" type="slidenum">
              <a:rPr lang="en-US" smtClean="0"/>
              <a:pPr/>
              <a:t>6</a:t>
            </a:fld>
            <a:endParaRPr lang="en-US"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Espace réservé de l'image des diapositives 1"/>
          <p:cNvSpPr>
            <a:spLocks noGrp="1" noRot="1" noChangeAspect="1" noTextEdit="1"/>
          </p:cNvSpPr>
          <p:nvPr>
            <p:ph type="sldImg"/>
          </p:nvPr>
        </p:nvSpPr>
        <p:spPr>
          <a:ln/>
        </p:spPr>
      </p:sp>
      <p:sp>
        <p:nvSpPr>
          <p:cNvPr id="63491" name="Espace réservé des commentaires 2"/>
          <p:cNvSpPr>
            <a:spLocks noGrp="1"/>
          </p:cNvSpPr>
          <p:nvPr>
            <p:ph type="body" idx="1"/>
          </p:nvPr>
        </p:nvSpPr>
        <p:spPr>
          <a:noFill/>
          <a:ln/>
        </p:spPr>
        <p:txBody>
          <a:bodyPr/>
          <a:lstStyle/>
          <a:p>
            <a:pPr>
              <a:spcBef>
                <a:spcPct val="0"/>
              </a:spcBef>
            </a:pPr>
            <a:endParaRPr lang="fr-FR" smtClean="0"/>
          </a:p>
        </p:txBody>
      </p:sp>
      <p:sp>
        <p:nvSpPr>
          <p:cNvPr id="63492" name="Espace réservé du numéro de diapositive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eaLnBrk="0" hangingPunct="0"/>
            <a:fld id="{E27FD6EC-684E-4E92-9EED-DFA5DE7E70C5}" type="slidenum">
              <a:rPr lang="fr-FR" sz="1300">
                <a:latin typeface="Calibri" pitchFamily="34" charset="0"/>
              </a:rPr>
              <a:pPr algn="r" eaLnBrk="0" hangingPunct="0"/>
              <a:t>7</a:t>
            </a:fld>
            <a:endParaRPr lang="fr-FR" sz="1300">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a:ln/>
        </p:spPr>
      </p:sp>
      <p:sp>
        <p:nvSpPr>
          <p:cNvPr id="64515" name="Espace réservé des commentaires 2"/>
          <p:cNvSpPr>
            <a:spLocks noGrp="1"/>
          </p:cNvSpPr>
          <p:nvPr>
            <p:ph type="body" idx="1"/>
          </p:nvPr>
        </p:nvSpPr>
        <p:spPr>
          <a:noFill/>
          <a:ln/>
        </p:spPr>
        <p:txBody>
          <a:bodyPr/>
          <a:lstStyle/>
          <a:p>
            <a:pPr>
              <a:spcBef>
                <a:spcPct val="0"/>
              </a:spcBef>
            </a:pPr>
            <a:endParaRPr lang="fr-FR" smtClean="0"/>
          </a:p>
        </p:txBody>
      </p:sp>
      <p:sp>
        <p:nvSpPr>
          <p:cNvPr id="64516" name="Espace réservé du numéro de diapositive 3"/>
          <p:cNvSpPr txBox="1">
            <a:spLocks noGrp="1"/>
          </p:cNvSpPr>
          <p:nvPr/>
        </p:nvSpPr>
        <p:spPr bwMode="auto">
          <a:xfrm>
            <a:off x="4021138" y="9721850"/>
            <a:ext cx="3076575" cy="511175"/>
          </a:xfrm>
          <a:prstGeom prst="rect">
            <a:avLst/>
          </a:prstGeom>
          <a:noFill/>
          <a:ln w="9525">
            <a:noFill/>
            <a:miter lim="800000"/>
            <a:headEnd/>
            <a:tailEnd/>
          </a:ln>
        </p:spPr>
        <p:txBody>
          <a:bodyPr lIns="99048" tIns="49524" rIns="99048" bIns="49524" anchor="b"/>
          <a:lstStyle/>
          <a:p>
            <a:pPr algn="r" eaLnBrk="0" hangingPunct="0"/>
            <a:fld id="{02C2BEA9-5C6D-4068-96DD-5F71890AC8FE}" type="slidenum">
              <a:rPr lang="fr-FR" sz="1300">
                <a:latin typeface="Calibri" pitchFamily="34" charset="0"/>
              </a:rPr>
              <a:pPr algn="r" eaLnBrk="0" hangingPunct="0"/>
              <a:t>8</a:t>
            </a:fld>
            <a:endParaRPr lang="fr-FR" sz="1300">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a:ln/>
        </p:spPr>
      </p:sp>
      <p:sp>
        <p:nvSpPr>
          <p:cNvPr id="70659" name="Espace réservé des commentaires 2"/>
          <p:cNvSpPr>
            <a:spLocks noGrp="1"/>
          </p:cNvSpPr>
          <p:nvPr>
            <p:ph type="body" idx="1"/>
          </p:nvPr>
        </p:nvSpPr>
        <p:spPr>
          <a:noFill/>
          <a:ln/>
        </p:spPr>
        <p:txBody>
          <a:bodyPr/>
          <a:lstStyle/>
          <a:p>
            <a:endParaRPr lang="fr-FR" smtClean="0"/>
          </a:p>
        </p:txBody>
      </p:sp>
      <p:sp>
        <p:nvSpPr>
          <p:cNvPr id="70660" name="Espace réservé du numéro de diapositive 3"/>
          <p:cNvSpPr>
            <a:spLocks noGrp="1"/>
          </p:cNvSpPr>
          <p:nvPr>
            <p:ph type="sldNum" sz="quarter" idx="5"/>
          </p:nvPr>
        </p:nvSpPr>
        <p:spPr>
          <a:noFill/>
        </p:spPr>
        <p:txBody>
          <a:bodyPr/>
          <a:lstStyle/>
          <a:p>
            <a:fld id="{3F8A2602-102B-42A0-8E37-10541AE9ADA8}" type="slidenum">
              <a:rPr lang="en-US" smtClean="0"/>
              <a:pPr/>
              <a:t>9</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E74D2-00F6-40CB-9451-6739520D4849}" type="slidenum">
              <a:rPr lang="en-US"/>
              <a:pPr>
                <a:defRPr/>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CBBCEE-6A6A-4F19-BC8A-38209378EABA}" type="slidenum">
              <a:rPr lang="en-US"/>
              <a:pPr>
                <a:defRPr/>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6B4069-85B7-4A45-ACD5-B4BC135F9E5E}" type="slidenum">
              <a:rPr lang="en-US"/>
              <a:pPr>
                <a:defRPr/>
              </a:pPr>
              <a:t>‹N°›</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fr-FR"/>
          </a:p>
        </p:txBody>
      </p:sp>
      <p:sp>
        <p:nvSpPr>
          <p:cNvPr id="4" name="Rectangle 6"/>
          <p:cNvSpPr>
            <a:spLocks noGrp="1" noChangeArrowheads="1"/>
          </p:cNvSpPr>
          <p:nvPr>
            <p:ph type="sldNum" sz="quarter" idx="10"/>
          </p:nvPr>
        </p:nvSpPr>
        <p:spPr>
          <a:ln/>
        </p:spPr>
        <p:txBody>
          <a:bodyPr/>
          <a:lstStyle>
            <a:lvl1pPr>
              <a:defRPr/>
            </a:lvl1pPr>
          </a:lstStyle>
          <a:p>
            <a:pPr>
              <a:defRPr/>
            </a:pPr>
            <a:fld id="{BA2C5492-982A-46E8-9736-5B0F0EC30167}" type="slidenum">
              <a:rPr lang="en-US"/>
              <a:pPr>
                <a:defRPr/>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sldNum" sz="quarter" idx="10"/>
          </p:nvPr>
        </p:nvSpPr>
        <p:spPr>
          <a:ln/>
        </p:spPr>
        <p:txBody>
          <a:bodyPr/>
          <a:lstStyle>
            <a:lvl1pPr>
              <a:defRPr/>
            </a:lvl1pPr>
          </a:lstStyle>
          <a:p>
            <a:pPr>
              <a:defRPr/>
            </a:pPr>
            <a:fld id="{E412C6DF-640F-4CD2-A19C-205E4BAA2342}" type="slidenum">
              <a:rPr lang="en-US"/>
              <a:pPr>
                <a:defRPr/>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6"/>
          <p:cNvSpPr>
            <a:spLocks noGrp="1" noChangeArrowheads="1"/>
          </p:cNvSpPr>
          <p:nvPr>
            <p:ph type="sldNum" sz="quarter" idx="10"/>
          </p:nvPr>
        </p:nvSpPr>
        <p:spPr>
          <a:ln/>
        </p:spPr>
        <p:txBody>
          <a:bodyPr/>
          <a:lstStyle>
            <a:lvl1pPr>
              <a:defRPr/>
            </a:lvl1pPr>
          </a:lstStyle>
          <a:p>
            <a:pPr>
              <a:defRPr/>
            </a:pPr>
            <a:fld id="{6E53A0E6-31BA-4838-8E84-E39EAA5B622C}" type="slidenum">
              <a:rPr lang="en-US"/>
              <a:pPr>
                <a:defRPr/>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330200" y="1130300"/>
            <a:ext cx="41148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597400" y="1130300"/>
            <a:ext cx="4114800" cy="50736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6"/>
          <p:cNvSpPr>
            <a:spLocks noGrp="1" noChangeArrowheads="1"/>
          </p:cNvSpPr>
          <p:nvPr>
            <p:ph type="sldNum" sz="quarter" idx="10"/>
          </p:nvPr>
        </p:nvSpPr>
        <p:spPr>
          <a:ln/>
        </p:spPr>
        <p:txBody>
          <a:bodyPr/>
          <a:lstStyle>
            <a:lvl1pPr>
              <a:defRPr/>
            </a:lvl1pPr>
          </a:lstStyle>
          <a:p>
            <a:pPr>
              <a:defRPr/>
            </a:pPr>
            <a:fld id="{E01E8B27-CC05-46C8-884E-12257DF9491B}" type="slidenum">
              <a:rPr lang="en-US"/>
              <a:pPr>
                <a:defRPr/>
              </a:pPr>
              <a:t>‹N°›</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6"/>
          <p:cNvSpPr>
            <a:spLocks noGrp="1" noChangeArrowheads="1"/>
          </p:cNvSpPr>
          <p:nvPr>
            <p:ph type="sldNum" sz="quarter" idx="10"/>
          </p:nvPr>
        </p:nvSpPr>
        <p:spPr>
          <a:ln/>
        </p:spPr>
        <p:txBody>
          <a:bodyPr/>
          <a:lstStyle>
            <a:lvl1pPr>
              <a:defRPr/>
            </a:lvl1pPr>
          </a:lstStyle>
          <a:p>
            <a:pPr>
              <a:defRPr/>
            </a:pPr>
            <a:fld id="{166E700A-CD18-45B1-9046-C3B00571511E}" type="slidenum">
              <a:rPr lang="en-US"/>
              <a:pPr>
                <a:defRPr/>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6"/>
          <p:cNvSpPr>
            <a:spLocks noGrp="1" noChangeArrowheads="1"/>
          </p:cNvSpPr>
          <p:nvPr>
            <p:ph type="sldNum" sz="quarter" idx="10"/>
          </p:nvPr>
        </p:nvSpPr>
        <p:spPr>
          <a:ln/>
        </p:spPr>
        <p:txBody>
          <a:bodyPr/>
          <a:lstStyle>
            <a:lvl1pPr>
              <a:defRPr/>
            </a:lvl1pPr>
          </a:lstStyle>
          <a:p>
            <a:pPr>
              <a:defRPr/>
            </a:pPr>
            <a:fld id="{2CED7F97-E2B6-403F-A13F-323402456B92}" type="slidenum">
              <a:rPr lang="en-US"/>
              <a:pPr>
                <a:defRPr/>
              </a:pPr>
              <a:t>‹N°›</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D4406EB-4EBB-4F67-9B76-9F3674D01483}" type="slidenum">
              <a:rPr lang="en-US"/>
              <a:pPr>
                <a:defRPr/>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sldNum" sz="quarter" idx="10"/>
          </p:nvPr>
        </p:nvSpPr>
        <p:spPr>
          <a:ln/>
        </p:spPr>
        <p:txBody>
          <a:bodyPr/>
          <a:lstStyle>
            <a:lvl1pPr>
              <a:defRPr/>
            </a:lvl1pPr>
          </a:lstStyle>
          <a:p>
            <a:pPr>
              <a:defRPr/>
            </a:pPr>
            <a:fld id="{848D7E44-73CC-412B-9EF1-579215AD5A2A}"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A94C06-73B6-4998-BCE2-E69A395249EF}" type="slidenum">
              <a:rPr lang="en-US"/>
              <a:pPr>
                <a:defRPr/>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6"/>
          <p:cNvSpPr>
            <a:spLocks noGrp="1" noChangeArrowheads="1"/>
          </p:cNvSpPr>
          <p:nvPr>
            <p:ph type="sldNum" sz="quarter" idx="10"/>
          </p:nvPr>
        </p:nvSpPr>
        <p:spPr>
          <a:ln/>
        </p:spPr>
        <p:txBody>
          <a:bodyPr/>
          <a:lstStyle>
            <a:lvl1pPr>
              <a:defRPr/>
            </a:lvl1pPr>
          </a:lstStyle>
          <a:p>
            <a:pPr>
              <a:defRPr/>
            </a:pPr>
            <a:fld id="{B5491220-9348-49B4-81BE-9B1AA2890729}" type="slidenum">
              <a:rPr lang="en-US"/>
              <a:pPr>
                <a:defRPr/>
              </a:pPr>
              <a:t>‹N°›</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sldNum" sz="quarter" idx="10"/>
          </p:nvPr>
        </p:nvSpPr>
        <p:spPr>
          <a:ln/>
        </p:spPr>
        <p:txBody>
          <a:bodyPr/>
          <a:lstStyle>
            <a:lvl1pPr>
              <a:defRPr/>
            </a:lvl1pPr>
          </a:lstStyle>
          <a:p>
            <a:pPr>
              <a:defRPr/>
            </a:pPr>
            <a:fld id="{596EACAC-F318-4550-8415-FC933E5B6C42}" type="slidenum">
              <a:rPr lang="en-US"/>
              <a:pPr>
                <a:defRPr/>
              </a:pPr>
              <a:t>‹N°›</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54800" y="298450"/>
            <a:ext cx="2106613" cy="59055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330200" y="298450"/>
            <a:ext cx="6172200" cy="59055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6"/>
          <p:cNvSpPr>
            <a:spLocks noGrp="1" noChangeArrowheads="1"/>
          </p:cNvSpPr>
          <p:nvPr>
            <p:ph type="sldNum" sz="quarter" idx="10"/>
          </p:nvPr>
        </p:nvSpPr>
        <p:spPr>
          <a:ln/>
        </p:spPr>
        <p:txBody>
          <a:bodyPr/>
          <a:lstStyle>
            <a:lvl1pPr>
              <a:defRPr/>
            </a:lvl1pPr>
          </a:lstStyle>
          <a:p>
            <a:pPr>
              <a:defRPr/>
            </a:pPr>
            <a:fld id="{3B43A047-34E3-4E5A-BD3A-C471B9CEE2E5}" type="slidenum">
              <a:rPr lang="en-US"/>
              <a:pPr>
                <a:defRPr/>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291DBD-E1C9-4B2A-9292-4656D2D56124}" type="slidenum">
              <a:rPr lang="en-US"/>
              <a:pPr>
                <a:defRPr/>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7A7731-09F5-49F8-9924-066CB74E0500}" type="slidenum">
              <a:rPr lang="en-US"/>
              <a:pPr>
                <a:defRPr/>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F70205-352D-4809-BB48-8C606808A769}" type="slidenum">
              <a:rPr lang="en-US"/>
              <a:pPr>
                <a:defRPr/>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45557B9-8E98-4788-B91A-EDA7325FB0A1}" type="slidenum">
              <a:rPr lang="en-US"/>
              <a:pPr>
                <a:defRPr/>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BCB26F-3FF2-471D-87F9-4DE51CFD5F27}" type="slidenum">
              <a:rPr lang="en-US"/>
              <a:pPr>
                <a:defRPr/>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F4F62-DA32-4998-AE90-BA23B6611E43}" type="slidenum">
              <a:rPr lang="en-US"/>
              <a:pPr>
                <a:defRPr/>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29FF95-A3E7-40C3-B901-27FCFED1DFA6}" type="slidenum">
              <a:rPr lang="en-US"/>
              <a:pPr>
                <a:defRPr/>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D4D4D"/>
            </a:gs>
            <a:gs pos="100000">
              <a:srgbClr val="111111"/>
            </a:gs>
          </a:gsLst>
          <a:lin ang="5400000" scaled="1"/>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u="none">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u="none">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u="none">
                <a:latin typeface="+mn-lt"/>
              </a:defRPr>
            </a:lvl1pPr>
          </a:lstStyle>
          <a:p>
            <a:pPr>
              <a:defRPr/>
            </a:pPr>
            <a:fld id="{E55EF690-BDA3-4413-A570-1C6C6E8E0817}" type="slidenum">
              <a:rPr lang="en-US"/>
              <a:pPr>
                <a:defRPr/>
              </a:pPr>
              <a:t>‹N°›</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CECFF"/>
        </a:solidFill>
        <a:effectLst/>
      </p:bgPr>
    </p:bg>
    <p:spTree>
      <p:nvGrpSpPr>
        <p:cNvPr id="1" name=""/>
        <p:cNvGrpSpPr/>
        <p:nvPr/>
      </p:nvGrpSpPr>
      <p:grpSpPr>
        <a:xfrm>
          <a:off x="0" y="0"/>
          <a:ext cx="0" cy="0"/>
          <a:chOff x="0" y="0"/>
          <a:chExt cx="0" cy="0"/>
        </a:xfrm>
      </p:grpSpPr>
      <p:sp>
        <p:nvSpPr>
          <p:cNvPr id="1026" name="Rectangle 9"/>
          <p:cNvSpPr>
            <a:spLocks noChangeArrowheads="1"/>
          </p:cNvSpPr>
          <p:nvPr/>
        </p:nvSpPr>
        <p:spPr bwMode="auto">
          <a:xfrm>
            <a:off x="0" y="6364288"/>
            <a:ext cx="9144000" cy="493712"/>
          </a:xfrm>
          <a:prstGeom prst="rect">
            <a:avLst/>
          </a:prstGeom>
          <a:solidFill>
            <a:schemeClr val="bg1"/>
          </a:solidFill>
          <a:ln w="9525">
            <a:noFill/>
            <a:miter lim="800000"/>
            <a:headEnd/>
            <a:tailEnd/>
          </a:ln>
        </p:spPr>
        <p:txBody>
          <a:bodyPr/>
          <a:lstStyle/>
          <a:p>
            <a:pPr>
              <a:defRPr/>
            </a:pPr>
            <a:endParaRPr lang="en-GB" u="none">
              <a:cs typeface="Arial" charset="0"/>
            </a:endParaRPr>
          </a:p>
        </p:txBody>
      </p:sp>
      <p:sp>
        <p:nvSpPr>
          <p:cNvPr id="3075" name="Rectangle 3"/>
          <p:cNvSpPr>
            <a:spLocks noGrp="1" noChangeArrowheads="1"/>
          </p:cNvSpPr>
          <p:nvPr>
            <p:ph type="body" idx="1"/>
          </p:nvPr>
        </p:nvSpPr>
        <p:spPr bwMode="auto">
          <a:xfrm>
            <a:off x="330200" y="1130300"/>
            <a:ext cx="8382000" cy="50736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endParaRPr lang="en-US" smtClean="0"/>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6"/>
          <p:cNvSpPr>
            <a:spLocks noGrp="1" noChangeArrowheads="1"/>
          </p:cNvSpPr>
          <p:nvPr>
            <p:ph type="sldNum" sz="quarter" idx="4"/>
          </p:nvPr>
        </p:nvSpPr>
        <p:spPr bwMode="auto">
          <a:xfrm>
            <a:off x="342900" y="6453188"/>
            <a:ext cx="1473200" cy="3603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1">
              <a:defRPr kumimoji="1" sz="1400" u="none">
                <a:latin typeface="+mn-lt"/>
                <a:cs typeface="Arial" charset="0"/>
                <a:sym typeface="Wingdings" pitchFamily="2" charset="2"/>
              </a:defRPr>
            </a:lvl1pPr>
          </a:lstStyle>
          <a:p>
            <a:pPr>
              <a:defRPr/>
            </a:pPr>
            <a:fld id="{0B47EBE1-FE5E-4F64-87D2-604E4BBCEBEB}" type="slidenum">
              <a:rPr lang="en-US"/>
              <a:pPr>
                <a:defRPr/>
              </a:pPr>
              <a:t>‹N°›</a:t>
            </a:fld>
            <a:endParaRPr lang="en-US"/>
          </a:p>
        </p:txBody>
      </p:sp>
      <p:sp>
        <p:nvSpPr>
          <p:cNvPr id="3077" name="Rectangle 8"/>
          <p:cNvSpPr>
            <a:spLocks noGrp="1" noChangeArrowheads="1"/>
          </p:cNvSpPr>
          <p:nvPr>
            <p:ph type="title"/>
          </p:nvPr>
        </p:nvSpPr>
        <p:spPr bwMode="auto">
          <a:xfrm>
            <a:off x="339725" y="298450"/>
            <a:ext cx="8421688" cy="53975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smtClean="0"/>
              <a:t>Type heading here</a:t>
            </a:r>
            <a:endParaRPr lang="en-US" smtClean="0"/>
          </a:p>
        </p:txBody>
      </p:sp>
      <p:pic>
        <p:nvPicPr>
          <p:cNvPr id="3078" name="Picture 6"/>
          <p:cNvPicPr>
            <a:picLocks noChangeArrowheads="1"/>
          </p:cNvPicPr>
          <p:nvPr/>
        </p:nvPicPr>
        <p:blipFill>
          <a:blip r:embed="rId13" cstate="print"/>
          <a:srcRect/>
          <a:stretch>
            <a:fillRect/>
          </a:stretch>
        </p:blipFill>
        <p:spPr bwMode="auto">
          <a:xfrm>
            <a:off x="7288213" y="6397625"/>
            <a:ext cx="1408112" cy="442913"/>
          </a:xfrm>
          <a:prstGeom prst="rect">
            <a:avLst/>
          </a:prstGeom>
          <a:noFill/>
          <a:ln w="9525">
            <a:noFill/>
            <a:miter lim="800000"/>
            <a:headEnd/>
            <a:tailEnd/>
          </a:ln>
        </p:spPr>
      </p:pic>
      <p:sp>
        <p:nvSpPr>
          <p:cNvPr id="1031" name="Rectangle 12"/>
          <p:cNvSpPr>
            <a:spLocks/>
          </p:cNvSpPr>
          <p:nvPr/>
        </p:nvSpPr>
        <p:spPr bwMode="auto">
          <a:xfrm>
            <a:off x="0" y="6259513"/>
            <a:ext cx="9144000" cy="100012"/>
          </a:xfrm>
          <a:prstGeom prst="rect">
            <a:avLst/>
          </a:prstGeom>
          <a:solidFill>
            <a:srgbClr val="89BAEF"/>
          </a:solidFill>
          <a:ln w="9525" algn="ctr">
            <a:solidFill>
              <a:schemeClr val="tx1"/>
            </a:solidFill>
            <a:miter lim="800000"/>
            <a:headEnd/>
            <a:tailEnd/>
          </a:ln>
        </p:spPr>
        <p:txBody>
          <a:bodyPr/>
          <a:lstStyle/>
          <a:p>
            <a:pPr>
              <a:defRPr/>
            </a:pPr>
            <a:endParaRPr lang="en-GB" u="none">
              <a:cs typeface="Arial" charset="0"/>
            </a:endParaRPr>
          </a:p>
        </p:txBody>
      </p:sp>
      <p:sp>
        <p:nvSpPr>
          <p:cNvPr id="1032" name="Rectangle 13"/>
          <p:cNvSpPr>
            <a:spLocks/>
          </p:cNvSpPr>
          <p:nvPr/>
        </p:nvSpPr>
        <p:spPr bwMode="auto">
          <a:xfrm>
            <a:off x="0" y="839788"/>
            <a:ext cx="9144000" cy="100012"/>
          </a:xfrm>
          <a:prstGeom prst="rect">
            <a:avLst/>
          </a:prstGeom>
          <a:solidFill>
            <a:srgbClr val="89BAEF"/>
          </a:solidFill>
          <a:ln w="9525" algn="ctr">
            <a:solidFill>
              <a:schemeClr val="tx1"/>
            </a:solidFill>
            <a:miter lim="800000"/>
            <a:headEnd/>
            <a:tailEnd/>
          </a:ln>
        </p:spPr>
        <p:txBody>
          <a:bodyPr/>
          <a:lstStyle/>
          <a:p>
            <a:pPr>
              <a:defRPr/>
            </a:pPr>
            <a:endParaRPr lang="en-GB" u="none">
              <a:cs typeface="Arial"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3200">
          <a:solidFill>
            <a:schemeClr val="folHlink"/>
          </a:solidFill>
          <a:latin typeface="+mj-lt"/>
          <a:ea typeface="+mj-ea"/>
          <a:cs typeface="+mj-cs"/>
        </a:defRPr>
      </a:lvl1pPr>
      <a:lvl2pPr algn="ctr" rtl="0" eaLnBrk="0" fontAlgn="base" hangingPunct="0">
        <a:spcBef>
          <a:spcPct val="0"/>
        </a:spcBef>
        <a:spcAft>
          <a:spcPct val="0"/>
        </a:spcAft>
        <a:defRPr kumimoji="1" sz="3200">
          <a:solidFill>
            <a:schemeClr val="folHlink"/>
          </a:solidFill>
          <a:latin typeface="Verdana" pitchFamily="34" charset="0"/>
        </a:defRPr>
      </a:lvl2pPr>
      <a:lvl3pPr algn="ctr" rtl="0" eaLnBrk="0" fontAlgn="base" hangingPunct="0">
        <a:spcBef>
          <a:spcPct val="0"/>
        </a:spcBef>
        <a:spcAft>
          <a:spcPct val="0"/>
        </a:spcAft>
        <a:defRPr kumimoji="1" sz="3200">
          <a:solidFill>
            <a:schemeClr val="folHlink"/>
          </a:solidFill>
          <a:latin typeface="Verdana" pitchFamily="34" charset="0"/>
        </a:defRPr>
      </a:lvl3pPr>
      <a:lvl4pPr algn="ctr" rtl="0" eaLnBrk="0" fontAlgn="base" hangingPunct="0">
        <a:spcBef>
          <a:spcPct val="0"/>
        </a:spcBef>
        <a:spcAft>
          <a:spcPct val="0"/>
        </a:spcAft>
        <a:defRPr kumimoji="1" sz="3200">
          <a:solidFill>
            <a:schemeClr val="folHlink"/>
          </a:solidFill>
          <a:latin typeface="Verdana" pitchFamily="34" charset="0"/>
        </a:defRPr>
      </a:lvl4pPr>
      <a:lvl5pPr algn="ctr" rtl="0" eaLnBrk="0" fontAlgn="base" hangingPunct="0">
        <a:spcBef>
          <a:spcPct val="0"/>
        </a:spcBef>
        <a:spcAft>
          <a:spcPct val="0"/>
        </a:spcAft>
        <a:defRPr kumimoji="1" sz="3200">
          <a:solidFill>
            <a:schemeClr val="folHlink"/>
          </a:solidFill>
          <a:latin typeface="Verdana" pitchFamily="34" charset="0"/>
        </a:defRPr>
      </a:lvl5pPr>
      <a:lvl6pPr marL="457200" algn="ctr" rtl="0" fontAlgn="base">
        <a:spcBef>
          <a:spcPct val="0"/>
        </a:spcBef>
        <a:spcAft>
          <a:spcPct val="0"/>
        </a:spcAft>
        <a:defRPr kumimoji="1" sz="3200">
          <a:solidFill>
            <a:schemeClr val="folHlink"/>
          </a:solidFill>
          <a:latin typeface="Verdana" pitchFamily="34" charset="0"/>
        </a:defRPr>
      </a:lvl6pPr>
      <a:lvl7pPr marL="914400" algn="ctr" rtl="0" fontAlgn="base">
        <a:spcBef>
          <a:spcPct val="0"/>
        </a:spcBef>
        <a:spcAft>
          <a:spcPct val="0"/>
        </a:spcAft>
        <a:defRPr kumimoji="1" sz="3200">
          <a:solidFill>
            <a:schemeClr val="folHlink"/>
          </a:solidFill>
          <a:latin typeface="Verdana" pitchFamily="34" charset="0"/>
        </a:defRPr>
      </a:lvl7pPr>
      <a:lvl8pPr marL="1371600" algn="ctr" rtl="0" fontAlgn="base">
        <a:spcBef>
          <a:spcPct val="0"/>
        </a:spcBef>
        <a:spcAft>
          <a:spcPct val="0"/>
        </a:spcAft>
        <a:defRPr kumimoji="1" sz="3200">
          <a:solidFill>
            <a:schemeClr val="folHlink"/>
          </a:solidFill>
          <a:latin typeface="Verdana" pitchFamily="34" charset="0"/>
        </a:defRPr>
      </a:lvl8pPr>
      <a:lvl9pPr marL="1828800" algn="ctr" rtl="0" fontAlgn="base">
        <a:spcBef>
          <a:spcPct val="0"/>
        </a:spcBef>
        <a:spcAft>
          <a:spcPct val="0"/>
        </a:spcAft>
        <a:defRPr kumimoji="1" sz="3200">
          <a:solidFill>
            <a:schemeClr val="folHlink"/>
          </a:solidFill>
          <a:latin typeface="Verdana" pitchFamily="34" charset="0"/>
        </a:defRPr>
      </a:lvl9pPr>
    </p:titleStyle>
    <p:bodyStyle>
      <a:lvl1pPr marL="358775" indent="-358775" algn="l" rtl="0" eaLnBrk="0" fontAlgn="base" hangingPunct="0">
        <a:lnSpc>
          <a:spcPct val="110000"/>
        </a:lnSpc>
        <a:spcBef>
          <a:spcPct val="20000"/>
        </a:spcBef>
        <a:spcAft>
          <a:spcPct val="20000"/>
        </a:spcAft>
        <a:buChar char="•"/>
        <a:defRPr kumimoji="1" sz="3200">
          <a:solidFill>
            <a:srgbClr val="000066"/>
          </a:solidFill>
          <a:latin typeface="+mn-lt"/>
          <a:ea typeface="+mn-ea"/>
          <a:cs typeface="+mn-cs"/>
        </a:defRPr>
      </a:lvl1pPr>
      <a:lvl2pPr marL="892175" indent="-354013" algn="l" rtl="0" eaLnBrk="0" fontAlgn="base" hangingPunct="0">
        <a:lnSpc>
          <a:spcPct val="110000"/>
        </a:lnSpc>
        <a:spcBef>
          <a:spcPct val="20000"/>
        </a:spcBef>
        <a:spcAft>
          <a:spcPct val="20000"/>
        </a:spcAft>
        <a:buChar char="–"/>
        <a:defRPr kumimoji="1" sz="2800">
          <a:solidFill>
            <a:srgbClr val="000066"/>
          </a:solidFill>
          <a:latin typeface="+mn-lt"/>
        </a:defRPr>
      </a:lvl2pPr>
      <a:lvl3pPr marL="1431925" indent="-358775" algn="l" rtl="0" eaLnBrk="0" fontAlgn="base" hangingPunct="0">
        <a:lnSpc>
          <a:spcPct val="110000"/>
        </a:lnSpc>
        <a:spcBef>
          <a:spcPct val="20000"/>
        </a:spcBef>
        <a:spcAft>
          <a:spcPct val="20000"/>
        </a:spcAft>
        <a:buChar char="•"/>
        <a:defRPr kumimoji="1" sz="2400">
          <a:solidFill>
            <a:srgbClr val="000066"/>
          </a:solidFill>
          <a:latin typeface="+mn-lt"/>
        </a:defRPr>
      </a:lvl3pPr>
      <a:lvl4pPr marL="1970088" indent="-358775" algn="l" rtl="0" eaLnBrk="0" fontAlgn="base" hangingPunct="0">
        <a:lnSpc>
          <a:spcPct val="110000"/>
        </a:lnSpc>
        <a:spcBef>
          <a:spcPct val="20000"/>
        </a:spcBef>
        <a:spcAft>
          <a:spcPct val="20000"/>
        </a:spcAft>
        <a:buChar char="–"/>
        <a:defRPr kumimoji="1" sz="2000">
          <a:solidFill>
            <a:srgbClr val="000066"/>
          </a:solidFill>
          <a:latin typeface="+mn-lt"/>
        </a:defRPr>
      </a:lvl4pPr>
      <a:lvl5pPr marL="2514600" indent="-358775" algn="l" rtl="0" eaLnBrk="0" fontAlgn="base" hangingPunct="0">
        <a:lnSpc>
          <a:spcPct val="110000"/>
        </a:lnSpc>
        <a:spcBef>
          <a:spcPct val="20000"/>
        </a:spcBef>
        <a:spcAft>
          <a:spcPct val="20000"/>
        </a:spcAft>
        <a:buChar char="»"/>
        <a:defRPr kumimoji="1" sz="1600">
          <a:solidFill>
            <a:srgbClr val="000066"/>
          </a:solidFill>
          <a:latin typeface="+mn-lt"/>
        </a:defRPr>
      </a:lvl5pPr>
      <a:lvl6pPr marL="2971800" indent="-358775" algn="l" rtl="0" fontAlgn="base">
        <a:lnSpc>
          <a:spcPct val="110000"/>
        </a:lnSpc>
        <a:spcBef>
          <a:spcPct val="20000"/>
        </a:spcBef>
        <a:spcAft>
          <a:spcPct val="20000"/>
        </a:spcAft>
        <a:buChar char="»"/>
        <a:defRPr kumimoji="1" sz="1600">
          <a:solidFill>
            <a:srgbClr val="000066"/>
          </a:solidFill>
          <a:latin typeface="+mn-lt"/>
        </a:defRPr>
      </a:lvl6pPr>
      <a:lvl7pPr marL="3429000" indent="-358775" algn="l" rtl="0" fontAlgn="base">
        <a:lnSpc>
          <a:spcPct val="110000"/>
        </a:lnSpc>
        <a:spcBef>
          <a:spcPct val="20000"/>
        </a:spcBef>
        <a:spcAft>
          <a:spcPct val="20000"/>
        </a:spcAft>
        <a:buChar char="»"/>
        <a:defRPr kumimoji="1" sz="1600">
          <a:solidFill>
            <a:srgbClr val="000066"/>
          </a:solidFill>
          <a:latin typeface="+mn-lt"/>
        </a:defRPr>
      </a:lvl7pPr>
      <a:lvl8pPr marL="3886200" indent="-358775" algn="l" rtl="0" fontAlgn="base">
        <a:lnSpc>
          <a:spcPct val="110000"/>
        </a:lnSpc>
        <a:spcBef>
          <a:spcPct val="20000"/>
        </a:spcBef>
        <a:spcAft>
          <a:spcPct val="20000"/>
        </a:spcAft>
        <a:buChar char="»"/>
        <a:defRPr kumimoji="1" sz="1600">
          <a:solidFill>
            <a:srgbClr val="000066"/>
          </a:solidFill>
          <a:latin typeface="+mn-lt"/>
        </a:defRPr>
      </a:lvl8pPr>
      <a:lvl9pPr marL="4343400" indent="-358775" algn="l" rtl="0" fontAlgn="base">
        <a:lnSpc>
          <a:spcPct val="110000"/>
        </a:lnSpc>
        <a:spcBef>
          <a:spcPct val="20000"/>
        </a:spcBef>
        <a:spcAft>
          <a:spcPct val="20000"/>
        </a:spcAft>
        <a:buChar char="»"/>
        <a:defRPr kumimoji="1" sz="1600">
          <a:solidFill>
            <a:srgbClr val="000066"/>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file:///X:\dir\tex\talks\viscom08\nskullah-side000.m1v"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file:///X:\dir\tex\talks\viscom08\dino.m1v" TargetMode="Externa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video" Target="file:///X:\dir\tex\talks\viscom08\pants-2-traj0001.avi" TargetMode="External"/><Relationship Id="rId7" Type="http://schemas.openxmlformats.org/officeDocument/2006/relationships/image" Target="../media/image29.png"/><Relationship Id="rId2" Type="http://schemas.openxmlformats.org/officeDocument/2006/relationships/video" Target="file:///X:\dir\tex\talks\viscom08\pants-1-traj0000.avi" TargetMode="External"/><Relationship Id="rId1" Type="http://schemas.openxmlformats.org/officeDocument/2006/relationships/video" Target="file:///X:\dir\tex\talks\viscom08\pants-3-traj0001.avi" TargetMode="External"/><Relationship Id="rId6" Type="http://schemas.openxmlformats.org/officeDocument/2006/relationships/image" Target="../media/image28.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1.xml"/><Relationship Id="rId1" Type="http://schemas.openxmlformats.org/officeDocument/2006/relationships/vmlDrawing" Target="../drawings/vmlDrawing1.v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 Id="rId9"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18" Type="http://schemas.openxmlformats.org/officeDocument/2006/relationships/image" Target="../media/image58.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17" Type="http://schemas.openxmlformats.org/officeDocument/2006/relationships/image" Target="../media/image57.jpeg"/><Relationship Id="rId2" Type="http://schemas.openxmlformats.org/officeDocument/2006/relationships/notesSlide" Target="../notesSlides/notesSlide21.xml"/><Relationship Id="rId16" Type="http://schemas.openxmlformats.org/officeDocument/2006/relationships/image" Target="../media/image56.jpeg"/><Relationship Id="rId20"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5" Type="http://schemas.openxmlformats.org/officeDocument/2006/relationships/image" Target="../media/image55.jpeg"/><Relationship Id="rId10" Type="http://schemas.openxmlformats.org/officeDocument/2006/relationships/image" Target="../media/image50.jpeg"/><Relationship Id="rId19" Type="http://schemas.openxmlformats.org/officeDocument/2006/relationships/image" Target="../media/image59.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67.wmf"/><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jpe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6.jpeg"/><Relationship Id="rId11" Type="http://schemas.openxmlformats.org/officeDocument/2006/relationships/image" Target="../media/image81.png"/><Relationship Id="rId5" Type="http://schemas.openxmlformats.org/officeDocument/2006/relationships/image" Target="../media/image75.png"/><Relationship Id="rId15" Type="http://schemas.openxmlformats.org/officeDocument/2006/relationships/image" Target="../media/image8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jpeg"/><Relationship Id="rId14" Type="http://schemas.openxmlformats.org/officeDocument/2006/relationships/image" Target="../media/image8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97.pn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3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video" Target="file:///X:\dir\tex\talks\willow09\interp.mpg" TargetMode="External"/><Relationship Id="rId4" Type="http://schemas.openxmlformats.org/officeDocument/2006/relationships/image" Target="../media/image101.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2.xml"/><Relationship Id="rId1" Type="http://schemas.openxmlformats.org/officeDocument/2006/relationships/vmlDrawing" Target="../drawings/vmlDrawing2.vm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control" Target="../activeX/activeX3.xml"/><Relationship Id="rId1" Type="http://schemas.openxmlformats.org/officeDocument/2006/relationships/vmlDrawing" Target="../drawings/vmlDrawing3.vml"/><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7" Type="http://schemas.openxmlformats.org/officeDocument/2006/relationships/image" Target="../media/image118.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11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le1"/>
          <p:cNvPicPr>
            <a:picLocks noChangeAspect="1" noChangeArrowheads="1"/>
          </p:cNvPicPr>
          <p:nvPr/>
        </p:nvPicPr>
        <p:blipFill>
          <a:blip r:embed="rId3" cstate="print"/>
          <a:srcRect t="5774"/>
          <a:stretch>
            <a:fillRect/>
          </a:stretch>
        </p:blipFill>
        <p:spPr bwMode="auto">
          <a:xfrm>
            <a:off x="0" y="0"/>
            <a:ext cx="9144000" cy="6853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8" descr="nskulla-input"/>
          <p:cNvPicPr>
            <a:picLocks noChangeAspect="1" noChangeArrowheads="1"/>
          </p:cNvPicPr>
          <p:nvPr/>
        </p:nvPicPr>
        <p:blipFill>
          <a:blip r:embed="rId3" cstate="print"/>
          <a:srcRect b="14120"/>
          <a:stretch>
            <a:fillRect/>
          </a:stretch>
        </p:blipFill>
        <p:spPr bwMode="auto">
          <a:xfrm>
            <a:off x="1677988" y="1652588"/>
            <a:ext cx="5610225" cy="4383087"/>
          </a:xfrm>
          <a:prstGeom prst="rect">
            <a:avLst/>
          </a:prstGeom>
          <a:noFill/>
          <a:ln w="9525">
            <a:noFill/>
            <a:miter lim="800000"/>
            <a:headEnd/>
            <a:tailEnd/>
          </a:ln>
        </p:spPr>
      </p:pic>
      <p:sp>
        <p:nvSpPr>
          <p:cNvPr id="19459" name="Text Box 3"/>
          <p:cNvSpPr txBox="1">
            <a:spLocks noChangeArrowheads="1"/>
          </p:cNvSpPr>
          <p:nvPr/>
        </p:nvSpPr>
        <p:spPr bwMode="auto">
          <a:xfrm>
            <a:off x="0" y="53975"/>
            <a:ext cx="9159875" cy="1385888"/>
          </a:xfrm>
          <a:prstGeom prst="rect">
            <a:avLst/>
          </a:prstGeom>
          <a:noFill/>
          <a:ln w="9525" algn="ctr">
            <a:noFill/>
            <a:miter lim="800000"/>
            <a:headEnd/>
            <a:tailEnd/>
          </a:ln>
        </p:spPr>
        <p:txBody>
          <a:bodyPr wrap="none">
            <a:spAutoFit/>
          </a:bodyPr>
          <a:lstStyle/>
          <a:p>
            <a:pPr algn="ctr" eaLnBrk="0" hangingPunct="0"/>
            <a:r>
              <a:rPr lang="en-US" sz="3600" u="none">
                <a:solidFill>
                  <a:schemeClr val="tx2"/>
                </a:solidFill>
                <a:latin typeface="Comic Sans MS" pitchFamily="66" charset="0"/>
              </a:rPr>
              <a:t>High-fidelity multi-view stereopsis</a:t>
            </a:r>
          </a:p>
          <a:p>
            <a:pPr algn="ctr" eaLnBrk="0" hangingPunct="0"/>
            <a:r>
              <a:rPr lang="en-US" sz="2800" u="none">
                <a:latin typeface="Comic Sans MS" pitchFamily="66" charset="0"/>
              </a:rPr>
              <a:t>(Furukawa and Ponce, CVPR’07)</a:t>
            </a:r>
          </a:p>
          <a:p>
            <a:pPr algn="ctr" eaLnBrk="0" hangingPunct="0"/>
            <a:r>
              <a:rPr lang="en-US" sz="2000" u="none">
                <a:latin typeface="Comic Sans MS" pitchFamily="66" charset="0"/>
              </a:rPr>
              <a:t>http://www.cs.washington.edu/homes/furukawa/research/pmvs/index.html</a:t>
            </a:r>
          </a:p>
        </p:txBody>
      </p:sp>
      <p:sp>
        <p:nvSpPr>
          <p:cNvPr id="19460" name="Text Box 4"/>
          <p:cNvSpPr txBox="1">
            <a:spLocks noChangeArrowheads="1"/>
          </p:cNvSpPr>
          <p:nvPr/>
        </p:nvSpPr>
        <p:spPr bwMode="auto">
          <a:xfrm>
            <a:off x="-41275" y="6161088"/>
            <a:ext cx="9307513" cy="708025"/>
          </a:xfrm>
          <a:prstGeom prst="rect">
            <a:avLst/>
          </a:prstGeom>
          <a:noFill/>
          <a:ln w="9525" algn="ctr">
            <a:noFill/>
            <a:miter lim="800000"/>
            <a:headEnd/>
            <a:tailEnd/>
          </a:ln>
        </p:spPr>
        <p:txBody>
          <a:bodyPr>
            <a:spAutoFit/>
          </a:bodyPr>
          <a:lstStyle/>
          <a:p>
            <a:pPr eaLnBrk="0" hangingPunct="0"/>
            <a:r>
              <a:rPr lang="en-US" sz="2000" u="none">
                <a:latin typeface="Comic Sans MS" pitchFamily="66" charset="0"/>
              </a:rPr>
              <a:t>Data courtesy of S. Leigh, UIUC Anthropology Department. See for example  (Hernandez and Schmitt, 2004; Strecha et al., 2006) for related work.</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skullah-side000.m1v">
            <a:hlinkClick r:id="" action="ppaction://media"/>
          </p:cNvPr>
          <p:cNvPicPr>
            <a:picLocks noRot="1" noChangeAspect="1"/>
          </p:cNvPicPr>
          <p:nvPr>
            <a:videoFile r:link="rId1"/>
          </p:nvPr>
        </p:nvPicPr>
        <p:blipFill>
          <a:blip r:embed="rId4" cstate="print"/>
          <a:srcRect/>
          <a:stretch>
            <a:fillRect/>
          </a:stretch>
        </p:blipFill>
        <p:spPr bwMode="auto">
          <a:xfrm>
            <a:off x="-304800" y="-228600"/>
            <a:ext cx="9753600" cy="731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ino.m1v">
            <a:hlinkClick r:id="" action="ppaction://media"/>
          </p:cNvPr>
          <p:cNvPicPr>
            <a:picLocks noRot="1" noChangeAspect="1"/>
          </p:cNvPicPr>
          <p:nvPr>
            <a:videoFile r:link="rId1"/>
          </p:nvPr>
        </p:nvPicPr>
        <p:blipFill>
          <a:blip r:embed="rId4" cstate="print"/>
          <a:srcRect/>
          <a:stretch>
            <a:fillRect/>
          </a:stretch>
        </p:blipFill>
        <p:spPr bwMode="auto">
          <a:xfrm>
            <a:off x="-584200" y="-139700"/>
            <a:ext cx="10109200" cy="7581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39688" y="96838"/>
            <a:ext cx="7580312" cy="641350"/>
          </a:xfrm>
          <a:prstGeom prst="rect">
            <a:avLst/>
          </a:prstGeom>
          <a:noFill/>
          <a:ln w="9525" algn="ctr">
            <a:noFill/>
            <a:miter lim="800000"/>
            <a:headEnd/>
            <a:tailEnd/>
          </a:ln>
        </p:spPr>
        <p:txBody>
          <a:bodyPr wrap="none">
            <a:spAutoFit/>
          </a:bodyPr>
          <a:lstStyle/>
          <a:p>
            <a:pPr eaLnBrk="0" hangingPunct="0"/>
            <a:r>
              <a:rPr lang="en-US" sz="3600" u="none">
                <a:solidFill>
                  <a:schemeClr val="tx2"/>
                </a:solidFill>
                <a:latin typeface="Comic Sans MS" pitchFamily="66" charset="0"/>
              </a:rPr>
              <a:t>Toward markerless motion capture</a:t>
            </a:r>
          </a:p>
        </p:txBody>
      </p:sp>
      <p:sp>
        <p:nvSpPr>
          <p:cNvPr id="22531" name="Text Box 3"/>
          <p:cNvSpPr txBox="1">
            <a:spLocks noChangeArrowheads="1"/>
          </p:cNvSpPr>
          <p:nvPr/>
        </p:nvSpPr>
        <p:spPr bwMode="auto">
          <a:xfrm>
            <a:off x="76200" y="744538"/>
            <a:ext cx="4941888" cy="519112"/>
          </a:xfrm>
          <a:prstGeom prst="rect">
            <a:avLst/>
          </a:prstGeom>
          <a:noFill/>
          <a:ln w="9525" algn="ctr">
            <a:noFill/>
            <a:miter lim="800000"/>
            <a:headEnd/>
            <a:tailEnd/>
          </a:ln>
        </p:spPr>
        <p:txBody>
          <a:bodyPr wrap="none">
            <a:spAutoFit/>
          </a:bodyPr>
          <a:lstStyle/>
          <a:p>
            <a:pPr eaLnBrk="0" hangingPunct="0"/>
            <a:r>
              <a:rPr lang="en-US" sz="2800" u="none">
                <a:latin typeface="Comic Sans MS" pitchFamily="66" charset="0"/>
              </a:rPr>
              <a:t>(Furukawa &amp; Ponce, CVPR’08)</a:t>
            </a:r>
          </a:p>
        </p:txBody>
      </p:sp>
      <p:sp>
        <p:nvSpPr>
          <p:cNvPr id="22532" name="Text Box 4"/>
          <p:cNvSpPr txBox="1">
            <a:spLocks noChangeArrowheads="1"/>
          </p:cNvSpPr>
          <p:nvPr/>
        </p:nvSpPr>
        <p:spPr bwMode="auto">
          <a:xfrm>
            <a:off x="127000" y="1376363"/>
            <a:ext cx="5435600" cy="641350"/>
          </a:xfrm>
          <a:prstGeom prst="rect">
            <a:avLst/>
          </a:prstGeom>
          <a:noFill/>
          <a:ln w="9525" algn="ctr">
            <a:noFill/>
            <a:miter lim="800000"/>
            <a:headEnd/>
            <a:tailEnd/>
          </a:ln>
        </p:spPr>
        <p:txBody>
          <a:bodyPr wrap="none">
            <a:spAutoFit/>
          </a:bodyPr>
          <a:lstStyle/>
          <a:p>
            <a:pPr eaLnBrk="0" hangingPunct="0"/>
            <a:r>
              <a:rPr lang="en-US" u="none">
                <a:latin typeface="Comic Sans MS" pitchFamily="66" charset="0"/>
              </a:rPr>
              <a:t>Data courtesy of Ryan White and David Forsyth, </a:t>
            </a:r>
          </a:p>
          <a:p>
            <a:pPr eaLnBrk="0" hangingPunct="0"/>
            <a:r>
              <a:rPr lang="en-US" u="none">
                <a:latin typeface="Comic Sans MS" pitchFamily="66" charset="0"/>
              </a:rPr>
              <a:t>UIUC (8 synchronized input videos).</a:t>
            </a:r>
          </a:p>
        </p:txBody>
      </p:sp>
      <p:sp>
        <p:nvSpPr>
          <p:cNvPr id="22533" name="Text Box 5"/>
          <p:cNvSpPr txBox="1">
            <a:spLocks noChangeArrowheads="1"/>
          </p:cNvSpPr>
          <p:nvPr/>
        </p:nvSpPr>
        <p:spPr bwMode="auto">
          <a:xfrm>
            <a:off x="157163" y="6202363"/>
            <a:ext cx="5040312" cy="641350"/>
          </a:xfrm>
          <a:prstGeom prst="rect">
            <a:avLst/>
          </a:prstGeom>
          <a:noFill/>
          <a:ln w="9525" algn="ctr">
            <a:noFill/>
            <a:miter lim="800000"/>
            <a:headEnd/>
            <a:tailEnd/>
          </a:ln>
        </p:spPr>
        <p:txBody>
          <a:bodyPr wrap="none">
            <a:spAutoFit/>
          </a:bodyPr>
          <a:lstStyle/>
          <a:p>
            <a:pPr eaLnBrk="0" hangingPunct="0"/>
            <a:r>
              <a:rPr lang="en-US" u="none">
                <a:latin typeface="Comic Sans MS" pitchFamily="66" charset="0"/>
              </a:rPr>
              <a:t>(Edwards et al.’98; Carceroni &amp; Kutulakos’02) </a:t>
            </a:r>
          </a:p>
          <a:p>
            <a:pPr eaLnBrk="0" hangingPunct="0"/>
            <a:r>
              <a:rPr lang="en-US" u="none">
                <a:latin typeface="Comic Sans MS" pitchFamily="66" charset="0"/>
              </a:rPr>
              <a:t>(Zhang et al.’04;  Pons et al.’07; MOVA’07)</a:t>
            </a:r>
          </a:p>
        </p:txBody>
      </p:sp>
      <p:pic>
        <p:nvPicPr>
          <p:cNvPr id="25606" name="pants-3-traj0001.avi">
            <a:hlinkClick r:id="" action="ppaction://media"/>
          </p:cNvPr>
          <p:cNvPicPr>
            <a:picLocks noRot="1" noChangeAspect="1" noChangeArrowheads="1"/>
          </p:cNvPicPr>
          <p:nvPr>
            <a:videoFile r:link="rId1"/>
          </p:nvPr>
        </p:nvPicPr>
        <p:blipFill>
          <a:blip r:embed="rId6" cstate="print"/>
          <a:srcRect/>
          <a:stretch>
            <a:fillRect/>
          </a:stretch>
        </p:blipFill>
        <p:spPr bwMode="auto">
          <a:xfrm>
            <a:off x="0" y="2114550"/>
            <a:ext cx="5410200" cy="4057650"/>
          </a:xfrm>
          <a:prstGeom prst="rect">
            <a:avLst/>
          </a:prstGeom>
          <a:noFill/>
          <a:ln w="9525">
            <a:noFill/>
            <a:miter lim="800000"/>
            <a:headEnd/>
            <a:tailEnd/>
          </a:ln>
        </p:spPr>
      </p:pic>
      <p:pic>
        <p:nvPicPr>
          <p:cNvPr id="25607" name="pants-1-traj0000.avi">
            <a:hlinkClick r:id="" action="ppaction://media"/>
          </p:cNvPr>
          <p:cNvPicPr>
            <a:picLocks noRot="1" noChangeAspect="1" noChangeArrowheads="1"/>
          </p:cNvPicPr>
          <p:nvPr>
            <a:videoFile r:link="rId2"/>
          </p:nvPr>
        </p:nvPicPr>
        <p:blipFill>
          <a:blip r:embed="rId7" cstate="print"/>
          <a:srcRect/>
          <a:stretch>
            <a:fillRect/>
          </a:stretch>
        </p:blipFill>
        <p:spPr bwMode="auto">
          <a:xfrm>
            <a:off x="5486400" y="990600"/>
            <a:ext cx="3657600" cy="2743200"/>
          </a:xfrm>
          <a:prstGeom prst="rect">
            <a:avLst/>
          </a:prstGeom>
          <a:noFill/>
          <a:ln w="9525">
            <a:noFill/>
            <a:miter lim="800000"/>
            <a:headEnd/>
            <a:tailEnd/>
          </a:ln>
        </p:spPr>
      </p:pic>
      <p:pic>
        <p:nvPicPr>
          <p:cNvPr id="25608" name="pants-2-traj0001.avi">
            <a:hlinkClick r:id="" action="ppaction://media"/>
          </p:cNvPr>
          <p:cNvPicPr>
            <a:picLocks noRot="1" noChangeAspect="1" noChangeArrowheads="1"/>
          </p:cNvPicPr>
          <p:nvPr>
            <a:videoFile r:link="rId3"/>
          </p:nvPr>
        </p:nvPicPr>
        <p:blipFill>
          <a:blip r:embed="rId8" cstate="print"/>
          <a:srcRect/>
          <a:stretch>
            <a:fillRect/>
          </a:stretch>
        </p:blipFill>
        <p:spPr bwMode="auto">
          <a:xfrm>
            <a:off x="5486400" y="3810000"/>
            <a:ext cx="3657600"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92" fill="hold"/>
                                        <p:tgtEl>
                                          <p:spTgt spid="25606"/>
                                        </p:tgtEl>
                                      </p:cBhvr>
                                    </p:cmd>
                                  </p:childTnLst>
                                </p:cTn>
                              </p:par>
                            </p:childTnLst>
                          </p:cTn>
                        </p:par>
                        <p:par>
                          <p:cTn id="7" fill="hold">
                            <p:stCondLst>
                              <p:cond delay="5792"/>
                            </p:stCondLst>
                            <p:childTnLst>
                              <p:par>
                                <p:cTn id="8" presetID="1" presetClass="mediacall" presetSubtype="0" fill="hold" nodeType="afterEffect">
                                  <p:stCondLst>
                                    <p:cond delay="0"/>
                                  </p:stCondLst>
                                  <p:childTnLst>
                                    <p:cmd type="call" cmd="playFrom(0.0)">
                                      <p:cBhvr>
                                        <p:cTn id="9" dur="5834" fill="hold"/>
                                        <p:tgtEl>
                                          <p:spTgt spid="25607"/>
                                        </p:tgtEl>
                                      </p:cBhvr>
                                    </p:cmd>
                                  </p:childTnLst>
                                </p:cTn>
                              </p:par>
                            </p:childTnLst>
                          </p:cTn>
                        </p:par>
                        <p:par>
                          <p:cTn id="10" fill="hold">
                            <p:stCondLst>
                              <p:cond delay="11626"/>
                            </p:stCondLst>
                            <p:childTnLst>
                              <p:par>
                                <p:cTn id="11" presetID="1" presetClass="mediacall" presetSubtype="0" fill="hold" nodeType="afterEffect">
                                  <p:stCondLst>
                                    <p:cond delay="0"/>
                                  </p:stCondLst>
                                  <p:childTnLst>
                                    <p:cmd type="call" cmd="playFrom(0.0)">
                                      <p:cBhvr>
                                        <p:cTn id="12" dur="5792" fill="hold"/>
                                        <p:tgtEl>
                                          <p:spTgt spid="256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25606"/>
                </p:tgtEl>
              </p:cMediaNode>
            </p:video>
            <p:seq concurrent="1" nextAc="seek">
              <p:cTn id="14" restart="whenNotActive" fill="hold" evtFilter="cancelBubble" nodeType="interactiveSeq">
                <p:stCondLst>
                  <p:cond evt="onClick" delay="0">
                    <p:tgtEl>
                      <p:spTgt spid="2560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5606"/>
                                        </p:tgtEl>
                                      </p:cBhvr>
                                    </p:cmd>
                                  </p:childTnLst>
                                </p:cTn>
                              </p:par>
                            </p:childTnLst>
                          </p:cTn>
                        </p:par>
                      </p:childTnLst>
                    </p:cTn>
                  </p:par>
                </p:childTnLst>
              </p:cTn>
              <p:nextCondLst>
                <p:cond evt="onClick" delay="0">
                  <p:tgtEl>
                    <p:spTgt spid="25606"/>
                  </p:tgtEl>
                </p:cond>
              </p:nextCondLst>
            </p:seq>
            <p:video>
              <p:cMediaNode>
                <p:cTn id="19" repeatCount="indefinite" fill="hold" display="0">
                  <p:stCondLst>
                    <p:cond delay="indefinite"/>
                  </p:stCondLst>
                  <p:endCondLst>
                    <p:cond evt="onNext" delay="0">
                      <p:tgtEl>
                        <p:sldTgt/>
                      </p:tgtEl>
                    </p:cond>
                    <p:cond evt="onPrev" delay="0">
                      <p:tgtEl>
                        <p:sldTgt/>
                      </p:tgtEl>
                    </p:cond>
                  </p:endCondLst>
                </p:cTn>
                <p:tgtEl>
                  <p:spTgt spid="25607"/>
                </p:tgtEl>
              </p:cMediaNode>
            </p:video>
            <p:seq concurrent="1" nextAc="seek">
              <p:cTn id="20" restart="whenNotActive" fill="hold" evtFilter="cancelBubble" nodeType="interactiveSeq">
                <p:stCondLst>
                  <p:cond evt="onClick" delay="0">
                    <p:tgtEl>
                      <p:spTgt spid="25607"/>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afterEffect">
                                  <p:stCondLst>
                                    <p:cond delay="0"/>
                                  </p:stCondLst>
                                  <p:childTnLst>
                                    <p:cmd type="call" cmd="togglePause">
                                      <p:cBhvr>
                                        <p:cTn id="24" dur="1" fill="hold"/>
                                        <p:tgtEl>
                                          <p:spTgt spid="25607"/>
                                        </p:tgtEl>
                                      </p:cBhvr>
                                    </p:cmd>
                                  </p:childTnLst>
                                </p:cTn>
                              </p:par>
                            </p:childTnLst>
                          </p:cTn>
                        </p:par>
                      </p:childTnLst>
                    </p:cTn>
                  </p:par>
                </p:childTnLst>
              </p:cTn>
              <p:nextCondLst>
                <p:cond evt="onClick" delay="0">
                  <p:tgtEl>
                    <p:spTgt spid="25607"/>
                  </p:tgtEl>
                </p:cond>
              </p:nextCondLst>
            </p:seq>
            <p:video>
              <p:cMediaNode>
                <p:cTn id="25" repeatCount="indefinite" fill="hold" display="0">
                  <p:stCondLst>
                    <p:cond delay="indefinite"/>
                  </p:stCondLst>
                  <p:endCondLst>
                    <p:cond evt="onNext" delay="0">
                      <p:tgtEl>
                        <p:sldTgt/>
                      </p:tgtEl>
                    </p:cond>
                    <p:cond evt="onPrev" delay="0">
                      <p:tgtEl>
                        <p:sldTgt/>
                      </p:tgtEl>
                    </p:cond>
                  </p:endCondLst>
                </p:cTn>
                <p:tgtEl>
                  <p:spTgt spid="25608"/>
                </p:tgtEl>
              </p:cMediaNode>
            </p:video>
            <p:seq concurrent="1" nextAc="seek">
              <p:cTn id="26" restart="whenNotActive" fill="hold" evtFilter="cancelBubble" nodeType="interactiveSeq">
                <p:stCondLst>
                  <p:cond evt="onClick" delay="0">
                    <p:tgtEl>
                      <p:spTgt spid="2560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afterEffect">
                                  <p:stCondLst>
                                    <p:cond delay="0"/>
                                  </p:stCondLst>
                                  <p:childTnLst>
                                    <p:cmd type="call" cmd="togglePause">
                                      <p:cBhvr>
                                        <p:cTn id="30" dur="1" fill="hold"/>
                                        <p:tgtEl>
                                          <p:spTgt spid="25608"/>
                                        </p:tgtEl>
                                      </p:cBhvr>
                                    </p:cmd>
                                  </p:childTnLst>
                                </p:cTn>
                              </p:par>
                            </p:childTnLst>
                          </p:cTn>
                        </p:par>
                      </p:childTnLst>
                    </p:cTn>
                  </p:par>
                </p:childTnLst>
              </p:cTn>
              <p:nextCondLst>
                <p:cond evt="onClick" delay="0">
                  <p:tgtEl>
                    <p:spTgt spid="2560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p:control spid="199682" name="WindowsMediaPlayer1" r:id="rId2" imgW="9142857" imgH="6857143"/>
    </p:controls>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1" descr="Image 171.jpg"/>
          <p:cNvPicPr>
            <a:picLocks noChangeAspect="1"/>
          </p:cNvPicPr>
          <p:nvPr/>
        </p:nvPicPr>
        <p:blipFill>
          <a:blip r:embed="rId3" cstate="print"/>
          <a:srcRect l="60675" b="32971"/>
          <a:stretch>
            <a:fillRect/>
          </a:stretch>
        </p:blipFill>
        <p:spPr bwMode="auto">
          <a:xfrm>
            <a:off x="573088" y="1577975"/>
            <a:ext cx="3570287" cy="4564063"/>
          </a:xfrm>
          <a:prstGeom prst="rect">
            <a:avLst/>
          </a:prstGeom>
          <a:noFill/>
          <a:ln w="9525">
            <a:noFill/>
            <a:miter lim="800000"/>
            <a:headEnd/>
            <a:tailEnd/>
          </a:ln>
        </p:spPr>
      </p:pic>
      <p:pic>
        <p:nvPicPr>
          <p:cNvPr id="23555" name="Image 2" descr="Image 219.jpg"/>
          <p:cNvPicPr>
            <a:picLocks noChangeAspect="1"/>
          </p:cNvPicPr>
          <p:nvPr/>
        </p:nvPicPr>
        <p:blipFill>
          <a:blip r:embed="rId4" cstate="print">
            <a:lum bright="38000" contrast="64000"/>
          </a:blip>
          <a:srcRect l="56737" r="4962" b="37164"/>
          <a:stretch>
            <a:fillRect/>
          </a:stretch>
        </p:blipFill>
        <p:spPr bwMode="auto">
          <a:xfrm>
            <a:off x="4859338" y="1577975"/>
            <a:ext cx="3708400" cy="4564063"/>
          </a:xfrm>
          <a:prstGeom prst="rect">
            <a:avLst/>
          </a:prstGeom>
          <a:noFill/>
          <a:ln w="9525">
            <a:noFill/>
            <a:miter lim="800000"/>
            <a:headEnd/>
            <a:tailEnd/>
          </a:ln>
        </p:spPr>
      </p:pic>
      <p:sp>
        <p:nvSpPr>
          <p:cNvPr id="23556" name="Text Box 2"/>
          <p:cNvSpPr txBox="1">
            <a:spLocks noChangeArrowheads="1"/>
          </p:cNvSpPr>
          <p:nvPr/>
        </p:nvSpPr>
        <p:spPr bwMode="auto">
          <a:xfrm>
            <a:off x="261938" y="107950"/>
            <a:ext cx="8702675" cy="1201738"/>
          </a:xfrm>
          <a:prstGeom prst="rect">
            <a:avLst/>
          </a:prstGeom>
          <a:noFill/>
          <a:ln w="9525" algn="ctr">
            <a:noFill/>
            <a:miter lim="800000"/>
            <a:headEnd/>
            <a:tailEnd/>
          </a:ln>
        </p:spPr>
        <p:txBody>
          <a:bodyPr>
            <a:spAutoFit/>
          </a:bodyPr>
          <a:lstStyle/>
          <a:p>
            <a:pPr algn="ctr" eaLnBrk="0" hangingPunct="0"/>
            <a:r>
              <a:rPr lang="en-US" sz="3600" u="none">
                <a:solidFill>
                  <a:schemeClr val="tx2"/>
                </a:solidFill>
                <a:latin typeface="Comic Sans MS" pitchFamily="66" charset="0"/>
              </a:rPr>
              <a:t>Challenge: Illumination – What is wrong with the shadows?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65125"/>
            <a:ext cx="7772400" cy="1143000"/>
          </a:xfrm>
        </p:spPr>
        <p:txBody>
          <a:bodyPr/>
          <a:lstStyle/>
          <a:p>
            <a:r>
              <a:rPr lang="en-US" smtClean="0">
                <a:latin typeface="Comic Sans MS" pitchFamily="66" charset="0"/>
              </a:rPr>
              <a:t>Outline</a:t>
            </a:r>
          </a:p>
        </p:txBody>
      </p:sp>
      <p:sp>
        <p:nvSpPr>
          <p:cNvPr id="24579" name="Rectangle 3"/>
          <p:cNvSpPr>
            <a:spLocks noGrp="1" noChangeArrowheads="1"/>
          </p:cNvSpPr>
          <p:nvPr>
            <p:ph type="body" idx="1"/>
          </p:nvPr>
        </p:nvSpPr>
        <p:spPr>
          <a:xfrm>
            <a:off x="427038" y="2079625"/>
            <a:ext cx="8445500" cy="4359275"/>
          </a:xfrm>
        </p:spPr>
        <p:txBody>
          <a:bodyPr/>
          <a:lstStyle/>
          <a:p>
            <a:pPr>
              <a:lnSpc>
                <a:spcPct val="90000"/>
              </a:lnSpc>
            </a:pPr>
            <a:r>
              <a:rPr lang="en-US" smtClean="0">
                <a:latin typeface="Comic Sans MS" pitchFamily="66" charset="0"/>
              </a:rPr>
              <a:t>Rationale and objectives</a:t>
            </a:r>
          </a:p>
          <a:p>
            <a:pPr>
              <a:lnSpc>
                <a:spcPct val="90000"/>
              </a:lnSpc>
            </a:pPr>
            <a:r>
              <a:rPr lang="en-US" smtClean="0">
                <a:latin typeface="Comic Sans MS" pitchFamily="66" charset="0"/>
              </a:rPr>
              <a:t>3D object and scene modeling, analysis, and retrieval</a:t>
            </a:r>
          </a:p>
          <a:p>
            <a:pPr>
              <a:lnSpc>
                <a:spcPct val="90000"/>
              </a:lnSpc>
            </a:pPr>
            <a:r>
              <a:rPr lang="en-US" smtClean="0">
                <a:solidFill>
                  <a:schemeClr val="accent2"/>
                </a:solidFill>
                <a:latin typeface="Comic Sans MS" pitchFamily="66" charset="0"/>
              </a:rPr>
              <a:t>Category-level object and scene recognition</a:t>
            </a:r>
          </a:p>
          <a:p>
            <a:pPr>
              <a:lnSpc>
                <a:spcPct val="90000"/>
              </a:lnSpc>
            </a:pPr>
            <a:r>
              <a:rPr lang="en-US" smtClean="0">
                <a:latin typeface="Comic Sans MS" pitchFamily="66" charset="0"/>
              </a:rPr>
              <a:t>Machine learning</a:t>
            </a:r>
          </a:p>
          <a:p>
            <a:pPr>
              <a:lnSpc>
                <a:spcPct val="90000"/>
              </a:lnSpc>
            </a:pPr>
            <a:r>
              <a:rPr lang="en-US" smtClean="0">
                <a:latin typeface="Comic Sans MS" pitchFamily="66" charset="0"/>
              </a:rPr>
              <a:t>Human activity capture and classification</a:t>
            </a:r>
          </a:p>
          <a:p>
            <a:pPr>
              <a:lnSpc>
                <a:spcPct val="90000"/>
              </a:lnSpc>
            </a:pPr>
            <a:r>
              <a:rPr lang="en-US" smtClean="0">
                <a:latin typeface="Comic Sans MS" pitchFamily="66" charset="0"/>
              </a:rPr>
              <a:t>Projects and partnerships</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381000" y="5954713"/>
            <a:ext cx="4071938" cy="396875"/>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(Kushal, Schmid, Ponce, CVPR’07)</a:t>
            </a:r>
          </a:p>
        </p:txBody>
      </p:sp>
      <p:sp>
        <p:nvSpPr>
          <p:cNvPr id="25603" name="Text Box 3"/>
          <p:cNvSpPr txBox="1">
            <a:spLocks noChangeArrowheads="1"/>
          </p:cNvSpPr>
          <p:nvPr/>
        </p:nvSpPr>
        <p:spPr bwMode="auto">
          <a:xfrm>
            <a:off x="377825" y="5507038"/>
            <a:ext cx="4240213" cy="457200"/>
          </a:xfrm>
          <a:prstGeom prst="rect">
            <a:avLst/>
          </a:prstGeom>
          <a:noFill/>
          <a:ln w="9525" algn="ctr">
            <a:noFill/>
            <a:miter lim="800000"/>
            <a:headEnd/>
            <a:tailEnd/>
          </a:ln>
        </p:spPr>
        <p:txBody>
          <a:bodyPr wrap="none">
            <a:spAutoFit/>
          </a:bodyPr>
          <a:lstStyle/>
          <a:p>
            <a:pPr eaLnBrk="0" hangingPunct="0"/>
            <a:r>
              <a:rPr lang="en-US" sz="2400" u="none">
                <a:latin typeface="Comic Sans MS" pitchFamily="66" charset="0"/>
              </a:rPr>
              <a:t>A first attempt at handling: </a:t>
            </a:r>
          </a:p>
        </p:txBody>
      </p:sp>
      <p:sp>
        <p:nvSpPr>
          <p:cNvPr id="25604" name="Text Box 4"/>
          <p:cNvSpPr txBox="1">
            <a:spLocks noChangeArrowheads="1"/>
          </p:cNvSpPr>
          <p:nvPr/>
        </p:nvSpPr>
        <p:spPr bwMode="auto">
          <a:xfrm>
            <a:off x="4683125" y="5507038"/>
            <a:ext cx="4089400" cy="1187450"/>
          </a:xfrm>
          <a:prstGeom prst="rect">
            <a:avLst/>
          </a:prstGeom>
          <a:noFill/>
          <a:ln w="9525" algn="ctr">
            <a:noFill/>
            <a:miter lim="800000"/>
            <a:headEnd/>
            <a:tailEnd/>
          </a:ln>
        </p:spPr>
        <p:txBody>
          <a:bodyPr wrap="none">
            <a:spAutoFit/>
          </a:bodyPr>
          <a:lstStyle/>
          <a:p>
            <a:pPr eaLnBrk="0" hangingPunct="0">
              <a:buFontTx/>
              <a:buChar char="•"/>
            </a:pPr>
            <a:r>
              <a:rPr lang="en-US" sz="2400" u="none">
                <a:latin typeface="Comic Sans MS" pitchFamily="66" charset="0"/>
              </a:rPr>
              <a:t> changes in viewpoint</a:t>
            </a:r>
          </a:p>
          <a:p>
            <a:pPr eaLnBrk="0" hangingPunct="0">
              <a:buFontTx/>
              <a:buChar char="•"/>
            </a:pPr>
            <a:r>
              <a:rPr lang="en-US" sz="2400" u="none">
                <a:latin typeface="Comic Sans MS" pitchFamily="66" charset="0"/>
              </a:rPr>
              <a:t> nonrigid shape</a:t>
            </a:r>
          </a:p>
          <a:p>
            <a:pPr eaLnBrk="0" hangingPunct="0">
              <a:buFontTx/>
              <a:buChar char="•"/>
            </a:pPr>
            <a:r>
              <a:rPr lang="en-US" sz="2400" u="none">
                <a:latin typeface="Comic Sans MS" pitchFamily="66" charset="0"/>
              </a:rPr>
              <a:t> noncharacteristic texture</a:t>
            </a:r>
          </a:p>
        </p:txBody>
      </p:sp>
      <p:sp>
        <p:nvSpPr>
          <p:cNvPr id="25605" name="Text Box 5"/>
          <p:cNvSpPr txBox="1">
            <a:spLocks noChangeArrowheads="1"/>
          </p:cNvSpPr>
          <p:nvPr/>
        </p:nvSpPr>
        <p:spPr bwMode="auto">
          <a:xfrm>
            <a:off x="642938" y="165100"/>
            <a:ext cx="7789862" cy="1066800"/>
          </a:xfrm>
          <a:prstGeom prst="rect">
            <a:avLst/>
          </a:prstGeom>
          <a:noFill/>
          <a:ln w="9525">
            <a:noFill/>
            <a:miter lim="800000"/>
            <a:headEnd/>
            <a:tailEnd/>
          </a:ln>
        </p:spPr>
        <p:txBody>
          <a:bodyPr wrap="none">
            <a:spAutoFit/>
          </a:bodyPr>
          <a:lstStyle/>
          <a:p>
            <a:pPr algn="ctr"/>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algn="ctr"/>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grpSp>
        <p:nvGrpSpPr>
          <p:cNvPr id="25606" name="Group 6"/>
          <p:cNvGrpSpPr>
            <a:grpSpLocks/>
          </p:cNvGrpSpPr>
          <p:nvPr/>
        </p:nvGrpSpPr>
        <p:grpSpPr bwMode="auto">
          <a:xfrm>
            <a:off x="4564063" y="1546225"/>
            <a:ext cx="3479800" cy="3541713"/>
            <a:chOff x="3232" y="965"/>
            <a:chExt cx="2192" cy="2231"/>
          </a:xfrm>
        </p:grpSpPr>
        <p:sp>
          <p:nvSpPr>
            <p:cNvPr id="25627" name="Rectangle 7"/>
            <p:cNvSpPr>
              <a:spLocks noChangeArrowheads="1"/>
            </p:cNvSpPr>
            <p:nvPr/>
          </p:nvSpPr>
          <p:spPr bwMode="auto">
            <a:xfrm>
              <a:off x="4590" y="1572"/>
              <a:ext cx="834" cy="1014"/>
            </a:xfrm>
            <a:prstGeom prst="rect">
              <a:avLst/>
            </a:prstGeom>
            <a:noFill/>
            <a:ln w="28575" algn="ctr">
              <a:solidFill>
                <a:schemeClr val="hlink"/>
              </a:solidFill>
              <a:miter lim="800000"/>
              <a:headEnd/>
              <a:tailEnd/>
            </a:ln>
          </p:spPr>
          <p:txBody>
            <a:bodyPr wrap="none" anchor="ctr">
              <a:spAutoFit/>
            </a:bodyPr>
            <a:lstStyle/>
            <a:p>
              <a:pPr algn="ctr" eaLnBrk="0" hangingPunct="0"/>
              <a:endParaRPr lang="fr-FR"/>
            </a:p>
          </p:txBody>
        </p:sp>
        <p:sp>
          <p:nvSpPr>
            <p:cNvPr id="25628" name="Rectangle 8"/>
            <p:cNvSpPr>
              <a:spLocks noChangeArrowheads="1"/>
            </p:cNvSpPr>
            <p:nvPr/>
          </p:nvSpPr>
          <p:spPr bwMode="auto">
            <a:xfrm rot="-5930955">
              <a:off x="3419" y="875"/>
              <a:ext cx="834" cy="1014"/>
            </a:xfrm>
            <a:prstGeom prst="rect">
              <a:avLst/>
            </a:prstGeom>
            <a:noFill/>
            <a:ln w="28575" algn="ctr">
              <a:solidFill>
                <a:schemeClr val="hlink"/>
              </a:solidFill>
              <a:miter lim="800000"/>
              <a:headEnd/>
              <a:tailEnd/>
            </a:ln>
          </p:spPr>
          <p:txBody>
            <a:bodyPr wrap="none" anchor="ctr">
              <a:spAutoFit/>
            </a:bodyPr>
            <a:lstStyle/>
            <a:p>
              <a:pPr algn="ctr" eaLnBrk="0" hangingPunct="0"/>
              <a:endParaRPr lang="fr-FR"/>
            </a:p>
          </p:txBody>
        </p:sp>
        <p:sp>
          <p:nvSpPr>
            <p:cNvPr id="25629" name="Rectangle 9"/>
            <p:cNvSpPr>
              <a:spLocks noChangeArrowheads="1"/>
            </p:cNvSpPr>
            <p:nvPr/>
          </p:nvSpPr>
          <p:spPr bwMode="auto">
            <a:xfrm rot="-2494078">
              <a:off x="3232" y="2182"/>
              <a:ext cx="834" cy="1014"/>
            </a:xfrm>
            <a:prstGeom prst="rect">
              <a:avLst/>
            </a:prstGeom>
            <a:noFill/>
            <a:ln w="28575" algn="ctr">
              <a:solidFill>
                <a:schemeClr val="hlink"/>
              </a:solidFill>
              <a:miter lim="800000"/>
              <a:headEnd/>
              <a:tailEnd/>
            </a:ln>
          </p:spPr>
          <p:txBody>
            <a:bodyPr wrap="none" anchor="ctr">
              <a:spAutoFit/>
            </a:bodyPr>
            <a:lstStyle/>
            <a:p>
              <a:pPr algn="ctr" eaLnBrk="0" hangingPunct="0"/>
              <a:endParaRPr lang="fr-FR"/>
            </a:p>
          </p:txBody>
        </p:sp>
        <p:sp>
          <p:nvSpPr>
            <p:cNvPr id="25630" name="Freeform 10"/>
            <p:cNvSpPr>
              <a:spLocks/>
            </p:cNvSpPr>
            <p:nvPr/>
          </p:nvSpPr>
          <p:spPr bwMode="auto">
            <a:xfrm rot="-5400000">
              <a:off x="3616" y="202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hlink"/>
              </a:solidFill>
              <a:round/>
              <a:headEnd/>
              <a:tailEnd/>
            </a:ln>
          </p:spPr>
          <p:txBody>
            <a:bodyPr>
              <a:spAutoFit/>
            </a:bodyPr>
            <a:lstStyle/>
            <a:p>
              <a:pPr algn="ctr" eaLnBrk="0" hangingPunct="0"/>
              <a:endParaRPr lang="fr-FR"/>
            </a:p>
          </p:txBody>
        </p:sp>
        <p:sp>
          <p:nvSpPr>
            <p:cNvPr id="25631" name="Freeform 11"/>
            <p:cNvSpPr>
              <a:spLocks/>
            </p:cNvSpPr>
            <p:nvPr/>
          </p:nvSpPr>
          <p:spPr bwMode="auto">
            <a:xfrm rot="-524123">
              <a:off x="4038" y="2422"/>
              <a:ext cx="552" cy="5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hlink"/>
              </a:solidFill>
              <a:round/>
              <a:headEnd/>
              <a:tailEnd/>
            </a:ln>
          </p:spPr>
          <p:txBody>
            <a:bodyPr>
              <a:spAutoFit/>
            </a:bodyPr>
            <a:lstStyle/>
            <a:p>
              <a:pPr algn="ctr" eaLnBrk="0" hangingPunct="0"/>
              <a:endParaRPr lang="fr-FR"/>
            </a:p>
          </p:txBody>
        </p:sp>
        <p:sp>
          <p:nvSpPr>
            <p:cNvPr id="25632" name="Freeform 12"/>
            <p:cNvSpPr>
              <a:spLocks/>
            </p:cNvSpPr>
            <p:nvPr/>
          </p:nvSpPr>
          <p:spPr bwMode="auto">
            <a:xfrm rot="799099">
              <a:off x="4094" y="179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hlink"/>
              </a:solidFill>
              <a:round/>
              <a:headEnd/>
              <a:tailEnd/>
            </a:ln>
          </p:spPr>
          <p:txBody>
            <a:bodyPr>
              <a:spAutoFit/>
            </a:bodyPr>
            <a:lstStyle/>
            <a:p>
              <a:pPr algn="ctr" eaLnBrk="0" hangingPunct="0"/>
              <a:endParaRPr lang="fr-FR"/>
            </a:p>
          </p:txBody>
        </p:sp>
        <p:grpSp>
          <p:nvGrpSpPr>
            <p:cNvPr id="25633" name="Group 13"/>
            <p:cNvGrpSpPr>
              <a:grpSpLocks/>
            </p:cNvGrpSpPr>
            <p:nvPr/>
          </p:nvGrpSpPr>
          <p:grpSpPr bwMode="auto">
            <a:xfrm>
              <a:off x="4622" y="1640"/>
              <a:ext cx="753" cy="866"/>
              <a:chOff x="632" y="2126"/>
              <a:chExt cx="981" cy="1244"/>
            </a:xfrm>
          </p:grpSpPr>
          <p:sp>
            <p:nvSpPr>
              <p:cNvPr id="25654" name="Freeform 14"/>
              <p:cNvSpPr>
                <a:spLocks/>
              </p:cNvSpPr>
              <p:nvPr/>
            </p:nvSpPr>
            <p:spPr bwMode="auto">
              <a:xfrm rot="5400000">
                <a:off x="1096" y="2710"/>
                <a:ext cx="724" cy="72"/>
              </a:xfrm>
              <a:custGeom>
                <a:avLst/>
                <a:gdLst>
                  <a:gd name="T0" fmla="*/ 0 w 854"/>
                  <a:gd name="T1" fmla="*/ 0 h 217"/>
                  <a:gd name="T2" fmla="*/ 10 w 854"/>
                  <a:gd name="T3" fmla="*/ 0 h 217"/>
                  <a:gd name="T4" fmla="*/ 16 w 854"/>
                  <a:gd name="T5" fmla="*/ 0 h 217"/>
                  <a:gd name="T6" fmla="*/ 20 w 854"/>
                  <a:gd name="T7" fmla="*/ 0 h 217"/>
                  <a:gd name="T8" fmla="*/ 24 w 854"/>
                  <a:gd name="T9" fmla="*/ 0 h 217"/>
                  <a:gd name="T10" fmla="*/ 27 w 854"/>
                  <a:gd name="T11" fmla="*/ 0 h 217"/>
                  <a:gd name="T12" fmla="*/ 31 w 854"/>
                  <a:gd name="T13" fmla="*/ 0 h 217"/>
                  <a:gd name="T14" fmla="*/ 34 w 854"/>
                  <a:gd name="T15" fmla="*/ 0 h 217"/>
                  <a:gd name="T16" fmla="*/ 37 w 854"/>
                  <a:gd name="T17" fmla="*/ 0 h 217"/>
                  <a:gd name="T18" fmla="*/ 41 w 854"/>
                  <a:gd name="T19" fmla="*/ 0 h 217"/>
                  <a:gd name="T20" fmla="*/ 52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55" name="Freeform 15"/>
              <p:cNvSpPr>
                <a:spLocks/>
              </p:cNvSpPr>
              <p:nvPr/>
            </p:nvSpPr>
            <p:spPr bwMode="auto">
              <a:xfrm rot="5802902">
                <a:off x="545" y="2554"/>
                <a:ext cx="501" cy="65"/>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56" name="Freeform 16"/>
              <p:cNvSpPr>
                <a:spLocks/>
              </p:cNvSpPr>
              <p:nvPr/>
            </p:nvSpPr>
            <p:spPr bwMode="auto">
              <a:xfrm rot="3372400">
                <a:off x="696" y="2715"/>
                <a:ext cx="911" cy="57"/>
              </a:xfrm>
              <a:custGeom>
                <a:avLst/>
                <a:gdLst>
                  <a:gd name="T0" fmla="*/ 0 w 854"/>
                  <a:gd name="T1" fmla="*/ 0 h 217"/>
                  <a:gd name="T2" fmla="*/ 499 w 854"/>
                  <a:gd name="T3" fmla="*/ 0 h 217"/>
                  <a:gd name="T4" fmla="*/ 815 w 854"/>
                  <a:gd name="T5" fmla="*/ 0 h 217"/>
                  <a:gd name="T6" fmla="*/ 1002 w 854"/>
                  <a:gd name="T7" fmla="*/ 0 h 217"/>
                  <a:gd name="T8" fmla="*/ 1183 w 854"/>
                  <a:gd name="T9" fmla="*/ 0 h 217"/>
                  <a:gd name="T10" fmla="*/ 1354 w 854"/>
                  <a:gd name="T11" fmla="*/ 0 h 217"/>
                  <a:gd name="T12" fmla="*/ 1524 w 854"/>
                  <a:gd name="T13" fmla="*/ 0 h 217"/>
                  <a:gd name="T14" fmla="*/ 1691 w 854"/>
                  <a:gd name="T15" fmla="*/ 0 h 217"/>
                  <a:gd name="T16" fmla="*/ 1840 w 854"/>
                  <a:gd name="T17" fmla="*/ 0 h 217"/>
                  <a:gd name="T18" fmla="*/ 2023 w 854"/>
                  <a:gd name="T19" fmla="*/ 0 h 217"/>
                  <a:gd name="T20" fmla="*/ 2563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57" name="Freeform 17"/>
              <p:cNvSpPr>
                <a:spLocks/>
              </p:cNvSpPr>
              <p:nvPr/>
            </p:nvSpPr>
            <p:spPr bwMode="auto">
              <a:xfrm rot="1420015">
                <a:off x="867" y="3044"/>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58" name="Freeform 18"/>
              <p:cNvSpPr>
                <a:spLocks/>
              </p:cNvSpPr>
              <p:nvPr/>
            </p:nvSpPr>
            <p:spPr bwMode="auto">
              <a:xfrm>
                <a:off x="892" y="223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59" name="Oval 19"/>
              <p:cNvSpPr>
                <a:spLocks noChangeArrowheads="1"/>
              </p:cNvSpPr>
              <p:nvPr/>
            </p:nvSpPr>
            <p:spPr bwMode="auto">
              <a:xfrm>
                <a:off x="697" y="2126"/>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60" name="Oval 20"/>
              <p:cNvSpPr>
                <a:spLocks noChangeArrowheads="1"/>
              </p:cNvSpPr>
              <p:nvPr/>
            </p:nvSpPr>
            <p:spPr bwMode="auto">
              <a:xfrm>
                <a:off x="1337" y="214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61" name="Oval 21"/>
              <p:cNvSpPr>
                <a:spLocks noChangeArrowheads="1"/>
              </p:cNvSpPr>
              <p:nvPr/>
            </p:nvSpPr>
            <p:spPr bwMode="auto">
              <a:xfrm>
                <a:off x="632" y="279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62" name="Oval 22"/>
              <p:cNvSpPr>
                <a:spLocks noChangeArrowheads="1"/>
              </p:cNvSpPr>
              <p:nvPr/>
            </p:nvSpPr>
            <p:spPr bwMode="auto">
              <a:xfrm>
                <a:off x="1314" y="3088"/>
                <a:ext cx="276" cy="282"/>
              </a:xfrm>
              <a:prstGeom prst="ellipse">
                <a:avLst/>
              </a:prstGeom>
              <a:solidFill>
                <a:schemeClr val="accent1"/>
              </a:solidFill>
              <a:ln w="9525" algn="ctr">
                <a:noFill/>
                <a:round/>
                <a:headEnd/>
                <a:tailEnd/>
              </a:ln>
            </p:spPr>
            <p:txBody>
              <a:bodyPr anchor="ctr">
                <a:spAutoFit/>
              </a:bodyPr>
              <a:lstStyle/>
              <a:p>
                <a:pPr algn="ctr" eaLnBrk="0" hangingPunct="0"/>
                <a:endParaRPr lang="fr-FR"/>
              </a:p>
            </p:txBody>
          </p:sp>
        </p:grpSp>
        <p:grpSp>
          <p:nvGrpSpPr>
            <p:cNvPr id="25634" name="Group 23"/>
            <p:cNvGrpSpPr>
              <a:grpSpLocks/>
            </p:cNvGrpSpPr>
            <p:nvPr/>
          </p:nvGrpSpPr>
          <p:grpSpPr bwMode="auto">
            <a:xfrm rot="-5918038">
              <a:off x="3457" y="955"/>
              <a:ext cx="753" cy="866"/>
              <a:chOff x="632" y="2126"/>
              <a:chExt cx="981" cy="1244"/>
            </a:xfrm>
          </p:grpSpPr>
          <p:sp>
            <p:nvSpPr>
              <p:cNvPr id="25645" name="Freeform 24"/>
              <p:cNvSpPr>
                <a:spLocks/>
              </p:cNvSpPr>
              <p:nvPr/>
            </p:nvSpPr>
            <p:spPr bwMode="auto">
              <a:xfrm rot="5400000">
                <a:off x="1096" y="2710"/>
                <a:ext cx="724" cy="72"/>
              </a:xfrm>
              <a:custGeom>
                <a:avLst/>
                <a:gdLst>
                  <a:gd name="T0" fmla="*/ 0 w 854"/>
                  <a:gd name="T1" fmla="*/ 0 h 217"/>
                  <a:gd name="T2" fmla="*/ 10 w 854"/>
                  <a:gd name="T3" fmla="*/ 0 h 217"/>
                  <a:gd name="T4" fmla="*/ 16 w 854"/>
                  <a:gd name="T5" fmla="*/ 0 h 217"/>
                  <a:gd name="T6" fmla="*/ 20 w 854"/>
                  <a:gd name="T7" fmla="*/ 0 h 217"/>
                  <a:gd name="T8" fmla="*/ 24 w 854"/>
                  <a:gd name="T9" fmla="*/ 0 h 217"/>
                  <a:gd name="T10" fmla="*/ 27 w 854"/>
                  <a:gd name="T11" fmla="*/ 0 h 217"/>
                  <a:gd name="T12" fmla="*/ 31 w 854"/>
                  <a:gd name="T13" fmla="*/ 0 h 217"/>
                  <a:gd name="T14" fmla="*/ 34 w 854"/>
                  <a:gd name="T15" fmla="*/ 0 h 217"/>
                  <a:gd name="T16" fmla="*/ 37 w 854"/>
                  <a:gd name="T17" fmla="*/ 0 h 217"/>
                  <a:gd name="T18" fmla="*/ 41 w 854"/>
                  <a:gd name="T19" fmla="*/ 0 h 217"/>
                  <a:gd name="T20" fmla="*/ 52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46" name="Freeform 25"/>
              <p:cNvSpPr>
                <a:spLocks/>
              </p:cNvSpPr>
              <p:nvPr/>
            </p:nvSpPr>
            <p:spPr bwMode="auto">
              <a:xfrm rot="5802902">
                <a:off x="545" y="2554"/>
                <a:ext cx="501" cy="65"/>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47" name="Freeform 26"/>
              <p:cNvSpPr>
                <a:spLocks/>
              </p:cNvSpPr>
              <p:nvPr/>
            </p:nvSpPr>
            <p:spPr bwMode="auto">
              <a:xfrm rot="3372400">
                <a:off x="696" y="2715"/>
                <a:ext cx="911" cy="57"/>
              </a:xfrm>
              <a:custGeom>
                <a:avLst/>
                <a:gdLst>
                  <a:gd name="T0" fmla="*/ 0 w 854"/>
                  <a:gd name="T1" fmla="*/ 0 h 217"/>
                  <a:gd name="T2" fmla="*/ 499 w 854"/>
                  <a:gd name="T3" fmla="*/ 0 h 217"/>
                  <a:gd name="T4" fmla="*/ 815 w 854"/>
                  <a:gd name="T5" fmla="*/ 0 h 217"/>
                  <a:gd name="T6" fmla="*/ 1002 w 854"/>
                  <a:gd name="T7" fmla="*/ 0 h 217"/>
                  <a:gd name="T8" fmla="*/ 1183 w 854"/>
                  <a:gd name="T9" fmla="*/ 0 h 217"/>
                  <a:gd name="T10" fmla="*/ 1354 w 854"/>
                  <a:gd name="T11" fmla="*/ 0 h 217"/>
                  <a:gd name="T12" fmla="*/ 1524 w 854"/>
                  <a:gd name="T13" fmla="*/ 0 h 217"/>
                  <a:gd name="T14" fmla="*/ 1691 w 854"/>
                  <a:gd name="T15" fmla="*/ 0 h 217"/>
                  <a:gd name="T16" fmla="*/ 1840 w 854"/>
                  <a:gd name="T17" fmla="*/ 0 h 217"/>
                  <a:gd name="T18" fmla="*/ 2023 w 854"/>
                  <a:gd name="T19" fmla="*/ 0 h 217"/>
                  <a:gd name="T20" fmla="*/ 2563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48" name="Freeform 27"/>
              <p:cNvSpPr>
                <a:spLocks/>
              </p:cNvSpPr>
              <p:nvPr/>
            </p:nvSpPr>
            <p:spPr bwMode="auto">
              <a:xfrm rot="1420015">
                <a:off x="867" y="3044"/>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49" name="Freeform 28"/>
              <p:cNvSpPr>
                <a:spLocks/>
              </p:cNvSpPr>
              <p:nvPr/>
            </p:nvSpPr>
            <p:spPr bwMode="auto">
              <a:xfrm>
                <a:off x="892" y="223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50" name="Oval 29"/>
              <p:cNvSpPr>
                <a:spLocks noChangeArrowheads="1"/>
              </p:cNvSpPr>
              <p:nvPr/>
            </p:nvSpPr>
            <p:spPr bwMode="auto">
              <a:xfrm>
                <a:off x="697" y="2126"/>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51" name="Oval 30"/>
              <p:cNvSpPr>
                <a:spLocks noChangeArrowheads="1"/>
              </p:cNvSpPr>
              <p:nvPr/>
            </p:nvSpPr>
            <p:spPr bwMode="auto">
              <a:xfrm>
                <a:off x="1337" y="214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52" name="Oval 31"/>
              <p:cNvSpPr>
                <a:spLocks noChangeArrowheads="1"/>
              </p:cNvSpPr>
              <p:nvPr/>
            </p:nvSpPr>
            <p:spPr bwMode="auto">
              <a:xfrm>
                <a:off x="632" y="279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53" name="Oval 32"/>
              <p:cNvSpPr>
                <a:spLocks noChangeArrowheads="1"/>
              </p:cNvSpPr>
              <p:nvPr/>
            </p:nvSpPr>
            <p:spPr bwMode="auto">
              <a:xfrm>
                <a:off x="1314" y="3088"/>
                <a:ext cx="276" cy="282"/>
              </a:xfrm>
              <a:prstGeom prst="ellipse">
                <a:avLst/>
              </a:prstGeom>
              <a:solidFill>
                <a:schemeClr val="accent1"/>
              </a:solidFill>
              <a:ln w="9525" algn="ctr">
                <a:noFill/>
                <a:round/>
                <a:headEnd/>
                <a:tailEnd/>
              </a:ln>
            </p:spPr>
            <p:txBody>
              <a:bodyPr anchor="ctr">
                <a:spAutoFit/>
              </a:bodyPr>
              <a:lstStyle/>
              <a:p>
                <a:pPr algn="ctr" eaLnBrk="0" hangingPunct="0"/>
                <a:endParaRPr lang="fr-FR"/>
              </a:p>
            </p:txBody>
          </p:sp>
        </p:grpSp>
        <p:grpSp>
          <p:nvGrpSpPr>
            <p:cNvPr id="25635" name="Group 33"/>
            <p:cNvGrpSpPr>
              <a:grpSpLocks/>
            </p:cNvGrpSpPr>
            <p:nvPr/>
          </p:nvGrpSpPr>
          <p:grpSpPr bwMode="auto">
            <a:xfrm rot="-2578132">
              <a:off x="3276" y="2274"/>
              <a:ext cx="753" cy="866"/>
              <a:chOff x="632" y="2126"/>
              <a:chExt cx="981" cy="1244"/>
            </a:xfrm>
          </p:grpSpPr>
          <p:sp>
            <p:nvSpPr>
              <p:cNvPr id="25636" name="Freeform 34"/>
              <p:cNvSpPr>
                <a:spLocks/>
              </p:cNvSpPr>
              <p:nvPr/>
            </p:nvSpPr>
            <p:spPr bwMode="auto">
              <a:xfrm rot="5400000">
                <a:off x="1096" y="2710"/>
                <a:ext cx="724" cy="72"/>
              </a:xfrm>
              <a:custGeom>
                <a:avLst/>
                <a:gdLst>
                  <a:gd name="T0" fmla="*/ 0 w 854"/>
                  <a:gd name="T1" fmla="*/ 0 h 217"/>
                  <a:gd name="T2" fmla="*/ 10 w 854"/>
                  <a:gd name="T3" fmla="*/ 0 h 217"/>
                  <a:gd name="T4" fmla="*/ 16 w 854"/>
                  <a:gd name="T5" fmla="*/ 0 h 217"/>
                  <a:gd name="T6" fmla="*/ 20 w 854"/>
                  <a:gd name="T7" fmla="*/ 0 h 217"/>
                  <a:gd name="T8" fmla="*/ 24 w 854"/>
                  <a:gd name="T9" fmla="*/ 0 h 217"/>
                  <a:gd name="T10" fmla="*/ 27 w 854"/>
                  <a:gd name="T11" fmla="*/ 0 h 217"/>
                  <a:gd name="T12" fmla="*/ 31 w 854"/>
                  <a:gd name="T13" fmla="*/ 0 h 217"/>
                  <a:gd name="T14" fmla="*/ 34 w 854"/>
                  <a:gd name="T15" fmla="*/ 0 h 217"/>
                  <a:gd name="T16" fmla="*/ 37 w 854"/>
                  <a:gd name="T17" fmla="*/ 0 h 217"/>
                  <a:gd name="T18" fmla="*/ 41 w 854"/>
                  <a:gd name="T19" fmla="*/ 0 h 217"/>
                  <a:gd name="T20" fmla="*/ 52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37" name="Freeform 35"/>
              <p:cNvSpPr>
                <a:spLocks/>
              </p:cNvSpPr>
              <p:nvPr/>
            </p:nvSpPr>
            <p:spPr bwMode="auto">
              <a:xfrm rot="5802902">
                <a:off x="545" y="2554"/>
                <a:ext cx="501" cy="65"/>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38" name="Freeform 36"/>
              <p:cNvSpPr>
                <a:spLocks/>
              </p:cNvSpPr>
              <p:nvPr/>
            </p:nvSpPr>
            <p:spPr bwMode="auto">
              <a:xfrm rot="3372400">
                <a:off x="696" y="2715"/>
                <a:ext cx="911" cy="57"/>
              </a:xfrm>
              <a:custGeom>
                <a:avLst/>
                <a:gdLst>
                  <a:gd name="T0" fmla="*/ 0 w 854"/>
                  <a:gd name="T1" fmla="*/ 0 h 217"/>
                  <a:gd name="T2" fmla="*/ 499 w 854"/>
                  <a:gd name="T3" fmla="*/ 0 h 217"/>
                  <a:gd name="T4" fmla="*/ 815 w 854"/>
                  <a:gd name="T5" fmla="*/ 0 h 217"/>
                  <a:gd name="T6" fmla="*/ 1002 w 854"/>
                  <a:gd name="T7" fmla="*/ 0 h 217"/>
                  <a:gd name="T8" fmla="*/ 1183 w 854"/>
                  <a:gd name="T9" fmla="*/ 0 h 217"/>
                  <a:gd name="T10" fmla="*/ 1354 w 854"/>
                  <a:gd name="T11" fmla="*/ 0 h 217"/>
                  <a:gd name="T12" fmla="*/ 1524 w 854"/>
                  <a:gd name="T13" fmla="*/ 0 h 217"/>
                  <a:gd name="T14" fmla="*/ 1691 w 854"/>
                  <a:gd name="T15" fmla="*/ 0 h 217"/>
                  <a:gd name="T16" fmla="*/ 1840 w 854"/>
                  <a:gd name="T17" fmla="*/ 0 h 217"/>
                  <a:gd name="T18" fmla="*/ 2023 w 854"/>
                  <a:gd name="T19" fmla="*/ 0 h 217"/>
                  <a:gd name="T20" fmla="*/ 2563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39" name="Freeform 37"/>
              <p:cNvSpPr>
                <a:spLocks/>
              </p:cNvSpPr>
              <p:nvPr/>
            </p:nvSpPr>
            <p:spPr bwMode="auto">
              <a:xfrm rot="1420015">
                <a:off x="867" y="3044"/>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40" name="Freeform 38"/>
              <p:cNvSpPr>
                <a:spLocks/>
              </p:cNvSpPr>
              <p:nvPr/>
            </p:nvSpPr>
            <p:spPr bwMode="auto">
              <a:xfrm>
                <a:off x="892" y="223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41" name="Oval 39"/>
              <p:cNvSpPr>
                <a:spLocks noChangeArrowheads="1"/>
              </p:cNvSpPr>
              <p:nvPr/>
            </p:nvSpPr>
            <p:spPr bwMode="auto">
              <a:xfrm>
                <a:off x="697" y="2126"/>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42" name="Oval 40"/>
              <p:cNvSpPr>
                <a:spLocks noChangeArrowheads="1"/>
              </p:cNvSpPr>
              <p:nvPr/>
            </p:nvSpPr>
            <p:spPr bwMode="auto">
              <a:xfrm>
                <a:off x="1337" y="214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43" name="Oval 41"/>
              <p:cNvSpPr>
                <a:spLocks noChangeArrowheads="1"/>
              </p:cNvSpPr>
              <p:nvPr/>
            </p:nvSpPr>
            <p:spPr bwMode="auto">
              <a:xfrm>
                <a:off x="632" y="279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44" name="Oval 42"/>
              <p:cNvSpPr>
                <a:spLocks noChangeArrowheads="1"/>
              </p:cNvSpPr>
              <p:nvPr/>
            </p:nvSpPr>
            <p:spPr bwMode="auto">
              <a:xfrm>
                <a:off x="1314" y="3088"/>
                <a:ext cx="276" cy="282"/>
              </a:xfrm>
              <a:prstGeom prst="ellipse">
                <a:avLst/>
              </a:prstGeom>
              <a:solidFill>
                <a:schemeClr val="accent1"/>
              </a:solidFill>
              <a:ln w="9525" algn="ctr">
                <a:noFill/>
                <a:round/>
                <a:headEnd/>
                <a:tailEnd/>
              </a:ln>
            </p:spPr>
            <p:txBody>
              <a:bodyPr anchor="ctr">
                <a:spAutoFit/>
              </a:bodyPr>
              <a:lstStyle/>
              <a:p>
                <a:pPr algn="ctr" eaLnBrk="0" hangingPunct="0"/>
                <a:endParaRPr lang="fr-FR"/>
              </a:p>
            </p:txBody>
          </p:sp>
        </p:grpSp>
      </p:grpSp>
      <p:sp>
        <p:nvSpPr>
          <p:cNvPr id="25607" name="AutoShape 43"/>
          <p:cNvSpPr>
            <a:spLocks noChangeArrowheads="1"/>
          </p:cNvSpPr>
          <p:nvPr/>
        </p:nvSpPr>
        <p:spPr bwMode="auto">
          <a:xfrm>
            <a:off x="3281363" y="2586038"/>
            <a:ext cx="685800" cy="1019175"/>
          </a:xfrm>
          <a:prstGeom prst="rightArrow">
            <a:avLst>
              <a:gd name="adj1" fmla="val 50000"/>
              <a:gd name="adj2" fmla="val 25000"/>
            </a:avLst>
          </a:prstGeom>
          <a:solidFill>
            <a:schemeClr val="accent2"/>
          </a:solidFill>
          <a:ln w="9525" algn="ctr">
            <a:solidFill>
              <a:schemeClr val="tx1"/>
            </a:solidFill>
            <a:miter lim="800000"/>
            <a:headEnd/>
            <a:tailEnd/>
          </a:ln>
        </p:spPr>
        <p:txBody>
          <a:bodyPr wrap="none" anchor="ctr">
            <a:spAutoFit/>
          </a:bodyPr>
          <a:lstStyle/>
          <a:p>
            <a:pPr algn="ctr" eaLnBrk="0" hangingPunct="0"/>
            <a:endParaRPr lang="fr-FR"/>
          </a:p>
        </p:txBody>
      </p:sp>
      <p:grpSp>
        <p:nvGrpSpPr>
          <p:cNvPr id="25608" name="Group 44"/>
          <p:cNvGrpSpPr>
            <a:grpSpLocks/>
          </p:cNvGrpSpPr>
          <p:nvPr/>
        </p:nvGrpSpPr>
        <p:grpSpPr bwMode="auto">
          <a:xfrm>
            <a:off x="1192213" y="2170113"/>
            <a:ext cx="1557337" cy="1974850"/>
            <a:chOff x="2970" y="1168"/>
            <a:chExt cx="981" cy="1244"/>
          </a:xfrm>
        </p:grpSpPr>
        <p:grpSp>
          <p:nvGrpSpPr>
            <p:cNvPr id="25610" name="Group 45"/>
            <p:cNvGrpSpPr>
              <a:grpSpLocks/>
            </p:cNvGrpSpPr>
            <p:nvPr/>
          </p:nvGrpSpPr>
          <p:grpSpPr bwMode="auto">
            <a:xfrm>
              <a:off x="3091" y="1308"/>
              <a:ext cx="723" cy="980"/>
              <a:chOff x="2119" y="2484"/>
              <a:chExt cx="723" cy="980"/>
            </a:xfrm>
          </p:grpSpPr>
          <p:sp>
            <p:nvSpPr>
              <p:cNvPr id="25621" name="Line 46"/>
              <p:cNvSpPr>
                <a:spLocks noChangeShapeType="1"/>
              </p:cNvSpPr>
              <p:nvPr/>
            </p:nvSpPr>
            <p:spPr bwMode="auto">
              <a:xfrm flipV="1">
                <a:off x="2119" y="2496"/>
                <a:ext cx="705" cy="649"/>
              </a:xfrm>
              <a:prstGeom prst="line">
                <a:avLst/>
              </a:prstGeom>
              <a:noFill/>
              <a:ln w="28575">
                <a:solidFill>
                  <a:srgbClr val="FF3300"/>
                </a:solidFill>
                <a:round/>
                <a:headEnd/>
                <a:tailEnd/>
              </a:ln>
            </p:spPr>
            <p:txBody>
              <a:bodyPr wrap="none">
                <a:spAutoFit/>
              </a:bodyPr>
              <a:lstStyle/>
              <a:p>
                <a:endParaRPr lang="fr-FR"/>
              </a:p>
            </p:txBody>
          </p:sp>
          <p:sp>
            <p:nvSpPr>
              <p:cNvPr id="25622" name="Line 47"/>
              <p:cNvSpPr>
                <a:spLocks noChangeShapeType="1"/>
              </p:cNvSpPr>
              <p:nvPr/>
            </p:nvSpPr>
            <p:spPr bwMode="auto">
              <a:xfrm flipV="1">
                <a:off x="2799" y="2490"/>
                <a:ext cx="25" cy="956"/>
              </a:xfrm>
              <a:prstGeom prst="line">
                <a:avLst/>
              </a:prstGeom>
              <a:noFill/>
              <a:ln w="28575">
                <a:solidFill>
                  <a:srgbClr val="FF3300"/>
                </a:solidFill>
                <a:round/>
                <a:headEnd/>
                <a:tailEnd/>
              </a:ln>
            </p:spPr>
            <p:txBody>
              <a:bodyPr wrap="none">
                <a:spAutoFit/>
              </a:bodyPr>
              <a:lstStyle/>
              <a:p>
                <a:endParaRPr lang="fr-FR"/>
              </a:p>
            </p:txBody>
          </p:sp>
          <p:sp>
            <p:nvSpPr>
              <p:cNvPr id="25623" name="Line 48"/>
              <p:cNvSpPr>
                <a:spLocks noChangeShapeType="1"/>
              </p:cNvSpPr>
              <p:nvPr/>
            </p:nvSpPr>
            <p:spPr bwMode="auto">
              <a:xfrm>
                <a:off x="2119" y="3151"/>
                <a:ext cx="680" cy="288"/>
              </a:xfrm>
              <a:prstGeom prst="line">
                <a:avLst/>
              </a:prstGeom>
              <a:noFill/>
              <a:ln w="28575">
                <a:solidFill>
                  <a:srgbClr val="FF3300"/>
                </a:solidFill>
                <a:round/>
                <a:headEnd/>
                <a:tailEnd/>
              </a:ln>
            </p:spPr>
            <p:txBody>
              <a:bodyPr wrap="none">
                <a:spAutoFit/>
              </a:bodyPr>
              <a:lstStyle/>
              <a:p>
                <a:endParaRPr lang="fr-FR"/>
              </a:p>
            </p:txBody>
          </p:sp>
          <p:sp>
            <p:nvSpPr>
              <p:cNvPr id="25624" name="Line 49"/>
              <p:cNvSpPr>
                <a:spLocks noChangeShapeType="1"/>
              </p:cNvSpPr>
              <p:nvPr/>
            </p:nvSpPr>
            <p:spPr bwMode="auto">
              <a:xfrm flipH="1">
                <a:off x="2125" y="2490"/>
                <a:ext cx="74" cy="668"/>
              </a:xfrm>
              <a:prstGeom prst="line">
                <a:avLst/>
              </a:prstGeom>
              <a:noFill/>
              <a:ln w="28575">
                <a:solidFill>
                  <a:srgbClr val="FF3300"/>
                </a:solidFill>
                <a:round/>
                <a:headEnd/>
                <a:tailEnd/>
              </a:ln>
            </p:spPr>
            <p:txBody>
              <a:bodyPr wrap="none">
                <a:spAutoFit/>
              </a:bodyPr>
              <a:lstStyle/>
              <a:p>
                <a:endParaRPr lang="fr-FR"/>
              </a:p>
            </p:txBody>
          </p:sp>
          <p:sp>
            <p:nvSpPr>
              <p:cNvPr id="25625" name="Line 50"/>
              <p:cNvSpPr>
                <a:spLocks noChangeShapeType="1"/>
              </p:cNvSpPr>
              <p:nvPr/>
            </p:nvSpPr>
            <p:spPr bwMode="auto">
              <a:xfrm>
                <a:off x="2199" y="2484"/>
                <a:ext cx="625" cy="980"/>
              </a:xfrm>
              <a:prstGeom prst="line">
                <a:avLst/>
              </a:prstGeom>
              <a:noFill/>
              <a:ln w="28575">
                <a:solidFill>
                  <a:srgbClr val="FF3300"/>
                </a:solidFill>
                <a:round/>
                <a:headEnd/>
                <a:tailEnd/>
              </a:ln>
            </p:spPr>
            <p:txBody>
              <a:bodyPr wrap="none">
                <a:spAutoFit/>
              </a:bodyPr>
              <a:lstStyle/>
              <a:p>
                <a:endParaRPr lang="fr-FR"/>
              </a:p>
            </p:txBody>
          </p:sp>
          <p:sp>
            <p:nvSpPr>
              <p:cNvPr id="25626" name="Line 51"/>
              <p:cNvSpPr>
                <a:spLocks noChangeShapeType="1"/>
              </p:cNvSpPr>
              <p:nvPr/>
            </p:nvSpPr>
            <p:spPr bwMode="auto">
              <a:xfrm>
                <a:off x="2199" y="2484"/>
                <a:ext cx="643" cy="12"/>
              </a:xfrm>
              <a:prstGeom prst="line">
                <a:avLst/>
              </a:prstGeom>
              <a:noFill/>
              <a:ln w="28575">
                <a:solidFill>
                  <a:srgbClr val="FF3300"/>
                </a:solidFill>
                <a:round/>
                <a:headEnd/>
                <a:tailEnd/>
              </a:ln>
            </p:spPr>
            <p:txBody>
              <a:bodyPr wrap="none">
                <a:spAutoFit/>
              </a:bodyPr>
              <a:lstStyle/>
              <a:p>
                <a:endParaRPr lang="fr-FR"/>
              </a:p>
            </p:txBody>
          </p:sp>
        </p:grpSp>
        <p:grpSp>
          <p:nvGrpSpPr>
            <p:cNvPr id="25611" name="Group 52"/>
            <p:cNvGrpSpPr>
              <a:grpSpLocks/>
            </p:cNvGrpSpPr>
            <p:nvPr/>
          </p:nvGrpSpPr>
          <p:grpSpPr bwMode="auto">
            <a:xfrm>
              <a:off x="2970" y="1168"/>
              <a:ext cx="981" cy="1244"/>
              <a:chOff x="3650" y="2262"/>
              <a:chExt cx="981" cy="1244"/>
            </a:xfrm>
          </p:grpSpPr>
          <p:sp>
            <p:nvSpPr>
              <p:cNvPr id="25612" name="Freeform 53"/>
              <p:cNvSpPr>
                <a:spLocks/>
              </p:cNvSpPr>
              <p:nvPr/>
            </p:nvSpPr>
            <p:spPr bwMode="auto">
              <a:xfrm rot="-1325720">
                <a:off x="3845" y="2925"/>
                <a:ext cx="470" cy="49"/>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13" name="Freeform 54"/>
              <p:cNvSpPr>
                <a:spLocks/>
              </p:cNvSpPr>
              <p:nvPr/>
            </p:nvSpPr>
            <p:spPr bwMode="auto">
              <a:xfrm rot="-6592540">
                <a:off x="4146" y="3047"/>
                <a:ext cx="470" cy="49"/>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14" name="Freeform 55"/>
              <p:cNvSpPr>
                <a:spLocks/>
              </p:cNvSpPr>
              <p:nvPr/>
            </p:nvSpPr>
            <p:spPr bwMode="auto">
              <a:xfrm rot="-8257339">
                <a:off x="3850" y="2644"/>
                <a:ext cx="516" cy="49"/>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15" name="Freeform 56"/>
              <p:cNvSpPr>
                <a:spLocks/>
              </p:cNvSpPr>
              <p:nvPr/>
            </p:nvSpPr>
            <p:spPr bwMode="auto">
              <a:xfrm rot="-4048652">
                <a:off x="4208" y="2635"/>
                <a:ext cx="358" cy="77"/>
              </a:xfrm>
              <a:custGeom>
                <a:avLst/>
                <a:gdLst>
                  <a:gd name="T0" fmla="*/ 0 w 854"/>
                  <a:gd name="T1" fmla="*/ 0 h 217"/>
                  <a:gd name="T2" fmla="*/ 0 w 854"/>
                  <a:gd name="T3" fmla="*/ 0 h 217"/>
                  <a:gd name="T4" fmla="*/ 0 w 854"/>
                  <a:gd name="T5" fmla="*/ 0 h 217"/>
                  <a:gd name="T6" fmla="*/ 0 w 854"/>
                  <a:gd name="T7" fmla="*/ 0 h 217"/>
                  <a:gd name="T8" fmla="*/ 0 w 854"/>
                  <a:gd name="T9" fmla="*/ 0 h 217"/>
                  <a:gd name="T10" fmla="*/ 0 w 854"/>
                  <a:gd name="T11" fmla="*/ 0 h 217"/>
                  <a:gd name="T12" fmla="*/ 0 w 854"/>
                  <a:gd name="T13" fmla="*/ 0 h 217"/>
                  <a:gd name="T14" fmla="*/ 0 w 854"/>
                  <a:gd name="T15" fmla="*/ 0 h 217"/>
                  <a:gd name="T16" fmla="*/ 0 w 854"/>
                  <a:gd name="T17" fmla="*/ 0 h 217"/>
                  <a:gd name="T18" fmla="*/ 0 w 854"/>
                  <a:gd name="T19" fmla="*/ 0 h 217"/>
                  <a:gd name="T20" fmla="*/ 0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5616" name="Oval 57"/>
              <p:cNvSpPr>
                <a:spLocks noChangeArrowheads="1"/>
              </p:cNvSpPr>
              <p:nvPr/>
            </p:nvSpPr>
            <p:spPr bwMode="auto">
              <a:xfrm>
                <a:off x="3715" y="2262"/>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17" name="Oval 58"/>
              <p:cNvSpPr>
                <a:spLocks noChangeArrowheads="1"/>
              </p:cNvSpPr>
              <p:nvPr/>
            </p:nvSpPr>
            <p:spPr bwMode="auto">
              <a:xfrm>
                <a:off x="4355" y="2277"/>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18" name="Oval 59"/>
              <p:cNvSpPr>
                <a:spLocks noChangeArrowheads="1"/>
              </p:cNvSpPr>
              <p:nvPr/>
            </p:nvSpPr>
            <p:spPr bwMode="auto">
              <a:xfrm>
                <a:off x="3650" y="2927"/>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19" name="Oval 60"/>
              <p:cNvSpPr>
                <a:spLocks noChangeArrowheads="1"/>
              </p:cNvSpPr>
              <p:nvPr/>
            </p:nvSpPr>
            <p:spPr bwMode="auto">
              <a:xfrm>
                <a:off x="4332" y="3224"/>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5620" name="Oval 61"/>
              <p:cNvSpPr>
                <a:spLocks noChangeArrowheads="1"/>
              </p:cNvSpPr>
              <p:nvPr/>
            </p:nvSpPr>
            <p:spPr bwMode="auto">
              <a:xfrm>
                <a:off x="4253" y="2801"/>
                <a:ext cx="105" cy="111"/>
              </a:xfrm>
              <a:prstGeom prst="ellipse">
                <a:avLst/>
              </a:prstGeom>
              <a:solidFill>
                <a:srgbClr val="00FFFF"/>
              </a:solidFill>
              <a:ln w="9525" algn="ctr">
                <a:noFill/>
                <a:round/>
                <a:headEnd/>
                <a:tailEnd/>
              </a:ln>
            </p:spPr>
            <p:txBody>
              <a:bodyPr anchor="ctr">
                <a:spAutoFit/>
              </a:bodyPr>
              <a:lstStyle/>
              <a:p>
                <a:pPr algn="ctr" eaLnBrk="0" hangingPunct="0"/>
                <a:endParaRPr lang="fr-FR"/>
              </a:p>
            </p:txBody>
          </p:sp>
        </p:grpSp>
      </p:grpSp>
      <p:sp>
        <p:nvSpPr>
          <p:cNvPr id="25609" name="ZoneTexte 61"/>
          <p:cNvSpPr txBox="1">
            <a:spLocks noChangeArrowheads="1"/>
          </p:cNvSpPr>
          <p:nvPr/>
        </p:nvSpPr>
        <p:spPr bwMode="auto">
          <a:xfrm>
            <a:off x="792163" y="4203700"/>
            <a:ext cx="2262187" cy="369888"/>
          </a:xfrm>
          <a:prstGeom prst="rect">
            <a:avLst/>
          </a:prstGeom>
          <a:noFill/>
          <a:ln w="9525">
            <a:noFill/>
            <a:miter lim="800000"/>
            <a:headEnd/>
            <a:tailEnd/>
          </a:ln>
        </p:spPr>
        <p:txBody>
          <a:bodyPr wrap="none">
            <a:spAutoFit/>
          </a:bodyPr>
          <a:lstStyle/>
          <a:p>
            <a:r>
              <a:rPr lang="en-US" u="none"/>
              <a:t>(Fergus et al., 2003)</a:t>
            </a:r>
            <a:endParaRPr lang="fr-FR" u="none"/>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377825" y="5507038"/>
            <a:ext cx="4240213" cy="457200"/>
          </a:xfrm>
          <a:prstGeom prst="rect">
            <a:avLst/>
          </a:prstGeom>
          <a:noFill/>
          <a:ln w="9525" algn="ctr">
            <a:noFill/>
            <a:miter lim="800000"/>
            <a:headEnd/>
            <a:tailEnd/>
          </a:ln>
        </p:spPr>
        <p:txBody>
          <a:bodyPr wrap="none">
            <a:spAutoFit/>
          </a:bodyPr>
          <a:lstStyle/>
          <a:p>
            <a:pPr eaLnBrk="0" hangingPunct="0"/>
            <a:r>
              <a:rPr lang="en-US" sz="2400" u="none">
                <a:latin typeface="Comic Sans MS" pitchFamily="66" charset="0"/>
              </a:rPr>
              <a:t>A first attempt at handling: </a:t>
            </a:r>
          </a:p>
        </p:txBody>
      </p:sp>
      <p:sp>
        <p:nvSpPr>
          <p:cNvPr id="26627" name="Text Box 3"/>
          <p:cNvSpPr txBox="1">
            <a:spLocks noChangeArrowheads="1"/>
          </p:cNvSpPr>
          <p:nvPr/>
        </p:nvSpPr>
        <p:spPr bwMode="auto">
          <a:xfrm>
            <a:off x="4683125" y="5507038"/>
            <a:ext cx="4089400" cy="1187450"/>
          </a:xfrm>
          <a:prstGeom prst="rect">
            <a:avLst/>
          </a:prstGeom>
          <a:noFill/>
          <a:ln w="9525" algn="ctr">
            <a:noFill/>
            <a:miter lim="800000"/>
            <a:headEnd/>
            <a:tailEnd/>
          </a:ln>
        </p:spPr>
        <p:txBody>
          <a:bodyPr wrap="none">
            <a:spAutoFit/>
          </a:bodyPr>
          <a:lstStyle/>
          <a:p>
            <a:pPr eaLnBrk="0" hangingPunct="0">
              <a:buFontTx/>
              <a:buChar char="•"/>
            </a:pPr>
            <a:r>
              <a:rPr lang="en-US" sz="2400" u="none">
                <a:latin typeface="Comic Sans MS" pitchFamily="66" charset="0"/>
              </a:rPr>
              <a:t> changes in viewpoint</a:t>
            </a:r>
          </a:p>
          <a:p>
            <a:pPr eaLnBrk="0" hangingPunct="0">
              <a:buFontTx/>
              <a:buChar char="•"/>
            </a:pPr>
            <a:r>
              <a:rPr lang="en-US" sz="2400" u="none">
                <a:latin typeface="Comic Sans MS" pitchFamily="66" charset="0"/>
              </a:rPr>
              <a:t> nonrigid shape</a:t>
            </a:r>
          </a:p>
          <a:p>
            <a:pPr eaLnBrk="0" hangingPunct="0">
              <a:buFontTx/>
              <a:buChar char="•"/>
            </a:pPr>
            <a:r>
              <a:rPr lang="en-US" sz="2400" u="none">
                <a:latin typeface="Comic Sans MS" pitchFamily="66" charset="0"/>
              </a:rPr>
              <a:t> noncharacteristic texture</a:t>
            </a:r>
          </a:p>
        </p:txBody>
      </p:sp>
      <p:sp>
        <p:nvSpPr>
          <p:cNvPr id="26628" name="Text Box 4"/>
          <p:cNvSpPr txBox="1">
            <a:spLocks noChangeArrowheads="1"/>
          </p:cNvSpPr>
          <p:nvPr/>
        </p:nvSpPr>
        <p:spPr bwMode="auto">
          <a:xfrm>
            <a:off x="642938" y="165100"/>
            <a:ext cx="7789862" cy="1066800"/>
          </a:xfrm>
          <a:prstGeom prst="rect">
            <a:avLst/>
          </a:prstGeom>
          <a:noFill/>
          <a:ln w="9525">
            <a:noFill/>
            <a:miter lim="800000"/>
            <a:headEnd/>
            <a:tailEnd/>
          </a:ln>
        </p:spPr>
        <p:txBody>
          <a:bodyPr wrap="none">
            <a:spAutoFit/>
          </a:bodyPr>
          <a:lstStyle/>
          <a:p>
            <a:pPr algn="ctr"/>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algn="ctr"/>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sp>
        <p:nvSpPr>
          <p:cNvPr id="26629" name="Text Box 5"/>
          <p:cNvSpPr txBox="1">
            <a:spLocks noChangeArrowheads="1"/>
          </p:cNvSpPr>
          <p:nvPr/>
        </p:nvSpPr>
        <p:spPr bwMode="auto">
          <a:xfrm>
            <a:off x="381000" y="5954713"/>
            <a:ext cx="4071938" cy="396875"/>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(Kushal, Schmid, Ponce, CVPR’07)</a:t>
            </a:r>
          </a:p>
        </p:txBody>
      </p:sp>
      <p:grpSp>
        <p:nvGrpSpPr>
          <p:cNvPr id="26630" name="Group 6"/>
          <p:cNvGrpSpPr>
            <a:grpSpLocks/>
          </p:cNvGrpSpPr>
          <p:nvPr/>
        </p:nvGrpSpPr>
        <p:grpSpPr bwMode="auto">
          <a:xfrm>
            <a:off x="285750" y="1485900"/>
            <a:ext cx="8610600" cy="3392488"/>
            <a:chOff x="0" y="992"/>
            <a:chExt cx="5740" cy="2129"/>
          </a:xfrm>
        </p:grpSpPr>
        <p:pic>
          <p:nvPicPr>
            <p:cNvPr id="26633" name="Picture 7" descr="base3"/>
            <p:cNvPicPr>
              <a:picLocks noChangeAspect="1" noChangeArrowheads="1"/>
            </p:cNvPicPr>
            <p:nvPr/>
          </p:nvPicPr>
          <p:blipFill>
            <a:blip r:embed="rId3" cstate="print"/>
            <a:srcRect/>
            <a:stretch>
              <a:fillRect/>
            </a:stretch>
          </p:blipFill>
          <p:spPr bwMode="auto">
            <a:xfrm>
              <a:off x="0" y="999"/>
              <a:ext cx="1382" cy="2116"/>
            </a:xfrm>
            <a:prstGeom prst="rect">
              <a:avLst/>
            </a:prstGeom>
            <a:noFill/>
            <a:ln w="9525">
              <a:noFill/>
              <a:miter lim="800000"/>
              <a:headEnd/>
              <a:tailEnd/>
            </a:ln>
          </p:spPr>
        </p:pic>
        <p:pic>
          <p:nvPicPr>
            <p:cNvPr id="26634" name="Picture 8" descr="verified3"/>
            <p:cNvPicPr>
              <a:picLocks noChangeAspect="1" noChangeArrowheads="1"/>
            </p:cNvPicPr>
            <p:nvPr/>
          </p:nvPicPr>
          <p:blipFill>
            <a:blip r:embed="rId4" cstate="print"/>
            <a:srcRect t="48991" b="3777"/>
            <a:stretch>
              <a:fillRect/>
            </a:stretch>
          </p:blipFill>
          <p:spPr bwMode="auto">
            <a:xfrm>
              <a:off x="2937" y="1002"/>
              <a:ext cx="1382" cy="1038"/>
            </a:xfrm>
            <a:prstGeom prst="rect">
              <a:avLst/>
            </a:prstGeom>
            <a:noFill/>
            <a:ln w="9525">
              <a:noFill/>
              <a:miter lim="800000"/>
              <a:headEnd/>
              <a:tailEnd/>
            </a:ln>
          </p:spPr>
        </p:pic>
        <p:pic>
          <p:nvPicPr>
            <p:cNvPr id="26635" name="Picture 9" descr="verified3"/>
            <p:cNvPicPr>
              <a:picLocks noChangeAspect="1" noChangeArrowheads="1"/>
            </p:cNvPicPr>
            <p:nvPr/>
          </p:nvPicPr>
          <p:blipFill>
            <a:blip r:embed="rId5" cstate="print"/>
            <a:srcRect t="48991" b="3587"/>
            <a:stretch>
              <a:fillRect/>
            </a:stretch>
          </p:blipFill>
          <p:spPr bwMode="auto">
            <a:xfrm>
              <a:off x="4356" y="2080"/>
              <a:ext cx="1382" cy="1041"/>
            </a:xfrm>
            <a:prstGeom prst="rect">
              <a:avLst/>
            </a:prstGeom>
            <a:noFill/>
            <a:ln w="9525">
              <a:noFill/>
              <a:miter lim="800000"/>
              <a:headEnd/>
              <a:tailEnd/>
            </a:ln>
          </p:spPr>
        </p:pic>
        <p:pic>
          <p:nvPicPr>
            <p:cNvPr id="26636" name="Picture 10" descr="verified3"/>
            <p:cNvPicPr>
              <a:picLocks noChangeAspect="1" noChangeArrowheads="1"/>
            </p:cNvPicPr>
            <p:nvPr/>
          </p:nvPicPr>
          <p:blipFill>
            <a:blip r:embed="rId6" cstate="print"/>
            <a:srcRect t="48991" b="3587"/>
            <a:stretch>
              <a:fillRect/>
            </a:stretch>
          </p:blipFill>
          <p:spPr bwMode="auto">
            <a:xfrm>
              <a:off x="4358" y="992"/>
              <a:ext cx="1382" cy="1041"/>
            </a:xfrm>
            <a:prstGeom prst="rect">
              <a:avLst/>
            </a:prstGeom>
            <a:noFill/>
            <a:ln w="9525">
              <a:noFill/>
              <a:miter lim="800000"/>
              <a:headEnd/>
              <a:tailEnd/>
            </a:ln>
          </p:spPr>
        </p:pic>
        <p:pic>
          <p:nvPicPr>
            <p:cNvPr id="26637" name="Picture 11" descr="verified3"/>
            <p:cNvPicPr>
              <a:picLocks noChangeAspect="1" noChangeArrowheads="1"/>
            </p:cNvPicPr>
            <p:nvPr/>
          </p:nvPicPr>
          <p:blipFill>
            <a:blip r:embed="rId7" cstate="print"/>
            <a:srcRect t="50984"/>
            <a:stretch>
              <a:fillRect/>
            </a:stretch>
          </p:blipFill>
          <p:spPr bwMode="auto">
            <a:xfrm>
              <a:off x="2936" y="2080"/>
              <a:ext cx="1382" cy="1038"/>
            </a:xfrm>
            <a:prstGeom prst="rect">
              <a:avLst/>
            </a:prstGeom>
            <a:noFill/>
            <a:ln w="9525">
              <a:noFill/>
              <a:miter lim="800000"/>
              <a:headEnd/>
              <a:tailEnd/>
            </a:ln>
          </p:spPr>
        </p:pic>
        <p:pic>
          <p:nvPicPr>
            <p:cNvPr id="26638" name="Picture 12" descr="verified3"/>
            <p:cNvPicPr>
              <a:picLocks noChangeAspect="1" noChangeArrowheads="1"/>
            </p:cNvPicPr>
            <p:nvPr/>
          </p:nvPicPr>
          <p:blipFill>
            <a:blip r:embed="rId8" cstate="print"/>
            <a:srcRect t="48802" b="4059"/>
            <a:stretch>
              <a:fillRect/>
            </a:stretch>
          </p:blipFill>
          <p:spPr bwMode="auto">
            <a:xfrm>
              <a:off x="1522" y="1001"/>
              <a:ext cx="1382" cy="1035"/>
            </a:xfrm>
            <a:prstGeom prst="rect">
              <a:avLst/>
            </a:prstGeom>
            <a:noFill/>
            <a:ln w="9525">
              <a:noFill/>
              <a:miter lim="800000"/>
              <a:headEnd/>
              <a:tailEnd/>
            </a:ln>
          </p:spPr>
        </p:pic>
        <p:pic>
          <p:nvPicPr>
            <p:cNvPr id="26639" name="Picture 13" descr="verified3"/>
            <p:cNvPicPr>
              <a:picLocks noChangeAspect="1" noChangeArrowheads="1"/>
            </p:cNvPicPr>
            <p:nvPr/>
          </p:nvPicPr>
          <p:blipFill>
            <a:blip r:embed="rId9" cstate="print"/>
            <a:srcRect t="48802" b="4059"/>
            <a:stretch>
              <a:fillRect/>
            </a:stretch>
          </p:blipFill>
          <p:spPr bwMode="auto">
            <a:xfrm>
              <a:off x="1522" y="2080"/>
              <a:ext cx="1382" cy="1035"/>
            </a:xfrm>
            <a:prstGeom prst="rect">
              <a:avLst/>
            </a:prstGeom>
            <a:noFill/>
            <a:ln w="9525">
              <a:noFill/>
              <a:miter lim="800000"/>
              <a:headEnd/>
              <a:tailEnd/>
            </a:ln>
          </p:spPr>
        </p:pic>
        <p:sp>
          <p:nvSpPr>
            <p:cNvPr id="26640" name="Rectangle 14"/>
            <p:cNvSpPr>
              <a:spLocks noChangeArrowheads="1"/>
            </p:cNvSpPr>
            <p:nvPr/>
          </p:nvSpPr>
          <p:spPr bwMode="auto">
            <a:xfrm>
              <a:off x="1427" y="996"/>
              <a:ext cx="50" cy="2119"/>
            </a:xfrm>
            <a:prstGeom prst="rect">
              <a:avLst/>
            </a:prstGeom>
            <a:solidFill>
              <a:schemeClr val="accent1"/>
            </a:solidFill>
            <a:ln w="9525">
              <a:noFill/>
              <a:miter lim="800000"/>
              <a:headEnd/>
              <a:tailEnd/>
            </a:ln>
          </p:spPr>
          <p:txBody>
            <a:bodyPr wrap="none" anchor="ctr"/>
            <a:lstStyle/>
            <a:p>
              <a:pPr algn="ctr" eaLnBrk="0" hangingPunct="0"/>
              <a:endParaRPr lang="fr-FR"/>
            </a:p>
          </p:txBody>
        </p:sp>
      </p:grpSp>
      <p:sp>
        <p:nvSpPr>
          <p:cNvPr id="26631" name="Text Box 15"/>
          <p:cNvSpPr txBox="1">
            <a:spLocks noChangeArrowheads="1"/>
          </p:cNvSpPr>
          <p:nvPr/>
        </p:nvSpPr>
        <p:spPr bwMode="auto">
          <a:xfrm>
            <a:off x="573088" y="4856163"/>
            <a:ext cx="1479550" cy="366712"/>
          </a:xfrm>
          <a:prstGeom prst="rect">
            <a:avLst/>
          </a:prstGeom>
          <a:noFill/>
          <a:ln w="9525" algn="ctr">
            <a:noFill/>
            <a:miter lim="800000"/>
            <a:headEnd/>
            <a:tailEnd/>
          </a:ln>
        </p:spPr>
        <p:txBody>
          <a:bodyPr wrap="none">
            <a:spAutoFit/>
          </a:bodyPr>
          <a:lstStyle/>
          <a:p>
            <a:pPr eaLnBrk="0" hangingPunct="0"/>
            <a:r>
              <a:rPr lang="en-US" u="none"/>
              <a:t>base images</a:t>
            </a:r>
          </a:p>
        </p:txBody>
      </p:sp>
      <p:sp>
        <p:nvSpPr>
          <p:cNvPr id="26632" name="Text Box 16"/>
          <p:cNvSpPr txBox="1">
            <a:spLocks noChangeArrowheads="1"/>
          </p:cNvSpPr>
          <p:nvPr/>
        </p:nvSpPr>
        <p:spPr bwMode="auto">
          <a:xfrm>
            <a:off x="4752975" y="4857750"/>
            <a:ext cx="1949450" cy="366713"/>
          </a:xfrm>
          <a:prstGeom prst="rect">
            <a:avLst/>
          </a:prstGeom>
          <a:noFill/>
          <a:ln w="9525" algn="ctr">
            <a:noFill/>
            <a:miter lim="800000"/>
            <a:headEnd/>
            <a:tailEnd/>
          </a:ln>
        </p:spPr>
        <p:txBody>
          <a:bodyPr wrap="none">
            <a:spAutoFit/>
          </a:bodyPr>
          <a:lstStyle/>
          <a:p>
            <a:pPr eaLnBrk="0" hangingPunct="0"/>
            <a:r>
              <a:rPr lang="en-US" u="none"/>
              <a:t>validation images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77825" y="5507038"/>
            <a:ext cx="4240213" cy="457200"/>
          </a:xfrm>
          <a:prstGeom prst="rect">
            <a:avLst/>
          </a:prstGeom>
          <a:noFill/>
          <a:ln w="9525" algn="ctr">
            <a:noFill/>
            <a:miter lim="800000"/>
            <a:headEnd/>
            <a:tailEnd/>
          </a:ln>
        </p:spPr>
        <p:txBody>
          <a:bodyPr wrap="none">
            <a:spAutoFit/>
          </a:bodyPr>
          <a:lstStyle/>
          <a:p>
            <a:pPr eaLnBrk="0" hangingPunct="0"/>
            <a:r>
              <a:rPr lang="en-US" sz="2400" u="none">
                <a:latin typeface="Comic Sans MS" pitchFamily="66" charset="0"/>
              </a:rPr>
              <a:t>A first attempt at handling: </a:t>
            </a:r>
          </a:p>
        </p:txBody>
      </p:sp>
      <p:sp>
        <p:nvSpPr>
          <p:cNvPr id="27651" name="Text Box 3"/>
          <p:cNvSpPr txBox="1">
            <a:spLocks noChangeArrowheads="1"/>
          </p:cNvSpPr>
          <p:nvPr/>
        </p:nvSpPr>
        <p:spPr bwMode="auto">
          <a:xfrm>
            <a:off x="4683125" y="5507038"/>
            <a:ext cx="4089400" cy="1187450"/>
          </a:xfrm>
          <a:prstGeom prst="rect">
            <a:avLst/>
          </a:prstGeom>
          <a:noFill/>
          <a:ln w="9525" algn="ctr">
            <a:noFill/>
            <a:miter lim="800000"/>
            <a:headEnd/>
            <a:tailEnd/>
          </a:ln>
        </p:spPr>
        <p:txBody>
          <a:bodyPr wrap="none">
            <a:spAutoFit/>
          </a:bodyPr>
          <a:lstStyle/>
          <a:p>
            <a:pPr eaLnBrk="0" hangingPunct="0">
              <a:buFontTx/>
              <a:buChar char="•"/>
            </a:pPr>
            <a:r>
              <a:rPr lang="en-US" sz="2400" u="none">
                <a:latin typeface="Comic Sans MS" pitchFamily="66" charset="0"/>
              </a:rPr>
              <a:t> changes in viewpoint</a:t>
            </a:r>
          </a:p>
          <a:p>
            <a:pPr eaLnBrk="0" hangingPunct="0">
              <a:buFontTx/>
              <a:buChar char="•"/>
            </a:pPr>
            <a:r>
              <a:rPr lang="en-US" sz="2400" u="none">
                <a:latin typeface="Comic Sans MS" pitchFamily="66" charset="0"/>
              </a:rPr>
              <a:t> nonrigid shape</a:t>
            </a:r>
          </a:p>
          <a:p>
            <a:pPr eaLnBrk="0" hangingPunct="0">
              <a:buFontTx/>
              <a:buChar char="•"/>
            </a:pPr>
            <a:r>
              <a:rPr lang="en-US" sz="2400" u="none">
                <a:latin typeface="Comic Sans MS" pitchFamily="66" charset="0"/>
              </a:rPr>
              <a:t> noncharacteristic texture</a:t>
            </a:r>
          </a:p>
        </p:txBody>
      </p:sp>
      <p:sp>
        <p:nvSpPr>
          <p:cNvPr id="27652" name="Text Box 4"/>
          <p:cNvSpPr txBox="1">
            <a:spLocks noChangeArrowheads="1"/>
          </p:cNvSpPr>
          <p:nvPr/>
        </p:nvSpPr>
        <p:spPr bwMode="auto">
          <a:xfrm>
            <a:off x="642938" y="165100"/>
            <a:ext cx="7789862" cy="1066800"/>
          </a:xfrm>
          <a:prstGeom prst="rect">
            <a:avLst/>
          </a:prstGeom>
          <a:noFill/>
          <a:ln w="9525">
            <a:noFill/>
            <a:miter lim="800000"/>
            <a:headEnd/>
            <a:tailEnd/>
          </a:ln>
        </p:spPr>
        <p:txBody>
          <a:bodyPr wrap="none">
            <a:spAutoFit/>
          </a:bodyPr>
          <a:lstStyle/>
          <a:p>
            <a:pPr algn="ctr"/>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algn="ctr"/>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sp>
        <p:nvSpPr>
          <p:cNvPr id="27653" name="Text Box 5"/>
          <p:cNvSpPr txBox="1">
            <a:spLocks noChangeArrowheads="1"/>
          </p:cNvSpPr>
          <p:nvPr/>
        </p:nvSpPr>
        <p:spPr bwMode="auto">
          <a:xfrm>
            <a:off x="381000" y="5954713"/>
            <a:ext cx="4071938" cy="396875"/>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(Kushal, Schmid, Ponce, CVPR’07)</a:t>
            </a:r>
          </a:p>
        </p:txBody>
      </p:sp>
      <p:pic>
        <p:nvPicPr>
          <p:cNvPr id="27654" name="Picture 6" descr="psmgraph"/>
          <p:cNvPicPr>
            <a:picLocks noChangeAspect="1" noChangeArrowheads="1"/>
          </p:cNvPicPr>
          <p:nvPr/>
        </p:nvPicPr>
        <p:blipFill>
          <a:blip r:embed="rId3" cstate="print"/>
          <a:srcRect l="6256" t="7159" r="6877" b="18297"/>
          <a:stretch>
            <a:fillRect/>
          </a:stretch>
        </p:blipFill>
        <p:spPr bwMode="auto">
          <a:xfrm>
            <a:off x="0" y="1749425"/>
            <a:ext cx="9144000" cy="3133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illow2"/>
          <p:cNvPicPr>
            <a:picLocks noChangeAspect="1" noChangeArrowheads="1"/>
          </p:cNvPicPr>
          <p:nvPr/>
        </p:nvPicPr>
        <p:blipFill>
          <a:blip r:embed="rId3" cstate="print"/>
          <a:srcRect/>
          <a:stretch>
            <a:fillRect/>
          </a:stretch>
        </p:blipFill>
        <p:spPr bwMode="auto">
          <a:xfrm>
            <a:off x="95250" y="365125"/>
            <a:ext cx="2486025" cy="2549525"/>
          </a:xfrm>
          <a:prstGeom prst="rect">
            <a:avLst/>
          </a:prstGeom>
          <a:noFill/>
          <a:ln w="9525">
            <a:noFill/>
            <a:miter lim="800000"/>
            <a:headEnd/>
            <a:tailEnd/>
          </a:ln>
        </p:spPr>
      </p:pic>
      <p:sp>
        <p:nvSpPr>
          <p:cNvPr id="5123" name="Text Box 3"/>
          <p:cNvSpPr txBox="1">
            <a:spLocks noChangeArrowheads="1"/>
          </p:cNvSpPr>
          <p:nvPr/>
        </p:nvSpPr>
        <p:spPr bwMode="auto">
          <a:xfrm>
            <a:off x="2559050" y="796925"/>
            <a:ext cx="4014788" cy="2954338"/>
          </a:xfrm>
          <a:prstGeom prst="rect">
            <a:avLst/>
          </a:prstGeom>
          <a:noFill/>
          <a:ln w="9525" algn="ctr">
            <a:noFill/>
            <a:miter lim="800000"/>
            <a:headEnd/>
            <a:tailEnd/>
          </a:ln>
          <a:effectLst/>
        </p:spPr>
        <p:txBody>
          <a:bodyPr wrap="none">
            <a:spAutoFit/>
          </a:bodyPr>
          <a:lstStyle/>
          <a:p>
            <a:pPr algn="ctr" eaLnBrk="0" hangingPunct="0">
              <a:defRPr/>
            </a:pPr>
            <a:r>
              <a:rPr lang="fr-FR" sz="6600" u="none" dirty="0">
                <a:solidFill>
                  <a:schemeClr val="tx2"/>
                </a:solidFill>
                <a:effectLst>
                  <a:outerShdw blurRad="38100" dist="38100" dir="2700000" algn="tl">
                    <a:srgbClr val="000000"/>
                  </a:outerShdw>
                </a:effectLst>
                <a:latin typeface="Comic Sans MS" pitchFamily="66" charset="0"/>
              </a:rPr>
              <a:t>WILLOW</a:t>
            </a:r>
          </a:p>
          <a:p>
            <a:pPr algn="ctr" eaLnBrk="0" hangingPunct="0">
              <a:defRPr/>
            </a:pPr>
            <a:r>
              <a:rPr lang="fr-FR" sz="2000" u="none" dirty="0" err="1">
                <a:effectLst>
                  <a:outerShdw blurRad="38100" dist="38100" dir="2700000" algn="tl">
                    <a:srgbClr val="000000"/>
                  </a:outerShdw>
                </a:effectLst>
                <a:latin typeface="Comic Sans MS" pitchFamily="66" charset="0"/>
              </a:rPr>
              <a:t>Models</a:t>
            </a:r>
            <a:r>
              <a:rPr lang="fr-FR" sz="2000" u="none" dirty="0">
                <a:effectLst>
                  <a:outerShdw blurRad="38100" dist="38100" dir="2700000" algn="tl">
                    <a:srgbClr val="000000"/>
                  </a:outerShdw>
                </a:effectLst>
                <a:latin typeface="Comic Sans MS" pitchFamily="66" charset="0"/>
              </a:rPr>
              <a:t> </a:t>
            </a:r>
            <a:r>
              <a:rPr lang="en-US" sz="2000" u="none" dirty="0">
                <a:effectLst>
                  <a:outerShdw blurRad="38100" dist="38100" dir="2700000" algn="tl">
                    <a:srgbClr val="000000"/>
                  </a:outerShdw>
                </a:effectLst>
                <a:latin typeface="Comic Sans MS" pitchFamily="66" charset="0"/>
              </a:rPr>
              <a:t>of visual </a:t>
            </a:r>
          </a:p>
          <a:p>
            <a:pPr algn="ctr" eaLnBrk="0" hangingPunct="0">
              <a:defRPr/>
            </a:pPr>
            <a:r>
              <a:rPr lang="en-US" sz="2000" u="none" dirty="0">
                <a:effectLst>
                  <a:outerShdw blurRad="38100" dist="38100" dir="2700000" algn="tl">
                    <a:srgbClr val="000000"/>
                  </a:outerShdw>
                </a:effectLst>
                <a:latin typeface="Comic Sans MS" pitchFamily="66" charset="0"/>
              </a:rPr>
              <a:t>object recognition and </a:t>
            </a:r>
          </a:p>
          <a:p>
            <a:pPr algn="ctr" eaLnBrk="0" hangingPunct="0">
              <a:defRPr/>
            </a:pPr>
            <a:r>
              <a:rPr lang="en-US" sz="2000" u="none" dirty="0">
                <a:effectLst>
                  <a:outerShdw blurRad="38100" dist="38100" dir="2700000" algn="tl">
                    <a:srgbClr val="000000"/>
                  </a:outerShdw>
                </a:effectLst>
                <a:latin typeface="Comic Sans MS" pitchFamily="66" charset="0"/>
              </a:rPr>
              <a:t>scene understanding</a:t>
            </a:r>
          </a:p>
          <a:p>
            <a:pPr algn="ctr" eaLnBrk="0" hangingPunct="0">
              <a:defRPr/>
            </a:pPr>
            <a:endParaRPr lang="en-US" sz="2000" u="none" dirty="0">
              <a:effectLst>
                <a:outerShdw blurRad="38100" dist="38100" dir="2700000" algn="tl">
                  <a:srgbClr val="000000"/>
                </a:outerShdw>
              </a:effectLst>
              <a:latin typeface="Comic Sans MS" pitchFamily="66" charset="0"/>
            </a:endParaRPr>
          </a:p>
          <a:p>
            <a:pPr algn="ctr" eaLnBrk="0" hangingPunct="0">
              <a:defRPr/>
            </a:pPr>
            <a:endParaRPr lang="en-US" sz="2000" u="none" dirty="0">
              <a:effectLst>
                <a:outerShdw blurRad="38100" dist="38100" dir="2700000" algn="tl">
                  <a:srgbClr val="000000"/>
                </a:outerShdw>
              </a:effectLst>
              <a:latin typeface="Comic Sans MS" pitchFamily="66" charset="0"/>
            </a:endParaRPr>
          </a:p>
          <a:p>
            <a:pPr algn="ctr" eaLnBrk="0" hangingPunct="0">
              <a:defRPr/>
            </a:pPr>
            <a:endParaRPr lang="fr-FR" sz="2000" u="none" dirty="0">
              <a:effectLst>
                <a:outerShdw blurRad="38100" dist="38100" dir="2700000" algn="tl">
                  <a:srgbClr val="000000"/>
                </a:outerShdw>
              </a:effectLst>
              <a:latin typeface="Comic Sans MS" pitchFamily="66" charset="0"/>
            </a:endParaRPr>
          </a:p>
        </p:txBody>
      </p:sp>
      <p:sp>
        <p:nvSpPr>
          <p:cNvPr id="5124" name="Text Box 4"/>
          <p:cNvSpPr txBox="1">
            <a:spLocks noChangeArrowheads="1"/>
          </p:cNvSpPr>
          <p:nvPr/>
        </p:nvSpPr>
        <p:spPr bwMode="auto">
          <a:xfrm>
            <a:off x="1468438" y="4294188"/>
            <a:ext cx="6303962" cy="2062162"/>
          </a:xfrm>
          <a:prstGeom prst="rect">
            <a:avLst/>
          </a:prstGeom>
          <a:noFill/>
          <a:ln w="9525" algn="ctr">
            <a:noFill/>
            <a:miter lim="800000"/>
            <a:headEnd/>
            <a:tailEnd/>
          </a:ln>
        </p:spPr>
        <p:txBody>
          <a:bodyPr wrap="none">
            <a:spAutoFit/>
          </a:bodyPr>
          <a:lstStyle/>
          <a:p>
            <a:pPr algn="ctr" eaLnBrk="0" hangingPunct="0"/>
            <a:r>
              <a:rPr lang="en-US" sz="3200" u="none">
                <a:solidFill>
                  <a:schemeClr val="accent2"/>
                </a:solidFill>
                <a:latin typeface="Comic Sans MS" pitchFamily="66" charset="0"/>
              </a:rPr>
              <a:t>Jean Ponce (</a:t>
            </a:r>
            <a:r>
              <a:rPr lang="en-US" sz="3200" u="none">
                <a:solidFill>
                  <a:schemeClr val="accent2"/>
                </a:solidFill>
                <a:latin typeface="Comic Sans MS" pitchFamily="66" charset="0"/>
                <a:cs typeface="Times New Roman" pitchFamily="18" charset="0"/>
              </a:rPr>
              <a:t>ponce@di.ens.fr)</a:t>
            </a:r>
          </a:p>
          <a:p>
            <a:pPr algn="ctr" eaLnBrk="0" hangingPunct="0"/>
            <a:r>
              <a:rPr lang="en-US" sz="3200" u="none">
                <a:latin typeface="Comic Sans MS" pitchFamily="66" charset="0"/>
                <a:cs typeface="Times New Roman" pitchFamily="18" charset="0"/>
              </a:rPr>
              <a:t>http://www.di.ens.fr/willow</a:t>
            </a:r>
            <a:endParaRPr lang="en-US" sz="3200" u="none">
              <a:latin typeface="Comic Sans MS" pitchFamily="66" charset="0"/>
            </a:endParaRPr>
          </a:p>
          <a:p>
            <a:pPr algn="ctr" eaLnBrk="0" hangingPunct="0"/>
            <a:r>
              <a:rPr lang="en-US" sz="3200" u="none">
                <a:latin typeface="Comic Sans MS" pitchFamily="66" charset="0"/>
              </a:rPr>
              <a:t>LIENS, UMR 8548</a:t>
            </a:r>
          </a:p>
          <a:p>
            <a:pPr algn="ctr" eaLnBrk="0" hangingPunct="0"/>
            <a:r>
              <a:rPr lang="en-US" sz="3200" u="none">
                <a:latin typeface="Comic Sans MS" pitchFamily="66" charset="0"/>
              </a:rPr>
              <a:t>Ecole normale sup</a:t>
            </a:r>
            <a:r>
              <a:rPr lang="en-US" sz="3200" u="none">
                <a:latin typeface="Comic Sans MS" pitchFamily="66" charset="0"/>
                <a:cs typeface="Times New Roman" pitchFamily="18" charset="0"/>
              </a:rPr>
              <a:t>érieure, Paris</a:t>
            </a:r>
            <a:endParaRPr lang="fr-FR" sz="3200" u="none">
              <a:latin typeface="Comic Sans MS" pitchFamily="66" charset="0"/>
            </a:endParaRPr>
          </a:p>
        </p:txBody>
      </p:sp>
      <p:pic>
        <p:nvPicPr>
          <p:cNvPr id="5125" name="Picture 5" descr="File1"/>
          <p:cNvPicPr>
            <a:picLocks noChangeAspect="1" noChangeArrowheads="1"/>
          </p:cNvPicPr>
          <p:nvPr/>
        </p:nvPicPr>
        <p:blipFill>
          <a:blip r:embed="rId4" cstate="print"/>
          <a:srcRect t="5745"/>
          <a:stretch>
            <a:fillRect/>
          </a:stretch>
        </p:blipFill>
        <p:spPr bwMode="auto">
          <a:xfrm>
            <a:off x="6578600" y="354013"/>
            <a:ext cx="2473325" cy="2549525"/>
          </a:xfrm>
          <a:prstGeom prst="rect">
            <a:avLst/>
          </a:prstGeom>
          <a:noFill/>
          <a:ln w="9525">
            <a:noFill/>
            <a:miter lim="800000"/>
            <a:headEnd/>
            <a:tailEnd/>
          </a:ln>
        </p:spPr>
      </p:pic>
      <p:pic>
        <p:nvPicPr>
          <p:cNvPr id="5126" name="Picture 9"/>
          <p:cNvPicPr>
            <a:picLocks noChangeAspect="1" noChangeArrowheads="1"/>
          </p:cNvPicPr>
          <p:nvPr/>
        </p:nvPicPr>
        <p:blipFill>
          <a:blip r:embed="rId5" cstate="print"/>
          <a:srcRect/>
          <a:stretch>
            <a:fillRect/>
          </a:stretch>
        </p:blipFill>
        <p:spPr bwMode="auto">
          <a:xfrm>
            <a:off x="3074988" y="3152775"/>
            <a:ext cx="757237" cy="757238"/>
          </a:xfrm>
          <a:prstGeom prst="rect">
            <a:avLst/>
          </a:prstGeom>
          <a:noFill/>
          <a:ln w="9525" algn="ctr">
            <a:noFill/>
            <a:miter lim="800000"/>
            <a:headEnd/>
            <a:tailEnd/>
          </a:ln>
        </p:spPr>
      </p:pic>
      <p:pic>
        <p:nvPicPr>
          <p:cNvPr id="5127" name="Picture 11"/>
          <p:cNvPicPr>
            <a:picLocks noChangeAspect="1" noChangeArrowheads="1"/>
          </p:cNvPicPr>
          <p:nvPr/>
        </p:nvPicPr>
        <p:blipFill>
          <a:blip r:embed="rId6" cstate="print"/>
          <a:srcRect/>
          <a:stretch>
            <a:fillRect/>
          </a:stretch>
        </p:blipFill>
        <p:spPr bwMode="auto">
          <a:xfrm>
            <a:off x="4132263" y="3148013"/>
            <a:ext cx="847725" cy="750887"/>
          </a:xfrm>
          <a:prstGeom prst="rect">
            <a:avLst/>
          </a:prstGeom>
          <a:noFill/>
          <a:ln w="9525" algn="ctr">
            <a:noFill/>
            <a:miter lim="800000"/>
            <a:headEnd/>
            <a:tailEnd/>
          </a:ln>
        </p:spPr>
      </p:pic>
      <p:pic>
        <p:nvPicPr>
          <p:cNvPr id="5128" name="Picture 12"/>
          <p:cNvPicPr>
            <a:picLocks noChangeAspect="1" noChangeArrowheads="1"/>
          </p:cNvPicPr>
          <p:nvPr/>
        </p:nvPicPr>
        <p:blipFill>
          <a:blip r:embed="rId7" cstate="print"/>
          <a:srcRect/>
          <a:stretch>
            <a:fillRect/>
          </a:stretch>
        </p:blipFill>
        <p:spPr bwMode="auto">
          <a:xfrm>
            <a:off x="5275263" y="3143250"/>
            <a:ext cx="757237" cy="744538"/>
          </a:xfrm>
          <a:prstGeom prst="rect">
            <a:avLst/>
          </a:prstGeom>
          <a:noFill/>
          <a:ln w="9525" algn="ctr">
            <a:noFill/>
            <a:miter lim="800000"/>
            <a:headEnd/>
            <a:tailEnd/>
          </a:ln>
        </p:spPr>
      </p:pic>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642938" y="165100"/>
            <a:ext cx="7789862" cy="1066800"/>
          </a:xfrm>
          <a:prstGeom prst="rect">
            <a:avLst/>
          </a:prstGeom>
          <a:noFill/>
          <a:ln w="9525">
            <a:noFill/>
            <a:miter lim="800000"/>
            <a:headEnd/>
            <a:tailEnd/>
          </a:ln>
        </p:spPr>
        <p:txBody>
          <a:bodyPr wrap="none">
            <a:spAutoFit/>
          </a:bodyPr>
          <a:lstStyle/>
          <a:p>
            <a:pPr algn="ctr"/>
            <a:r>
              <a:rPr lang="en-US" sz="3200" u="none">
                <a:solidFill>
                  <a:schemeClr val="tx2"/>
                </a:solidFill>
                <a:latin typeface="Comic Sans MS" pitchFamily="66" charset="0"/>
              </a:rPr>
              <a:t>Model </a:t>
            </a:r>
            <a:r>
              <a:rPr lang="en-US" sz="3200" u="none">
                <a:solidFill>
                  <a:schemeClr val="tx2"/>
                </a:solidFill>
                <a:latin typeface="Comic Sans MS" pitchFamily="66" charset="0"/>
                <a:cs typeface="Times New Roman" pitchFamily="18" charset="0"/>
              </a:rPr>
              <a:t>≡ </a:t>
            </a:r>
            <a:r>
              <a:rPr lang="en-US" sz="3200" u="none">
                <a:solidFill>
                  <a:srgbClr val="FF6600"/>
                </a:solidFill>
                <a:latin typeface="Comic Sans MS" pitchFamily="66" charset="0"/>
                <a:cs typeface="Times New Roman" pitchFamily="18" charset="0"/>
              </a:rPr>
              <a:t>locally </a:t>
            </a:r>
            <a:r>
              <a:rPr lang="en-US" sz="3200" u="none">
                <a:solidFill>
                  <a:schemeClr val="tx2"/>
                </a:solidFill>
                <a:latin typeface="Comic Sans MS" pitchFamily="66" charset="0"/>
                <a:cs typeface="Times New Roman" pitchFamily="18" charset="0"/>
              </a:rPr>
              <a:t>rigid </a:t>
            </a:r>
            <a:r>
              <a:rPr lang="en-US" sz="3200" u="none">
                <a:solidFill>
                  <a:schemeClr val="tx2"/>
                </a:solidFill>
                <a:latin typeface="Comic Sans MS" pitchFamily="66" charset="0"/>
              </a:rPr>
              <a:t>assembly of parts</a:t>
            </a:r>
          </a:p>
          <a:p>
            <a:pPr algn="ctr"/>
            <a:r>
              <a:rPr lang="en-US" sz="3200" u="none">
                <a:solidFill>
                  <a:schemeClr val="tx2"/>
                </a:solidFill>
                <a:latin typeface="Comic Sans MS" pitchFamily="66" charset="0"/>
              </a:rPr>
              <a:t>Part </a:t>
            </a:r>
            <a:r>
              <a:rPr lang="en-US" sz="3200" u="none">
                <a:solidFill>
                  <a:schemeClr val="tx2"/>
                </a:solidFill>
                <a:latin typeface="Comic Sans MS" pitchFamily="66" charset="0"/>
                <a:cs typeface="Times New Roman" pitchFamily="18" charset="0"/>
              </a:rPr>
              <a:t>≡</a:t>
            </a:r>
            <a:r>
              <a:rPr lang="en-US" sz="3200" u="none">
                <a:solidFill>
                  <a:schemeClr val="tx2"/>
                </a:solidFill>
                <a:latin typeface="Comic Sans MS" pitchFamily="66" charset="0"/>
              </a:rPr>
              <a:t> </a:t>
            </a:r>
            <a:r>
              <a:rPr lang="en-US" sz="3200" u="none">
                <a:solidFill>
                  <a:srgbClr val="FF6600"/>
                </a:solidFill>
                <a:latin typeface="Comic Sans MS" pitchFamily="66" charset="0"/>
              </a:rPr>
              <a:t>locally</a:t>
            </a:r>
            <a:r>
              <a:rPr lang="en-US" sz="3200" u="none">
                <a:solidFill>
                  <a:schemeClr val="tx2"/>
                </a:solidFill>
                <a:latin typeface="Comic Sans MS" pitchFamily="66" charset="0"/>
              </a:rPr>
              <a:t> rigid assembly of features</a:t>
            </a:r>
          </a:p>
        </p:txBody>
      </p:sp>
      <p:sp>
        <p:nvSpPr>
          <p:cNvPr id="28675" name="Text Box 4"/>
          <p:cNvSpPr txBox="1">
            <a:spLocks noChangeArrowheads="1"/>
          </p:cNvSpPr>
          <p:nvPr/>
        </p:nvSpPr>
        <p:spPr bwMode="auto">
          <a:xfrm>
            <a:off x="138113" y="6381750"/>
            <a:ext cx="8853487" cy="400050"/>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Qualitative experiments on Pascal VOC’07 (Kushal, Schmid, Ponce, 2008)</a:t>
            </a:r>
          </a:p>
        </p:txBody>
      </p:sp>
      <p:pic>
        <p:nvPicPr>
          <p:cNvPr id="28676" name="Picture 10"/>
          <p:cNvPicPr>
            <a:picLocks noChangeAspect="1" noChangeArrowheads="1"/>
          </p:cNvPicPr>
          <p:nvPr/>
        </p:nvPicPr>
        <p:blipFill>
          <a:blip r:embed="rId3" cstate="print">
            <a:clrChange>
              <a:clrFrom>
                <a:srgbClr val="FFFFFF"/>
              </a:clrFrom>
              <a:clrTo>
                <a:srgbClr val="FFFFFF">
                  <a:alpha val="0"/>
                </a:srgbClr>
              </a:clrTo>
            </a:clrChange>
          </a:blip>
          <a:srcRect l="5090" r="5045"/>
          <a:stretch>
            <a:fillRect/>
          </a:stretch>
        </p:blipFill>
        <p:spPr bwMode="auto">
          <a:xfrm>
            <a:off x="0" y="1295400"/>
            <a:ext cx="9102725" cy="4973638"/>
          </a:xfrm>
          <a:prstGeom prst="rect">
            <a:avLst/>
          </a:prstGeom>
          <a:noFill/>
          <a:ln w="12700" algn="ctr">
            <a:solidFill>
              <a:schemeClr val="tx1"/>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e 87"/>
          <p:cNvGrpSpPr>
            <a:grpSpLocks/>
          </p:cNvGrpSpPr>
          <p:nvPr/>
        </p:nvGrpSpPr>
        <p:grpSpPr bwMode="auto">
          <a:xfrm>
            <a:off x="857250" y="873125"/>
            <a:ext cx="2424113" cy="2144713"/>
            <a:chOff x="1676400" y="1185550"/>
            <a:chExt cx="2423910" cy="2365178"/>
          </a:xfrm>
        </p:grpSpPr>
        <p:pic>
          <p:nvPicPr>
            <p:cNvPr id="29747" name="Picture 3" descr="hexholes"/>
            <p:cNvPicPr>
              <a:picLocks noChangeAspect="1" noChangeArrowheads="1"/>
            </p:cNvPicPr>
            <p:nvPr/>
          </p:nvPicPr>
          <p:blipFill>
            <a:blip r:embed="rId3" cstate="print"/>
            <a:srcRect/>
            <a:stretch>
              <a:fillRect/>
            </a:stretch>
          </p:blipFill>
          <p:spPr bwMode="auto">
            <a:xfrm>
              <a:off x="1676400" y="1185550"/>
              <a:ext cx="654102" cy="723162"/>
            </a:xfrm>
            <a:prstGeom prst="rect">
              <a:avLst/>
            </a:prstGeom>
            <a:noFill/>
            <a:ln w="3175">
              <a:noFill/>
              <a:miter lim="800000"/>
              <a:headEnd/>
              <a:tailEnd/>
            </a:ln>
          </p:spPr>
        </p:pic>
        <p:pic>
          <p:nvPicPr>
            <p:cNvPr id="29748" name="Picture 4" descr="D001_3"/>
            <p:cNvPicPr>
              <a:picLocks noChangeAspect="1" noChangeArrowheads="1"/>
            </p:cNvPicPr>
            <p:nvPr/>
          </p:nvPicPr>
          <p:blipFill>
            <a:blip r:embed="rId4" cstate="print"/>
            <a:srcRect/>
            <a:stretch>
              <a:fillRect/>
            </a:stretch>
          </p:blipFill>
          <p:spPr bwMode="auto">
            <a:xfrm>
              <a:off x="1676400" y="2009571"/>
              <a:ext cx="654102" cy="723162"/>
            </a:xfrm>
            <a:prstGeom prst="rect">
              <a:avLst/>
            </a:prstGeom>
            <a:noFill/>
            <a:ln w="3175">
              <a:noFill/>
              <a:miter lim="800000"/>
              <a:headEnd/>
              <a:tailEnd/>
            </a:ln>
          </p:spPr>
        </p:pic>
        <p:pic>
          <p:nvPicPr>
            <p:cNvPr id="29749" name="Picture 5" descr="D022_4"/>
            <p:cNvPicPr>
              <a:picLocks noChangeAspect="1" noChangeArrowheads="1"/>
            </p:cNvPicPr>
            <p:nvPr/>
          </p:nvPicPr>
          <p:blipFill>
            <a:blip r:embed="rId5" cstate="print"/>
            <a:srcRect/>
            <a:stretch>
              <a:fillRect/>
            </a:stretch>
          </p:blipFill>
          <p:spPr bwMode="auto">
            <a:xfrm>
              <a:off x="1676400" y="2827566"/>
              <a:ext cx="654102" cy="723162"/>
            </a:xfrm>
            <a:prstGeom prst="rect">
              <a:avLst/>
            </a:prstGeom>
            <a:noFill/>
            <a:ln w="3175">
              <a:noFill/>
              <a:miter lim="800000"/>
              <a:headEnd/>
              <a:tailEnd/>
            </a:ln>
          </p:spPr>
        </p:pic>
        <p:sp>
          <p:nvSpPr>
            <p:cNvPr id="29750" name="AutoShape 22"/>
            <p:cNvSpPr>
              <a:spLocks noChangeArrowheads="1"/>
            </p:cNvSpPr>
            <p:nvPr/>
          </p:nvSpPr>
          <p:spPr bwMode="auto">
            <a:xfrm>
              <a:off x="2403355" y="1440784"/>
              <a:ext cx="244487" cy="189653"/>
            </a:xfrm>
            <a:prstGeom prst="rightArrow">
              <a:avLst>
                <a:gd name="adj1" fmla="val 50000"/>
                <a:gd name="adj2" fmla="val 35630"/>
              </a:avLst>
            </a:prstGeom>
            <a:solidFill>
              <a:srgbClr val="FF9900"/>
            </a:solidFill>
            <a:ln w="19050">
              <a:noFill/>
              <a:miter lim="800000"/>
              <a:headEnd/>
              <a:tailEnd/>
            </a:ln>
          </p:spPr>
          <p:txBody>
            <a:bodyPr wrap="none" anchor="ctr"/>
            <a:lstStyle/>
            <a:p>
              <a:endParaRPr lang="fr-FR"/>
            </a:p>
          </p:txBody>
        </p:sp>
        <p:sp>
          <p:nvSpPr>
            <p:cNvPr id="29751" name="AutoShape 23"/>
            <p:cNvSpPr>
              <a:spLocks noChangeArrowheads="1"/>
            </p:cNvSpPr>
            <p:nvPr/>
          </p:nvSpPr>
          <p:spPr bwMode="auto">
            <a:xfrm>
              <a:off x="2416982" y="2264804"/>
              <a:ext cx="244486" cy="189653"/>
            </a:xfrm>
            <a:prstGeom prst="rightArrow">
              <a:avLst>
                <a:gd name="adj1" fmla="val 50000"/>
                <a:gd name="adj2" fmla="val 35630"/>
              </a:avLst>
            </a:prstGeom>
            <a:solidFill>
              <a:srgbClr val="FF9900"/>
            </a:solidFill>
            <a:ln w="19050">
              <a:noFill/>
              <a:miter lim="800000"/>
              <a:headEnd/>
              <a:tailEnd/>
            </a:ln>
          </p:spPr>
          <p:txBody>
            <a:bodyPr wrap="none" anchor="ctr"/>
            <a:lstStyle/>
            <a:p>
              <a:endParaRPr lang="fr-FR"/>
            </a:p>
          </p:txBody>
        </p:sp>
        <p:sp>
          <p:nvSpPr>
            <p:cNvPr id="29752" name="AutoShape 33"/>
            <p:cNvSpPr>
              <a:spLocks noChangeArrowheads="1"/>
            </p:cNvSpPr>
            <p:nvPr/>
          </p:nvSpPr>
          <p:spPr bwMode="auto">
            <a:xfrm>
              <a:off x="2416982" y="3125339"/>
              <a:ext cx="244486" cy="189653"/>
            </a:xfrm>
            <a:prstGeom prst="rightArrow">
              <a:avLst>
                <a:gd name="adj1" fmla="val 50000"/>
                <a:gd name="adj2" fmla="val 35630"/>
              </a:avLst>
            </a:prstGeom>
            <a:solidFill>
              <a:srgbClr val="FF9900"/>
            </a:solidFill>
            <a:ln w="19050">
              <a:noFill/>
              <a:miter lim="800000"/>
              <a:headEnd/>
              <a:tailEnd/>
            </a:ln>
          </p:spPr>
          <p:txBody>
            <a:bodyPr wrap="none" anchor="ctr"/>
            <a:lstStyle/>
            <a:p>
              <a:endParaRPr lang="fr-FR"/>
            </a:p>
          </p:txBody>
        </p:sp>
        <p:grpSp>
          <p:nvGrpSpPr>
            <p:cNvPr id="29753" name="Groupe 84"/>
            <p:cNvGrpSpPr>
              <a:grpSpLocks/>
            </p:cNvGrpSpPr>
            <p:nvPr/>
          </p:nvGrpSpPr>
          <p:grpSpPr bwMode="auto">
            <a:xfrm>
              <a:off x="2753631" y="1185550"/>
              <a:ext cx="1346679" cy="723162"/>
              <a:chOff x="3253939" y="1066800"/>
              <a:chExt cx="1346679" cy="723162"/>
            </a:xfrm>
          </p:grpSpPr>
          <p:pic>
            <p:nvPicPr>
              <p:cNvPr id="29804" name="Picture 6" descr="hexholes_patch1"/>
              <p:cNvPicPr>
                <a:picLocks noChangeAspect="1" noChangeArrowheads="1"/>
              </p:cNvPicPr>
              <p:nvPr/>
            </p:nvPicPr>
            <p:blipFill>
              <a:blip r:embed="rId6" cstate="print"/>
              <a:srcRect/>
              <a:stretch>
                <a:fillRect/>
              </a:stretch>
            </p:blipFill>
            <p:spPr bwMode="auto">
              <a:xfrm>
                <a:off x="3253939" y="1704884"/>
                <a:ext cx="77755" cy="85078"/>
              </a:xfrm>
              <a:prstGeom prst="rect">
                <a:avLst/>
              </a:prstGeom>
              <a:noFill/>
              <a:ln w="3175">
                <a:noFill/>
                <a:miter lim="800000"/>
                <a:headEnd/>
                <a:tailEnd/>
              </a:ln>
            </p:spPr>
          </p:pic>
          <p:pic>
            <p:nvPicPr>
              <p:cNvPr id="29805" name="Picture 7" descr="hexholes_patch2"/>
              <p:cNvPicPr>
                <a:picLocks noChangeAspect="1" noChangeArrowheads="1"/>
              </p:cNvPicPr>
              <p:nvPr/>
            </p:nvPicPr>
            <p:blipFill>
              <a:blip r:embed="rId7" cstate="print"/>
              <a:srcRect/>
              <a:stretch>
                <a:fillRect/>
              </a:stretch>
            </p:blipFill>
            <p:spPr bwMode="auto">
              <a:xfrm>
                <a:off x="3369369" y="1705771"/>
                <a:ext cx="76953" cy="84191"/>
              </a:xfrm>
              <a:prstGeom prst="rect">
                <a:avLst/>
              </a:prstGeom>
              <a:noFill/>
              <a:ln w="3175">
                <a:noFill/>
                <a:miter lim="800000"/>
                <a:headEnd/>
                <a:tailEnd/>
              </a:ln>
            </p:spPr>
          </p:pic>
          <p:pic>
            <p:nvPicPr>
              <p:cNvPr id="29806" name="Picture 8" descr="hexholes_patch3"/>
              <p:cNvPicPr>
                <a:picLocks noChangeAspect="1" noChangeArrowheads="1"/>
              </p:cNvPicPr>
              <p:nvPr/>
            </p:nvPicPr>
            <p:blipFill>
              <a:blip r:embed="rId8" cstate="print"/>
              <a:srcRect/>
              <a:stretch>
                <a:fillRect/>
              </a:stretch>
            </p:blipFill>
            <p:spPr bwMode="auto">
              <a:xfrm>
                <a:off x="3483997" y="1704884"/>
                <a:ext cx="77754" cy="85078"/>
              </a:xfrm>
              <a:prstGeom prst="rect">
                <a:avLst/>
              </a:prstGeom>
              <a:noFill/>
              <a:ln w="3175">
                <a:noFill/>
                <a:miter lim="800000"/>
                <a:headEnd/>
                <a:tailEnd/>
              </a:ln>
            </p:spPr>
          </p:pic>
          <p:sp>
            <p:nvSpPr>
              <p:cNvPr id="29807" name="Rectangle 14"/>
              <p:cNvSpPr>
                <a:spLocks noChangeArrowheads="1"/>
              </p:cNvSpPr>
              <p:nvPr/>
            </p:nvSpPr>
            <p:spPr bwMode="auto">
              <a:xfrm>
                <a:off x="3253939" y="1141243"/>
                <a:ext cx="76953" cy="521102"/>
              </a:xfrm>
              <a:prstGeom prst="rect">
                <a:avLst/>
              </a:prstGeom>
              <a:solidFill>
                <a:srgbClr val="FFCC99"/>
              </a:solidFill>
              <a:ln w="6350">
                <a:noFill/>
                <a:miter lim="800000"/>
                <a:headEnd/>
                <a:tailEnd/>
              </a:ln>
            </p:spPr>
            <p:txBody>
              <a:bodyPr anchor="ctr">
                <a:spAutoFit/>
              </a:bodyPr>
              <a:lstStyle/>
              <a:p>
                <a:endParaRPr lang="fr-FR"/>
              </a:p>
            </p:txBody>
          </p:sp>
          <p:sp>
            <p:nvSpPr>
              <p:cNvPr id="29808" name="Rectangle 15"/>
              <p:cNvSpPr>
                <a:spLocks noChangeArrowheads="1"/>
              </p:cNvSpPr>
              <p:nvPr/>
            </p:nvSpPr>
            <p:spPr bwMode="auto">
              <a:xfrm>
                <a:off x="3369369" y="1066800"/>
                <a:ext cx="76953" cy="595545"/>
              </a:xfrm>
              <a:prstGeom prst="rect">
                <a:avLst/>
              </a:prstGeom>
              <a:solidFill>
                <a:srgbClr val="FFCC99"/>
              </a:solidFill>
              <a:ln w="6350">
                <a:noFill/>
                <a:miter lim="800000"/>
                <a:headEnd/>
                <a:tailEnd/>
              </a:ln>
            </p:spPr>
            <p:txBody>
              <a:bodyPr anchor="ctr">
                <a:spAutoFit/>
              </a:bodyPr>
              <a:lstStyle/>
              <a:p>
                <a:endParaRPr lang="fr-FR"/>
              </a:p>
            </p:txBody>
          </p:sp>
          <p:sp>
            <p:nvSpPr>
              <p:cNvPr id="29809" name="Rectangle 16"/>
              <p:cNvSpPr>
                <a:spLocks noChangeArrowheads="1"/>
              </p:cNvSpPr>
              <p:nvPr/>
            </p:nvSpPr>
            <p:spPr bwMode="auto">
              <a:xfrm>
                <a:off x="3484798" y="1141243"/>
                <a:ext cx="76953" cy="521102"/>
              </a:xfrm>
              <a:prstGeom prst="rect">
                <a:avLst/>
              </a:prstGeom>
              <a:solidFill>
                <a:srgbClr val="FFCC99"/>
              </a:solidFill>
              <a:ln w="6350">
                <a:noFill/>
                <a:miter lim="800000"/>
                <a:headEnd/>
                <a:tailEnd/>
              </a:ln>
            </p:spPr>
            <p:txBody>
              <a:bodyPr anchor="ctr">
                <a:spAutoFit/>
              </a:bodyPr>
              <a:lstStyle/>
              <a:p>
                <a:endParaRPr lang="fr-FR"/>
              </a:p>
            </p:txBody>
          </p:sp>
          <p:pic>
            <p:nvPicPr>
              <p:cNvPr id="29810" name="Picture 34" descr="brodatz1_1"/>
              <p:cNvPicPr>
                <a:picLocks noChangeAspect="1" noChangeArrowheads="1"/>
              </p:cNvPicPr>
              <p:nvPr/>
            </p:nvPicPr>
            <p:blipFill>
              <a:blip r:embed="rId9" cstate="print"/>
              <a:srcRect/>
              <a:stretch>
                <a:fillRect/>
              </a:stretch>
            </p:blipFill>
            <p:spPr bwMode="auto">
              <a:xfrm>
                <a:off x="3600228" y="1704884"/>
                <a:ext cx="73747" cy="81533"/>
              </a:xfrm>
              <a:prstGeom prst="rect">
                <a:avLst/>
              </a:prstGeom>
              <a:noFill/>
              <a:ln w="3175">
                <a:noFill/>
                <a:miter lim="800000"/>
                <a:headEnd/>
                <a:tailEnd/>
              </a:ln>
            </p:spPr>
          </p:pic>
          <p:pic>
            <p:nvPicPr>
              <p:cNvPr id="29811" name="Picture 35" descr="brodatz1_4"/>
              <p:cNvPicPr>
                <a:picLocks noChangeAspect="1" noChangeArrowheads="1"/>
              </p:cNvPicPr>
              <p:nvPr/>
            </p:nvPicPr>
            <p:blipFill>
              <a:blip r:embed="rId10" cstate="print"/>
              <a:srcRect/>
              <a:stretch>
                <a:fillRect/>
              </a:stretch>
            </p:blipFill>
            <p:spPr bwMode="auto">
              <a:xfrm>
                <a:off x="3831087" y="1704884"/>
                <a:ext cx="73747" cy="81533"/>
              </a:xfrm>
              <a:prstGeom prst="rect">
                <a:avLst/>
              </a:prstGeom>
              <a:noFill/>
              <a:ln w="3175">
                <a:noFill/>
                <a:miter lim="800000"/>
                <a:headEnd/>
                <a:tailEnd/>
              </a:ln>
            </p:spPr>
          </p:pic>
          <p:pic>
            <p:nvPicPr>
              <p:cNvPr id="29812" name="Picture 36" descr="brodatz1_2"/>
              <p:cNvPicPr>
                <a:picLocks noChangeAspect="1" noChangeArrowheads="1"/>
              </p:cNvPicPr>
              <p:nvPr/>
            </p:nvPicPr>
            <p:blipFill>
              <a:blip r:embed="rId11" cstate="print"/>
              <a:srcRect/>
              <a:stretch>
                <a:fillRect/>
              </a:stretch>
            </p:blipFill>
            <p:spPr bwMode="auto">
              <a:xfrm>
                <a:off x="3715658" y="1704884"/>
                <a:ext cx="73747" cy="81533"/>
              </a:xfrm>
              <a:prstGeom prst="rect">
                <a:avLst/>
              </a:prstGeom>
              <a:noFill/>
              <a:ln w="3175">
                <a:noFill/>
                <a:miter lim="800000"/>
                <a:headEnd/>
                <a:tailEnd/>
              </a:ln>
            </p:spPr>
          </p:pic>
          <p:pic>
            <p:nvPicPr>
              <p:cNvPr id="29813" name="Picture 37" descr="brodatz1_5"/>
              <p:cNvPicPr>
                <a:picLocks noChangeAspect="1" noChangeArrowheads="1"/>
              </p:cNvPicPr>
              <p:nvPr/>
            </p:nvPicPr>
            <p:blipFill>
              <a:blip r:embed="rId12" cstate="print"/>
              <a:srcRect/>
              <a:stretch>
                <a:fillRect/>
              </a:stretch>
            </p:blipFill>
            <p:spPr bwMode="auto">
              <a:xfrm>
                <a:off x="3946517" y="1704884"/>
                <a:ext cx="73747" cy="81533"/>
              </a:xfrm>
              <a:prstGeom prst="rect">
                <a:avLst/>
              </a:prstGeom>
              <a:noFill/>
              <a:ln w="3175">
                <a:noFill/>
                <a:miter lim="800000"/>
                <a:headEnd/>
                <a:tailEnd/>
              </a:ln>
            </p:spPr>
          </p:pic>
          <p:pic>
            <p:nvPicPr>
              <p:cNvPr id="29814" name="Picture 38" descr="brodatz1_6"/>
              <p:cNvPicPr>
                <a:picLocks noChangeAspect="1" noChangeArrowheads="1"/>
              </p:cNvPicPr>
              <p:nvPr/>
            </p:nvPicPr>
            <p:blipFill>
              <a:blip r:embed="rId13" cstate="print"/>
              <a:srcRect/>
              <a:stretch>
                <a:fillRect/>
              </a:stretch>
            </p:blipFill>
            <p:spPr bwMode="auto">
              <a:xfrm>
                <a:off x="4061947" y="1704884"/>
                <a:ext cx="73747" cy="81533"/>
              </a:xfrm>
              <a:prstGeom prst="rect">
                <a:avLst/>
              </a:prstGeom>
              <a:noFill/>
              <a:ln w="3175">
                <a:noFill/>
                <a:miter lim="800000"/>
                <a:headEnd/>
                <a:tailEnd/>
              </a:ln>
            </p:spPr>
          </p:pic>
          <p:pic>
            <p:nvPicPr>
              <p:cNvPr id="29815" name="Picture 39" descr="brodatz2_1"/>
              <p:cNvPicPr>
                <a:picLocks noChangeAspect="1" noChangeArrowheads="1"/>
              </p:cNvPicPr>
              <p:nvPr/>
            </p:nvPicPr>
            <p:blipFill>
              <a:blip r:embed="rId14" cstate="print"/>
              <a:srcRect/>
              <a:stretch>
                <a:fillRect/>
              </a:stretch>
            </p:blipFill>
            <p:spPr bwMode="auto">
              <a:xfrm>
                <a:off x="4177376" y="1704884"/>
                <a:ext cx="73747" cy="81533"/>
              </a:xfrm>
              <a:prstGeom prst="rect">
                <a:avLst/>
              </a:prstGeom>
              <a:noFill/>
              <a:ln w="3175">
                <a:noFill/>
                <a:miter lim="800000"/>
                <a:headEnd/>
                <a:tailEnd/>
              </a:ln>
            </p:spPr>
          </p:pic>
          <p:pic>
            <p:nvPicPr>
              <p:cNvPr id="29816" name="Picture 40" descr="brodatz2_2"/>
              <p:cNvPicPr>
                <a:picLocks noChangeAspect="1" noChangeArrowheads="1"/>
              </p:cNvPicPr>
              <p:nvPr/>
            </p:nvPicPr>
            <p:blipFill>
              <a:blip r:embed="rId15" cstate="print"/>
              <a:srcRect/>
              <a:stretch>
                <a:fillRect/>
              </a:stretch>
            </p:blipFill>
            <p:spPr bwMode="auto">
              <a:xfrm>
                <a:off x="4292806" y="1704884"/>
                <a:ext cx="73747" cy="81533"/>
              </a:xfrm>
              <a:prstGeom prst="rect">
                <a:avLst/>
              </a:prstGeom>
              <a:noFill/>
              <a:ln w="3175">
                <a:noFill/>
                <a:miter lim="800000"/>
                <a:headEnd/>
                <a:tailEnd/>
              </a:ln>
            </p:spPr>
          </p:pic>
          <p:pic>
            <p:nvPicPr>
              <p:cNvPr id="29817" name="Picture 41" descr="brodatz2_3"/>
              <p:cNvPicPr>
                <a:picLocks noChangeAspect="1" noChangeArrowheads="1"/>
              </p:cNvPicPr>
              <p:nvPr/>
            </p:nvPicPr>
            <p:blipFill>
              <a:blip r:embed="rId16" cstate="print"/>
              <a:srcRect/>
              <a:stretch>
                <a:fillRect/>
              </a:stretch>
            </p:blipFill>
            <p:spPr bwMode="auto">
              <a:xfrm>
                <a:off x="4408236" y="1704884"/>
                <a:ext cx="73747" cy="81533"/>
              </a:xfrm>
              <a:prstGeom prst="rect">
                <a:avLst/>
              </a:prstGeom>
              <a:noFill/>
              <a:ln w="3175">
                <a:noFill/>
                <a:miter lim="800000"/>
                <a:headEnd/>
                <a:tailEnd/>
              </a:ln>
            </p:spPr>
          </p:pic>
          <p:pic>
            <p:nvPicPr>
              <p:cNvPr id="29818" name="Picture 42" descr="brodatz2_5"/>
              <p:cNvPicPr>
                <a:picLocks noChangeAspect="1" noChangeArrowheads="1"/>
              </p:cNvPicPr>
              <p:nvPr/>
            </p:nvPicPr>
            <p:blipFill>
              <a:blip r:embed="rId17" cstate="print"/>
              <a:srcRect/>
              <a:stretch>
                <a:fillRect/>
              </a:stretch>
            </p:blipFill>
            <p:spPr bwMode="auto">
              <a:xfrm>
                <a:off x="4523665" y="1704884"/>
                <a:ext cx="73747" cy="81533"/>
              </a:xfrm>
              <a:prstGeom prst="rect">
                <a:avLst/>
              </a:prstGeom>
              <a:noFill/>
              <a:ln w="3175">
                <a:noFill/>
                <a:miter lim="800000"/>
                <a:headEnd/>
                <a:tailEnd/>
              </a:ln>
            </p:spPr>
          </p:pic>
          <p:sp>
            <p:nvSpPr>
              <p:cNvPr id="29819" name="Rectangle 43"/>
              <p:cNvSpPr>
                <a:spLocks noChangeArrowheads="1"/>
              </p:cNvSpPr>
              <p:nvPr/>
            </p:nvSpPr>
            <p:spPr bwMode="auto">
              <a:xfrm>
                <a:off x="3600228" y="1577267"/>
                <a:ext cx="76953" cy="85078"/>
              </a:xfrm>
              <a:prstGeom prst="rect">
                <a:avLst/>
              </a:prstGeom>
              <a:solidFill>
                <a:srgbClr val="FFCC99"/>
              </a:solidFill>
              <a:ln w="6350">
                <a:noFill/>
                <a:miter lim="800000"/>
                <a:headEnd/>
                <a:tailEnd/>
              </a:ln>
            </p:spPr>
            <p:txBody>
              <a:bodyPr anchor="ctr">
                <a:spAutoFit/>
              </a:bodyPr>
              <a:lstStyle/>
              <a:p>
                <a:endParaRPr lang="fr-FR"/>
              </a:p>
            </p:txBody>
          </p:sp>
          <p:sp>
            <p:nvSpPr>
              <p:cNvPr id="29820" name="Rectangle 44"/>
              <p:cNvSpPr>
                <a:spLocks noChangeArrowheads="1"/>
              </p:cNvSpPr>
              <p:nvPr/>
            </p:nvSpPr>
            <p:spPr bwMode="auto">
              <a:xfrm>
                <a:off x="3715658" y="1619806"/>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821" name="Rectangle 45"/>
              <p:cNvSpPr>
                <a:spLocks noChangeArrowheads="1"/>
              </p:cNvSpPr>
              <p:nvPr/>
            </p:nvSpPr>
            <p:spPr bwMode="auto">
              <a:xfrm>
                <a:off x="3831087" y="1577267"/>
                <a:ext cx="76953" cy="85078"/>
              </a:xfrm>
              <a:prstGeom prst="rect">
                <a:avLst/>
              </a:prstGeom>
              <a:solidFill>
                <a:srgbClr val="FFCC99"/>
              </a:solidFill>
              <a:ln w="6350">
                <a:noFill/>
                <a:miter lim="800000"/>
                <a:headEnd/>
                <a:tailEnd/>
              </a:ln>
            </p:spPr>
            <p:txBody>
              <a:bodyPr anchor="ctr">
                <a:spAutoFit/>
              </a:bodyPr>
              <a:lstStyle/>
              <a:p>
                <a:endParaRPr lang="fr-FR"/>
              </a:p>
            </p:txBody>
          </p:sp>
          <p:sp>
            <p:nvSpPr>
              <p:cNvPr id="29822" name="Rectangle 46"/>
              <p:cNvSpPr>
                <a:spLocks noChangeArrowheads="1"/>
              </p:cNvSpPr>
              <p:nvPr/>
            </p:nvSpPr>
            <p:spPr bwMode="auto">
              <a:xfrm>
                <a:off x="3946517" y="1619806"/>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823" name="Rectangle 47"/>
              <p:cNvSpPr>
                <a:spLocks noChangeArrowheads="1"/>
              </p:cNvSpPr>
              <p:nvPr/>
            </p:nvSpPr>
            <p:spPr bwMode="auto">
              <a:xfrm>
                <a:off x="4061947" y="1534728"/>
                <a:ext cx="76953" cy="127617"/>
              </a:xfrm>
              <a:prstGeom prst="rect">
                <a:avLst/>
              </a:prstGeom>
              <a:solidFill>
                <a:srgbClr val="FFCC99"/>
              </a:solidFill>
              <a:ln w="6350">
                <a:noFill/>
                <a:miter lim="800000"/>
                <a:headEnd/>
                <a:tailEnd/>
              </a:ln>
            </p:spPr>
            <p:txBody>
              <a:bodyPr anchor="ctr">
                <a:spAutoFit/>
              </a:bodyPr>
              <a:lstStyle/>
              <a:p>
                <a:endParaRPr lang="fr-FR"/>
              </a:p>
            </p:txBody>
          </p:sp>
          <p:sp>
            <p:nvSpPr>
              <p:cNvPr id="29824" name="Rectangle 48"/>
              <p:cNvSpPr>
                <a:spLocks noChangeArrowheads="1"/>
              </p:cNvSpPr>
              <p:nvPr/>
            </p:nvSpPr>
            <p:spPr bwMode="auto">
              <a:xfrm>
                <a:off x="4177376" y="1577267"/>
                <a:ext cx="76953" cy="85078"/>
              </a:xfrm>
              <a:prstGeom prst="rect">
                <a:avLst/>
              </a:prstGeom>
              <a:solidFill>
                <a:srgbClr val="FFCC99"/>
              </a:solidFill>
              <a:ln w="6350">
                <a:noFill/>
                <a:miter lim="800000"/>
                <a:headEnd/>
                <a:tailEnd/>
              </a:ln>
            </p:spPr>
            <p:txBody>
              <a:bodyPr anchor="ctr">
                <a:spAutoFit/>
              </a:bodyPr>
              <a:lstStyle/>
              <a:p>
                <a:endParaRPr lang="fr-FR"/>
              </a:p>
            </p:txBody>
          </p:sp>
          <p:sp>
            <p:nvSpPr>
              <p:cNvPr id="29825" name="Rectangle 49"/>
              <p:cNvSpPr>
                <a:spLocks noChangeArrowheads="1"/>
              </p:cNvSpPr>
              <p:nvPr/>
            </p:nvSpPr>
            <p:spPr bwMode="auto">
              <a:xfrm>
                <a:off x="4292806" y="1619806"/>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826" name="Rectangle 50"/>
              <p:cNvSpPr>
                <a:spLocks noChangeArrowheads="1"/>
              </p:cNvSpPr>
              <p:nvPr/>
            </p:nvSpPr>
            <p:spPr bwMode="auto">
              <a:xfrm>
                <a:off x="4408236" y="1619806"/>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827" name="Rectangle 51"/>
              <p:cNvSpPr>
                <a:spLocks noChangeArrowheads="1"/>
              </p:cNvSpPr>
              <p:nvPr/>
            </p:nvSpPr>
            <p:spPr bwMode="auto">
              <a:xfrm>
                <a:off x="4523665" y="1577267"/>
                <a:ext cx="76953" cy="85078"/>
              </a:xfrm>
              <a:prstGeom prst="rect">
                <a:avLst/>
              </a:prstGeom>
              <a:solidFill>
                <a:srgbClr val="FFCC99"/>
              </a:solidFill>
              <a:ln w="6350">
                <a:noFill/>
                <a:miter lim="800000"/>
                <a:headEnd/>
                <a:tailEnd/>
              </a:ln>
            </p:spPr>
            <p:txBody>
              <a:bodyPr anchor="ctr">
                <a:spAutoFit/>
              </a:bodyPr>
              <a:lstStyle/>
              <a:p>
                <a:endParaRPr lang="fr-FR"/>
              </a:p>
            </p:txBody>
          </p:sp>
        </p:grpSp>
        <p:grpSp>
          <p:nvGrpSpPr>
            <p:cNvPr id="29754" name="Groupe 85"/>
            <p:cNvGrpSpPr>
              <a:grpSpLocks/>
            </p:cNvGrpSpPr>
            <p:nvPr/>
          </p:nvGrpSpPr>
          <p:grpSpPr bwMode="auto">
            <a:xfrm>
              <a:off x="2753631" y="2016661"/>
              <a:ext cx="1346679" cy="673533"/>
              <a:chOff x="3253939" y="2052286"/>
              <a:chExt cx="1346679" cy="673533"/>
            </a:xfrm>
          </p:grpSpPr>
          <p:pic>
            <p:nvPicPr>
              <p:cNvPr id="29780" name="Picture 9" descr="brodatz1_1"/>
              <p:cNvPicPr>
                <a:picLocks noChangeAspect="1" noChangeArrowheads="1"/>
              </p:cNvPicPr>
              <p:nvPr/>
            </p:nvPicPr>
            <p:blipFill>
              <a:blip r:embed="rId9" cstate="print"/>
              <a:srcRect/>
              <a:stretch>
                <a:fillRect/>
              </a:stretch>
            </p:blipFill>
            <p:spPr bwMode="auto">
              <a:xfrm>
                <a:off x="3600228" y="2644286"/>
                <a:ext cx="73747" cy="81533"/>
              </a:xfrm>
              <a:prstGeom prst="rect">
                <a:avLst/>
              </a:prstGeom>
              <a:noFill/>
              <a:ln w="3175">
                <a:noFill/>
                <a:miter lim="800000"/>
                <a:headEnd/>
                <a:tailEnd/>
              </a:ln>
            </p:spPr>
          </p:pic>
          <p:pic>
            <p:nvPicPr>
              <p:cNvPr id="29781" name="Picture 10" descr="brodatz1_4"/>
              <p:cNvPicPr>
                <a:picLocks noChangeAspect="1" noChangeArrowheads="1"/>
              </p:cNvPicPr>
              <p:nvPr/>
            </p:nvPicPr>
            <p:blipFill>
              <a:blip r:embed="rId10" cstate="print"/>
              <a:srcRect/>
              <a:stretch>
                <a:fillRect/>
              </a:stretch>
            </p:blipFill>
            <p:spPr bwMode="auto">
              <a:xfrm>
                <a:off x="3831087" y="2644286"/>
                <a:ext cx="73747" cy="81533"/>
              </a:xfrm>
              <a:prstGeom prst="rect">
                <a:avLst/>
              </a:prstGeom>
              <a:noFill/>
              <a:ln w="3175">
                <a:noFill/>
                <a:miter lim="800000"/>
                <a:headEnd/>
                <a:tailEnd/>
              </a:ln>
            </p:spPr>
          </p:pic>
          <p:pic>
            <p:nvPicPr>
              <p:cNvPr id="29782" name="Picture 11" descr="brodatz1_2"/>
              <p:cNvPicPr>
                <a:picLocks noChangeAspect="1" noChangeArrowheads="1"/>
              </p:cNvPicPr>
              <p:nvPr/>
            </p:nvPicPr>
            <p:blipFill>
              <a:blip r:embed="rId11" cstate="print"/>
              <a:srcRect/>
              <a:stretch>
                <a:fillRect/>
              </a:stretch>
            </p:blipFill>
            <p:spPr bwMode="auto">
              <a:xfrm>
                <a:off x="3715658" y="2644286"/>
                <a:ext cx="73747" cy="81533"/>
              </a:xfrm>
              <a:prstGeom prst="rect">
                <a:avLst/>
              </a:prstGeom>
              <a:noFill/>
              <a:ln w="3175">
                <a:noFill/>
                <a:miter lim="800000"/>
                <a:headEnd/>
                <a:tailEnd/>
              </a:ln>
            </p:spPr>
          </p:pic>
          <p:pic>
            <p:nvPicPr>
              <p:cNvPr id="29783" name="Picture 12" descr="brodatz1_5"/>
              <p:cNvPicPr>
                <a:picLocks noChangeAspect="1" noChangeArrowheads="1"/>
              </p:cNvPicPr>
              <p:nvPr/>
            </p:nvPicPr>
            <p:blipFill>
              <a:blip r:embed="rId12" cstate="print"/>
              <a:srcRect/>
              <a:stretch>
                <a:fillRect/>
              </a:stretch>
            </p:blipFill>
            <p:spPr bwMode="auto">
              <a:xfrm>
                <a:off x="3946517" y="2644286"/>
                <a:ext cx="73747" cy="81533"/>
              </a:xfrm>
              <a:prstGeom prst="rect">
                <a:avLst/>
              </a:prstGeom>
              <a:noFill/>
              <a:ln w="3175">
                <a:noFill/>
                <a:miter lim="800000"/>
                <a:headEnd/>
                <a:tailEnd/>
              </a:ln>
            </p:spPr>
          </p:pic>
          <p:pic>
            <p:nvPicPr>
              <p:cNvPr id="29784" name="Picture 13" descr="brodatz1_6"/>
              <p:cNvPicPr>
                <a:picLocks noChangeAspect="1" noChangeArrowheads="1"/>
              </p:cNvPicPr>
              <p:nvPr/>
            </p:nvPicPr>
            <p:blipFill>
              <a:blip r:embed="rId13" cstate="print"/>
              <a:srcRect/>
              <a:stretch>
                <a:fillRect/>
              </a:stretch>
            </p:blipFill>
            <p:spPr bwMode="auto">
              <a:xfrm>
                <a:off x="4061947" y="2644286"/>
                <a:ext cx="73747" cy="81533"/>
              </a:xfrm>
              <a:prstGeom prst="rect">
                <a:avLst/>
              </a:prstGeom>
              <a:noFill/>
              <a:ln w="3175">
                <a:noFill/>
                <a:miter lim="800000"/>
                <a:headEnd/>
                <a:tailEnd/>
              </a:ln>
            </p:spPr>
          </p:pic>
          <p:sp>
            <p:nvSpPr>
              <p:cNvPr id="29785" name="Rectangle 17"/>
              <p:cNvSpPr>
                <a:spLocks noChangeArrowheads="1"/>
              </p:cNvSpPr>
              <p:nvPr/>
            </p:nvSpPr>
            <p:spPr bwMode="auto">
              <a:xfrm>
                <a:off x="3600228" y="2208262"/>
                <a:ext cx="76953" cy="389940"/>
              </a:xfrm>
              <a:prstGeom prst="rect">
                <a:avLst/>
              </a:prstGeom>
              <a:solidFill>
                <a:srgbClr val="FFCC99"/>
              </a:solidFill>
              <a:ln w="6350">
                <a:noFill/>
                <a:miter lim="800000"/>
                <a:headEnd/>
                <a:tailEnd/>
              </a:ln>
            </p:spPr>
            <p:txBody>
              <a:bodyPr anchor="ctr">
                <a:spAutoFit/>
              </a:bodyPr>
              <a:lstStyle/>
              <a:p>
                <a:endParaRPr lang="fr-FR"/>
              </a:p>
            </p:txBody>
          </p:sp>
          <p:sp>
            <p:nvSpPr>
              <p:cNvPr id="29786" name="Rectangle 18"/>
              <p:cNvSpPr>
                <a:spLocks noChangeArrowheads="1"/>
              </p:cNvSpPr>
              <p:nvPr/>
            </p:nvSpPr>
            <p:spPr bwMode="auto">
              <a:xfrm>
                <a:off x="3715658" y="2130274"/>
                <a:ext cx="76953" cy="467928"/>
              </a:xfrm>
              <a:prstGeom prst="rect">
                <a:avLst/>
              </a:prstGeom>
              <a:solidFill>
                <a:srgbClr val="FFCC99"/>
              </a:solidFill>
              <a:ln w="6350">
                <a:noFill/>
                <a:miter lim="800000"/>
                <a:headEnd/>
                <a:tailEnd/>
              </a:ln>
            </p:spPr>
            <p:txBody>
              <a:bodyPr anchor="ctr">
                <a:spAutoFit/>
              </a:bodyPr>
              <a:lstStyle/>
              <a:p>
                <a:endParaRPr lang="fr-FR"/>
              </a:p>
            </p:txBody>
          </p:sp>
          <p:sp>
            <p:nvSpPr>
              <p:cNvPr id="29787" name="Rectangle 19"/>
              <p:cNvSpPr>
                <a:spLocks noChangeArrowheads="1"/>
              </p:cNvSpPr>
              <p:nvPr/>
            </p:nvSpPr>
            <p:spPr bwMode="auto">
              <a:xfrm>
                <a:off x="3831087" y="2188765"/>
                <a:ext cx="76953" cy="409437"/>
              </a:xfrm>
              <a:prstGeom prst="rect">
                <a:avLst/>
              </a:prstGeom>
              <a:solidFill>
                <a:srgbClr val="FFCC99"/>
              </a:solidFill>
              <a:ln w="6350">
                <a:noFill/>
                <a:miter lim="800000"/>
                <a:headEnd/>
                <a:tailEnd/>
              </a:ln>
            </p:spPr>
            <p:txBody>
              <a:bodyPr anchor="ctr">
                <a:spAutoFit/>
              </a:bodyPr>
              <a:lstStyle/>
              <a:p>
                <a:endParaRPr lang="fr-FR"/>
              </a:p>
            </p:txBody>
          </p:sp>
          <p:sp>
            <p:nvSpPr>
              <p:cNvPr id="29788" name="Rectangle 20"/>
              <p:cNvSpPr>
                <a:spLocks noChangeArrowheads="1"/>
              </p:cNvSpPr>
              <p:nvPr/>
            </p:nvSpPr>
            <p:spPr bwMode="auto">
              <a:xfrm>
                <a:off x="3946517" y="2130274"/>
                <a:ext cx="76953" cy="467928"/>
              </a:xfrm>
              <a:prstGeom prst="rect">
                <a:avLst/>
              </a:prstGeom>
              <a:solidFill>
                <a:srgbClr val="FFCC99"/>
              </a:solidFill>
              <a:ln w="6350">
                <a:noFill/>
                <a:miter lim="800000"/>
                <a:headEnd/>
                <a:tailEnd/>
              </a:ln>
            </p:spPr>
            <p:txBody>
              <a:bodyPr anchor="ctr">
                <a:spAutoFit/>
              </a:bodyPr>
              <a:lstStyle/>
              <a:p>
                <a:endParaRPr lang="fr-FR"/>
              </a:p>
            </p:txBody>
          </p:sp>
          <p:sp>
            <p:nvSpPr>
              <p:cNvPr id="29789" name="Rectangle 21"/>
              <p:cNvSpPr>
                <a:spLocks noChangeArrowheads="1"/>
              </p:cNvSpPr>
              <p:nvPr/>
            </p:nvSpPr>
            <p:spPr bwMode="auto">
              <a:xfrm>
                <a:off x="4061947" y="2052286"/>
                <a:ext cx="76953" cy="545916"/>
              </a:xfrm>
              <a:prstGeom prst="rect">
                <a:avLst/>
              </a:prstGeom>
              <a:solidFill>
                <a:srgbClr val="FFCC99"/>
              </a:solidFill>
              <a:ln w="6350">
                <a:noFill/>
                <a:miter lim="800000"/>
                <a:headEnd/>
                <a:tailEnd/>
              </a:ln>
            </p:spPr>
            <p:txBody>
              <a:bodyPr anchor="ctr">
                <a:spAutoFit/>
              </a:bodyPr>
              <a:lstStyle/>
              <a:p>
                <a:endParaRPr lang="fr-FR"/>
              </a:p>
            </p:txBody>
          </p:sp>
          <p:pic>
            <p:nvPicPr>
              <p:cNvPr id="29790" name="Picture 52" descr="hexholes_patch1"/>
              <p:cNvPicPr>
                <a:picLocks noChangeAspect="1" noChangeArrowheads="1"/>
              </p:cNvPicPr>
              <p:nvPr/>
            </p:nvPicPr>
            <p:blipFill>
              <a:blip r:embed="rId6" cstate="print"/>
              <a:srcRect/>
              <a:stretch>
                <a:fillRect/>
              </a:stretch>
            </p:blipFill>
            <p:spPr bwMode="auto">
              <a:xfrm>
                <a:off x="3253939" y="2640741"/>
                <a:ext cx="77755" cy="85078"/>
              </a:xfrm>
              <a:prstGeom prst="rect">
                <a:avLst/>
              </a:prstGeom>
              <a:noFill/>
              <a:ln w="3175">
                <a:noFill/>
                <a:miter lim="800000"/>
                <a:headEnd/>
                <a:tailEnd/>
              </a:ln>
            </p:spPr>
          </p:pic>
          <p:pic>
            <p:nvPicPr>
              <p:cNvPr id="29791" name="Picture 53" descr="hexholes_patch2"/>
              <p:cNvPicPr>
                <a:picLocks noChangeAspect="1" noChangeArrowheads="1"/>
              </p:cNvPicPr>
              <p:nvPr/>
            </p:nvPicPr>
            <p:blipFill>
              <a:blip r:embed="rId7" cstate="print"/>
              <a:srcRect/>
              <a:stretch>
                <a:fillRect/>
              </a:stretch>
            </p:blipFill>
            <p:spPr bwMode="auto">
              <a:xfrm>
                <a:off x="3369369" y="2641627"/>
                <a:ext cx="76953" cy="84191"/>
              </a:xfrm>
              <a:prstGeom prst="rect">
                <a:avLst/>
              </a:prstGeom>
              <a:noFill/>
              <a:ln w="3175">
                <a:noFill/>
                <a:miter lim="800000"/>
                <a:headEnd/>
                <a:tailEnd/>
              </a:ln>
            </p:spPr>
          </p:pic>
          <p:pic>
            <p:nvPicPr>
              <p:cNvPr id="29792" name="Picture 54" descr="hexholes_patch3"/>
              <p:cNvPicPr>
                <a:picLocks noChangeAspect="1" noChangeArrowheads="1"/>
              </p:cNvPicPr>
              <p:nvPr/>
            </p:nvPicPr>
            <p:blipFill>
              <a:blip r:embed="rId8" cstate="print"/>
              <a:srcRect/>
              <a:stretch>
                <a:fillRect/>
              </a:stretch>
            </p:blipFill>
            <p:spPr bwMode="auto">
              <a:xfrm>
                <a:off x="3483997" y="2640741"/>
                <a:ext cx="77754" cy="85078"/>
              </a:xfrm>
              <a:prstGeom prst="rect">
                <a:avLst/>
              </a:prstGeom>
              <a:noFill/>
              <a:ln w="3175">
                <a:noFill/>
                <a:miter lim="800000"/>
                <a:headEnd/>
                <a:tailEnd/>
              </a:ln>
            </p:spPr>
          </p:pic>
          <p:pic>
            <p:nvPicPr>
              <p:cNvPr id="29793" name="Picture 55" descr="brodatz2_1"/>
              <p:cNvPicPr>
                <a:picLocks noChangeAspect="1" noChangeArrowheads="1"/>
              </p:cNvPicPr>
              <p:nvPr/>
            </p:nvPicPr>
            <p:blipFill>
              <a:blip r:embed="rId14" cstate="print"/>
              <a:srcRect/>
              <a:stretch>
                <a:fillRect/>
              </a:stretch>
            </p:blipFill>
            <p:spPr bwMode="auto">
              <a:xfrm>
                <a:off x="4177376" y="2644286"/>
                <a:ext cx="73747" cy="81533"/>
              </a:xfrm>
              <a:prstGeom prst="rect">
                <a:avLst/>
              </a:prstGeom>
              <a:noFill/>
              <a:ln w="3175">
                <a:noFill/>
                <a:miter lim="800000"/>
                <a:headEnd/>
                <a:tailEnd/>
              </a:ln>
            </p:spPr>
          </p:pic>
          <p:pic>
            <p:nvPicPr>
              <p:cNvPr id="29794" name="Picture 56" descr="brodatz2_2"/>
              <p:cNvPicPr>
                <a:picLocks noChangeAspect="1" noChangeArrowheads="1"/>
              </p:cNvPicPr>
              <p:nvPr/>
            </p:nvPicPr>
            <p:blipFill>
              <a:blip r:embed="rId15" cstate="print"/>
              <a:srcRect/>
              <a:stretch>
                <a:fillRect/>
              </a:stretch>
            </p:blipFill>
            <p:spPr bwMode="auto">
              <a:xfrm>
                <a:off x="4292806" y="2644286"/>
                <a:ext cx="73747" cy="81533"/>
              </a:xfrm>
              <a:prstGeom prst="rect">
                <a:avLst/>
              </a:prstGeom>
              <a:noFill/>
              <a:ln w="3175">
                <a:noFill/>
                <a:miter lim="800000"/>
                <a:headEnd/>
                <a:tailEnd/>
              </a:ln>
            </p:spPr>
          </p:pic>
          <p:pic>
            <p:nvPicPr>
              <p:cNvPr id="29795" name="Picture 57" descr="brodatz2_3"/>
              <p:cNvPicPr>
                <a:picLocks noChangeAspect="1" noChangeArrowheads="1"/>
              </p:cNvPicPr>
              <p:nvPr/>
            </p:nvPicPr>
            <p:blipFill>
              <a:blip r:embed="rId16" cstate="print"/>
              <a:srcRect/>
              <a:stretch>
                <a:fillRect/>
              </a:stretch>
            </p:blipFill>
            <p:spPr bwMode="auto">
              <a:xfrm>
                <a:off x="4408236" y="2644286"/>
                <a:ext cx="73747" cy="81533"/>
              </a:xfrm>
              <a:prstGeom prst="rect">
                <a:avLst/>
              </a:prstGeom>
              <a:noFill/>
              <a:ln w="3175">
                <a:noFill/>
                <a:miter lim="800000"/>
                <a:headEnd/>
                <a:tailEnd/>
              </a:ln>
            </p:spPr>
          </p:pic>
          <p:pic>
            <p:nvPicPr>
              <p:cNvPr id="29796" name="Picture 58" descr="brodatz2_5"/>
              <p:cNvPicPr>
                <a:picLocks noChangeAspect="1" noChangeArrowheads="1"/>
              </p:cNvPicPr>
              <p:nvPr/>
            </p:nvPicPr>
            <p:blipFill>
              <a:blip r:embed="rId17" cstate="print"/>
              <a:srcRect/>
              <a:stretch>
                <a:fillRect/>
              </a:stretch>
            </p:blipFill>
            <p:spPr bwMode="auto">
              <a:xfrm>
                <a:off x="4523665" y="2644286"/>
                <a:ext cx="73747" cy="81533"/>
              </a:xfrm>
              <a:prstGeom prst="rect">
                <a:avLst/>
              </a:prstGeom>
              <a:noFill/>
              <a:ln w="3175">
                <a:noFill/>
                <a:miter lim="800000"/>
                <a:headEnd/>
                <a:tailEnd/>
              </a:ln>
            </p:spPr>
          </p:pic>
          <p:sp>
            <p:nvSpPr>
              <p:cNvPr id="29797" name="Rectangle 59"/>
              <p:cNvSpPr>
                <a:spLocks noChangeArrowheads="1"/>
              </p:cNvSpPr>
              <p:nvPr/>
            </p:nvSpPr>
            <p:spPr bwMode="auto">
              <a:xfrm>
                <a:off x="4177376" y="2559208"/>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798" name="Rectangle 60"/>
              <p:cNvSpPr>
                <a:spLocks noChangeArrowheads="1"/>
              </p:cNvSpPr>
              <p:nvPr/>
            </p:nvSpPr>
            <p:spPr bwMode="auto">
              <a:xfrm>
                <a:off x="4292806" y="2513124"/>
                <a:ext cx="76953" cy="88623"/>
              </a:xfrm>
              <a:prstGeom prst="rect">
                <a:avLst/>
              </a:prstGeom>
              <a:solidFill>
                <a:srgbClr val="FFCC99"/>
              </a:solidFill>
              <a:ln w="6350">
                <a:noFill/>
                <a:miter lim="800000"/>
                <a:headEnd/>
                <a:tailEnd/>
              </a:ln>
            </p:spPr>
            <p:txBody>
              <a:bodyPr anchor="ctr">
                <a:spAutoFit/>
              </a:bodyPr>
              <a:lstStyle/>
              <a:p>
                <a:endParaRPr lang="fr-FR"/>
              </a:p>
            </p:txBody>
          </p:sp>
          <p:sp>
            <p:nvSpPr>
              <p:cNvPr id="29799" name="Rectangle 61"/>
              <p:cNvSpPr>
                <a:spLocks noChangeArrowheads="1"/>
              </p:cNvSpPr>
              <p:nvPr/>
            </p:nvSpPr>
            <p:spPr bwMode="auto">
              <a:xfrm>
                <a:off x="4408236" y="2559208"/>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800" name="Rectangle 62"/>
              <p:cNvSpPr>
                <a:spLocks noChangeArrowheads="1"/>
              </p:cNvSpPr>
              <p:nvPr/>
            </p:nvSpPr>
            <p:spPr bwMode="auto">
              <a:xfrm>
                <a:off x="4523665" y="2559208"/>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801" name="Rectangle 63"/>
              <p:cNvSpPr>
                <a:spLocks noChangeArrowheads="1"/>
              </p:cNvSpPr>
              <p:nvPr/>
            </p:nvSpPr>
            <p:spPr bwMode="auto">
              <a:xfrm>
                <a:off x="3253939" y="2555663"/>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802" name="Rectangle 64"/>
              <p:cNvSpPr>
                <a:spLocks noChangeArrowheads="1"/>
              </p:cNvSpPr>
              <p:nvPr/>
            </p:nvSpPr>
            <p:spPr bwMode="auto">
              <a:xfrm>
                <a:off x="3369369" y="2555663"/>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803" name="Rectangle 65"/>
              <p:cNvSpPr>
                <a:spLocks noChangeArrowheads="1"/>
              </p:cNvSpPr>
              <p:nvPr/>
            </p:nvSpPr>
            <p:spPr bwMode="auto">
              <a:xfrm>
                <a:off x="3484798" y="2513124"/>
                <a:ext cx="76953" cy="85078"/>
              </a:xfrm>
              <a:prstGeom prst="rect">
                <a:avLst/>
              </a:prstGeom>
              <a:solidFill>
                <a:srgbClr val="FFCC99"/>
              </a:solidFill>
              <a:ln w="6350">
                <a:noFill/>
                <a:miter lim="800000"/>
                <a:headEnd/>
                <a:tailEnd/>
              </a:ln>
            </p:spPr>
            <p:txBody>
              <a:bodyPr anchor="ctr">
                <a:spAutoFit/>
              </a:bodyPr>
              <a:lstStyle/>
              <a:p>
                <a:endParaRPr lang="fr-FR"/>
              </a:p>
            </p:txBody>
          </p:sp>
        </p:grpSp>
        <p:grpSp>
          <p:nvGrpSpPr>
            <p:cNvPr id="29755" name="Groupe 86"/>
            <p:cNvGrpSpPr>
              <a:grpSpLocks/>
            </p:cNvGrpSpPr>
            <p:nvPr/>
          </p:nvGrpSpPr>
          <p:grpSpPr bwMode="auto">
            <a:xfrm>
              <a:off x="2753631" y="2809841"/>
              <a:ext cx="1346679" cy="740887"/>
              <a:chOff x="3253939" y="3023591"/>
              <a:chExt cx="1346679" cy="740887"/>
            </a:xfrm>
          </p:grpSpPr>
          <p:pic>
            <p:nvPicPr>
              <p:cNvPr id="29756" name="Picture 25" descr="brodatz2_1"/>
              <p:cNvPicPr>
                <a:picLocks noChangeAspect="1" noChangeArrowheads="1"/>
              </p:cNvPicPr>
              <p:nvPr/>
            </p:nvPicPr>
            <p:blipFill>
              <a:blip r:embed="rId14" cstate="print"/>
              <a:srcRect/>
              <a:stretch>
                <a:fillRect/>
              </a:stretch>
            </p:blipFill>
            <p:spPr bwMode="auto">
              <a:xfrm>
                <a:off x="4177376" y="3682945"/>
                <a:ext cx="73747" cy="81533"/>
              </a:xfrm>
              <a:prstGeom prst="rect">
                <a:avLst/>
              </a:prstGeom>
              <a:noFill/>
              <a:ln w="3175">
                <a:noFill/>
                <a:miter lim="800000"/>
                <a:headEnd/>
                <a:tailEnd/>
              </a:ln>
            </p:spPr>
          </p:pic>
          <p:pic>
            <p:nvPicPr>
              <p:cNvPr id="29757" name="Picture 26" descr="brodatz2_2"/>
              <p:cNvPicPr>
                <a:picLocks noChangeAspect="1" noChangeArrowheads="1"/>
              </p:cNvPicPr>
              <p:nvPr/>
            </p:nvPicPr>
            <p:blipFill>
              <a:blip r:embed="rId15" cstate="print"/>
              <a:srcRect/>
              <a:stretch>
                <a:fillRect/>
              </a:stretch>
            </p:blipFill>
            <p:spPr bwMode="auto">
              <a:xfrm>
                <a:off x="4292806" y="3682945"/>
                <a:ext cx="73747" cy="81533"/>
              </a:xfrm>
              <a:prstGeom prst="rect">
                <a:avLst/>
              </a:prstGeom>
              <a:noFill/>
              <a:ln w="3175">
                <a:noFill/>
                <a:miter lim="800000"/>
                <a:headEnd/>
                <a:tailEnd/>
              </a:ln>
            </p:spPr>
          </p:pic>
          <p:pic>
            <p:nvPicPr>
              <p:cNvPr id="29758" name="Picture 27" descr="brodatz2_3"/>
              <p:cNvPicPr>
                <a:picLocks noChangeAspect="1" noChangeArrowheads="1"/>
              </p:cNvPicPr>
              <p:nvPr/>
            </p:nvPicPr>
            <p:blipFill>
              <a:blip r:embed="rId16" cstate="print"/>
              <a:srcRect/>
              <a:stretch>
                <a:fillRect/>
              </a:stretch>
            </p:blipFill>
            <p:spPr bwMode="auto">
              <a:xfrm>
                <a:off x="4408236" y="3682945"/>
                <a:ext cx="73747" cy="81533"/>
              </a:xfrm>
              <a:prstGeom prst="rect">
                <a:avLst/>
              </a:prstGeom>
              <a:noFill/>
              <a:ln w="3175">
                <a:noFill/>
                <a:miter lim="800000"/>
                <a:headEnd/>
                <a:tailEnd/>
              </a:ln>
            </p:spPr>
          </p:pic>
          <p:pic>
            <p:nvPicPr>
              <p:cNvPr id="29759" name="Picture 28" descr="brodatz2_5"/>
              <p:cNvPicPr>
                <a:picLocks noChangeAspect="1" noChangeArrowheads="1"/>
              </p:cNvPicPr>
              <p:nvPr/>
            </p:nvPicPr>
            <p:blipFill>
              <a:blip r:embed="rId17" cstate="print"/>
              <a:srcRect/>
              <a:stretch>
                <a:fillRect/>
              </a:stretch>
            </p:blipFill>
            <p:spPr bwMode="auto">
              <a:xfrm>
                <a:off x="4523665" y="3682945"/>
                <a:ext cx="73747" cy="81533"/>
              </a:xfrm>
              <a:prstGeom prst="rect">
                <a:avLst/>
              </a:prstGeom>
              <a:noFill/>
              <a:ln w="3175">
                <a:noFill/>
                <a:miter lim="800000"/>
                <a:headEnd/>
                <a:tailEnd/>
              </a:ln>
            </p:spPr>
          </p:pic>
          <p:sp>
            <p:nvSpPr>
              <p:cNvPr id="29760" name="Rectangle 29"/>
              <p:cNvSpPr>
                <a:spLocks noChangeArrowheads="1"/>
              </p:cNvSpPr>
              <p:nvPr/>
            </p:nvSpPr>
            <p:spPr bwMode="auto">
              <a:xfrm>
                <a:off x="4177376" y="3126394"/>
                <a:ext cx="76953" cy="514012"/>
              </a:xfrm>
              <a:prstGeom prst="rect">
                <a:avLst/>
              </a:prstGeom>
              <a:solidFill>
                <a:srgbClr val="FFCC99"/>
              </a:solidFill>
              <a:ln w="6350">
                <a:noFill/>
                <a:miter lim="800000"/>
                <a:headEnd/>
                <a:tailEnd/>
              </a:ln>
            </p:spPr>
            <p:txBody>
              <a:bodyPr anchor="ctr">
                <a:spAutoFit/>
              </a:bodyPr>
              <a:lstStyle/>
              <a:p>
                <a:endParaRPr lang="fr-FR"/>
              </a:p>
            </p:txBody>
          </p:sp>
          <p:sp>
            <p:nvSpPr>
              <p:cNvPr id="29761" name="Rectangle 30"/>
              <p:cNvSpPr>
                <a:spLocks noChangeArrowheads="1"/>
              </p:cNvSpPr>
              <p:nvPr/>
            </p:nvSpPr>
            <p:spPr bwMode="auto">
              <a:xfrm>
                <a:off x="4292806" y="3023591"/>
                <a:ext cx="76953" cy="616815"/>
              </a:xfrm>
              <a:prstGeom prst="rect">
                <a:avLst/>
              </a:prstGeom>
              <a:solidFill>
                <a:srgbClr val="FFCC99"/>
              </a:solidFill>
              <a:ln w="6350">
                <a:noFill/>
                <a:miter lim="800000"/>
                <a:headEnd/>
                <a:tailEnd/>
              </a:ln>
            </p:spPr>
            <p:txBody>
              <a:bodyPr anchor="ctr">
                <a:spAutoFit/>
              </a:bodyPr>
              <a:lstStyle/>
              <a:p>
                <a:endParaRPr lang="fr-FR"/>
              </a:p>
            </p:txBody>
          </p:sp>
          <p:sp>
            <p:nvSpPr>
              <p:cNvPr id="29762" name="Rectangle 31"/>
              <p:cNvSpPr>
                <a:spLocks noChangeArrowheads="1"/>
              </p:cNvSpPr>
              <p:nvPr/>
            </p:nvSpPr>
            <p:spPr bwMode="auto">
              <a:xfrm>
                <a:off x="4408236" y="3099807"/>
                <a:ext cx="76953" cy="540599"/>
              </a:xfrm>
              <a:prstGeom prst="rect">
                <a:avLst/>
              </a:prstGeom>
              <a:solidFill>
                <a:srgbClr val="FFCC99"/>
              </a:solidFill>
              <a:ln w="6350">
                <a:noFill/>
                <a:miter lim="800000"/>
                <a:headEnd/>
                <a:tailEnd/>
              </a:ln>
            </p:spPr>
            <p:txBody>
              <a:bodyPr anchor="ctr">
                <a:spAutoFit/>
              </a:bodyPr>
              <a:lstStyle/>
              <a:p>
                <a:endParaRPr lang="fr-FR"/>
              </a:p>
            </p:txBody>
          </p:sp>
          <p:sp>
            <p:nvSpPr>
              <p:cNvPr id="29763" name="Rectangle 32"/>
              <p:cNvSpPr>
                <a:spLocks noChangeArrowheads="1"/>
              </p:cNvSpPr>
              <p:nvPr/>
            </p:nvSpPr>
            <p:spPr bwMode="auto">
              <a:xfrm>
                <a:off x="4523665" y="3023591"/>
                <a:ext cx="76953" cy="616815"/>
              </a:xfrm>
              <a:prstGeom prst="rect">
                <a:avLst/>
              </a:prstGeom>
              <a:solidFill>
                <a:srgbClr val="FFCC99"/>
              </a:solidFill>
              <a:ln w="6350">
                <a:noFill/>
                <a:miter lim="800000"/>
                <a:headEnd/>
                <a:tailEnd/>
              </a:ln>
            </p:spPr>
            <p:txBody>
              <a:bodyPr anchor="ctr">
                <a:spAutoFit/>
              </a:bodyPr>
              <a:lstStyle/>
              <a:p>
                <a:endParaRPr lang="fr-FR"/>
              </a:p>
            </p:txBody>
          </p:sp>
          <p:pic>
            <p:nvPicPr>
              <p:cNvPr id="29764" name="Picture 66" descr="hexholes_patch1"/>
              <p:cNvPicPr>
                <a:picLocks noChangeAspect="1" noChangeArrowheads="1"/>
              </p:cNvPicPr>
              <p:nvPr/>
            </p:nvPicPr>
            <p:blipFill>
              <a:blip r:embed="rId6" cstate="print"/>
              <a:srcRect/>
              <a:stretch>
                <a:fillRect/>
              </a:stretch>
            </p:blipFill>
            <p:spPr bwMode="auto">
              <a:xfrm>
                <a:off x="3253939" y="3679400"/>
                <a:ext cx="77755" cy="85078"/>
              </a:xfrm>
              <a:prstGeom prst="rect">
                <a:avLst/>
              </a:prstGeom>
              <a:noFill/>
              <a:ln w="3175">
                <a:noFill/>
                <a:miter lim="800000"/>
                <a:headEnd/>
                <a:tailEnd/>
              </a:ln>
            </p:spPr>
          </p:pic>
          <p:pic>
            <p:nvPicPr>
              <p:cNvPr id="29765" name="Picture 67" descr="hexholes_patch2"/>
              <p:cNvPicPr>
                <a:picLocks noChangeAspect="1" noChangeArrowheads="1"/>
              </p:cNvPicPr>
              <p:nvPr/>
            </p:nvPicPr>
            <p:blipFill>
              <a:blip r:embed="rId7" cstate="print"/>
              <a:srcRect/>
              <a:stretch>
                <a:fillRect/>
              </a:stretch>
            </p:blipFill>
            <p:spPr bwMode="auto">
              <a:xfrm>
                <a:off x="3369369" y="3680287"/>
                <a:ext cx="76953" cy="84191"/>
              </a:xfrm>
              <a:prstGeom prst="rect">
                <a:avLst/>
              </a:prstGeom>
              <a:noFill/>
              <a:ln w="3175">
                <a:noFill/>
                <a:miter lim="800000"/>
                <a:headEnd/>
                <a:tailEnd/>
              </a:ln>
            </p:spPr>
          </p:pic>
          <p:pic>
            <p:nvPicPr>
              <p:cNvPr id="29766" name="Picture 68" descr="hexholes_patch3"/>
              <p:cNvPicPr>
                <a:picLocks noChangeAspect="1" noChangeArrowheads="1"/>
              </p:cNvPicPr>
              <p:nvPr/>
            </p:nvPicPr>
            <p:blipFill>
              <a:blip r:embed="rId8" cstate="print"/>
              <a:srcRect/>
              <a:stretch>
                <a:fillRect/>
              </a:stretch>
            </p:blipFill>
            <p:spPr bwMode="auto">
              <a:xfrm>
                <a:off x="3483997" y="3679400"/>
                <a:ext cx="77754" cy="85078"/>
              </a:xfrm>
              <a:prstGeom prst="rect">
                <a:avLst/>
              </a:prstGeom>
              <a:noFill/>
              <a:ln w="3175">
                <a:noFill/>
                <a:miter lim="800000"/>
                <a:headEnd/>
                <a:tailEnd/>
              </a:ln>
            </p:spPr>
          </p:pic>
          <p:sp>
            <p:nvSpPr>
              <p:cNvPr id="29767" name="Rectangle 69"/>
              <p:cNvSpPr>
                <a:spLocks noChangeArrowheads="1"/>
              </p:cNvSpPr>
              <p:nvPr/>
            </p:nvSpPr>
            <p:spPr bwMode="auto">
              <a:xfrm>
                <a:off x="3253939" y="3594322"/>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768" name="Rectangle 70"/>
              <p:cNvSpPr>
                <a:spLocks noChangeArrowheads="1"/>
              </p:cNvSpPr>
              <p:nvPr/>
            </p:nvSpPr>
            <p:spPr bwMode="auto">
              <a:xfrm>
                <a:off x="3369369" y="3509244"/>
                <a:ext cx="76953" cy="127617"/>
              </a:xfrm>
              <a:prstGeom prst="rect">
                <a:avLst/>
              </a:prstGeom>
              <a:solidFill>
                <a:srgbClr val="FFCC99"/>
              </a:solidFill>
              <a:ln w="6350">
                <a:noFill/>
                <a:miter lim="800000"/>
                <a:headEnd/>
                <a:tailEnd/>
              </a:ln>
            </p:spPr>
            <p:txBody>
              <a:bodyPr anchor="ctr">
                <a:spAutoFit/>
              </a:bodyPr>
              <a:lstStyle/>
              <a:p>
                <a:endParaRPr lang="fr-FR"/>
              </a:p>
            </p:txBody>
          </p:sp>
          <p:sp>
            <p:nvSpPr>
              <p:cNvPr id="29769" name="Rectangle 71"/>
              <p:cNvSpPr>
                <a:spLocks noChangeArrowheads="1"/>
              </p:cNvSpPr>
              <p:nvPr/>
            </p:nvSpPr>
            <p:spPr bwMode="auto">
              <a:xfrm>
                <a:off x="3484798" y="3594322"/>
                <a:ext cx="76953" cy="42539"/>
              </a:xfrm>
              <a:prstGeom prst="rect">
                <a:avLst/>
              </a:prstGeom>
              <a:solidFill>
                <a:srgbClr val="FFCC99"/>
              </a:solidFill>
              <a:ln w="6350">
                <a:noFill/>
                <a:miter lim="800000"/>
                <a:headEnd/>
                <a:tailEnd/>
              </a:ln>
            </p:spPr>
            <p:txBody>
              <a:bodyPr anchor="ctr">
                <a:spAutoFit/>
              </a:bodyPr>
              <a:lstStyle/>
              <a:p>
                <a:endParaRPr lang="fr-FR"/>
              </a:p>
            </p:txBody>
          </p:sp>
          <p:pic>
            <p:nvPicPr>
              <p:cNvPr id="29770" name="Picture 72" descr="brodatz1_1"/>
              <p:cNvPicPr>
                <a:picLocks noChangeAspect="1" noChangeArrowheads="1"/>
              </p:cNvPicPr>
              <p:nvPr/>
            </p:nvPicPr>
            <p:blipFill>
              <a:blip r:embed="rId9" cstate="print"/>
              <a:srcRect/>
              <a:stretch>
                <a:fillRect/>
              </a:stretch>
            </p:blipFill>
            <p:spPr bwMode="auto">
              <a:xfrm>
                <a:off x="3600228" y="3682945"/>
                <a:ext cx="73747" cy="81533"/>
              </a:xfrm>
              <a:prstGeom prst="rect">
                <a:avLst/>
              </a:prstGeom>
              <a:noFill/>
              <a:ln w="3175">
                <a:noFill/>
                <a:miter lim="800000"/>
                <a:headEnd/>
                <a:tailEnd/>
              </a:ln>
            </p:spPr>
          </p:pic>
          <p:pic>
            <p:nvPicPr>
              <p:cNvPr id="29771" name="Picture 73" descr="brodatz1_4"/>
              <p:cNvPicPr>
                <a:picLocks noChangeAspect="1" noChangeArrowheads="1"/>
              </p:cNvPicPr>
              <p:nvPr/>
            </p:nvPicPr>
            <p:blipFill>
              <a:blip r:embed="rId10" cstate="print"/>
              <a:srcRect/>
              <a:stretch>
                <a:fillRect/>
              </a:stretch>
            </p:blipFill>
            <p:spPr bwMode="auto">
              <a:xfrm>
                <a:off x="3831087" y="3682945"/>
                <a:ext cx="73747" cy="81533"/>
              </a:xfrm>
              <a:prstGeom prst="rect">
                <a:avLst/>
              </a:prstGeom>
              <a:noFill/>
              <a:ln w="3175">
                <a:noFill/>
                <a:miter lim="800000"/>
                <a:headEnd/>
                <a:tailEnd/>
              </a:ln>
            </p:spPr>
          </p:pic>
          <p:pic>
            <p:nvPicPr>
              <p:cNvPr id="29772" name="Picture 74" descr="brodatz1_2"/>
              <p:cNvPicPr>
                <a:picLocks noChangeAspect="1" noChangeArrowheads="1"/>
              </p:cNvPicPr>
              <p:nvPr/>
            </p:nvPicPr>
            <p:blipFill>
              <a:blip r:embed="rId11" cstate="print"/>
              <a:srcRect/>
              <a:stretch>
                <a:fillRect/>
              </a:stretch>
            </p:blipFill>
            <p:spPr bwMode="auto">
              <a:xfrm>
                <a:off x="3715658" y="3682945"/>
                <a:ext cx="73747" cy="81533"/>
              </a:xfrm>
              <a:prstGeom prst="rect">
                <a:avLst/>
              </a:prstGeom>
              <a:noFill/>
              <a:ln w="3175">
                <a:noFill/>
                <a:miter lim="800000"/>
                <a:headEnd/>
                <a:tailEnd/>
              </a:ln>
            </p:spPr>
          </p:pic>
          <p:pic>
            <p:nvPicPr>
              <p:cNvPr id="29773" name="Picture 75" descr="brodatz1_5"/>
              <p:cNvPicPr>
                <a:picLocks noChangeAspect="1" noChangeArrowheads="1"/>
              </p:cNvPicPr>
              <p:nvPr/>
            </p:nvPicPr>
            <p:blipFill>
              <a:blip r:embed="rId12" cstate="print"/>
              <a:srcRect/>
              <a:stretch>
                <a:fillRect/>
              </a:stretch>
            </p:blipFill>
            <p:spPr bwMode="auto">
              <a:xfrm>
                <a:off x="3946517" y="3682945"/>
                <a:ext cx="73747" cy="81533"/>
              </a:xfrm>
              <a:prstGeom prst="rect">
                <a:avLst/>
              </a:prstGeom>
              <a:noFill/>
              <a:ln w="3175">
                <a:noFill/>
                <a:miter lim="800000"/>
                <a:headEnd/>
                <a:tailEnd/>
              </a:ln>
            </p:spPr>
          </p:pic>
          <p:pic>
            <p:nvPicPr>
              <p:cNvPr id="29774" name="Picture 76" descr="brodatz1_6"/>
              <p:cNvPicPr>
                <a:picLocks noChangeAspect="1" noChangeArrowheads="1"/>
              </p:cNvPicPr>
              <p:nvPr/>
            </p:nvPicPr>
            <p:blipFill>
              <a:blip r:embed="rId13" cstate="print"/>
              <a:srcRect/>
              <a:stretch>
                <a:fillRect/>
              </a:stretch>
            </p:blipFill>
            <p:spPr bwMode="auto">
              <a:xfrm>
                <a:off x="4061947" y="3682945"/>
                <a:ext cx="73747" cy="81533"/>
              </a:xfrm>
              <a:prstGeom prst="rect">
                <a:avLst/>
              </a:prstGeom>
              <a:noFill/>
              <a:ln w="3175">
                <a:noFill/>
                <a:miter lim="800000"/>
                <a:headEnd/>
                <a:tailEnd/>
              </a:ln>
            </p:spPr>
          </p:pic>
          <p:sp>
            <p:nvSpPr>
              <p:cNvPr id="29775" name="Rectangle 77"/>
              <p:cNvSpPr>
                <a:spLocks noChangeArrowheads="1"/>
              </p:cNvSpPr>
              <p:nvPr/>
            </p:nvSpPr>
            <p:spPr bwMode="auto">
              <a:xfrm>
                <a:off x="3600228" y="3551783"/>
                <a:ext cx="76953" cy="88623"/>
              </a:xfrm>
              <a:prstGeom prst="rect">
                <a:avLst/>
              </a:prstGeom>
              <a:solidFill>
                <a:srgbClr val="FFCC99"/>
              </a:solidFill>
              <a:ln w="6350">
                <a:noFill/>
                <a:miter lim="800000"/>
                <a:headEnd/>
                <a:tailEnd/>
              </a:ln>
            </p:spPr>
            <p:txBody>
              <a:bodyPr anchor="ctr">
                <a:spAutoFit/>
              </a:bodyPr>
              <a:lstStyle/>
              <a:p>
                <a:endParaRPr lang="fr-FR"/>
              </a:p>
            </p:txBody>
          </p:sp>
          <p:sp>
            <p:nvSpPr>
              <p:cNvPr id="29776" name="Rectangle 78"/>
              <p:cNvSpPr>
                <a:spLocks noChangeArrowheads="1"/>
              </p:cNvSpPr>
              <p:nvPr/>
            </p:nvSpPr>
            <p:spPr bwMode="auto">
              <a:xfrm>
                <a:off x="3715658" y="3597867"/>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777" name="Rectangle 79"/>
              <p:cNvSpPr>
                <a:spLocks noChangeArrowheads="1"/>
              </p:cNvSpPr>
              <p:nvPr/>
            </p:nvSpPr>
            <p:spPr bwMode="auto">
              <a:xfrm>
                <a:off x="3831087" y="3597867"/>
                <a:ext cx="76953" cy="42539"/>
              </a:xfrm>
              <a:prstGeom prst="rect">
                <a:avLst/>
              </a:prstGeom>
              <a:solidFill>
                <a:srgbClr val="FFCC99"/>
              </a:solidFill>
              <a:ln w="6350">
                <a:noFill/>
                <a:miter lim="800000"/>
                <a:headEnd/>
                <a:tailEnd/>
              </a:ln>
            </p:spPr>
            <p:txBody>
              <a:bodyPr anchor="ctr">
                <a:spAutoFit/>
              </a:bodyPr>
              <a:lstStyle/>
              <a:p>
                <a:endParaRPr lang="fr-FR"/>
              </a:p>
            </p:txBody>
          </p:sp>
          <p:sp>
            <p:nvSpPr>
              <p:cNvPr id="29778" name="Rectangle 80"/>
              <p:cNvSpPr>
                <a:spLocks noChangeArrowheads="1"/>
              </p:cNvSpPr>
              <p:nvPr/>
            </p:nvSpPr>
            <p:spPr bwMode="auto">
              <a:xfrm>
                <a:off x="3946517" y="3551783"/>
                <a:ext cx="76953" cy="88623"/>
              </a:xfrm>
              <a:prstGeom prst="rect">
                <a:avLst/>
              </a:prstGeom>
              <a:solidFill>
                <a:srgbClr val="FFCC99"/>
              </a:solidFill>
              <a:ln w="6350">
                <a:noFill/>
                <a:miter lim="800000"/>
                <a:headEnd/>
                <a:tailEnd/>
              </a:ln>
            </p:spPr>
            <p:txBody>
              <a:bodyPr anchor="ctr">
                <a:spAutoFit/>
              </a:bodyPr>
              <a:lstStyle/>
              <a:p>
                <a:endParaRPr lang="fr-FR"/>
              </a:p>
            </p:txBody>
          </p:sp>
          <p:sp>
            <p:nvSpPr>
              <p:cNvPr id="29779" name="Rectangle 81"/>
              <p:cNvSpPr>
                <a:spLocks noChangeArrowheads="1"/>
              </p:cNvSpPr>
              <p:nvPr/>
            </p:nvSpPr>
            <p:spPr bwMode="auto">
              <a:xfrm>
                <a:off x="4061947" y="3509244"/>
                <a:ext cx="76953" cy="131162"/>
              </a:xfrm>
              <a:prstGeom prst="rect">
                <a:avLst/>
              </a:prstGeom>
              <a:solidFill>
                <a:srgbClr val="FFCC99"/>
              </a:solidFill>
              <a:ln w="6350">
                <a:noFill/>
                <a:miter lim="800000"/>
                <a:headEnd/>
                <a:tailEnd/>
              </a:ln>
            </p:spPr>
            <p:txBody>
              <a:bodyPr anchor="ctr">
                <a:spAutoFit/>
              </a:bodyPr>
              <a:lstStyle/>
              <a:p>
                <a:endParaRPr lang="fr-FR"/>
              </a:p>
            </p:txBody>
          </p:sp>
        </p:grpSp>
      </p:grpSp>
      <p:sp>
        <p:nvSpPr>
          <p:cNvPr id="29699" name="Text Box 3"/>
          <p:cNvSpPr txBox="1">
            <a:spLocks noChangeArrowheads="1"/>
          </p:cNvSpPr>
          <p:nvPr/>
        </p:nvSpPr>
        <p:spPr bwMode="auto">
          <a:xfrm>
            <a:off x="622300" y="82550"/>
            <a:ext cx="7962900" cy="584200"/>
          </a:xfrm>
          <a:prstGeom prst="rect">
            <a:avLst/>
          </a:prstGeom>
          <a:noFill/>
          <a:ln w="9525" algn="ctr">
            <a:noFill/>
            <a:miter lim="800000"/>
            <a:headEnd/>
            <a:tailEnd/>
          </a:ln>
        </p:spPr>
        <p:txBody>
          <a:bodyPr wrap="none">
            <a:spAutoFit/>
          </a:bodyPr>
          <a:lstStyle/>
          <a:p>
            <a:pPr algn="ctr" eaLnBrk="0" hangingPunct="0"/>
            <a:r>
              <a:rPr lang="en-US" sz="3200" u="none">
                <a:solidFill>
                  <a:schemeClr val="tx2"/>
                </a:solidFill>
                <a:latin typeface="Comic Sans MS" pitchFamily="66" charset="0"/>
              </a:rPr>
              <a:t>Beyond (locally) orderless image models</a:t>
            </a:r>
          </a:p>
        </p:txBody>
      </p:sp>
      <p:grpSp>
        <p:nvGrpSpPr>
          <p:cNvPr id="29700" name="Groupe 90"/>
          <p:cNvGrpSpPr>
            <a:grpSpLocks/>
          </p:cNvGrpSpPr>
          <p:nvPr/>
        </p:nvGrpSpPr>
        <p:grpSpPr bwMode="auto">
          <a:xfrm>
            <a:off x="4435475" y="804863"/>
            <a:ext cx="3984625" cy="2225675"/>
            <a:chOff x="4162567" y="1364777"/>
            <a:chExt cx="4572000" cy="2224584"/>
          </a:xfrm>
        </p:grpSpPr>
        <p:pic>
          <p:nvPicPr>
            <p:cNvPr id="29745" name="Picture 4"/>
            <p:cNvPicPr>
              <a:picLocks noChangeAspect="1" noChangeArrowheads="1"/>
            </p:cNvPicPr>
            <p:nvPr/>
          </p:nvPicPr>
          <p:blipFill>
            <a:blip r:embed="rId18" cstate="print"/>
            <a:srcRect l="5928"/>
            <a:stretch>
              <a:fillRect/>
            </a:stretch>
          </p:blipFill>
          <p:spPr bwMode="auto">
            <a:xfrm>
              <a:off x="4162567" y="1366726"/>
              <a:ext cx="3107771" cy="2216891"/>
            </a:xfrm>
            <a:prstGeom prst="rect">
              <a:avLst/>
            </a:prstGeom>
            <a:noFill/>
            <a:ln w="9525" algn="ctr">
              <a:noFill/>
              <a:miter lim="800000"/>
              <a:headEnd/>
              <a:tailEnd/>
            </a:ln>
          </p:spPr>
        </p:pic>
        <p:pic>
          <p:nvPicPr>
            <p:cNvPr id="29746" name="Picture 2"/>
            <p:cNvPicPr>
              <a:picLocks noChangeAspect="1" noChangeArrowheads="1"/>
            </p:cNvPicPr>
            <p:nvPr/>
          </p:nvPicPr>
          <p:blipFill>
            <a:blip r:embed="rId19" cstate="print"/>
            <a:srcRect r="50615" b="18130"/>
            <a:stretch>
              <a:fillRect/>
            </a:stretch>
          </p:blipFill>
          <p:spPr bwMode="auto">
            <a:xfrm>
              <a:off x="7301560" y="1364777"/>
              <a:ext cx="1433007" cy="2224584"/>
            </a:xfrm>
            <a:prstGeom prst="rect">
              <a:avLst/>
            </a:prstGeom>
            <a:noFill/>
            <a:ln w="9525" algn="ctr">
              <a:noFill/>
              <a:miter lim="800000"/>
              <a:headEnd/>
              <a:tailEnd/>
            </a:ln>
          </p:spPr>
        </p:pic>
      </p:grpSp>
      <p:sp>
        <p:nvSpPr>
          <p:cNvPr id="29701" name="ZoneTexte 91"/>
          <p:cNvSpPr txBox="1">
            <a:spLocks noChangeArrowheads="1"/>
          </p:cNvSpPr>
          <p:nvPr/>
        </p:nvSpPr>
        <p:spPr bwMode="auto">
          <a:xfrm>
            <a:off x="287338" y="3111500"/>
            <a:ext cx="3836987" cy="831850"/>
          </a:xfrm>
          <a:prstGeom prst="rect">
            <a:avLst/>
          </a:prstGeom>
          <a:noFill/>
          <a:ln w="9525">
            <a:noFill/>
            <a:miter lim="800000"/>
            <a:headEnd/>
            <a:tailEnd/>
          </a:ln>
        </p:spPr>
        <p:txBody>
          <a:bodyPr wrap="none">
            <a:spAutoFit/>
          </a:bodyPr>
          <a:lstStyle/>
          <a:p>
            <a:r>
              <a:rPr lang="en-US" sz="1600" u="none">
                <a:latin typeface="Comic Sans MS" pitchFamily="66" charset="0"/>
              </a:rPr>
              <a:t>(Swain &amp; Ballard’91; Lazebnik, Schmid,</a:t>
            </a:r>
          </a:p>
          <a:p>
            <a:r>
              <a:rPr lang="en-US" sz="1600" u="none">
                <a:latin typeface="Comic Sans MS" pitchFamily="66" charset="0"/>
              </a:rPr>
              <a:t>Ponce’03; Sivic &amp; Zisserman,’03;</a:t>
            </a:r>
          </a:p>
          <a:p>
            <a:r>
              <a:rPr lang="en-US" sz="1600" u="none">
                <a:latin typeface="Comic Sans MS" pitchFamily="66" charset="0"/>
              </a:rPr>
              <a:t>Csurka et al.’04; Zhang et al.’06)</a:t>
            </a:r>
            <a:endParaRPr lang="fr-FR" sz="1600" u="none">
              <a:latin typeface="Comic Sans MS" pitchFamily="66" charset="0"/>
            </a:endParaRPr>
          </a:p>
        </p:txBody>
      </p:sp>
      <p:sp>
        <p:nvSpPr>
          <p:cNvPr id="29702" name="ZoneTexte 92"/>
          <p:cNvSpPr txBox="1">
            <a:spLocks noChangeArrowheads="1"/>
          </p:cNvSpPr>
          <p:nvPr/>
        </p:nvSpPr>
        <p:spPr bwMode="auto">
          <a:xfrm>
            <a:off x="4751388" y="3100388"/>
            <a:ext cx="3514725" cy="830262"/>
          </a:xfrm>
          <a:prstGeom prst="rect">
            <a:avLst/>
          </a:prstGeom>
          <a:noFill/>
          <a:ln w="9525">
            <a:noFill/>
            <a:miter lim="800000"/>
            <a:headEnd/>
            <a:tailEnd/>
          </a:ln>
        </p:spPr>
        <p:txBody>
          <a:bodyPr wrap="none">
            <a:spAutoFit/>
          </a:bodyPr>
          <a:lstStyle/>
          <a:p>
            <a:r>
              <a:rPr lang="en-US" sz="1600" u="none">
                <a:latin typeface="Comic Sans MS" pitchFamily="66" charset="0"/>
              </a:rPr>
              <a:t>(Koenderink &amp; Van Doorn’99;  Dalal</a:t>
            </a:r>
          </a:p>
          <a:p>
            <a:r>
              <a:rPr lang="en-US" sz="1600" u="none">
                <a:latin typeface="Comic Sans MS" pitchFamily="66" charset="0"/>
              </a:rPr>
              <a:t>&amp; Triggs’06; Lazebnik, Schmid, </a:t>
            </a:r>
          </a:p>
          <a:p>
            <a:r>
              <a:rPr lang="en-US" sz="1600" u="none">
                <a:latin typeface="Comic Sans MS" pitchFamily="66" charset="0"/>
              </a:rPr>
              <a:t>Ponce’06; Chum &amp; Zisserman’07)</a:t>
            </a:r>
            <a:endParaRPr lang="fr-FR" sz="1600" u="none">
              <a:latin typeface="Comic Sans MS" pitchFamily="66" charset="0"/>
            </a:endParaRPr>
          </a:p>
        </p:txBody>
      </p:sp>
      <p:grpSp>
        <p:nvGrpSpPr>
          <p:cNvPr id="7" name="Groupe 135"/>
          <p:cNvGrpSpPr>
            <a:grpSpLocks/>
          </p:cNvGrpSpPr>
          <p:nvPr/>
        </p:nvGrpSpPr>
        <p:grpSpPr bwMode="auto">
          <a:xfrm>
            <a:off x="960438" y="4137025"/>
            <a:ext cx="7450137" cy="2579688"/>
            <a:chOff x="960523" y="4136449"/>
            <a:chExt cx="7449830" cy="2580907"/>
          </a:xfrm>
        </p:grpSpPr>
        <p:pic>
          <p:nvPicPr>
            <p:cNvPr id="29704" name="Picture 4"/>
            <p:cNvPicPr>
              <a:picLocks noChangeAspect="1" noChangeArrowheads="1"/>
            </p:cNvPicPr>
            <p:nvPr/>
          </p:nvPicPr>
          <p:blipFill>
            <a:blip r:embed="rId20" cstate="print"/>
            <a:srcRect r="23882"/>
            <a:stretch>
              <a:fillRect/>
            </a:stretch>
          </p:blipFill>
          <p:spPr bwMode="auto">
            <a:xfrm>
              <a:off x="4435302" y="4136449"/>
              <a:ext cx="3975051" cy="2231481"/>
            </a:xfrm>
            <a:prstGeom prst="rect">
              <a:avLst/>
            </a:prstGeom>
            <a:noFill/>
            <a:ln w="9525" algn="ctr">
              <a:noFill/>
              <a:miter lim="800000"/>
              <a:headEnd/>
              <a:tailEnd/>
            </a:ln>
          </p:spPr>
        </p:pic>
        <p:sp>
          <p:nvSpPr>
            <p:cNvPr id="29705" name="ZoneTexte 94"/>
            <p:cNvSpPr txBox="1">
              <a:spLocks noChangeArrowheads="1"/>
            </p:cNvSpPr>
            <p:nvPr/>
          </p:nvSpPr>
          <p:spPr bwMode="auto">
            <a:xfrm>
              <a:off x="4404415" y="6378802"/>
              <a:ext cx="4003019" cy="338554"/>
            </a:xfrm>
            <a:prstGeom prst="rect">
              <a:avLst/>
            </a:prstGeom>
            <a:noFill/>
            <a:ln w="9525">
              <a:noFill/>
              <a:miter lim="800000"/>
              <a:headEnd/>
              <a:tailEnd/>
            </a:ln>
          </p:spPr>
          <p:txBody>
            <a:bodyPr wrap="none">
              <a:spAutoFit/>
            </a:bodyPr>
            <a:lstStyle/>
            <a:p>
              <a:r>
                <a:rPr lang="en-US" sz="1600" u="none">
                  <a:latin typeface="Comic Sans MS" pitchFamily="66" charset="0"/>
                </a:rPr>
                <a:t>(Felzwenszalb, McAllester, Ramanan’07)</a:t>
              </a:r>
              <a:endParaRPr lang="fr-FR" sz="1600" u="none">
                <a:latin typeface="Comic Sans MS" pitchFamily="66" charset="0"/>
              </a:endParaRPr>
            </a:p>
          </p:txBody>
        </p:sp>
        <p:grpSp>
          <p:nvGrpSpPr>
            <p:cNvPr id="29706" name="Group 6"/>
            <p:cNvGrpSpPr>
              <a:grpSpLocks/>
            </p:cNvGrpSpPr>
            <p:nvPr/>
          </p:nvGrpSpPr>
          <p:grpSpPr bwMode="auto">
            <a:xfrm>
              <a:off x="960523" y="4189862"/>
              <a:ext cx="2273996" cy="2200816"/>
              <a:chOff x="3232" y="965"/>
              <a:chExt cx="2192" cy="2231"/>
            </a:xfrm>
          </p:grpSpPr>
          <p:sp>
            <p:nvSpPr>
              <p:cNvPr id="29709" name="Rectangle 7"/>
              <p:cNvSpPr>
                <a:spLocks noChangeArrowheads="1"/>
              </p:cNvSpPr>
              <p:nvPr/>
            </p:nvSpPr>
            <p:spPr bwMode="auto">
              <a:xfrm>
                <a:off x="4590" y="1572"/>
                <a:ext cx="834" cy="1014"/>
              </a:xfrm>
              <a:prstGeom prst="rect">
                <a:avLst/>
              </a:prstGeom>
              <a:noFill/>
              <a:ln w="28575" algn="ctr">
                <a:solidFill>
                  <a:schemeClr val="hlink"/>
                </a:solidFill>
                <a:miter lim="800000"/>
                <a:headEnd/>
                <a:tailEnd/>
              </a:ln>
            </p:spPr>
            <p:txBody>
              <a:bodyPr wrap="none" anchor="ctr">
                <a:spAutoFit/>
              </a:bodyPr>
              <a:lstStyle/>
              <a:p>
                <a:pPr algn="ctr" eaLnBrk="0" hangingPunct="0"/>
                <a:endParaRPr lang="fr-FR"/>
              </a:p>
            </p:txBody>
          </p:sp>
          <p:sp>
            <p:nvSpPr>
              <p:cNvPr id="29710" name="Rectangle 8"/>
              <p:cNvSpPr>
                <a:spLocks noChangeArrowheads="1"/>
              </p:cNvSpPr>
              <p:nvPr/>
            </p:nvSpPr>
            <p:spPr bwMode="auto">
              <a:xfrm rot="-5930955">
                <a:off x="3419" y="875"/>
                <a:ext cx="834" cy="1014"/>
              </a:xfrm>
              <a:prstGeom prst="rect">
                <a:avLst/>
              </a:prstGeom>
              <a:noFill/>
              <a:ln w="28575" algn="ctr">
                <a:solidFill>
                  <a:schemeClr val="hlink"/>
                </a:solidFill>
                <a:miter lim="800000"/>
                <a:headEnd/>
                <a:tailEnd/>
              </a:ln>
            </p:spPr>
            <p:txBody>
              <a:bodyPr wrap="none" anchor="ctr">
                <a:spAutoFit/>
              </a:bodyPr>
              <a:lstStyle/>
              <a:p>
                <a:pPr algn="ctr" eaLnBrk="0" hangingPunct="0"/>
                <a:endParaRPr lang="fr-FR"/>
              </a:p>
            </p:txBody>
          </p:sp>
          <p:sp>
            <p:nvSpPr>
              <p:cNvPr id="29711" name="Rectangle 9"/>
              <p:cNvSpPr>
                <a:spLocks noChangeArrowheads="1"/>
              </p:cNvSpPr>
              <p:nvPr/>
            </p:nvSpPr>
            <p:spPr bwMode="auto">
              <a:xfrm rot="-2494078">
                <a:off x="3232" y="2182"/>
                <a:ext cx="834" cy="1014"/>
              </a:xfrm>
              <a:prstGeom prst="rect">
                <a:avLst/>
              </a:prstGeom>
              <a:noFill/>
              <a:ln w="28575" algn="ctr">
                <a:solidFill>
                  <a:schemeClr val="hlink"/>
                </a:solidFill>
                <a:miter lim="800000"/>
                <a:headEnd/>
                <a:tailEnd/>
              </a:ln>
            </p:spPr>
            <p:txBody>
              <a:bodyPr wrap="none" anchor="ctr">
                <a:spAutoFit/>
              </a:bodyPr>
              <a:lstStyle/>
              <a:p>
                <a:pPr algn="ctr" eaLnBrk="0" hangingPunct="0"/>
                <a:endParaRPr lang="fr-FR"/>
              </a:p>
            </p:txBody>
          </p:sp>
          <p:sp>
            <p:nvSpPr>
              <p:cNvPr id="29712" name="Freeform 10"/>
              <p:cNvSpPr>
                <a:spLocks/>
              </p:cNvSpPr>
              <p:nvPr/>
            </p:nvSpPr>
            <p:spPr bwMode="auto">
              <a:xfrm rot="-5400000">
                <a:off x="3616" y="202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hlink"/>
                </a:solidFill>
                <a:round/>
                <a:headEnd/>
                <a:tailEnd/>
              </a:ln>
            </p:spPr>
            <p:txBody>
              <a:bodyPr>
                <a:spAutoFit/>
              </a:bodyPr>
              <a:lstStyle/>
              <a:p>
                <a:pPr algn="ctr" eaLnBrk="0" hangingPunct="0"/>
                <a:endParaRPr lang="fr-FR"/>
              </a:p>
            </p:txBody>
          </p:sp>
          <p:sp>
            <p:nvSpPr>
              <p:cNvPr id="29713" name="Freeform 11"/>
              <p:cNvSpPr>
                <a:spLocks/>
              </p:cNvSpPr>
              <p:nvPr/>
            </p:nvSpPr>
            <p:spPr bwMode="auto">
              <a:xfrm rot="-524123">
                <a:off x="4038" y="2422"/>
                <a:ext cx="552" cy="5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hlink"/>
                </a:solidFill>
                <a:round/>
                <a:headEnd/>
                <a:tailEnd/>
              </a:ln>
            </p:spPr>
            <p:txBody>
              <a:bodyPr>
                <a:spAutoFit/>
              </a:bodyPr>
              <a:lstStyle/>
              <a:p>
                <a:pPr algn="ctr" eaLnBrk="0" hangingPunct="0"/>
                <a:endParaRPr lang="fr-FR"/>
              </a:p>
            </p:txBody>
          </p:sp>
          <p:sp>
            <p:nvSpPr>
              <p:cNvPr id="29714" name="Freeform 12"/>
              <p:cNvSpPr>
                <a:spLocks/>
              </p:cNvSpPr>
              <p:nvPr/>
            </p:nvSpPr>
            <p:spPr bwMode="auto">
              <a:xfrm rot="799099">
                <a:off x="4094" y="179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hlink"/>
                </a:solidFill>
                <a:round/>
                <a:headEnd/>
                <a:tailEnd/>
              </a:ln>
            </p:spPr>
            <p:txBody>
              <a:bodyPr>
                <a:spAutoFit/>
              </a:bodyPr>
              <a:lstStyle/>
              <a:p>
                <a:pPr algn="ctr" eaLnBrk="0" hangingPunct="0"/>
                <a:endParaRPr lang="fr-FR"/>
              </a:p>
            </p:txBody>
          </p:sp>
          <p:grpSp>
            <p:nvGrpSpPr>
              <p:cNvPr id="29715" name="Group 13"/>
              <p:cNvGrpSpPr>
                <a:grpSpLocks/>
              </p:cNvGrpSpPr>
              <p:nvPr/>
            </p:nvGrpSpPr>
            <p:grpSpPr bwMode="auto">
              <a:xfrm>
                <a:off x="4619" y="1640"/>
                <a:ext cx="749" cy="866"/>
                <a:chOff x="632" y="2126"/>
                <a:chExt cx="981" cy="1244"/>
              </a:xfrm>
            </p:grpSpPr>
            <p:sp>
              <p:nvSpPr>
                <p:cNvPr id="29736" name="Freeform 14"/>
                <p:cNvSpPr>
                  <a:spLocks/>
                </p:cNvSpPr>
                <p:nvPr/>
              </p:nvSpPr>
              <p:spPr bwMode="auto">
                <a:xfrm rot="5400000">
                  <a:off x="1096" y="2710"/>
                  <a:ext cx="724" cy="72"/>
                </a:xfrm>
                <a:custGeom>
                  <a:avLst/>
                  <a:gdLst>
                    <a:gd name="T0" fmla="*/ 0 w 854"/>
                    <a:gd name="T1" fmla="*/ 0 h 217"/>
                    <a:gd name="T2" fmla="*/ 10 w 854"/>
                    <a:gd name="T3" fmla="*/ 0 h 217"/>
                    <a:gd name="T4" fmla="*/ 16 w 854"/>
                    <a:gd name="T5" fmla="*/ 0 h 217"/>
                    <a:gd name="T6" fmla="*/ 20 w 854"/>
                    <a:gd name="T7" fmla="*/ 0 h 217"/>
                    <a:gd name="T8" fmla="*/ 24 w 854"/>
                    <a:gd name="T9" fmla="*/ 0 h 217"/>
                    <a:gd name="T10" fmla="*/ 27 w 854"/>
                    <a:gd name="T11" fmla="*/ 0 h 217"/>
                    <a:gd name="T12" fmla="*/ 31 w 854"/>
                    <a:gd name="T13" fmla="*/ 0 h 217"/>
                    <a:gd name="T14" fmla="*/ 34 w 854"/>
                    <a:gd name="T15" fmla="*/ 0 h 217"/>
                    <a:gd name="T16" fmla="*/ 37 w 854"/>
                    <a:gd name="T17" fmla="*/ 0 h 217"/>
                    <a:gd name="T18" fmla="*/ 41 w 854"/>
                    <a:gd name="T19" fmla="*/ 0 h 217"/>
                    <a:gd name="T20" fmla="*/ 52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37" name="Freeform 15"/>
                <p:cNvSpPr>
                  <a:spLocks/>
                </p:cNvSpPr>
                <p:nvPr/>
              </p:nvSpPr>
              <p:spPr bwMode="auto">
                <a:xfrm rot="5802902">
                  <a:off x="545" y="2554"/>
                  <a:ext cx="501" cy="65"/>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38" name="Freeform 16"/>
                <p:cNvSpPr>
                  <a:spLocks/>
                </p:cNvSpPr>
                <p:nvPr/>
              </p:nvSpPr>
              <p:spPr bwMode="auto">
                <a:xfrm rot="3372400">
                  <a:off x="696" y="2715"/>
                  <a:ext cx="911" cy="57"/>
                </a:xfrm>
                <a:custGeom>
                  <a:avLst/>
                  <a:gdLst>
                    <a:gd name="T0" fmla="*/ 0 w 854"/>
                    <a:gd name="T1" fmla="*/ 0 h 217"/>
                    <a:gd name="T2" fmla="*/ 499 w 854"/>
                    <a:gd name="T3" fmla="*/ 0 h 217"/>
                    <a:gd name="T4" fmla="*/ 815 w 854"/>
                    <a:gd name="T5" fmla="*/ 0 h 217"/>
                    <a:gd name="T6" fmla="*/ 1002 w 854"/>
                    <a:gd name="T7" fmla="*/ 0 h 217"/>
                    <a:gd name="T8" fmla="*/ 1183 w 854"/>
                    <a:gd name="T9" fmla="*/ 0 h 217"/>
                    <a:gd name="T10" fmla="*/ 1354 w 854"/>
                    <a:gd name="T11" fmla="*/ 0 h 217"/>
                    <a:gd name="T12" fmla="*/ 1524 w 854"/>
                    <a:gd name="T13" fmla="*/ 0 h 217"/>
                    <a:gd name="T14" fmla="*/ 1691 w 854"/>
                    <a:gd name="T15" fmla="*/ 0 h 217"/>
                    <a:gd name="T16" fmla="*/ 1840 w 854"/>
                    <a:gd name="T17" fmla="*/ 0 h 217"/>
                    <a:gd name="T18" fmla="*/ 2023 w 854"/>
                    <a:gd name="T19" fmla="*/ 0 h 217"/>
                    <a:gd name="T20" fmla="*/ 2563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39" name="Freeform 17"/>
                <p:cNvSpPr>
                  <a:spLocks/>
                </p:cNvSpPr>
                <p:nvPr/>
              </p:nvSpPr>
              <p:spPr bwMode="auto">
                <a:xfrm rot="1420015">
                  <a:off x="867" y="3044"/>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40" name="Freeform 18"/>
                <p:cNvSpPr>
                  <a:spLocks/>
                </p:cNvSpPr>
                <p:nvPr/>
              </p:nvSpPr>
              <p:spPr bwMode="auto">
                <a:xfrm>
                  <a:off x="892" y="223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41" name="Oval 19"/>
                <p:cNvSpPr>
                  <a:spLocks noChangeArrowheads="1"/>
                </p:cNvSpPr>
                <p:nvPr/>
              </p:nvSpPr>
              <p:spPr bwMode="auto">
                <a:xfrm>
                  <a:off x="697" y="2126"/>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42" name="Oval 20"/>
                <p:cNvSpPr>
                  <a:spLocks noChangeArrowheads="1"/>
                </p:cNvSpPr>
                <p:nvPr/>
              </p:nvSpPr>
              <p:spPr bwMode="auto">
                <a:xfrm>
                  <a:off x="1337" y="214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43" name="Oval 21"/>
                <p:cNvSpPr>
                  <a:spLocks noChangeArrowheads="1"/>
                </p:cNvSpPr>
                <p:nvPr/>
              </p:nvSpPr>
              <p:spPr bwMode="auto">
                <a:xfrm>
                  <a:off x="632" y="279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44" name="Oval 22"/>
                <p:cNvSpPr>
                  <a:spLocks noChangeArrowheads="1"/>
                </p:cNvSpPr>
                <p:nvPr/>
              </p:nvSpPr>
              <p:spPr bwMode="auto">
                <a:xfrm>
                  <a:off x="1314" y="3088"/>
                  <a:ext cx="276" cy="282"/>
                </a:xfrm>
                <a:prstGeom prst="ellipse">
                  <a:avLst/>
                </a:prstGeom>
                <a:solidFill>
                  <a:schemeClr val="accent1"/>
                </a:solidFill>
                <a:ln w="9525" algn="ctr">
                  <a:noFill/>
                  <a:round/>
                  <a:headEnd/>
                  <a:tailEnd/>
                </a:ln>
              </p:spPr>
              <p:txBody>
                <a:bodyPr anchor="ctr">
                  <a:spAutoFit/>
                </a:bodyPr>
                <a:lstStyle/>
                <a:p>
                  <a:pPr algn="ctr" eaLnBrk="0" hangingPunct="0"/>
                  <a:endParaRPr lang="fr-FR"/>
                </a:p>
              </p:txBody>
            </p:sp>
          </p:grpSp>
          <p:grpSp>
            <p:nvGrpSpPr>
              <p:cNvPr id="29716" name="Group 23"/>
              <p:cNvGrpSpPr>
                <a:grpSpLocks/>
              </p:cNvGrpSpPr>
              <p:nvPr/>
            </p:nvGrpSpPr>
            <p:grpSpPr bwMode="auto">
              <a:xfrm rot="-5918038">
                <a:off x="3460" y="960"/>
                <a:ext cx="749" cy="866"/>
                <a:chOff x="632" y="2126"/>
                <a:chExt cx="981" cy="1244"/>
              </a:xfrm>
            </p:grpSpPr>
            <p:sp>
              <p:nvSpPr>
                <p:cNvPr id="29727" name="Freeform 24"/>
                <p:cNvSpPr>
                  <a:spLocks/>
                </p:cNvSpPr>
                <p:nvPr/>
              </p:nvSpPr>
              <p:spPr bwMode="auto">
                <a:xfrm rot="5400000">
                  <a:off x="1096" y="2710"/>
                  <a:ext cx="724" cy="72"/>
                </a:xfrm>
                <a:custGeom>
                  <a:avLst/>
                  <a:gdLst>
                    <a:gd name="T0" fmla="*/ 0 w 854"/>
                    <a:gd name="T1" fmla="*/ 0 h 217"/>
                    <a:gd name="T2" fmla="*/ 10 w 854"/>
                    <a:gd name="T3" fmla="*/ 0 h 217"/>
                    <a:gd name="T4" fmla="*/ 16 w 854"/>
                    <a:gd name="T5" fmla="*/ 0 h 217"/>
                    <a:gd name="T6" fmla="*/ 20 w 854"/>
                    <a:gd name="T7" fmla="*/ 0 h 217"/>
                    <a:gd name="T8" fmla="*/ 24 w 854"/>
                    <a:gd name="T9" fmla="*/ 0 h 217"/>
                    <a:gd name="T10" fmla="*/ 27 w 854"/>
                    <a:gd name="T11" fmla="*/ 0 h 217"/>
                    <a:gd name="T12" fmla="*/ 31 w 854"/>
                    <a:gd name="T13" fmla="*/ 0 h 217"/>
                    <a:gd name="T14" fmla="*/ 34 w 854"/>
                    <a:gd name="T15" fmla="*/ 0 h 217"/>
                    <a:gd name="T16" fmla="*/ 37 w 854"/>
                    <a:gd name="T17" fmla="*/ 0 h 217"/>
                    <a:gd name="T18" fmla="*/ 41 w 854"/>
                    <a:gd name="T19" fmla="*/ 0 h 217"/>
                    <a:gd name="T20" fmla="*/ 52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28" name="Freeform 25"/>
                <p:cNvSpPr>
                  <a:spLocks/>
                </p:cNvSpPr>
                <p:nvPr/>
              </p:nvSpPr>
              <p:spPr bwMode="auto">
                <a:xfrm rot="5802902">
                  <a:off x="545" y="2554"/>
                  <a:ext cx="501" cy="65"/>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29" name="Freeform 26"/>
                <p:cNvSpPr>
                  <a:spLocks/>
                </p:cNvSpPr>
                <p:nvPr/>
              </p:nvSpPr>
              <p:spPr bwMode="auto">
                <a:xfrm rot="3372400">
                  <a:off x="696" y="2715"/>
                  <a:ext cx="911" cy="57"/>
                </a:xfrm>
                <a:custGeom>
                  <a:avLst/>
                  <a:gdLst>
                    <a:gd name="T0" fmla="*/ 0 w 854"/>
                    <a:gd name="T1" fmla="*/ 0 h 217"/>
                    <a:gd name="T2" fmla="*/ 499 w 854"/>
                    <a:gd name="T3" fmla="*/ 0 h 217"/>
                    <a:gd name="T4" fmla="*/ 815 w 854"/>
                    <a:gd name="T5" fmla="*/ 0 h 217"/>
                    <a:gd name="T6" fmla="*/ 1002 w 854"/>
                    <a:gd name="T7" fmla="*/ 0 h 217"/>
                    <a:gd name="T8" fmla="*/ 1183 w 854"/>
                    <a:gd name="T9" fmla="*/ 0 h 217"/>
                    <a:gd name="T10" fmla="*/ 1354 w 854"/>
                    <a:gd name="T11" fmla="*/ 0 h 217"/>
                    <a:gd name="T12" fmla="*/ 1524 w 854"/>
                    <a:gd name="T13" fmla="*/ 0 h 217"/>
                    <a:gd name="T14" fmla="*/ 1691 w 854"/>
                    <a:gd name="T15" fmla="*/ 0 h 217"/>
                    <a:gd name="T16" fmla="*/ 1840 w 854"/>
                    <a:gd name="T17" fmla="*/ 0 h 217"/>
                    <a:gd name="T18" fmla="*/ 2023 w 854"/>
                    <a:gd name="T19" fmla="*/ 0 h 217"/>
                    <a:gd name="T20" fmla="*/ 2563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30" name="Freeform 27"/>
                <p:cNvSpPr>
                  <a:spLocks/>
                </p:cNvSpPr>
                <p:nvPr/>
              </p:nvSpPr>
              <p:spPr bwMode="auto">
                <a:xfrm rot="1420015">
                  <a:off x="867" y="3044"/>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31" name="Freeform 28"/>
                <p:cNvSpPr>
                  <a:spLocks/>
                </p:cNvSpPr>
                <p:nvPr/>
              </p:nvSpPr>
              <p:spPr bwMode="auto">
                <a:xfrm>
                  <a:off x="892" y="223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32" name="Oval 29"/>
                <p:cNvSpPr>
                  <a:spLocks noChangeArrowheads="1"/>
                </p:cNvSpPr>
                <p:nvPr/>
              </p:nvSpPr>
              <p:spPr bwMode="auto">
                <a:xfrm>
                  <a:off x="697" y="2126"/>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33" name="Oval 30"/>
                <p:cNvSpPr>
                  <a:spLocks noChangeArrowheads="1"/>
                </p:cNvSpPr>
                <p:nvPr/>
              </p:nvSpPr>
              <p:spPr bwMode="auto">
                <a:xfrm>
                  <a:off x="1337" y="214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34" name="Oval 31"/>
                <p:cNvSpPr>
                  <a:spLocks noChangeArrowheads="1"/>
                </p:cNvSpPr>
                <p:nvPr/>
              </p:nvSpPr>
              <p:spPr bwMode="auto">
                <a:xfrm>
                  <a:off x="632" y="279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35" name="Oval 32"/>
                <p:cNvSpPr>
                  <a:spLocks noChangeArrowheads="1"/>
                </p:cNvSpPr>
                <p:nvPr/>
              </p:nvSpPr>
              <p:spPr bwMode="auto">
                <a:xfrm>
                  <a:off x="1314" y="3088"/>
                  <a:ext cx="276" cy="282"/>
                </a:xfrm>
                <a:prstGeom prst="ellipse">
                  <a:avLst/>
                </a:prstGeom>
                <a:solidFill>
                  <a:schemeClr val="accent1"/>
                </a:solidFill>
                <a:ln w="9525" algn="ctr">
                  <a:noFill/>
                  <a:round/>
                  <a:headEnd/>
                  <a:tailEnd/>
                </a:ln>
              </p:spPr>
              <p:txBody>
                <a:bodyPr anchor="ctr">
                  <a:spAutoFit/>
                </a:bodyPr>
                <a:lstStyle/>
                <a:p>
                  <a:pPr algn="ctr" eaLnBrk="0" hangingPunct="0"/>
                  <a:endParaRPr lang="fr-FR"/>
                </a:p>
              </p:txBody>
            </p:sp>
          </p:grpSp>
          <p:grpSp>
            <p:nvGrpSpPr>
              <p:cNvPr id="29717" name="Group 33"/>
              <p:cNvGrpSpPr>
                <a:grpSpLocks/>
              </p:cNvGrpSpPr>
              <p:nvPr/>
            </p:nvGrpSpPr>
            <p:grpSpPr bwMode="auto">
              <a:xfrm rot="-2578132">
                <a:off x="3275" y="2277"/>
                <a:ext cx="749" cy="866"/>
                <a:chOff x="632" y="2126"/>
                <a:chExt cx="981" cy="1244"/>
              </a:xfrm>
            </p:grpSpPr>
            <p:sp>
              <p:nvSpPr>
                <p:cNvPr id="29718" name="Freeform 34"/>
                <p:cNvSpPr>
                  <a:spLocks/>
                </p:cNvSpPr>
                <p:nvPr/>
              </p:nvSpPr>
              <p:spPr bwMode="auto">
                <a:xfrm rot="5400000">
                  <a:off x="1096" y="2710"/>
                  <a:ext cx="724" cy="72"/>
                </a:xfrm>
                <a:custGeom>
                  <a:avLst/>
                  <a:gdLst>
                    <a:gd name="T0" fmla="*/ 0 w 854"/>
                    <a:gd name="T1" fmla="*/ 0 h 217"/>
                    <a:gd name="T2" fmla="*/ 10 w 854"/>
                    <a:gd name="T3" fmla="*/ 0 h 217"/>
                    <a:gd name="T4" fmla="*/ 16 w 854"/>
                    <a:gd name="T5" fmla="*/ 0 h 217"/>
                    <a:gd name="T6" fmla="*/ 20 w 854"/>
                    <a:gd name="T7" fmla="*/ 0 h 217"/>
                    <a:gd name="T8" fmla="*/ 24 w 854"/>
                    <a:gd name="T9" fmla="*/ 0 h 217"/>
                    <a:gd name="T10" fmla="*/ 27 w 854"/>
                    <a:gd name="T11" fmla="*/ 0 h 217"/>
                    <a:gd name="T12" fmla="*/ 31 w 854"/>
                    <a:gd name="T13" fmla="*/ 0 h 217"/>
                    <a:gd name="T14" fmla="*/ 34 w 854"/>
                    <a:gd name="T15" fmla="*/ 0 h 217"/>
                    <a:gd name="T16" fmla="*/ 37 w 854"/>
                    <a:gd name="T17" fmla="*/ 0 h 217"/>
                    <a:gd name="T18" fmla="*/ 41 w 854"/>
                    <a:gd name="T19" fmla="*/ 0 h 217"/>
                    <a:gd name="T20" fmla="*/ 52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19" name="Freeform 35"/>
                <p:cNvSpPr>
                  <a:spLocks/>
                </p:cNvSpPr>
                <p:nvPr/>
              </p:nvSpPr>
              <p:spPr bwMode="auto">
                <a:xfrm rot="5802902">
                  <a:off x="545" y="2554"/>
                  <a:ext cx="501" cy="65"/>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20" name="Freeform 36"/>
                <p:cNvSpPr>
                  <a:spLocks/>
                </p:cNvSpPr>
                <p:nvPr/>
              </p:nvSpPr>
              <p:spPr bwMode="auto">
                <a:xfrm rot="3372400">
                  <a:off x="696" y="2715"/>
                  <a:ext cx="911" cy="57"/>
                </a:xfrm>
                <a:custGeom>
                  <a:avLst/>
                  <a:gdLst>
                    <a:gd name="T0" fmla="*/ 0 w 854"/>
                    <a:gd name="T1" fmla="*/ 0 h 217"/>
                    <a:gd name="T2" fmla="*/ 499 w 854"/>
                    <a:gd name="T3" fmla="*/ 0 h 217"/>
                    <a:gd name="T4" fmla="*/ 815 w 854"/>
                    <a:gd name="T5" fmla="*/ 0 h 217"/>
                    <a:gd name="T6" fmla="*/ 1002 w 854"/>
                    <a:gd name="T7" fmla="*/ 0 h 217"/>
                    <a:gd name="T8" fmla="*/ 1183 w 854"/>
                    <a:gd name="T9" fmla="*/ 0 h 217"/>
                    <a:gd name="T10" fmla="*/ 1354 w 854"/>
                    <a:gd name="T11" fmla="*/ 0 h 217"/>
                    <a:gd name="T12" fmla="*/ 1524 w 854"/>
                    <a:gd name="T13" fmla="*/ 0 h 217"/>
                    <a:gd name="T14" fmla="*/ 1691 w 854"/>
                    <a:gd name="T15" fmla="*/ 0 h 217"/>
                    <a:gd name="T16" fmla="*/ 1840 w 854"/>
                    <a:gd name="T17" fmla="*/ 0 h 217"/>
                    <a:gd name="T18" fmla="*/ 2023 w 854"/>
                    <a:gd name="T19" fmla="*/ 0 h 217"/>
                    <a:gd name="T20" fmla="*/ 2563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21" name="Freeform 37"/>
                <p:cNvSpPr>
                  <a:spLocks/>
                </p:cNvSpPr>
                <p:nvPr/>
              </p:nvSpPr>
              <p:spPr bwMode="auto">
                <a:xfrm rot="1420015">
                  <a:off x="867" y="3044"/>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22" name="Freeform 38"/>
                <p:cNvSpPr>
                  <a:spLocks/>
                </p:cNvSpPr>
                <p:nvPr/>
              </p:nvSpPr>
              <p:spPr bwMode="auto">
                <a:xfrm>
                  <a:off x="892" y="2231"/>
                  <a:ext cx="501" cy="68"/>
                </a:xfrm>
                <a:custGeom>
                  <a:avLst/>
                  <a:gdLst>
                    <a:gd name="T0" fmla="*/ 0 w 854"/>
                    <a:gd name="T1" fmla="*/ 0 h 217"/>
                    <a:gd name="T2" fmla="*/ 1 w 854"/>
                    <a:gd name="T3" fmla="*/ 0 h 217"/>
                    <a:gd name="T4" fmla="*/ 1 w 854"/>
                    <a:gd name="T5" fmla="*/ 0 h 217"/>
                    <a:gd name="T6" fmla="*/ 1 w 854"/>
                    <a:gd name="T7" fmla="*/ 0 h 217"/>
                    <a:gd name="T8" fmla="*/ 1 w 854"/>
                    <a:gd name="T9" fmla="*/ 0 h 217"/>
                    <a:gd name="T10" fmla="*/ 1 w 854"/>
                    <a:gd name="T11" fmla="*/ 0 h 217"/>
                    <a:gd name="T12" fmla="*/ 1 w 854"/>
                    <a:gd name="T13" fmla="*/ 0 h 217"/>
                    <a:gd name="T14" fmla="*/ 1 w 854"/>
                    <a:gd name="T15" fmla="*/ 0 h 217"/>
                    <a:gd name="T16" fmla="*/ 1 w 854"/>
                    <a:gd name="T17" fmla="*/ 0 h 217"/>
                    <a:gd name="T18" fmla="*/ 1 w 854"/>
                    <a:gd name="T19" fmla="*/ 0 h 217"/>
                    <a:gd name="T20" fmla="*/ 1 w 854"/>
                    <a:gd name="T21" fmla="*/ 0 h 2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54"/>
                    <a:gd name="T34" fmla="*/ 0 h 217"/>
                    <a:gd name="T35" fmla="*/ 854 w 854"/>
                    <a:gd name="T36" fmla="*/ 217 h 2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54" h="217">
                      <a:moveTo>
                        <a:pt x="0" y="105"/>
                      </a:moveTo>
                      <a:lnTo>
                        <a:pt x="167" y="105"/>
                      </a:lnTo>
                      <a:lnTo>
                        <a:pt x="272" y="0"/>
                      </a:lnTo>
                      <a:lnTo>
                        <a:pt x="334" y="198"/>
                      </a:lnTo>
                      <a:lnTo>
                        <a:pt x="396" y="18"/>
                      </a:lnTo>
                      <a:lnTo>
                        <a:pt x="452" y="204"/>
                      </a:lnTo>
                      <a:lnTo>
                        <a:pt x="507" y="12"/>
                      </a:lnTo>
                      <a:lnTo>
                        <a:pt x="563" y="217"/>
                      </a:lnTo>
                      <a:lnTo>
                        <a:pt x="613" y="18"/>
                      </a:lnTo>
                      <a:lnTo>
                        <a:pt x="675" y="130"/>
                      </a:lnTo>
                      <a:lnTo>
                        <a:pt x="854" y="130"/>
                      </a:lnTo>
                    </a:path>
                  </a:pathLst>
                </a:custGeom>
                <a:noFill/>
                <a:ln w="28575">
                  <a:solidFill>
                    <a:schemeClr val="tx1"/>
                  </a:solidFill>
                  <a:round/>
                  <a:headEnd/>
                  <a:tailEnd/>
                </a:ln>
              </p:spPr>
              <p:txBody>
                <a:bodyPr>
                  <a:spAutoFit/>
                </a:bodyPr>
                <a:lstStyle/>
                <a:p>
                  <a:pPr algn="ctr" eaLnBrk="0" hangingPunct="0"/>
                  <a:endParaRPr lang="fr-FR"/>
                </a:p>
              </p:txBody>
            </p:sp>
            <p:sp>
              <p:nvSpPr>
                <p:cNvPr id="29723" name="Oval 39"/>
                <p:cNvSpPr>
                  <a:spLocks noChangeArrowheads="1"/>
                </p:cNvSpPr>
                <p:nvPr/>
              </p:nvSpPr>
              <p:spPr bwMode="auto">
                <a:xfrm>
                  <a:off x="697" y="2126"/>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24" name="Oval 40"/>
                <p:cNvSpPr>
                  <a:spLocks noChangeArrowheads="1"/>
                </p:cNvSpPr>
                <p:nvPr/>
              </p:nvSpPr>
              <p:spPr bwMode="auto">
                <a:xfrm>
                  <a:off x="1337" y="214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25" name="Oval 41"/>
                <p:cNvSpPr>
                  <a:spLocks noChangeArrowheads="1"/>
                </p:cNvSpPr>
                <p:nvPr/>
              </p:nvSpPr>
              <p:spPr bwMode="auto">
                <a:xfrm>
                  <a:off x="632" y="2791"/>
                  <a:ext cx="276" cy="282"/>
                </a:xfrm>
                <a:prstGeom prst="ellipse">
                  <a:avLst/>
                </a:prstGeom>
                <a:solidFill>
                  <a:schemeClr val="accent1"/>
                </a:solidFill>
                <a:ln w="9525" algn="ctr">
                  <a:noFill/>
                  <a:round/>
                  <a:headEnd/>
                  <a:tailEnd/>
                </a:ln>
              </p:spPr>
              <p:txBody>
                <a:bodyPr wrap="none" anchor="ctr">
                  <a:spAutoFit/>
                </a:bodyPr>
                <a:lstStyle/>
                <a:p>
                  <a:pPr algn="ctr" eaLnBrk="0" hangingPunct="0"/>
                  <a:endParaRPr lang="fr-FR"/>
                </a:p>
              </p:txBody>
            </p:sp>
            <p:sp>
              <p:nvSpPr>
                <p:cNvPr id="29726" name="Oval 42"/>
                <p:cNvSpPr>
                  <a:spLocks noChangeArrowheads="1"/>
                </p:cNvSpPr>
                <p:nvPr/>
              </p:nvSpPr>
              <p:spPr bwMode="auto">
                <a:xfrm>
                  <a:off x="1314" y="3088"/>
                  <a:ext cx="276" cy="282"/>
                </a:xfrm>
                <a:prstGeom prst="ellipse">
                  <a:avLst/>
                </a:prstGeom>
                <a:solidFill>
                  <a:schemeClr val="accent1"/>
                </a:solidFill>
                <a:ln w="9525" algn="ctr">
                  <a:noFill/>
                  <a:round/>
                  <a:headEnd/>
                  <a:tailEnd/>
                </a:ln>
              </p:spPr>
              <p:txBody>
                <a:bodyPr anchor="ctr">
                  <a:spAutoFit/>
                </a:bodyPr>
                <a:lstStyle/>
                <a:p>
                  <a:pPr algn="ctr" eaLnBrk="0" hangingPunct="0"/>
                  <a:endParaRPr lang="fr-FR"/>
                </a:p>
              </p:txBody>
            </p:sp>
          </p:grpSp>
        </p:grpSp>
        <p:sp>
          <p:nvSpPr>
            <p:cNvPr id="29707" name="ZoneTexte 133"/>
            <p:cNvSpPr txBox="1">
              <a:spLocks noChangeArrowheads="1"/>
            </p:cNvSpPr>
            <p:nvPr/>
          </p:nvSpPr>
          <p:spPr bwMode="auto">
            <a:xfrm>
              <a:off x="3603008" y="4612941"/>
              <a:ext cx="614271" cy="584775"/>
            </a:xfrm>
            <a:prstGeom prst="rect">
              <a:avLst/>
            </a:prstGeom>
            <a:noFill/>
            <a:ln w="9525">
              <a:noFill/>
              <a:miter lim="800000"/>
              <a:headEnd/>
              <a:tailEnd/>
            </a:ln>
          </p:spPr>
          <p:txBody>
            <a:bodyPr wrap="none">
              <a:spAutoFit/>
            </a:bodyPr>
            <a:lstStyle/>
            <a:p>
              <a:r>
                <a:rPr lang="en-US" sz="3200" u="none">
                  <a:solidFill>
                    <a:schemeClr val="accent2"/>
                  </a:solidFill>
                  <a:latin typeface="Comic Sans MS" pitchFamily="66" charset="0"/>
                </a:rPr>
                <a:t>??</a:t>
              </a:r>
              <a:endParaRPr lang="fr-FR" sz="3200" u="none">
                <a:solidFill>
                  <a:schemeClr val="accent2"/>
                </a:solidFill>
                <a:latin typeface="Comic Sans MS" pitchFamily="66" charset="0"/>
              </a:endParaRPr>
            </a:p>
          </p:txBody>
        </p:sp>
        <p:sp>
          <p:nvSpPr>
            <p:cNvPr id="29708" name="Double flèche horizontale 134"/>
            <p:cNvSpPr>
              <a:spLocks noChangeArrowheads="1"/>
            </p:cNvSpPr>
            <p:nvPr/>
          </p:nvSpPr>
          <p:spPr bwMode="auto">
            <a:xfrm>
              <a:off x="3398292" y="5090610"/>
              <a:ext cx="941696" cy="423081"/>
            </a:xfrm>
            <a:prstGeom prst="leftRightArrow">
              <a:avLst>
                <a:gd name="adj1" fmla="val 50000"/>
                <a:gd name="adj2" fmla="val 49998"/>
              </a:avLst>
            </a:prstGeom>
            <a:solidFill>
              <a:schemeClr val="accent2"/>
            </a:solidFill>
            <a:ln w="9525" algn="ctr">
              <a:solidFill>
                <a:schemeClr val="tx1"/>
              </a:solidFill>
              <a:round/>
              <a:headEnd/>
              <a:tailEnd/>
            </a:ln>
          </p:spPr>
          <p:txBody>
            <a:bodyPr wrap="none">
              <a:spAutoFit/>
            </a:bodyPr>
            <a:lstStyle/>
            <a:p>
              <a:pPr algn="ctr" eaLnBrk="0" hangingPunct="0"/>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365125"/>
            <a:ext cx="7772400" cy="1143000"/>
          </a:xfrm>
        </p:spPr>
        <p:txBody>
          <a:bodyPr/>
          <a:lstStyle/>
          <a:p>
            <a:r>
              <a:rPr lang="en-US" smtClean="0">
                <a:latin typeface="Comic Sans MS" pitchFamily="66" charset="0"/>
              </a:rPr>
              <a:t>Outline</a:t>
            </a:r>
          </a:p>
        </p:txBody>
      </p:sp>
      <p:sp>
        <p:nvSpPr>
          <p:cNvPr id="30723" name="Rectangle 3"/>
          <p:cNvSpPr>
            <a:spLocks noGrp="1" noChangeArrowheads="1"/>
          </p:cNvSpPr>
          <p:nvPr>
            <p:ph type="body" idx="1"/>
          </p:nvPr>
        </p:nvSpPr>
        <p:spPr>
          <a:xfrm>
            <a:off x="427038" y="2079625"/>
            <a:ext cx="8445500" cy="4359275"/>
          </a:xfrm>
        </p:spPr>
        <p:txBody>
          <a:bodyPr/>
          <a:lstStyle/>
          <a:p>
            <a:pPr>
              <a:lnSpc>
                <a:spcPct val="90000"/>
              </a:lnSpc>
            </a:pPr>
            <a:r>
              <a:rPr lang="en-US" smtClean="0">
                <a:latin typeface="Comic Sans MS" pitchFamily="66" charset="0"/>
              </a:rPr>
              <a:t>Rationale and objectives</a:t>
            </a:r>
          </a:p>
          <a:p>
            <a:pPr>
              <a:lnSpc>
                <a:spcPct val="90000"/>
              </a:lnSpc>
            </a:pPr>
            <a:r>
              <a:rPr lang="en-US" smtClean="0">
                <a:latin typeface="Comic Sans MS" pitchFamily="66" charset="0"/>
              </a:rPr>
              <a:t>3D object and scene modeling, analysis, and retrieval</a:t>
            </a:r>
          </a:p>
          <a:p>
            <a:pPr>
              <a:lnSpc>
                <a:spcPct val="90000"/>
              </a:lnSpc>
            </a:pPr>
            <a:r>
              <a:rPr lang="en-US" smtClean="0">
                <a:latin typeface="Comic Sans MS" pitchFamily="66" charset="0"/>
              </a:rPr>
              <a:t>Category-level object and scene recognition</a:t>
            </a:r>
          </a:p>
          <a:p>
            <a:pPr>
              <a:lnSpc>
                <a:spcPct val="90000"/>
              </a:lnSpc>
            </a:pPr>
            <a:r>
              <a:rPr lang="en-US" smtClean="0">
                <a:solidFill>
                  <a:schemeClr val="accent2"/>
                </a:solidFill>
                <a:latin typeface="Comic Sans MS" pitchFamily="66" charset="0"/>
              </a:rPr>
              <a:t>Machine learning</a:t>
            </a:r>
          </a:p>
          <a:p>
            <a:pPr>
              <a:lnSpc>
                <a:spcPct val="90000"/>
              </a:lnSpc>
            </a:pPr>
            <a:r>
              <a:rPr lang="en-US" smtClean="0">
                <a:latin typeface="Comic Sans MS" pitchFamily="66" charset="0"/>
              </a:rPr>
              <a:t>Human activity capture and classification</a:t>
            </a:r>
          </a:p>
          <a:p>
            <a:pPr>
              <a:lnSpc>
                <a:spcPct val="90000"/>
              </a:lnSpc>
            </a:pPr>
            <a:r>
              <a:rPr lang="en-US" smtClean="0">
                <a:latin typeface="Comic Sans MS" pitchFamily="66" charset="0"/>
              </a:rPr>
              <a:t>Projects and partnerships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1230313" y="1241425"/>
            <a:ext cx="3143250" cy="2565400"/>
          </a:xfrm>
          <a:prstGeom prst="rect">
            <a:avLst/>
          </a:prstGeom>
          <a:noFill/>
          <a:ln w="9525">
            <a:noFill/>
            <a:miter lim="800000"/>
            <a:headEnd/>
            <a:tailEnd/>
          </a:ln>
        </p:spPr>
      </p:pic>
      <p:pic>
        <p:nvPicPr>
          <p:cNvPr id="148483" name="Picture 3"/>
          <p:cNvPicPr>
            <a:picLocks noChangeAspect="1" noChangeArrowheads="1"/>
          </p:cNvPicPr>
          <p:nvPr/>
        </p:nvPicPr>
        <p:blipFill>
          <a:blip r:embed="rId4" cstate="print"/>
          <a:srcRect/>
          <a:stretch>
            <a:fillRect/>
          </a:stretch>
        </p:blipFill>
        <p:spPr bwMode="auto">
          <a:xfrm>
            <a:off x="4749800" y="1243013"/>
            <a:ext cx="3152775" cy="2570162"/>
          </a:xfrm>
          <a:prstGeom prst="rect">
            <a:avLst/>
          </a:prstGeom>
          <a:noFill/>
          <a:ln w="9525">
            <a:noFill/>
            <a:miter lim="800000"/>
            <a:headEnd/>
            <a:tailEnd/>
          </a:ln>
        </p:spPr>
      </p:pic>
      <p:sp>
        <p:nvSpPr>
          <p:cNvPr id="31748" name="Text Box 2"/>
          <p:cNvSpPr txBox="1">
            <a:spLocks noChangeArrowheads="1"/>
          </p:cNvSpPr>
          <p:nvPr/>
        </p:nvSpPr>
        <p:spPr bwMode="auto">
          <a:xfrm>
            <a:off x="157163" y="65088"/>
            <a:ext cx="8820150" cy="1016000"/>
          </a:xfrm>
          <a:prstGeom prst="rect">
            <a:avLst/>
          </a:prstGeom>
          <a:noFill/>
          <a:ln w="9525" algn="ctr">
            <a:noFill/>
            <a:miter lim="800000"/>
            <a:headEnd/>
            <a:tailEnd/>
          </a:ln>
        </p:spPr>
        <p:txBody>
          <a:bodyPr wrap="none">
            <a:spAutoFit/>
          </a:bodyPr>
          <a:lstStyle/>
          <a:p>
            <a:pPr algn="ctr" eaLnBrk="0" hangingPunct="0"/>
            <a:r>
              <a:rPr lang="en-US" sz="3600" u="none">
                <a:solidFill>
                  <a:schemeClr val="tx2"/>
                </a:solidFill>
                <a:latin typeface="Comic Sans MS" pitchFamily="66" charset="0"/>
              </a:rPr>
              <a:t>Resampling and optimal model selection</a:t>
            </a:r>
          </a:p>
          <a:p>
            <a:pPr algn="ctr" eaLnBrk="0" hangingPunct="0"/>
            <a:r>
              <a:rPr lang="en-US" sz="2400" u="none">
                <a:latin typeface="Comic Sans MS" pitchFamily="66" charset="0"/>
              </a:rPr>
              <a:t>(Arlot, 2008)</a:t>
            </a:r>
          </a:p>
        </p:txBody>
      </p:sp>
      <p:grpSp>
        <p:nvGrpSpPr>
          <p:cNvPr id="2" name="Groupe 8"/>
          <p:cNvGrpSpPr>
            <a:grpSpLocks/>
          </p:cNvGrpSpPr>
          <p:nvPr/>
        </p:nvGrpSpPr>
        <p:grpSpPr bwMode="auto">
          <a:xfrm>
            <a:off x="1227138" y="4124325"/>
            <a:ext cx="3125787" cy="2581275"/>
            <a:chOff x="598961" y="4206544"/>
            <a:chExt cx="3126878" cy="2580724"/>
          </a:xfrm>
        </p:grpSpPr>
        <p:pic>
          <p:nvPicPr>
            <p:cNvPr id="31753" name="Picture 4"/>
            <p:cNvPicPr>
              <a:picLocks noChangeAspect="1" noChangeArrowheads="1"/>
            </p:cNvPicPr>
            <p:nvPr/>
          </p:nvPicPr>
          <p:blipFill>
            <a:blip r:embed="rId5" cstate="print"/>
            <a:srcRect/>
            <a:stretch>
              <a:fillRect/>
            </a:stretch>
          </p:blipFill>
          <p:spPr bwMode="auto">
            <a:xfrm>
              <a:off x="598961" y="4206544"/>
              <a:ext cx="3126878" cy="2580724"/>
            </a:xfrm>
            <a:prstGeom prst="rect">
              <a:avLst/>
            </a:prstGeom>
            <a:noFill/>
            <a:ln w="9525">
              <a:noFill/>
              <a:miter lim="800000"/>
              <a:headEnd/>
              <a:tailEnd/>
            </a:ln>
          </p:spPr>
        </p:pic>
        <p:sp>
          <p:nvSpPr>
            <p:cNvPr id="31754" name="ZoneTexte 6"/>
            <p:cNvSpPr txBox="1">
              <a:spLocks noChangeArrowheads="1"/>
            </p:cNvSpPr>
            <p:nvPr/>
          </p:nvSpPr>
          <p:spPr bwMode="auto">
            <a:xfrm>
              <a:off x="832511" y="4230800"/>
              <a:ext cx="1009635" cy="369332"/>
            </a:xfrm>
            <a:prstGeom prst="rect">
              <a:avLst/>
            </a:prstGeom>
            <a:noFill/>
            <a:ln w="9525">
              <a:noFill/>
              <a:miter lim="800000"/>
              <a:headEnd/>
              <a:tailEnd/>
            </a:ln>
          </p:spPr>
          <p:txBody>
            <a:bodyPr wrap="none">
              <a:spAutoFit/>
            </a:bodyPr>
            <a:lstStyle/>
            <a:p>
              <a:r>
                <a:rPr lang="en-US" u="none">
                  <a:solidFill>
                    <a:schemeClr val="bg2"/>
                  </a:solidFill>
                </a:rPr>
                <a:t>Training</a:t>
              </a:r>
              <a:endParaRPr lang="fr-FR" u="none">
                <a:solidFill>
                  <a:schemeClr val="bg2"/>
                </a:solidFill>
              </a:endParaRPr>
            </a:p>
          </p:txBody>
        </p:sp>
      </p:grpSp>
      <p:grpSp>
        <p:nvGrpSpPr>
          <p:cNvPr id="3" name="Groupe 9"/>
          <p:cNvGrpSpPr>
            <a:grpSpLocks/>
          </p:cNvGrpSpPr>
          <p:nvPr/>
        </p:nvGrpSpPr>
        <p:grpSpPr bwMode="auto">
          <a:xfrm>
            <a:off x="4765675" y="4124325"/>
            <a:ext cx="3132138" cy="2574925"/>
            <a:chOff x="4902351" y="4205641"/>
            <a:chExt cx="3132347" cy="2576023"/>
          </a:xfrm>
        </p:grpSpPr>
        <p:pic>
          <p:nvPicPr>
            <p:cNvPr id="31751" name="Picture 5"/>
            <p:cNvPicPr>
              <a:picLocks noChangeAspect="1" noChangeArrowheads="1"/>
            </p:cNvPicPr>
            <p:nvPr/>
          </p:nvPicPr>
          <p:blipFill>
            <a:blip r:embed="rId6" cstate="print"/>
            <a:srcRect/>
            <a:stretch>
              <a:fillRect/>
            </a:stretch>
          </p:blipFill>
          <p:spPr bwMode="auto">
            <a:xfrm>
              <a:off x="4902351" y="4205641"/>
              <a:ext cx="3132347" cy="2576023"/>
            </a:xfrm>
            <a:prstGeom prst="rect">
              <a:avLst/>
            </a:prstGeom>
            <a:noFill/>
            <a:ln w="9525">
              <a:noFill/>
              <a:miter lim="800000"/>
              <a:headEnd/>
              <a:tailEnd/>
            </a:ln>
          </p:spPr>
        </p:pic>
        <p:sp>
          <p:nvSpPr>
            <p:cNvPr id="31752" name="ZoneTexte 7"/>
            <p:cNvSpPr txBox="1">
              <a:spLocks noChangeArrowheads="1"/>
            </p:cNvSpPr>
            <p:nvPr/>
          </p:nvSpPr>
          <p:spPr bwMode="auto">
            <a:xfrm>
              <a:off x="5120255" y="4219424"/>
              <a:ext cx="1180644" cy="369332"/>
            </a:xfrm>
            <a:prstGeom prst="rect">
              <a:avLst/>
            </a:prstGeom>
            <a:noFill/>
            <a:ln w="9525">
              <a:noFill/>
              <a:miter lim="800000"/>
              <a:headEnd/>
              <a:tailEnd/>
            </a:ln>
          </p:spPr>
          <p:txBody>
            <a:bodyPr wrap="none">
              <a:spAutoFit/>
            </a:bodyPr>
            <a:lstStyle/>
            <a:p>
              <a:r>
                <a:rPr lang="en-US" u="none">
                  <a:solidFill>
                    <a:schemeClr val="bg2"/>
                  </a:solidFill>
                </a:rPr>
                <a:t>Validation</a:t>
              </a:r>
              <a:endParaRPr lang="fr-FR" u="none">
                <a:solidFill>
                  <a:schemeClr val="bg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4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1230313" y="1241425"/>
            <a:ext cx="3143250" cy="2565400"/>
          </a:xfrm>
          <a:prstGeom prst="rect">
            <a:avLst/>
          </a:prstGeom>
          <a:noFill/>
          <a:ln w="9525">
            <a:noFill/>
            <a:miter lim="800000"/>
            <a:headEnd/>
            <a:tailEnd/>
          </a:ln>
        </p:spPr>
      </p:pic>
      <p:pic>
        <p:nvPicPr>
          <p:cNvPr id="32771" name="Picture 3"/>
          <p:cNvPicPr>
            <a:picLocks noChangeAspect="1" noChangeArrowheads="1"/>
          </p:cNvPicPr>
          <p:nvPr/>
        </p:nvPicPr>
        <p:blipFill>
          <a:blip r:embed="rId4" cstate="print"/>
          <a:srcRect/>
          <a:stretch>
            <a:fillRect/>
          </a:stretch>
        </p:blipFill>
        <p:spPr bwMode="auto">
          <a:xfrm>
            <a:off x="4749800" y="1243013"/>
            <a:ext cx="3152775" cy="2570162"/>
          </a:xfrm>
          <a:prstGeom prst="rect">
            <a:avLst/>
          </a:prstGeom>
          <a:noFill/>
          <a:ln w="9525">
            <a:noFill/>
            <a:miter lim="800000"/>
            <a:headEnd/>
            <a:tailEnd/>
          </a:ln>
        </p:spPr>
      </p:pic>
      <p:sp>
        <p:nvSpPr>
          <p:cNvPr id="32772" name="Text Box 2"/>
          <p:cNvSpPr txBox="1">
            <a:spLocks noChangeArrowheads="1"/>
          </p:cNvSpPr>
          <p:nvPr/>
        </p:nvSpPr>
        <p:spPr bwMode="auto">
          <a:xfrm>
            <a:off x="157163" y="65088"/>
            <a:ext cx="8820150" cy="1016000"/>
          </a:xfrm>
          <a:prstGeom prst="rect">
            <a:avLst/>
          </a:prstGeom>
          <a:noFill/>
          <a:ln w="9525" algn="ctr">
            <a:noFill/>
            <a:miter lim="800000"/>
            <a:headEnd/>
            <a:tailEnd/>
          </a:ln>
        </p:spPr>
        <p:txBody>
          <a:bodyPr wrap="none">
            <a:spAutoFit/>
          </a:bodyPr>
          <a:lstStyle/>
          <a:p>
            <a:pPr algn="ctr" eaLnBrk="0" hangingPunct="0"/>
            <a:r>
              <a:rPr lang="en-US" sz="3600" u="none">
                <a:solidFill>
                  <a:schemeClr val="tx2"/>
                </a:solidFill>
                <a:latin typeface="Comic Sans MS" pitchFamily="66" charset="0"/>
              </a:rPr>
              <a:t>Resampling and optimal model selection</a:t>
            </a:r>
          </a:p>
          <a:p>
            <a:pPr algn="ctr" eaLnBrk="0" hangingPunct="0"/>
            <a:r>
              <a:rPr lang="en-US" sz="2400" u="none">
                <a:latin typeface="Comic Sans MS" pitchFamily="66" charset="0"/>
              </a:rPr>
              <a:t>(Arlot, 2008)</a:t>
            </a:r>
          </a:p>
        </p:txBody>
      </p:sp>
      <p:sp>
        <p:nvSpPr>
          <p:cNvPr id="32773" name="ZoneTexte 10"/>
          <p:cNvSpPr txBox="1">
            <a:spLocks noChangeArrowheads="1"/>
          </p:cNvSpPr>
          <p:nvPr/>
        </p:nvSpPr>
        <p:spPr bwMode="auto">
          <a:xfrm>
            <a:off x="750888" y="4013200"/>
            <a:ext cx="7594600" cy="2676525"/>
          </a:xfrm>
          <a:prstGeom prst="rect">
            <a:avLst/>
          </a:prstGeom>
          <a:noFill/>
          <a:ln w="9525">
            <a:noFill/>
            <a:miter lim="800000"/>
            <a:headEnd/>
            <a:tailEnd/>
          </a:ln>
        </p:spPr>
        <p:txBody>
          <a:bodyPr wrap="none">
            <a:spAutoFit/>
          </a:bodyPr>
          <a:lstStyle/>
          <a:p>
            <a:r>
              <a:rPr lang="en-US" sz="2800" u="none">
                <a:solidFill>
                  <a:schemeClr val="tx2"/>
                </a:solidFill>
                <a:latin typeface="Comic Sans MS" pitchFamily="66" charset="0"/>
              </a:rPr>
              <a:t>Theorem: </a:t>
            </a:r>
            <a:r>
              <a:rPr lang="en-US" sz="2800" u="none">
                <a:latin typeface="Comic Sans MS" pitchFamily="66" charset="0"/>
              </a:rPr>
              <a:t>Under reasonable assumptions, we</a:t>
            </a:r>
          </a:p>
          <a:p>
            <a:r>
              <a:rPr lang="en-US" sz="2800" u="none">
                <a:latin typeface="Comic Sans MS" pitchFamily="66" charset="0"/>
              </a:rPr>
              <a:t>have, with high probability:</a:t>
            </a:r>
          </a:p>
          <a:p>
            <a:endParaRPr lang="en-US" sz="2800" u="none">
              <a:latin typeface="Comic Sans MS" pitchFamily="66" charset="0"/>
            </a:endParaRPr>
          </a:p>
          <a:p>
            <a:pPr lvl="1">
              <a:buFont typeface="Arial" charset="0"/>
              <a:buChar char="•"/>
            </a:pPr>
            <a:r>
              <a:rPr lang="en-US" sz="2800" u="none">
                <a:latin typeface="Comic Sans MS" pitchFamily="66" charset="0"/>
              </a:rPr>
              <a:t> L( s, s</a:t>
            </a:r>
            <a:r>
              <a:rPr lang="en-US" sz="2800" u="none" baseline="-25000">
                <a:latin typeface="Comic Sans MS" pitchFamily="66" charset="0"/>
              </a:rPr>
              <a:t>v</a:t>
            </a:r>
            <a:r>
              <a:rPr lang="en-US" sz="2800" u="none">
                <a:latin typeface="Comic Sans MS" pitchFamily="66" charset="0"/>
              </a:rPr>
              <a:t>)  ≥ (1 + </a:t>
            </a:r>
            <a:r>
              <a:rPr lang="en-US" sz="2800" u="none">
                <a:latin typeface="cmmi10" pitchFamily="34" charset="0"/>
              </a:rPr>
              <a:t>∙</a:t>
            </a:r>
            <a:r>
              <a:rPr lang="en-US" sz="2800" u="none">
                <a:latin typeface="Comic Sans MS" pitchFamily="66" charset="0"/>
              </a:rPr>
              <a:t>)  min</a:t>
            </a:r>
            <a:r>
              <a:rPr lang="en-US" sz="2800" u="none" baseline="-25000">
                <a:latin typeface="Comic Sans MS" pitchFamily="66" charset="0"/>
              </a:rPr>
              <a:t>m</a:t>
            </a:r>
            <a:r>
              <a:rPr lang="en-US" sz="2800" u="none">
                <a:latin typeface="Comic Sans MS" pitchFamily="66" charset="0"/>
              </a:rPr>
              <a:t> L( s, s</a:t>
            </a:r>
            <a:r>
              <a:rPr lang="en-US" sz="2800" u="none" baseline="-25000">
                <a:latin typeface="Comic Sans MS" pitchFamily="66" charset="0"/>
              </a:rPr>
              <a:t>m </a:t>
            </a:r>
            <a:r>
              <a:rPr lang="en-US" sz="2800" u="none">
                <a:latin typeface="Comic Sans MS" pitchFamily="66" charset="0"/>
              </a:rPr>
              <a:t>),</a:t>
            </a:r>
          </a:p>
          <a:p>
            <a:endParaRPr lang="en-US" sz="2800" u="none">
              <a:latin typeface="Comic Sans MS" pitchFamily="66" charset="0"/>
            </a:endParaRPr>
          </a:p>
          <a:p>
            <a:pPr lvl="1">
              <a:buFont typeface="Arial" charset="0"/>
              <a:buChar char="•"/>
            </a:pPr>
            <a:r>
              <a:rPr lang="en-US" sz="2800" u="none">
                <a:latin typeface="Comic Sans MS" pitchFamily="66" charset="0"/>
              </a:rPr>
              <a:t> L(s , s</a:t>
            </a:r>
            <a:r>
              <a:rPr lang="en-US" sz="2800" u="none" baseline="-25000">
                <a:latin typeface="Comic Sans MS" pitchFamily="66" charset="0"/>
              </a:rPr>
              <a:t>pv</a:t>
            </a:r>
            <a:r>
              <a:rPr lang="en-US" sz="2800" u="none">
                <a:latin typeface="Comic Sans MS" pitchFamily="66" charset="0"/>
              </a:rPr>
              <a:t>) ≤ (1  +</a:t>
            </a:r>
            <a:r>
              <a:rPr lang="el-GR" sz="2800" u="none">
                <a:latin typeface="Comic Sans MS" pitchFamily="66" charset="0"/>
              </a:rPr>
              <a:t>ε</a:t>
            </a:r>
            <a:r>
              <a:rPr lang="en-US" sz="2800" u="none" baseline="-25000">
                <a:latin typeface="Comic Sans MS" pitchFamily="66" charset="0"/>
              </a:rPr>
              <a:t>n</a:t>
            </a:r>
            <a:r>
              <a:rPr lang="en-US" sz="2800" u="none">
                <a:latin typeface="Comic Sans MS" pitchFamily="66" charset="0"/>
              </a:rPr>
              <a:t>) min</a:t>
            </a:r>
            <a:r>
              <a:rPr lang="en-US" sz="2800" u="none" baseline="-25000">
                <a:latin typeface="Comic Sans MS" pitchFamily="66" charset="0"/>
              </a:rPr>
              <a:t>m</a:t>
            </a:r>
            <a:r>
              <a:rPr lang="en-US" sz="2800" u="none">
                <a:latin typeface="Comic Sans MS" pitchFamily="66" charset="0"/>
              </a:rPr>
              <a:t> L( s, s</a:t>
            </a:r>
            <a:r>
              <a:rPr lang="en-US" sz="2800" u="none" baseline="-25000">
                <a:latin typeface="Comic Sans MS" pitchFamily="66" charset="0"/>
              </a:rPr>
              <a:t>m </a:t>
            </a:r>
            <a:r>
              <a:rPr lang="en-US" sz="2800" u="none">
                <a:latin typeface="Comic Sans MS" pitchFamily="66" charset="0"/>
              </a:rPr>
              <a:t>).</a:t>
            </a:r>
            <a:endParaRPr lang="fr-FR" sz="2800" u="none">
              <a:latin typeface="Comic Sans MS" pitchFamily="66"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512763" y="65088"/>
            <a:ext cx="8139112" cy="1555750"/>
          </a:xfrm>
          <a:prstGeom prst="rect">
            <a:avLst/>
          </a:prstGeom>
          <a:noFill/>
          <a:ln w="9525" algn="ctr">
            <a:noFill/>
            <a:miter lim="800000"/>
            <a:headEnd/>
            <a:tailEnd/>
          </a:ln>
        </p:spPr>
        <p:txBody>
          <a:bodyPr wrap="none">
            <a:spAutoFit/>
          </a:bodyPr>
          <a:lstStyle/>
          <a:p>
            <a:pPr algn="ctr" eaLnBrk="0" hangingPunct="0"/>
            <a:r>
              <a:rPr lang="en-US" sz="3600" u="none">
                <a:solidFill>
                  <a:schemeClr val="tx2"/>
                </a:solidFill>
                <a:latin typeface="Comic Sans MS" pitchFamily="66" charset="0"/>
              </a:rPr>
              <a:t>Interactive segmentation</a:t>
            </a:r>
          </a:p>
          <a:p>
            <a:pPr algn="ctr" eaLnBrk="0" hangingPunct="0"/>
            <a:r>
              <a:rPr lang="en-US" sz="3600" u="none">
                <a:solidFill>
                  <a:schemeClr val="tx2"/>
                </a:solidFill>
                <a:latin typeface="Comic Sans MS" pitchFamily="66" charset="0"/>
              </a:rPr>
              <a:t>as transductive learning</a:t>
            </a:r>
          </a:p>
          <a:p>
            <a:pPr algn="ctr" eaLnBrk="0" hangingPunct="0"/>
            <a:r>
              <a:rPr lang="en-US" sz="2400" u="none">
                <a:latin typeface="Comic Sans MS" pitchFamily="66" charset="0"/>
              </a:rPr>
              <a:t>(Duchenne, Audibert, Ponce, Kériven, Ségonne, CVPR’08)</a:t>
            </a:r>
          </a:p>
        </p:txBody>
      </p:sp>
      <p:pic>
        <p:nvPicPr>
          <p:cNvPr id="33795" name="Picture 3" descr="shematransducversusinduc"/>
          <p:cNvPicPr>
            <a:picLocks noChangeAspect="1" noChangeArrowheads="1"/>
          </p:cNvPicPr>
          <p:nvPr/>
        </p:nvPicPr>
        <p:blipFill>
          <a:blip r:embed="rId3" cstate="print"/>
          <a:srcRect/>
          <a:stretch>
            <a:fillRect/>
          </a:stretch>
        </p:blipFill>
        <p:spPr bwMode="auto">
          <a:xfrm>
            <a:off x="4473575" y="2179638"/>
            <a:ext cx="3719513" cy="3090862"/>
          </a:xfrm>
          <a:prstGeom prst="rect">
            <a:avLst/>
          </a:prstGeom>
          <a:noFill/>
          <a:ln w="9525">
            <a:noFill/>
            <a:miter lim="800000"/>
            <a:headEnd/>
            <a:tailEnd/>
          </a:ln>
        </p:spPr>
      </p:pic>
      <p:pic>
        <p:nvPicPr>
          <p:cNvPr id="33796" name="Picture 4" descr="final1"/>
          <p:cNvPicPr>
            <a:picLocks noChangeAspect="1" noChangeArrowheads="1"/>
          </p:cNvPicPr>
          <p:nvPr/>
        </p:nvPicPr>
        <p:blipFill>
          <a:blip r:embed="rId4" cstate="print"/>
          <a:srcRect/>
          <a:stretch>
            <a:fillRect/>
          </a:stretch>
        </p:blipFill>
        <p:spPr bwMode="auto">
          <a:xfrm>
            <a:off x="1027113" y="1762125"/>
            <a:ext cx="3017837" cy="3876675"/>
          </a:xfrm>
          <a:prstGeom prst="rect">
            <a:avLst/>
          </a:prstGeom>
          <a:noFill/>
          <a:ln w="9525">
            <a:noFill/>
            <a:miter lim="800000"/>
            <a:headEnd/>
            <a:tailEnd/>
          </a:ln>
        </p:spPr>
      </p:pic>
      <p:grpSp>
        <p:nvGrpSpPr>
          <p:cNvPr id="33797" name="Group 5"/>
          <p:cNvGrpSpPr>
            <a:grpSpLocks/>
          </p:cNvGrpSpPr>
          <p:nvPr/>
        </p:nvGrpSpPr>
        <p:grpSpPr bwMode="auto">
          <a:xfrm>
            <a:off x="1044575" y="5861050"/>
            <a:ext cx="7127875" cy="920750"/>
            <a:chOff x="667" y="3692"/>
            <a:chExt cx="4490" cy="580"/>
          </a:xfrm>
        </p:grpSpPr>
        <p:pic>
          <p:nvPicPr>
            <p:cNvPr id="33798" name="Picture 6"/>
            <p:cNvPicPr>
              <a:picLocks noChangeAspect="1" noChangeArrowheads="1"/>
            </p:cNvPicPr>
            <p:nvPr/>
          </p:nvPicPr>
          <p:blipFill>
            <a:blip r:embed="rId5" cstate="print"/>
            <a:srcRect/>
            <a:stretch>
              <a:fillRect/>
            </a:stretch>
          </p:blipFill>
          <p:spPr bwMode="auto">
            <a:xfrm>
              <a:off x="667" y="3692"/>
              <a:ext cx="4490" cy="580"/>
            </a:xfrm>
            <a:prstGeom prst="rect">
              <a:avLst/>
            </a:prstGeom>
            <a:noFill/>
            <a:ln w="9525">
              <a:noFill/>
              <a:miter lim="800000"/>
              <a:headEnd/>
              <a:tailEnd/>
            </a:ln>
          </p:spPr>
        </p:pic>
        <p:sp>
          <p:nvSpPr>
            <p:cNvPr id="33799" name="Rectangle 7"/>
            <p:cNvSpPr>
              <a:spLocks noChangeArrowheads="1"/>
            </p:cNvSpPr>
            <p:nvPr/>
          </p:nvSpPr>
          <p:spPr bwMode="auto">
            <a:xfrm>
              <a:off x="5010" y="3931"/>
              <a:ext cx="92" cy="192"/>
            </a:xfrm>
            <a:prstGeom prst="rect">
              <a:avLst/>
            </a:prstGeom>
            <a:solidFill>
              <a:schemeClr val="tx1"/>
            </a:solidFill>
            <a:ln w="9525" algn="ctr">
              <a:solidFill>
                <a:schemeClr val="tx1"/>
              </a:solidFill>
              <a:miter lim="800000"/>
              <a:headEnd/>
              <a:tailEnd/>
            </a:ln>
          </p:spPr>
          <p:txBody>
            <a:bodyPr wrap="none" anchor="ctr">
              <a:spAutoFit/>
            </a:bodyPr>
            <a:lstStyle/>
            <a:p>
              <a:pPr algn="ctr" eaLnBrk="0" hangingPunct="0"/>
              <a:endParaRPr lang="fr-F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 2" descr="matchChose.jpg"/>
          <p:cNvPicPr>
            <a:picLocks noChangeAspect="1"/>
          </p:cNvPicPr>
          <p:nvPr/>
        </p:nvPicPr>
        <p:blipFill>
          <a:blip r:embed="rId3" cstate="print"/>
          <a:srcRect/>
          <a:stretch>
            <a:fillRect/>
          </a:stretch>
        </p:blipFill>
        <p:spPr bwMode="auto">
          <a:xfrm>
            <a:off x="3589338" y="3165475"/>
            <a:ext cx="5418137" cy="1925638"/>
          </a:xfrm>
          <a:prstGeom prst="rect">
            <a:avLst/>
          </a:prstGeom>
          <a:noFill/>
          <a:ln w="9525">
            <a:noFill/>
            <a:miter lim="800000"/>
            <a:headEnd/>
            <a:tailEnd/>
          </a:ln>
        </p:spPr>
      </p:pic>
      <p:pic>
        <p:nvPicPr>
          <p:cNvPr id="34819" name="Image 3" descr="matchGlass.jpg"/>
          <p:cNvPicPr>
            <a:picLocks noChangeAspect="1"/>
          </p:cNvPicPr>
          <p:nvPr/>
        </p:nvPicPr>
        <p:blipFill>
          <a:blip r:embed="rId4" cstate="print"/>
          <a:srcRect/>
          <a:stretch>
            <a:fillRect/>
          </a:stretch>
        </p:blipFill>
        <p:spPr bwMode="auto">
          <a:xfrm>
            <a:off x="3589338" y="5156200"/>
            <a:ext cx="5432425" cy="1619250"/>
          </a:xfrm>
          <a:prstGeom prst="rect">
            <a:avLst/>
          </a:prstGeom>
          <a:noFill/>
          <a:ln w="9525">
            <a:noFill/>
            <a:miter lim="800000"/>
            <a:headEnd/>
            <a:tailEnd/>
          </a:ln>
        </p:spPr>
      </p:pic>
      <p:pic>
        <p:nvPicPr>
          <p:cNvPr id="34820" name="Image 4" descr="outlier.jpg"/>
          <p:cNvPicPr>
            <a:picLocks noChangeAspect="1"/>
          </p:cNvPicPr>
          <p:nvPr/>
        </p:nvPicPr>
        <p:blipFill>
          <a:blip r:embed="rId5" cstate="print"/>
          <a:srcRect/>
          <a:stretch>
            <a:fillRect/>
          </a:stretch>
        </p:blipFill>
        <p:spPr bwMode="auto">
          <a:xfrm>
            <a:off x="182563" y="182563"/>
            <a:ext cx="3652837" cy="2495550"/>
          </a:xfrm>
          <a:prstGeom prst="rect">
            <a:avLst/>
          </a:prstGeom>
          <a:noFill/>
          <a:ln w="9525">
            <a:noFill/>
            <a:miter lim="800000"/>
            <a:headEnd/>
            <a:tailEnd/>
          </a:ln>
        </p:spPr>
      </p:pic>
      <p:sp>
        <p:nvSpPr>
          <p:cNvPr id="34821" name="ZoneTexte 5"/>
          <p:cNvSpPr txBox="1">
            <a:spLocks noChangeArrowheads="1"/>
          </p:cNvSpPr>
          <p:nvPr/>
        </p:nvSpPr>
        <p:spPr bwMode="auto">
          <a:xfrm>
            <a:off x="287338" y="2660650"/>
            <a:ext cx="3467100" cy="647700"/>
          </a:xfrm>
          <a:prstGeom prst="rect">
            <a:avLst/>
          </a:prstGeom>
          <a:noFill/>
          <a:ln w="9525">
            <a:noFill/>
            <a:miter lim="800000"/>
            <a:headEnd/>
            <a:tailEnd/>
          </a:ln>
        </p:spPr>
        <p:txBody>
          <a:bodyPr wrap="none">
            <a:spAutoFit/>
          </a:bodyPr>
          <a:lstStyle/>
          <a:p>
            <a:pPr eaLnBrk="0" hangingPunct="0"/>
            <a:r>
              <a:rPr lang="en-US" u="none"/>
              <a:t>SM: Leordeanu &amp; Hebert (2005)</a:t>
            </a:r>
          </a:p>
          <a:p>
            <a:pPr eaLnBrk="0" hangingPunct="0"/>
            <a:r>
              <a:rPr lang="en-US" u="none"/>
              <a:t>HM: Zass &amp; Shashua (2008)</a:t>
            </a:r>
            <a:endParaRPr lang="fr-FR" u="none"/>
          </a:p>
        </p:txBody>
      </p:sp>
      <p:sp>
        <p:nvSpPr>
          <p:cNvPr id="34822" name="Text Box 2"/>
          <p:cNvSpPr txBox="1">
            <a:spLocks noChangeArrowheads="1"/>
          </p:cNvSpPr>
          <p:nvPr/>
        </p:nvSpPr>
        <p:spPr bwMode="auto">
          <a:xfrm>
            <a:off x="4176713" y="555625"/>
            <a:ext cx="4883150" cy="1878013"/>
          </a:xfrm>
          <a:prstGeom prst="rect">
            <a:avLst/>
          </a:prstGeom>
          <a:noFill/>
          <a:ln w="9525" algn="ctr">
            <a:noFill/>
            <a:miter lim="800000"/>
            <a:headEnd/>
            <a:tailEnd/>
          </a:ln>
        </p:spPr>
        <p:txBody>
          <a:bodyPr wrap="none">
            <a:spAutoFit/>
          </a:bodyPr>
          <a:lstStyle/>
          <a:p>
            <a:pPr eaLnBrk="0" hangingPunct="0"/>
            <a:r>
              <a:rPr lang="en-US" sz="3200" u="none">
                <a:solidFill>
                  <a:schemeClr val="tx2"/>
                </a:solidFill>
                <a:latin typeface="Comic Sans MS" pitchFamily="66" charset="0"/>
              </a:rPr>
              <a:t>Tensorial methods for  </a:t>
            </a:r>
          </a:p>
          <a:p>
            <a:pPr eaLnBrk="0" hangingPunct="0"/>
            <a:r>
              <a:rPr lang="en-US" sz="3200" u="none">
                <a:solidFill>
                  <a:schemeClr val="tx2"/>
                </a:solidFill>
                <a:latin typeface="Comic Sans MS" pitchFamily="66" charset="0"/>
              </a:rPr>
              <a:t>higher-order </a:t>
            </a:r>
          </a:p>
          <a:p>
            <a:pPr eaLnBrk="0" hangingPunct="0"/>
            <a:r>
              <a:rPr lang="en-US" sz="3200" u="none">
                <a:solidFill>
                  <a:schemeClr val="tx2"/>
                </a:solidFill>
                <a:latin typeface="Comic Sans MS" pitchFamily="66" charset="0"/>
              </a:rPr>
              <a:t>graph matching</a:t>
            </a:r>
          </a:p>
          <a:p>
            <a:pPr eaLnBrk="0" hangingPunct="0"/>
            <a:r>
              <a:rPr lang="en-US" sz="2000" u="none">
                <a:latin typeface="Comic Sans MS" pitchFamily="66" charset="0"/>
              </a:rPr>
              <a:t>(Duchenne, Bach, Kweon, Ponce,  2009)</a:t>
            </a:r>
          </a:p>
        </p:txBody>
      </p:sp>
      <p:pic>
        <p:nvPicPr>
          <p:cNvPr id="34823" name="Image 6" descr="XSquareHist.jpg"/>
          <p:cNvPicPr>
            <a:picLocks noChangeAspect="1"/>
          </p:cNvPicPr>
          <p:nvPr/>
        </p:nvPicPr>
        <p:blipFill>
          <a:blip r:embed="rId6" cstate="print"/>
          <a:srcRect/>
          <a:stretch>
            <a:fillRect/>
          </a:stretch>
        </p:blipFill>
        <p:spPr bwMode="auto">
          <a:xfrm>
            <a:off x="635000" y="3343275"/>
            <a:ext cx="2217738" cy="1662113"/>
          </a:xfrm>
          <a:prstGeom prst="rect">
            <a:avLst/>
          </a:prstGeom>
          <a:noFill/>
          <a:ln w="9525">
            <a:noFill/>
            <a:miter lim="800000"/>
            <a:headEnd/>
            <a:tailEnd/>
          </a:ln>
        </p:spPr>
      </p:pic>
      <p:pic>
        <p:nvPicPr>
          <p:cNvPr id="34824" name="Image 7" descr="XSparseHisto.jpg"/>
          <p:cNvPicPr>
            <a:picLocks noChangeAspect="1"/>
          </p:cNvPicPr>
          <p:nvPr/>
        </p:nvPicPr>
        <p:blipFill>
          <a:blip r:embed="rId7" cstate="print"/>
          <a:srcRect/>
          <a:stretch>
            <a:fillRect/>
          </a:stretch>
        </p:blipFill>
        <p:spPr bwMode="auto">
          <a:xfrm>
            <a:off x="635000" y="5080000"/>
            <a:ext cx="2217738" cy="1662113"/>
          </a:xfrm>
          <a:prstGeom prst="rect">
            <a:avLst/>
          </a:prstGeom>
          <a:noFill/>
          <a:ln w="9525">
            <a:noFill/>
            <a:miter lim="800000"/>
            <a:headEnd/>
            <a:tailEnd/>
          </a:ln>
        </p:spPr>
      </p:pic>
      <p:sp>
        <p:nvSpPr>
          <p:cNvPr id="34825" name="ZoneTexte 8"/>
          <p:cNvSpPr txBox="1">
            <a:spLocks noChangeArrowheads="1"/>
          </p:cNvSpPr>
          <p:nvPr/>
        </p:nvSpPr>
        <p:spPr bwMode="auto">
          <a:xfrm>
            <a:off x="655638" y="5062538"/>
            <a:ext cx="409575" cy="369887"/>
          </a:xfrm>
          <a:prstGeom prst="rect">
            <a:avLst/>
          </a:prstGeom>
          <a:noFill/>
          <a:ln w="9525">
            <a:noFill/>
            <a:miter lim="800000"/>
            <a:headEnd/>
            <a:tailEnd/>
          </a:ln>
        </p:spPr>
        <p:txBody>
          <a:bodyPr wrap="none">
            <a:spAutoFit/>
          </a:bodyPr>
          <a:lstStyle/>
          <a:p>
            <a:r>
              <a:rPr lang="en-US" u="none">
                <a:solidFill>
                  <a:schemeClr val="bg2"/>
                </a:solidFill>
                <a:latin typeface="Times New Roman" pitchFamily="18" charset="0"/>
              </a:rPr>
              <a:t>L</a:t>
            </a:r>
            <a:r>
              <a:rPr lang="en-US" u="none" baseline="-25000">
                <a:solidFill>
                  <a:schemeClr val="bg2"/>
                </a:solidFill>
              </a:rPr>
              <a:t>1</a:t>
            </a:r>
            <a:endParaRPr lang="fr-FR" u="none" baseline="-25000">
              <a:solidFill>
                <a:schemeClr val="bg2"/>
              </a:solidFill>
            </a:endParaRPr>
          </a:p>
        </p:txBody>
      </p:sp>
      <p:sp>
        <p:nvSpPr>
          <p:cNvPr id="34826" name="ZoneTexte 9"/>
          <p:cNvSpPr txBox="1">
            <a:spLocks noChangeArrowheads="1"/>
          </p:cNvSpPr>
          <p:nvPr/>
        </p:nvSpPr>
        <p:spPr bwMode="auto">
          <a:xfrm>
            <a:off x="630238" y="3346450"/>
            <a:ext cx="411162" cy="368300"/>
          </a:xfrm>
          <a:prstGeom prst="rect">
            <a:avLst/>
          </a:prstGeom>
          <a:noFill/>
          <a:ln w="9525">
            <a:noFill/>
            <a:miter lim="800000"/>
            <a:headEnd/>
            <a:tailEnd/>
          </a:ln>
        </p:spPr>
        <p:txBody>
          <a:bodyPr wrap="none">
            <a:spAutoFit/>
          </a:bodyPr>
          <a:lstStyle/>
          <a:p>
            <a:r>
              <a:rPr lang="en-US" u="none">
                <a:solidFill>
                  <a:schemeClr val="bg2"/>
                </a:solidFill>
                <a:latin typeface="Times New Roman" pitchFamily="18" charset="0"/>
              </a:rPr>
              <a:t>L</a:t>
            </a:r>
            <a:r>
              <a:rPr lang="en-US" u="none" baseline="-25000">
                <a:solidFill>
                  <a:schemeClr val="bg2"/>
                </a:solidFill>
              </a:rPr>
              <a:t>2</a:t>
            </a:r>
            <a:endParaRPr lang="fr-FR" u="none" baseline="-25000">
              <a:solidFill>
                <a:schemeClr val="bg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61950" y="65088"/>
            <a:ext cx="8382000" cy="1617662"/>
          </a:xfrm>
          <a:prstGeom prst="rect">
            <a:avLst/>
          </a:prstGeom>
          <a:noFill/>
          <a:ln w="9525" algn="ctr">
            <a:noFill/>
            <a:miter lim="800000"/>
            <a:headEnd/>
            <a:tailEnd/>
          </a:ln>
        </p:spPr>
        <p:txBody>
          <a:bodyPr wrap="none">
            <a:spAutoFit/>
          </a:bodyPr>
          <a:lstStyle/>
          <a:p>
            <a:pPr algn="ctr" eaLnBrk="0" hangingPunct="0"/>
            <a:r>
              <a:rPr lang="en-US" sz="3600" u="none">
                <a:solidFill>
                  <a:schemeClr val="tx2"/>
                </a:solidFill>
                <a:latin typeface="Comic Sans MS" pitchFamily="66" charset="0"/>
              </a:rPr>
              <a:t>Discriminative dictionaries for </a:t>
            </a:r>
          </a:p>
          <a:p>
            <a:pPr algn="ctr" eaLnBrk="0" hangingPunct="0"/>
            <a:r>
              <a:rPr lang="en-US" sz="3600" u="none">
                <a:solidFill>
                  <a:schemeClr val="tx2"/>
                </a:solidFill>
                <a:latin typeface="Comic Sans MS" pitchFamily="66" charset="0"/>
              </a:rPr>
              <a:t>local image analysis</a:t>
            </a:r>
            <a:r>
              <a:rPr lang="en-US" sz="2800" u="none">
                <a:latin typeface="Comic Sans MS" pitchFamily="66" charset="0"/>
              </a:rPr>
              <a:t> </a:t>
            </a:r>
          </a:p>
          <a:p>
            <a:pPr algn="ctr" eaLnBrk="0" hangingPunct="0"/>
            <a:r>
              <a:rPr lang="en-US" sz="2800" u="none">
                <a:latin typeface="Comic Sans MS" pitchFamily="66" charset="0"/>
              </a:rPr>
              <a:t>(Mairal, Bach, Ponce, Sapiro, Zisserman, CVPR’08)</a:t>
            </a:r>
          </a:p>
        </p:txBody>
      </p:sp>
      <p:sp>
        <p:nvSpPr>
          <p:cNvPr id="35843" name="Text Box 3"/>
          <p:cNvSpPr txBox="1">
            <a:spLocks noChangeArrowheads="1"/>
          </p:cNvSpPr>
          <p:nvPr/>
        </p:nvSpPr>
        <p:spPr bwMode="auto">
          <a:xfrm>
            <a:off x="387350" y="1912938"/>
            <a:ext cx="8532813" cy="4708525"/>
          </a:xfrm>
          <a:prstGeom prst="rect">
            <a:avLst/>
          </a:prstGeom>
          <a:noFill/>
          <a:ln w="9525" algn="ctr">
            <a:noFill/>
            <a:miter lim="800000"/>
            <a:headEnd/>
            <a:tailEnd/>
          </a:ln>
        </p:spPr>
        <p:txBody>
          <a:bodyPr>
            <a:spAutoFit/>
          </a:bodyPr>
          <a:lstStyle/>
          <a:p>
            <a:pPr eaLnBrk="0" hangingPunct="0"/>
            <a:r>
              <a:rPr lang="en-US" sz="2800" u="none">
                <a:latin typeface="Symbol" pitchFamily="18" charset="2"/>
                <a:sym typeface="Symbol" pitchFamily="18" charset="2"/>
              </a:rPr>
              <a:t></a:t>
            </a:r>
            <a:r>
              <a:rPr lang="en-US" sz="2800" u="none" baseline="30000">
                <a:latin typeface="Comic Sans MS" pitchFamily="66" charset="0"/>
                <a:sym typeface="Symbol" pitchFamily="18" charset="2"/>
              </a:rPr>
              <a:t>*</a:t>
            </a:r>
            <a:r>
              <a:rPr lang="en-US" sz="2800" u="none">
                <a:latin typeface="Comic Sans MS" pitchFamily="66" charset="0"/>
              </a:rPr>
              <a:t>(x,D) = Argmin | x - D</a:t>
            </a:r>
            <a:r>
              <a:rPr lang="en-US" sz="2800" u="none">
                <a:latin typeface="Symbol" pitchFamily="18" charset="2"/>
                <a:sym typeface="Symbol" pitchFamily="18" charset="2"/>
              </a:rPr>
              <a:t> </a:t>
            </a:r>
            <a:r>
              <a:rPr lang="en-US" sz="2800" u="none">
                <a:latin typeface="Comic Sans MS" pitchFamily="66" charset="0"/>
              </a:rPr>
              <a:t>|</a:t>
            </a:r>
            <a:r>
              <a:rPr lang="en-US" sz="2800" u="none" baseline="-25000">
                <a:latin typeface="Comic Sans MS" pitchFamily="66" charset="0"/>
              </a:rPr>
              <a:t>2</a:t>
            </a:r>
            <a:r>
              <a:rPr lang="en-US" sz="2800" u="none" baseline="30000">
                <a:latin typeface="Comic Sans MS" pitchFamily="66" charset="0"/>
              </a:rPr>
              <a:t>2</a:t>
            </a:r>
            <a:r>
              <a:rPr lang="en-US" sz="2800" u="none">
                <a:latin typeface="Comic Sans MS" pitchFamily="66" charset="0"/>
              </a:rPr>
              <a:t>  s.t. |</a:t>
            </a:r>
            <a:r>
              <a:rPr lang="en-US" sz="2800" u="none">
                <a:latin typeface="Symbol" pitchFamily="18" charset="2"/>
                <a:sym typeface="Symbol" pitchFamily="18" charset="2"/>
              </a:rPr>
              <a:t></a:t>
            </a:r>
            <a:r>
              <a:rPr lang="en-US" sz="2800" u="none">
                <a:latin typeface="Comic Sans MS" pitchFamily="66" charset="0"/>
              </a:rPr>
              <a:t>|</a:t>
            </a:r>
            <a:r>
              <a:rPr lang="en-US" sz="2800" u="none" baseline="-25000">
                <a:latin typeface="Comic Sans MS" pitchFamily="66" charset="0"/>
              </a:rPr>
              <a:t>0</a:t>
            </a:r>
            <a:r>
              <a:rPr lang="en-US" sz="2800" u="none">
                <a:latin typeface="Comic Sans MS" pitchFamily="66" charset="0"/>
              </a:rPr>
              <a:t> ≤ L</a:t>
            </a:r>
          </a:p>
          <a:p>
            <a:pPr eaLnBrk="0" hangingPunct="0"/>
            <a:r>
              <a:rPr lang="en-US" sz="2800" u="none">
                <a:latin typeface="Comic Sans MS" pitchFamily="66" charset="0"/>
              </a:rPr>
              <a:t>R</a:t>
            </a:r>
            <a:r>
              <a:rPr lang="en-US" sz="2800" u="none" baseline="30000">
                <a:latin typeface="Comic Sans MS" pitchFamily="66" charset="0"/>
              </a:rPr>
              <a:t>*</a:t>
            </a:r>
            <a:r>
              <a:rPr lang="en-US" sz="2800" u="none">
                <a:latin typeface="Comic Sans MS" pitchFamily="66" charset="0"/>
              </a:rPr>
              <a:t>(x,D) = | x – D</a:t>
            </a:r>
            <a:r>
              <a:rPr lang="en-US" sz="2800" u="none">
                <a:latin typeface="Symbol" pitchFamily="18" charset="2"/>
                <a:sym typeface="Symbol" pitchFamily="18" charset="2"/>
              </a:rPr>
              <a:t></a:t>
            </a:r>
            <a:r>
              <a:rPr lang="en-US" sz="2800" u="none" baseline="30000">
                <a:latin typeface="Comic Sans MS" pitchFamily="66" charset="0"/>
                <a:sym typeface="Symbol" pitchFamily="18" charset="2"/>
              </a:rPr>
              <a:t>*</a:t>
            </a:r>
            <a:r>
              <a:rPr lang="en-US" sz="2800" u="none">
                <a:latin typeface="Comic Sans MS" pitchFamily="66" charset="0"/>
              </a:rPr>
              <a:t>|</a:t>
            </a:r>
            <a:r>
              <a:rPr lang="en-US" sz="2800" u="none" baseline="-25000">
                <a:latin typeface="Comic Sans MS" pitchFamily="66" charset="0"/>
              </a:rPr>
              <a:t>2</a:t>
            </a:r>
            <a:r>
              <a:rPr lang="en-US" sz="2800" u="none" baseline="55000">
                <a:latin typeface="Symbol" pitchFamily="18" charset="2"/>
              </a:rPr>
              <a:t>2</a:t>
            </a:r>
            <a:endParaRPr lang="en-US" sz="2800" u="none">
              <a:latin typeface="Symbol" pitchFamily="18" charset="2"/>
            </a:endParaRPr>
          </a:p>
          <a:p>
            <a:pPr eaLnBrk="0" hangingPunct="0"/>
            <a:endParaRPr lang="en-US" sz="2800" u="none">
              <a:latin typeface="Comic Sans MS" pitchFamily="66" charset="0"/>
            </a:endParaRPr>
          </a:p>
          <a:p>
            <a:pPr eaLnBrk="0" hangingPunct="0"/>
            <a:r>
              <a:rPr lang="en-US" sz="2800" u="none">
                <a:solidFill>
                  <a:schemeClr val="accent2"/>
                </a:solidFill>
                <a:latin typeface="Comic Sans MS" pitchFamily="66" charset="0"/>
              </a:rPr>
              <a:t>Reconstruction (MOD: Engan, Aase, Husoy’99; </a:t>
            </a:r>
          </a:p>
          <a:p>
            <a:pPr eaLnBrk="0" hangingPunct="0"/>
            <a:r>
              <a:rPr lang="en-US" sz="2800" u="none">
                <a:solidFill>
                  <a:schemeClr val="accent2"/>
                </a:solidFill>
                <a:latin typeface="Comic Sans MS" pitchFamily="66" charset="0"/>
              </a:rPr>
              <a:t>K-SVD: Aharon, Elad, Bruckstein’06):</a:t>
            </a:r>
            <a:endParaRPr lang="en-US" sz="2800" u="none">
              <a:latin typeface="Comic Sans MS" pitchFamily="66" charset="0"/>
            </a:endParaRPr>
          </a:p>
          <a:p>
            <a:pPr eaLnBrk="0" hangingPunct="0"/>
            <a:r>
              <a:rPr lang="en-US" sz="2800" u="none">
                <a:latin typeface="Comic Sans MS" pitchFamily="66" charset="0"/>
              </a:rPr>
              <a:t>	min </a:t>
            </a:r>
            <a:r>
              <a:rPr lang="en-US" sz="2800" u="none">
                <a:latin typeface="Symbol" pitchFamily="18" charset="2"/>
                <a:sym typeface="Symbol" pitchFamily="18" charset="2"/>
              </a:rPr>
              <a:t></a:t>
            </a:r>
            <a:r>
              <a:rPr lang="en-US" sz="2800" u="none" baseline="-25000">
                <a:latin typeface="Comic Sans MS" pitchFamily="66" charset="0"/>
                <a:sym typeface="Symbol" pitchFamily="18" charset="2"/>
              </a:rPr>
              <a:t>l</a:t>
            </a:r>
            <a:r>
              <a:rPr lang="en-US" sz="2800" u="none">
                <a:latin typeface="Comic Sans MS" pitchFamily="66" charset="0"/>
              </a:rPr>
              <a:t> R</a:t>
            </a:r>
            <a:r>
              <a:rPr lang="en-US" sz="2800" u="none" baseline="30000">
                <a:latin typeface="Comic Sans MS" pitchFamily="66" charset="0"/>
              </a:rPr>
              <a:t>*</a:t>
            </a:r>
            <a:r>
              <a:rPr lang="en-US" sz="2800" u="none">
                <a:latin typeface="Comic Sans MS" pitchFamily="66" charset="0"/>
              </a:rPr>
              <a:t>(x</a:t>
            </a:r>
            <a:r>
              <a:rPr lang="en-US" sz="2800" u="none" baseline="-25000">
                <a:latin typeface="Comic Sans MS" pitchFamily="66" charset="0"/>
              </a:rPr>
              <a:t>l</a:t>
            </a:r>
            <a:r>
              <a:rPr lang="en-US" sz="2800" u="none">
                <a:latin typeface="Comic Sans MS" pitchFamily="66" charset="0"/>
              </a:rPr>
              <a:t>,D) </a:t>
            </a:r>
          </a:p>
          <a:p>
            <a:pPr eaLnBrk="0" hangingPunct="0"/>
            <a:endParaRPr lang="en-US" sz="2800" u="none">
              <a:solidFill>
                <a:schemeClr val="accent2"/>
              </a:solidFill>
              <a:latin typeface="Comic Sans MS" pitchFamily="66" charset="0"/>
            </a:endParaRPr>
          </a:p>
          <a:p>
            <a:pPr eaLnBrk="0" hangingPunct="0"/>
            <a:r>
              <a:rPr lang="en-US" sz="2800" u="none">
                <a:solidFill>
                  <a:srgbClr val="FF0000"/>
                </a:solidFill>
                <a:latin typeface="Comic Sans MS" pitchFamily="66" charset="0"/>
              </a:rPr>
              <a:t>Discrimination:</a:t>
            </a:r>
          </a:p>
          <a:p>
            <a:pPr eaLnBrk="0" hangingPunct="0"/>
            <a:r>
              <a:rPr lang="en-US" sz="2800" u="none">
                <a:latin typeface="Comic Sans MS" pitchFamily="66" charset="0"/>
              </a:rPr>
              <a:t>	min </a:t>
            </a:r>
            <a:r>
              <a:rPr lang="en-US" sz="2800" u="none">
                <a:latin typeface="Symbol" pitchFamily="18" charset="2"/>
                <a:sym typeface="Symbol" pitchFamily="18" charset="2"/>
              </a:rPr>
              <a:t></a:t>
            </a:r>
            <a:r>
              <a:rPr lang="en-US" sz="2800" u="none" baseline="-25000">
                <a:latin typeface="Comic Sans MS" pitchFamily="66" charset="0"/>
                <a:sym typeface="Symbol" pitchFamily="18" charset="2"/>
              </a:rPr>
              <a:t>i,l</a:t>
            </a:r>
            <a:r>
              <a:rPr lang="en-US" sz="2800" u="none">
                <a:latin typeface="Comic Sans MS" pitchFamily="66" charset="0"/>
              </a:rPr>
              <a:t> C</a:t>
            </a:r>
            <a:r>
              <a:rPr lang="en-US" sz="2800" u="none" baseline="-25000">
                <a:latin typeface="Comic Sans MS" pitchFamily="66" charset="0"/>
              </a:rPr>
              <a:t>i</a:t>
            </a:r>
            <a:r>
              <a:rPr lang="en-US" sz="2800" u="none" baseline="30000">
                <a:latin typeface="Symbol" pitchFamily="18" charset="2"/>
                <a:sym typeface="Symbol" pitchFamily="18" charset="2"/>
              </a:rPr>
              <a:t></a:t>
            </a:r>
            <a:r>
              <a:rPr lang="en-US" sz="2800" u="none">
                <a:latin typeface="Comic Sans MS" pitchFamily="66" charset="0"/>
              </a:rPr>
              <a:t> [R</a:t>
            </a:r>
            <a:r>
              <a:rPr lang="en-US" sz="2800" u="none" baseline="30000">
                <a:latin typeface="Comic Sans MS" pitchFamily="66" charset="0"/>
              </a:rPr>
              <a:t>*</a:t>
            </a:r>
            <a:r>
              <a:rPr lang="en-US" sz="2800" u="none">
                <a:latin typeface="Comic Sans MS" pitchFamily="66" charset="0"/>
              </a:rPr>
              <a:t>(x</a:t>
            </a:r>
            <a:r>
              <a:rPr lang="en-US" sz="2800" u="none" baseline="-25000">
                <a:latin typeface="Comic Sans MS" pitchFamily="66" charset="0"/>
              </a:rPr>
              <a:t>l</a:t>
            </a:r>
            <a:r>
              <a:rPr lang="en-US" sz="2800" u="none">
                <a:latin typeface="Comic Sans MS" pitchFamily="66" charset="0"/>
              </a:rPr>
              <a:t>,D</a:t>
            </a:r>
            <a:r>
              <a:rPr lang="en-US" sz="2800" u="none" baseline="-25000">
                <a:latin typeface="Comic Sans MS" pitchFamily="66" charset="0"/>
              </a:rPr>
              <a:t>1</a:t>
            </a:r>
            <a:r>
              <a:rPr lang="en-US" sz="2800" u="none">
                <a:latin typeface="Comic Sans MS" pitchFamily="66" charset="0"/>
              </a:rPr>
              <a:t>),…,R</a:t>
            </a:r>
            <a:r>
              <a:rPr lang="en-US" sz="2800" u="none" baseline="30000">
                <a:latin typeface="Comic Sans MS" pitchFamily="66" charset="0"/>
              </a:rPr>
              <a:t>*</a:t>
            </a:r>
            <a:r>
              <a:rPr lang="en-US" sz="2800" u="none">
                <a:latin typeface="Comic Sans MS" pitchFamily="66" charset="0"/>
              </a:rPr>
              <a:t>(x</a:t>
            </a:r>
            <a:r>
              <a:rPr lang="en-US" sz="2800" u="none" baseline="-25000">
                <a:latin typeface="Comic Sans MS" pitchFamily="66" charset="0"/>
              </a:rPr>
              <a:t>l</a:t>
            </a:r>
            <a:r>
              <a:rPr lang="en-US" sz="2800" u="none">
                <a:latin typeface="Comic Sans MS" pitchFamily="66" charset="0"/>
              </a:rPr>
              <a:t>,D</a:t>
            </a:r>
            <a:r>
              <a:rPr lang="en-US" sz="2800" u="none" baseline="-25000">
                <a:latin typeface="Comic Sans MS" pitchFamily="66" charset="0"/>
              </a:rPr>
              <a:t>n</a:t>
            </a:r>
            <a:r>
              <a:rPr lang="en-US" sz="2800" u="none">
                <a:latin typeface="Comic Sans MS" pitchFamily="66" charset="0"/>
              </a:rPr>
              <a:t>)] + </a:t>
            </a:r>
            <a:r>
              <a:rPr lang="en-US" sz="2800" u="none">
                <a:latin typeface="Symbol" pitchFamily="18" charset="2"/>
                <a:sym typeface="Symbol" pitchFamily="18" charset="2"/>
              </a:rPr>
              <a:t></a:t>
            </a:r>
            <a:r>
              <a:rPr lang="en-US" sz="2800" u="none">
                <a:latin typeface="Comic Sans MS" pitchFamily="66" charset="0"/>
              </a:rPr>
              <a:t> R</a:t>
            </a:r>
            <a:r>
              <a:rPr lang="en-US" sz="2800" u="none" baseline="30000">
                <a:latin typeface="Comic Sans MS" pitchFamily="66" charset="0"/>
              </a:rPr>
              <a:t>*</a:t>
            </a:r>
            <a:r>
              <a:rPr lang="en-US" sz="2800" u="none">
                <a:latin typeface="Comic Sans MS" pitchFamily="66" charset="0"/>
              </a:rPr>
              <a:t>(x</a:t>
            </a:r>
            <a:r>
              <a:rPr lang="en-US" sz="2800" u="none" baseline="-25000">
                <a:latin typeface="Comic Sans MS" pitchFamily="66" charset="0"/>
              </a:rPr>
              <a:t>l</a:t>
            </a:r>
            <a:r>
              <a:rPr lang="en-US" sz="2800" u="none">
                <a:latin typeface="Comic Sans MS" pitchFamily="66" charset="0"/>
              </a:rPr>
              <a:t>,D</a:t>
            </a:r>
            <a:r>
              <a:rPr lang="en-US" sz="2800" u="none" baseline="-25000">
                <a:latin typeface="Comic Sans MS" pitchFamily="66" charset="0"/>
              </a:rPr>
              <a:t>i</a:t>
            </a:r>
            <a:r>
              <a:rPr lang="en-US" sz="2800" u="none">
                <a:latin typeface="Comic Sans MS" pitchFamily="66" charset="0"/>
              </a:rPr>
              <a:t>)</a:t>
            </a:r>
          </a:p>
          <a:p>
            <a:pPr eaLnBrk="0" hangingPunct="0"/>
            <a:endParaRPr lang="en-US" sz="2800" u="none">
              <a:latin typeface="Comic Sans MS" pitchFamily="66" charset="0"/>
            </a:endParaRPr>
          </a:p>
          <a:p>
            <a:pPr eaLnBrk="0" hangingPunct="0"/>
            <a:r>
              <a:rPr lang="en-US" sz="2000" u="none">
                <a:latin typeface="Comic Sans MS" pitchFamily="66" charset="0"/>
              </a:rPr>
              <a:t>(Both MOD and K-SVD version with truncated Newton iterations.)</a:t>
            </a:r>
          </a:p>
        </p:txBody>
      </p:sp>
      <p:sp>
        <p:nvSpPr>
          <p:cNvPr id="35844" name="Text Box 4"/>
          <p:cNvSpPr txBox="1">
            <a:spLocks noChangeArrowheads="1"/>
          </p:cNvSpPr>
          <p:nvPr/>
        </p:nvSpPr>
        <p:spPr bwMode="auto">
          <a:xfrm>
            <a:off x="1489075" y="4468813"/>
            <a:ext cx="349250" cy="366712"/>
          </a:xfrm>
          <a:prstGeom prst="rect">
            <a:avLst/>
          </a:prstGeom>
          <a:noFill/>
          <a:ln w="9525" algn="ctr">
            <a:noFill/>
            <a:miter lim="800000"/>
            <a:headEnd/>
            <a:tailEnd/>
          </a:ln>
        </p:spPr>
        <p:txBody>
          <a:bodyPr wrap="none">
            <a:spAutoFit/>
          </a:bodyPr>
          <a:lstStyle/>
          <a:p>
            <a:pPr eaLnBrk="0" hangingPunct="0"/>
            <a:r>
              <a:rPr lang="en-US" u="none">
                <a:latin typeface="Comic Sans MS" pitchFamily="66" charset="0"/>
              </a:rPr>
              <a:t>D</a:t>
            </a:r>
          </a:p>
        </p:txBody>
      </p:sp>
      <p:sp>
        <p:nvSpPr>
          <p:cNvPr id="35845" name="Text Box 5"/>
          <p:cNvSpPr txBox="1">
            <a:spLocks noChangeArrowheads="1"/>
          </p:cNvSpPr>
          <p:nvPr/>
        </p:nvSpPr>
        <p:spPr bwMode="auto">
          <a:xfrm>
            <a:off x="1225550" y="5765800"/>
            <a:ext cx="942975" cy="366713"/>
          </a:xfrm>
          <a:prstGeom prst="rect">
            <a:avLst/>
          </a:prstGeom>
          <a:noFill/>
          <a:ln w="9525" algn="ctr">
            <a:noFill/>
            <a:miter lim="800000"/>
            <a:headEnd/>
            <a:tailEnd/>
          </a:ln>
        </p:spPr>
        <p:txBody>
          <a:bodyPr wrap="none">
            <a:spAutoFit/>
          </a:bodyPr>
          <a:lstStyle/>
          <a:p>
            <a:pPr eaLnBrk="0" hangingPunct="0"/>
            <a:r>
              <a:rPr lang="en-US" u="none">
                <a:latin typeface="Comic Sans MS" pitchFamily="66" charset="0"/>
              </a:rPr>
              <a:t>D</a:t>
            </a:r>
            <a:r>
              <a:rPr lang="en-US" u="none" baseline="-25000">
                <a:latin typeface="Comic Sans MS" pitchFamily="66" charset="0"/>
              </a:rPr>
              <a:t>1</a:t>
            </a:r>
            <a:r>
              <a:rPr lang="en-US" u="none">
                <a:latin typeface="Comic Sans MS" pitchFamily="66" charset="0"/>
              </a:rPr>
              <a:t>,…,D</a:t>
            </a:r>
            <a:r>
              <a:rPr lang="en-US" u="none" baseline="-25000">
                <a:latin typeface="Comic Sans MS" pitchFamily="66" charset="0"/>
              </a:rPr>
              <a:t>n</a:t>
            </a:r>
          </a:p>
        </p:txBody>
      </p:sp>
      <p:sp>
        <p:nvSpPr>
          <p:cNvPr id="35846" name="Text Box 6"/>
          <p:cNvSpPr txBox="1">
            <a:spLocks noChangeArrowheads="1"/>
          </p:cNvSpPr>
          <p:nvPr/>
        </p:nvSpPr>
        <p:spPr bwMode="auto">
          <a:xfrm>
            <a:off x="5186363" y="2498725"/>
            <a:ext cx="3560762" cy="671513"/>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Orthogonal matching pursuit</a:t>
            </a:r>
          </a:p>
          <a:p>
            <a:pPr eaLnBrk="0" hangingPunct="0"/>
            <a:r>
              <a:rPr lang="en-US" u="none">
                <a:latin typeface="Comic Sans MS" pitchFamily="66" charset="0"/>
              </a:rPr>
              <a:t>(Mallat &amp; Zhang’93, Tropp’04)</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077913" y="161925"/>
            <a:ext cx="7015162" cy="646113"/>
          </a:xfrm>
          <a:prstGeom prst="rect">
            <a:avLst/>
          </a:prstGeom>
          <a:noFill/>
          <a:ln w="9525" algn="ctr">
            <a:noFill/>
            <a:miter lim="800000"/>
            <a:headEnd/>
            <a:tailEnd/>
          </a:ln>
        </p:spPr>
        <p:txBody>
          <a:bodyPr wrap="none">
            <a:spAutoFit/>
          </a:bodyPr>
          <a:lstStyle/>
          <a:p>
            <a:pPr eaLnBrk="0" hangingPunct="0"/>
            <a:r>
              <a:rPr lang="en-US" sz="3600" u="none">
                <a:solidFill>
                  <a:schemeClr val="tx2"/>
                </a:solidFill>
                <a:latin typeface="Comic Sans MS" pitchFamily="66" charset="0"/>
              </a:rPr>
              <a:t>Pixel-level classification results</a:t>
            </a:r>
          </a:p>
        </p:txBody>
      </p:sp>
      <p:sp>
        <p:nvSpPr>
          <p:cNvPr id="36867" name="Text Box 7"/>
          <p:cNvSpPr txBox="1">
            <a:spLocks noChangeArrowheads="1"/>
          </p:cNvSpPr>
          <p:nvPr/>
        </p:nvSpPr>
        <p:spPr bwMode="auto">
          <a:xfrm>
            <a:off x="681038" y="838200"/>
            <a:ext cx="4119562" cy="396875"/>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Qualitative results, Graz 02 data</a:t>
            </a:r>
          </a:p>
        </p:txBody>
      </p:sp>
      <p:sp>
        <p:nvSpPr>
          <p:cNvPr id="36868" name="Text Box 8"/>
          <p:cNvSpPr txBox="1">
            <a:spLocks noChangeArrowheads="1"/>
          </p:cNvSpPr>
          <p:nvPr/>
        </p:nvSpPr>
        <p:spPr bwMode="auto">
          <a:xfrm>
            <a:off x="5638800" y="5121275"/>
            <a:ext cx="3414713" cy="517525"/>
          </a:xfrm>
          <a:prstGeom prst="rect">
            <a:avLst/>
          </a:prstGeom>
          <a:solidFill>
            <a:srgbClr val="B2B2B2"/>
          </a:solidFill>
          <a:ln w="9525" algn="ctr">
            <a:noFill/>
            <a:miter lim="800000"/>
            <a:headEnd/>
            <a:tailEnd/>
          </a:ln>
        </p:spPr>
        <p:txBody>
          <a:bodyPr wrap="none">
            <a:spAutoFit/>
          </a:bodyPr>
          <a:lstStyle/>
          <a:p>
            <a:pPr eaLnBrk="0" hangingPunct="0"/>
            <a:r>
              <a:rPr lang="en-US" sz="1400" u="none"/>
              <a:t>Comparaison with </a:t>
            </a:r>
            <a:r>
              <a:rPr lang="en-US" sz="1400" u="none">
                <a:solidFill>
                  <a:schemeClr val="bg1"/>
                </a:solidFill>
              </a:rPr>
              <a:t>Pantofaru et al. (2006)</a:t>
            </a:r>
          </a:p>
          <a:p>
            <a:pPr eaLnBrk="0" hangingPunct="0"/>
            <a:r>
              <a:rPr lang="en-US" sz="1400" u="none"/>
              <a:t>and </a:t>
            </a:r>
            <a:r>
              <a:rPr lang="en-US" sz="1400" u="none">
                <a:solidFill>
                  <a:schemeClr val="bg2"/>
                </a:solidFill>
              </a:rPr>
              <a:t>Tuytelaars &amp; Schmid (2007).</a:t>
            </a:r>
          </a:p>
        </p:txBody>
      </p:sp>
      <p:sp>
        <p:nvSpPr>
          <p:cNvPr id="36869" name="Text Box 9"/>
          <p:cNvSpPr txBox="1">
            <a:spLocks noChangeArrowheads="1"/>
          </p:cNvSpPr>
          <p:nvPr/>
        </p:nvSpPr>
        <p:spPr bwMode="auto">
          <a:xfrm>
            <a:off x="6122988" y="2346325"/>
            <a:ext cx="2411412" cy="396875"/>
          </a:xfrm>
          <a:prstGeom prst="rect">
            <a:avLst/>
          </a:prstGeom>
          <a:noFill/>
          <a:ln w="9525" algn="ctr">
            <a:noFill/>
            <a:miter lim="800000"/>
            <a:headEnd/>
            <a:tailEnd/>
          </a:ln>
        </p:spPr>
        <p:txBody>
          <a:bodyPr wrap="none">
            <a:spAutoFit/>
          </a:bodyPr>
          <a:lstStyle/>
          <a:p>
            <a:pPr algn="ctr" eaLnBrk="0" hangingPunct="0"/>
            <a:r>
              <a:rPr lang="en-US" sz="2000" u="none">
                <a:latin typeface="Comic Sans MS" pitchFamily="66" charset="0"/>
              </a:rPr>
              <a:t>Quantative results</a:t>
            </a:r>
          </a:p>
        </p:txBody>
      </p:sp>
      <p:pic>
        <p:nvPicPr>
          <p:cNvPr id="36870" name="Picture 10"/>
          <p:cNvPicPr>
            <a:picLocks noChangeAspect="1" noChangeArrowheads="1"/>
          </p:cNvPicPr>
          <p:nvPr/>
        </p:nvPicPr>
        <p:blipFill>
          <a:blip r:embed="rId3" cstate="print"/>
          <a:srcRect/>
          <a:stretch>
            <a:fillRect/>
          </a:stretch>
        </p:blipFill>
        <p:spPr bwMode="auto">
          <a:xfrm>
            <a:off x="5486400" y="2770188"/>
            <a:ext cx="3657600" cy="2351087"/>
          </a:xfrm>
          <a:prstGeom prst="rect">
            <a:avLst/>
          </a:prstGeom>
          <a:noFill/>
          <a:ln w="9525" algn="ctr">
            <a:noFill/>
            <a:miter lim="800000"/>
            <a:headEnd/>
            <a:tailEnd/>
          </a:ln>
        </p:spPr>
      </p:pic>
      <p:pic>
        <p:nvPicPr>
          <p:cNvPr id="36871" name="Picture 35" descr="bike028o"/>
          <p:cNvPicPr>
            <a:picLocks noChangeAspect="1" noChangeArrowheads="1"/>
          </p:cNvPicPr>
          <p:nvPr/>
        </p:nvPicPr>
        <p:blipFill>
          <a:blip r:embed="rId4" cstate="print"/>
          <a:srcRect/>
          <a:stretch>
            <a:fillRect/>
          </a:stretch>
        </p:blipFill>
        <p:spPr bwMode="auto">
          <a:xfrm>
            <a:off x="0" y="1219200"/>
            <a:ext cx="1828800" cy="1371600"/>
          </a:xfrm>
          <a:prstGeom prst="rect">
            <a:avLst/>
          </a:prstGeom>
          <a:noFill/>
          <a:ln w="12700">
            <a:solidFill>
              <a:schemeClr val="tx1"/>
            </a:solidFill>
            <a:miter lim="800000"/>
            <a:headEnd/>
            <a:tailEnd/>
          </a:ln>
        </p:spPr>
      </p:pic>
      <p:pic>
        <p:nvPicPr>
          <p:cNvPr id="36872" name="Picture 36" descr="bike028h"/>
          <p:cNvPicPr>
            <a:picLocks noChangeAspect="1" noChangeArrowheads="1"/>
          </p:cNvPicPr>
          <p:nvPr/>
        </p:nvPicPr>
        <p:blipFill>
          <a:blip r:embed="rId5" cstate="print"/>
          <a:srcRect/>
          <a:stretch>
            <a:fillRect/>
          </a:stretch>
        </p:blipFill>
        <p:spPr bwMode="auto">
          <a:xfrm>
            <a:off x="1828800" y="1219200"/>
            <a:ext cx="1828800" cy="1371600"/>
          </a:xfrm>
          <a:prstGeom prst="rect">
            <a:avLst/>
          </a:prstGeom>
          <a:noFill/>
          <a:ln w="12700">
            <a:solidFill>
              <a:schemeClr val="tx1"/>
            </a:solidFill>
            <a:miter lim="800000"/>
            <a:headEnd/>
            <a:tailEnd/>
          </a:ln>
        </p:spPr>
      </p:pic>
      <p:pic>
        <p:nvPicPr>
          <p:cNvPr id="36873" name="Picture 37" descr="bike028"/>
          <p:cNvPicPr>
            <a:picLocks noChangeAspect="1" noChangeArrowheads="1"/>
          </p:cNvPicPr>
          <p:nvPr/>
        </p:nvPicPr>
        <p:blipFill>
          <a:blip r:embed="rId6" cstate="print"/>
          <a:srcRect/>
          <a:stretch>
            <a:fillRect/>
          </a:stretch>
        </p:blipFill>
        <p:spPr bwMode="auto">
          <a:xfrm>
            <a:off x="3657600" y="1219200"/>
            <a:ext cx="1820863" cy="1365250"/>
          </a:xfrm>
          <a:prstGeom prst="rect">
            <a:avLst/>
          </a:prstGeom>
          <a:noFill/>
          <a:ln w="12700">
            <a:solidFill>
              <a:schemeClr val="tx1"/>
            </a:solidFill>
            <a:miter lim="800000"/>
            <a:headEnd/>
            <a:tailEnd/>
          </a:ln>
        </p:spPr>
      </p:pic>
      <p:pic>
        <p:nvPicPr>
          <p:cNvPr id="36874" name="Picture 38" descr="bike014o"/>
          <p:cNvPicPr>
            <a:picLocks noChangeAspect="1" noChangeArrowheads="1"/>
          </p:cNvPicPr>
          <p:nvPr/>
        </p:nvPicPr>
        <p:blipFill>
          <a:blip r:embed="rId7" cstate="print"/>
          <a:srcRect/>
          <a:stretch>
            <a:fillRect/>
          </a:stretch>
        </p:blipFill>
        <p:spPr bwMode="auto">
          <a:xfrm>
            <a:off x="0" y="2590800"/>
            <a:ext cx="1828800" cy="1371600"/>
          </a:xfrm>
          <a:prstGeom prst="rect">
            <a:avLst/>
          </a:prstGeom>
          <a:noFill/>
          <a:ln w="12700">
            <a:solidFill>
              <a:schemeClr val="tx1"/>
            </a:solidFill>
            <a:miter lim="800000"/>
            <a:headEnd/>
            <a:tailEnd/>
          </a:ln>
        </p:spPr>
      </p:pic>
      <p:pic>
        <p:nvPicPr>
          <p:cNvPr id="36875" name="Picture 39" descr="bike014h"/>
          <p:cNvPicPr>
            <a:picLocks noChangeAspect="1" noChangeArrowheads="1"/>
          </p:cNvPicPr>
          <p:nvPr/>
        </p:nvPicPr>
        <p:blipFill>
          <a:blip r:embed="rId8" cstate="print"/>
          <a:srcRect/>
          <a:stretch>
            <a:fillRect/>
          </a:stretch>
        </p:blipFill>
        <p:spPr bwMode="auto">
          <a:xfrm>
            <a:off x="1828800" y="2590800"/>
            <a:ext cx="1828800" cy="1371600"/>
          </a:xfrm>
          <a:prstGeom prst="rect">
            <a:avLst/>
          </a:prstGeom>
          <a:noFill/>
          <a:ln w="12700">
            <a:solidFill>
              <a:schemeClr val="tx1"/>
            </a:solidFill>
            <a:miter lim="800000"/>
            <a:headEnd/>
            <a:tailEnd/>
          </a:ln>
        </p:spPr>
      </p:pic>
      <p:pic>
        <p:nvPicPr>
          <p:cNvPr id="36876" name="Picture 40" descr="bike014"/>
          <p:cNvPicPr>
            <a:picLocks noChangeAspect="1" noChangeArrowheads="1"/>
          </p:cNvPicPr>
          <p:nvPr/>
        </p:nvPicPr>
        <p:blipFill>
          <a:blip r:embed="rId9" cstate="print"/>
          <a:srcRect/>
          <a:stretch>
            <a:fillRect/>
          </a:stretch>
        </p:blipFill>
        <p:spPr bwMode="auto">
          <a:xfrm>
            <a:off x="3657600" y="2590800"/>
            <a:ext cx="1828800" cy="1371600"/>
          </a:xfrm>
          <a:prstGeom prst="rect">
            <a:avLst/>
          </a:prstGeom>
          <a:noFill/>
          <a:ln w="12700">
            <a:solidFill>
              <a:schemeClr val="tx1"/>
            </a:solidFill>
            <a:miter lim="800000"/>
            <a:headEnd/>
            <a:tailEnd/>
          </a:ln>
        </p:spPr>
      </p:pic>
      <p:pic>
        <p:nvPicPr>
          <p:cNvPr id="36877" name="Picture 41" descr="bike022o"/>
          <p:cNvPicPr>
            <a:picLocks noChangeAspect="1" noChangeArrowheads="1"/>
          </p:cNvPicPr>
          <p:nvPr/>
        </p:nvPicPr>
        <p:blipFill>
          <a:blip r:embed="rId10" cstate="print"/>
          <a:srcRect/>
          <a:stretch>
            <a:fillRect/>
          </a:stretch>
        </p:blipFill>
        <p:spPr bwMode="auto">
          <a:xfrm>
            <a:off x="0" y="3962400"/>
            <a:ext cx="1828800" cy="1371600"/>
          </a:xfrm>
          <a:prstGeom prst="rect">
            <a:avLst/>
          </a:prstGeom>
          <a:noFill/>
          <a:ln w="12700">
            <a:solidFill>
              <a:schemeClr val="tx1"/>
            </a:solidFill>
            <a:miter lim="800000"/>
            <a:headEnd/>
            <a:tailEnd/>
          </a:ln>
        </p:spPr>
      </p:pic>
      <p:pic>
        <p:nvPicPr>
          <p:cNvPr id="36878" name="Picture 42" descr="bike022h"/>
          <p:cNvPicPr>
            <a:picLocks noChangeAspect="1" noChangeArrowheads="1"/>
          </p:cNvPicPr>
          <p:nvPr/>
        </p:nvPicPr>
        <p:blipFill>
          <a:blip r:embed="rId11" cstate="print"/>
          <a:srcRect/>
          <a:stretch>
            <a:fillRect/>
          </a:stretch>
        </p:blipFill>
        <p:spPr bwMode="auto">
          <a:xfrm>
            <a:off x="1828800" y="3962400"/>
            <a:ext cx="1828800" cy="1371600"/>
          </a:xfrm>
          <a:prstGeom prst="rect">
            <a:avLst/>
          </a:prstGeom>
          <a:noFill/>
          <a:ln w="12700">
            <a:solidFill>
              <a:schemeClr val="tx1"/>
            </a:solidFill>
            <a:miter lim="800000"/>
            <a:headEnd/>
            <a:tailEnd/>
          </a:ln>
        </p:spPr>
      </p:pic>
      <p:pic>
        <p:nvPicPr>
          <p:cNvPr id="36879" name="Picture 43" descr="bike022"/>
          <p:cNvPicPr>
            <a:picLocks noChangeAspect="1" noChangeArrowheads="1"/>
          </p:cNvPicPr>
          <p:nvPr/>
        </p:nvPicPr>
        <p:blipFill>
          <a:blip r:embed="rId12" cstate="print"/>
          <a:srcRect/>
          <a:stretch>
            <a:fillRect/>
          </a:stretch>
        </p:blipFill>
        <p:spPr bwMode="auto">
          <a:xfrm>
            <a:off x="3657600" y="3962400"/>
            <a:ext cx="1828800" cy="1371600"/>
          </a:xfrm>
          <a:prstGeom prst="rect">
            <a:avLst/>
          </a:prstGeom>
          <a:noFill/>
          <a:ln w="12700">
            <a:solidFill>
              <a:schemeClr val="tx1"/>
            </a:solidFill>
            <a:miter lim="800000"/>
            <a:headEnd/>
            <a:tailEnd/>
          </a:ln>
        </p:spPr>
      </p:pic>
      <p:pic>
        <p:nvPicPr>
          <p:cNvPr id="36880" name="Picture 44" descr="bike076o"/>
          <p:cNvPicPr>
            <a:picLocks noChangeAspect="1" noChangeArrowheads="1"/>
          </p:cNvPicPr>
          <p:nvPr/>
        </p:nvPicPr>
        <p:blipFill>
          <a:blip r:embed="rId13" cstate="print"/>
          <a:srcRect/>
          <a:stretch>
            <a:fillRect/>
          </a:stretch>
        </p:blipFill>
        <p:spPr bwMode="auto">
          <a:xfrm>
            <a:off x="0" y="5334000"/>
            <a:ext cx="1828800" cy="1371600"/>
          </a:xfrm>
          <a:prstGeom prst="rect">
            <a:avLst/>
          </a:prstGeom>
          <a:noFill/>
          <a:ln w="12700">
            <a:solidFill>
              <a:schemeClr val="tx1"/>
            </a:solidFill>
            <a:miter lim="800000"/>
            <a:headEnd/>
            <a:tailEnd/>
          </a:ln>
        </p:spPr>
      </p:pic>
      <p:pic>
        <p:nvPicPr>
          <p:cNvPr id="36881" name="Picture 45" descr="bike076h"/>
          <p:cNvPicPr>
            <a:picLocks noChangeAspect="1" noChangeArrowheads="1"/>
          </p:cNvPicPr>
          <p:nvPr/>
        </p:nvPicPr>
        <p:blipFill>
          <a:blip r:embed="rId14" cstate="print"/>
          <a:srcRect/>
          <a:stretch>
            <a:fillRect/>
          </a:stretch>
        </p:blipFill>
        <p:spPr bwMode="auto">
          <a:xfrm>
            <a:off x="1828800" y="5334000"/>
            <a:ext cx="1828800" cy="1371600"/>
          </a:xfrm>
          <a:prstGeom prst="rect">
            <a:avLst/>
          </a:prstGeom>
          <a:noFill/>
          <a:ln w="12700">
            <a:solidFill>
              <a:schemeClr val="tx1"/>
            </a:solidFill>
            <a:miter lim="800000"/>
            <a:headEnd/>
            <a:tailEnd/>
          </a:ln>
        </p:spPr>
      </p:pic>
      <p:pic>
        <p:nvPicPr>
          <p:cNvPr id="36882" name="Picture 46" descr="bike076"/>
          <p:cNvPicPr>
            <a:picLocks noChangeAspect="1" noChangeArrowheads="1"/>
          </p:cNvPicPr>
          <p:nvPr/>
        </p:nvPicPr>
        <p:blipFill>
          <a:blip r:embed="rId15" cstate="print"/>
          <a:srcRect/>
          <a:stretch>
            <a:fillRect/>
          </a:stretch>
        </p:blipFill>
        <p:spPr bwMode="auto">
          <a:xfrm>
            <a:off x="3657600" y="5321300"/>
            <a:ext cx="1828800" cy="1371600"/>
          </a:xfrm>
          <a:prstGeom prst="rect">
            <a:avLst/>
          </a:prstGeom>
          <a:noFill/>
          <a:ln w="12700">
            <a:solidFill>
              <a:schemeClr val="tx1"/>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387350" y="1589088"/>
            <a:ext cx="8756650" cy="5016500"/>
          </a:xfrm>
          <a:prstGeom prst="rect">
            <a:avLst/>
          </a:prstGeom>
          <a:noFill/>
          <a:ln w="9525" algn="ctr">
            <a:noFill/>
            <a:miter lim="800000"/>
            <a:headEnd/>
            <a:tailEnd/>
          </a:ln>
        </p:spPr>
        <p:txBody>
          <a:bodyPr>
            <a:spAutoFit/>
          </a:bodyPr>
          <a:lstStyle/>
          <a:p>
            <a:pPr eaLnBrk="0" hangingPunct="0"/>
            <a:r>
              <a:rPr lang="en-US" sz="2800" u="none">
                <a:latin typeface="Symbol" pitchFamily="18" charset="2"/>
                <a:sym typeface="Symbol" pitchFamily="18" charset="2"/>
              </a:rPr>
              <a:t></a:t>
            </a:r>
            <a:r>
              <a:rPr lang="en-US" sz="2800" u="none" baseline="30000">
                <a:latin typeface="Comic Sans MS" pitchFamily="66" charset="0"/>
                <a:sym typeface="Symbol" pitchFamily="18" charset="2"/>
              </a:rPr>
              <a:t>*</a:t>
            </a:r>
            <a:r>
              <a:rPr lang="en-US" sz="2800" u="none">
                <a:latin typeface="Comic Sans MS" pitchFamily="66" charset="0"/>
              </a:rPr>
              <a:t>(x,D) = Argmin | x - D</a:t>
            </a:r>
            <a:r>
              <a:rPr lang="en-US" sz="2800" u="none">
                <a:latin typeface="Symbol" pitchFamily="18" charset="2"/>
                <a:sym typeface="Symbol" pitchFamily="18" charset="2"/>
              </a:rPr>
              <a:t> </a:t>
            </a:r>
            <a:r>
              <a:rPr lang="en-US" sz="2800" u="none">
                <a:latin typeface="Comic Sans MS" pitchFamily="66" charset="0"/>
              </a:rPr>
              <a:t>|</a:t>
            </a:r>
            <a:r>
              <a:rPr lang="en-US" sz="2800" u="none" baseline="-25000">
                <a:latin typeface="Comic Sans MS" pitchFamily="66" charset="0"/>
              </a:rPr>
              <a:t>2</a:t>
            </a:r>
            <a:r>
              <a:rPr lang="en-US" sz="2800" u="none" baseline="30000">
                <a:latin typeface="Comic Sans MS" pitchFamily="66" charset="0"/>
              </a:rPr>
              <a:t>2</a:t>
            </a:r>
            <a:r>
              <a:rPr lang="en-US" sz="2800" u="none">
                <a:latin typeface="Comic Sans MS" pitchFamily="66" charset="0"/>
              </a:rPr>
              <a:t>  s.t. |</a:t>
            </a:r>
            <a:r>
              <a:rPr lang="en-US" sz="2800" u="none">
                <a:latin typeface="Symbol" pitchFamily="18" charset="2"/>
                <a:sym typeface="Symbol" pitchFamily="18" charset="2"/>
              </a:rPr>
              <a:t></a:t>
            </a:r>
            <a:r>
              <a:rPr lang="en-US" sz="2800" u="none">
                <a:latin typeface="Comic Sans MS" pitchFamily="66" charset="0"/>
              </a:rPr>
              <a:t>|</a:t>
            </a:r>
            <a:r>
              <a:rPr lang="en-US" sz="2800" u="none" baseline="-25000">
                <a:solidFill>
                  <a:schemeClr val="tx2"/>
                </a:solidFill>
                <a:latin typeface="Comic Sans MS" pitchFamily="66" charset="0"/>
              </a:rPr>
              <a:t>1</a:t>
            </a:r>
            <a:r>
              <a:rPr lang="en-US" sz="2800" u="none">
                <a:latin typeface="Comic Sans MS" pitchFamily="66" charset="0"/>
              </a:rPr>
              <a:t> ≤ L</a:t>
            </a:r>
          </a:p>
          <a:p>
            <a:pPr eaLnBrk="0" hangingPunct="0"/>
            <a:endParaRPr lang="en-US" sz="2800" u="none">
              <a:latin typeface="Comic Sans MS" pitchFamily="66" charset="0"/>
            </a:endParaRPr>
          </a:p>
          <a:p>
            <a:pPr eaLnBrk="0" hangingPunct="0"/>
            <a:r>
              <a:rPr lang="en-US" sz="2800" u="none">
                <a:latin typeface="Comic Sans MS" pitchFamily="66" charset="0"/>
              </a:rPr>
              <a:t>R</a:t>
            </a:r>
            <a:r>
              <a:rPr lang="en-US" sz="2800" u="none" baseline="30000">
                <a:latin typeface="Comic Sans MS" pitchFamily="66" charset="0"/>
              </a:rPr>
              <a:t>*</a:t>
            </a:r>
            <a:r>
              <a:rPr lang="en-US" sz="2800" u="none">
                <a:latin typeface="Comic Sans MS" pitchFamily="66" charset="0"/>
              </a:rPr>
              <a:t>(x,D) = | x – D</a:t>
            </a:r>
            <a:r>
              <a:rPr lang="en-US" sz="2800" u="none">
                <a:latin typeface="Symbol" pitchFamily="18" charset="2"/>
                <a:sym typeface="Symbol" pitchFamily="18" charset="2"/>
              </a:rPr>
              <a:t></a:t>
            </a:r>
            <a:r>
              <a:rPr lang="en-US" sz="2800" u="none" baseline="30000">
                <a:latin typeface="Comic Sans MS" pitchFamily="66" charset="0"/>
                <a:sym typeface="Symbol" pitchFamily="18" charset="2"/>
              </a:rPr>
              <a:t>*</a:t>
            </a:r>
            <a:r>
              <a:rPr lang="en-US" sz="2800" u="none">
                <a:latin typeface="Comic Sans MS" pitchFamily="66" charset="0"/>
              </a:rPr>
              <a:t>|</a:t>
            </a:r>
            <a:r>
              <a:rPr lang="en-US" sz="2800" u="none" baseline="-25000">
                <a:latin typeface="Comic Sans MS" pitchFamily="66" charset="0"/>
              </a:rPr>
              <a:t>2</a:t>
            </a:r>
            <a:r>
              <a:rPr lang="en-US" sz="2800" u="none" baseline="55000">
                <a:latin typeface="Symbol" pitchFamily="18" charset="2"/>
              </a:rPr>
              <a:t>2</a:t>
            </a:r>
            <a:endParaRPr lang="en-US" sz="2800" u="none">
              <a:latin typeface="Symbol" pitchFamily="18" charset="2"/>
            </a:endParaRPr>
          </a:p>
          <a:p>
            <a:pPr eaLnBrk="0" hangingPunct="0"/>
            <a:endParaRPr lang="en-US" sz="2800" u="none">
              <a:latin typeface="Comic Sans MS" pitchFamily="66" charset="0"/>
            </a:endParaRPr>
          </a:p>
          <a:p>
            <a:pPr eaLnBrk="0" hangingPunct="0"/>
            <a:r>
              <a:rPr lang="en-US" sz="2800" u="none">
                <a:solidFill>
                  <a:schemeClr val="accent2"/>
                </a:solidFill>
                <a:latin typeface="Comic Sans MS" pitchFamily="66" charset="0"/>
              </a:rPr>
              <a:t>Reconstruction (Lee, Battle, Rajat, Ng’07):</a:t>
            </a:r>
            <a:endParaRPr lang="en-US" sz="2800" u="none">
              <a:latin typeface="Comic Sans MS" pitchFamily="66" charset="0"/>
            </a:endParaRPr>
          </a:p>
          <a:p>
            <a:pPr eaLnBrk="0" hangingPunct="0"/>
            <a:r>
              <a:rPr lang="en-US" sz="2800" u="none">
                <a:latin typeface="Comic Sans MS" pitchFamily="66" charset="0"/>
              </a:rPr>
              <a:t>	min </a:t>
            </a:r>
            <a:r>
              <a:rPr lang="en-US" sz="2800" u="none">
                <a:latin typeface="Symbol" pitchFamily="18" charset="2"/>
                <a:sym typeface="Symbol" pitchFamily="18" charset="2"/>
              </a:rPr>
              <a:t></a:t>
            </a:r>
            <a:r>
              <a:rPr lang="en-US" sz="2800" u="none" baseline="-25000">
                <a:latin typeface="Comic Sans MS" pitchFamily="66" charset="0"/>
                <a:sym typeface="Symbol" pitchFamily="18" charset="2"/>
              </a:rPr>
              <a:t>l</a:t>
            </a:r>
            <a:r>
              <a:rPr lang="en-US" sz="2800" u="none">
                <a:latin typeface="Comic Sans MS" pitchFamily="66" charset="0"/>
              </a:rPr>
              <a:t> R</a:t>
            </a:r>
            <a:r>
              <a:rPr lang="en-US" sz="2800" u="none" baseline="30000">
                <a:latin typeface="Comic Sans MS" pitchFamily="66" charset="0"/>
              </a:rPr>
              <a:t>*</a:t>
            </a:r>
            <a:r>
              <a:rPr lang="en-US" sz="2800" u="none">
                <a:latin typeface="Comic Sans MS" pitchFamily="66" charset="0"/>
              </a:rPr>
              <a:t>(x</a:t>
            </a:r>
            <a:r>
              <a:rPr lang="en-US" sz="2800" u="none" baseline="-25000">
                <a:latin typeface="Comic Sans MS" pitchFamily="66" charset="0"/>
              </a:rPr>
              <a:t>l</a:t>
            </a:r>
            <a:r>
              <a:rPr lang="en-US" sz="2800" u="none">
                <a:latin typeface="Comic Sans MS" pitchFamily="66" charset="0"/>
              </a:rPr>
              <a:t>,D) </a:t>
            </a:r>
          </a:p>
          <a:p>
            <a:pPr eaLnBrk="0" hangingPunct="0"/>
            <a:endParaRPr lang="en-US" sz="2800" u="none">
              <a:solidFill>
                <a:schemeClr val="accent2"/>
              </a:solidFill>
              <a:latin typeface="Comic Sans MS" pitchFamily="66" charset="0"/>
            </a:endParaRPr>
          </a:p>
          <a:p>
            <a:pPr eaLnBrk="0" hangingPunct="0"/>
            <a:r>
              <a:rPr lang="en-US" sz="2800" u="none">
                <a:solidFill>
                  <a:srgbClr val="FF0000"/>
                </a:solidFill>
                <a:latin typeface="Comic Sans MS" pitchFamily="66" charset="0"/>
              </a:rPr>
              <a:t>Discrimination:</a:t>
            </a:r>
            <a:endParaRPr lang="en-US" sz="2800" u="none">
              <a:latin typeface="Comic Sans MS" pitchFamily="66" charset="0"/>
            </a:endParaRPr>
          </a:p>
          <a:p>
            <a:pPr eaLnBrk="0" hangingPunct="0"/>
            <a:r>
              <a:rPr lang="en-US" sz="2800" u="none">
                <a:latin typeface="Comic Sans MS" pitchFamily="66" charset="0"/>
              </a:rPr>
              <a:t>	min </a:t>
            </a:r>
            <a:r>
              <a:rPr lang="en-US" sz="2800" u="none">
                <a:latin typeface="Symbol" pitchFamily="18" charset="2"/>
                <a:sym typeface="Symbol" pitchFamily="18" charset="2"/>
              </a:rPr>
              <a:t></a:t>
            </a:r>
            <a:r>
              <a:rPr lang="en-US" sz="2800" u="none" baseline="-25000">
                <a:latin typeface="Comic Sans MS" pitchFamily="66" charset="0"/>
                <a:sym typeface="Symbol" pitchFamily="18" charset="2"/>
              </a:rPr>
              <a:t>i,l</a:t>
            </a:r>
            <a:r>
              <a:rPr lang="en-US" sz="2800" u="none">
                <a:latin typeface="Comic Sans MS" pitchFamily="66" charset="0"/>
              </a:rPr>
              <a:t> C</a:t>
            </a:r>
            <a:r>
              <a:rPr lang="en-US" sz="2800" u="none" baseline="-25000">
                <a:latin typeface="Comic Sans MS" pitchFamily="66" charset="0"/>
              </a:rPr>
              <a:t>i</a:t>
            </a:r>
            <a:r>
              <a:rPr lang="en-US" sz="2800" u="none" baseline="30000">
                <a:latin typeface="Symbol" pitchFamily="18" charset="2"/>
                <a:sym typeface="Symbol" pitchFamily="18" charset="2"/>
              </a:rPr>
              <a:t></a:t>
            </a:r>
            <a:r>
              <a:rPr lang="en-US" sz="2800" u="none">
                <a:latin typeface="Comic Sans MS" pitchFamily="66" charset="0"/>
              </a:rPr>
              <a:t> [R</a:t>
            </a:r>
            <a:r>
              <a:rPr lang="en-US" sz="2800" u="none" baseline="30000">
                <a:latin typeface="Comic Sans MS" pitchFamily="66" charset="0"/>
              </a:rPr>
              <a:t>*</a:t>
            </a:r>
            <a:r>
              <a:rPr lang="en-US" sz="2800" u="none">
                <a:latin typeface="Comic Sans MS" pitchFamily="66" charset="0"/>
              </a:rPr>
              <a:t>(x</a:t>
            </a:r>
            <a:r>
              <a:rPr lang="en-US" sz="2800" u="none" baseline="-25000">
                <a:latin typeface="Comic Sans MS" pitchFamily="66" charset="0"/>
              </a:rPr>
              <a:t>l</a:t>
            </a:r>
            <a:r>
              <a:rPr lang="en-US" sz="2800" u="none">
                <a:latin typeface="Comic Sans MS" pitchFamily="66" charset="0"/>
              </a:rPr>
              <a:t>,D</a:t>
            </a:r>
            <a:r>
              <a:rPr lang="en-US" sz="2800" u="none" baseline="-25000">
                <a:latin typeface="Comic Sans MS" pitchFamily="66" charset="0"/>
              </a:rPr>
              <a:t>1</a:t>
            </a:r>
            <a:r>
              <a:rPr lang="en-US" sz="2800" u="none">
                <a:latin typeface="Comic Sans MS" pitchFamily="66" charset="0"/>
              </a:rPr>
              <a:t>),…,R</a:t>
            </a:r>
            <a:r>
              <a:rPr lang="en-US" sz="2800" u="none" baseline="30000">
                <a:latin typeface="Comic Sans MS" pitchFamily="66" charset="0"/>
              </a:rPr>
              <a:t>*</a:t>
            </a:r>
            <a:r>
              <a:rPr lang="en-US" sz="2800" u="none">
                <a:latin typeface="Comic Sans MS" pitchFamily="66" charset="0"/>
              </a:rPr>
              <a:t>(x</a:t>
            </a:r>
            <a:r>
              <a:rPr lang="en-US" sz="2800" u="none" baseline="-25000">
                <a:latin typeface="Comic Sans MS" pitchFamily="66" charset="0"/>
              </a:rPr>
              <a:t>l</a:t>
            </a:r>
            <a:r>
              <a:rPr lang="en-US" sz="2800" u="none">
                <a:latin typeface="Comic Sans MS" pitchFamily="66" charset="0"/>
              </a:rPr>
              <a:t>,D</a:t>
            </a:r>
            <a:r>
              <a:rPr lang="en-US" sz="2800" u="none" baseline="-25000">
                <a:latin typeface="Comic Sans MS" pitchFamily="66" charset="0"/>
              </a:rPr>
              <a:t>n</a:t>
            </a:r>
            <a:r>
              <a:rPr lang="en-US" sz="2800" u="none">
                <a:latin typeface="Comic Sans MS" pitchFamily="66" charset="0"/>
              </a:rPr>
              <a:t>)] + </a:t>
            </a:r>
            <a:r>
              <a:rPr lang="en-US" sz="2800" u="none">
                <a:latin typeface="Symbol" pitchFamily="18" charset="2"/>
                <a:sym typeface="Symbol" pitchFamily="18" charset="2"/>
              </a:rPr>
              <a:t></a:t>
            </a:r>
            <a:r>
              <a:rPr lang="en-US" sz="2800" u="none">
                <a:latin typeface="Comic Sans MS" pitchFamily="66" charset="0"/>
              </a:rPr>
              <a:t> R</a:t>
            </a:r>
            <a:r>
              <a:rPr lang="en-US" sz="2800" u="none" baseline="30000">
                <a:latin typeface="Comic Sans MS" pitchFamily="66" charset="0"/>
              </a:rPr>
              <a:t>*</a:t>
            </a:r>
            <a:r>
              <a:rPr lang="en-US" sz="2800" u="none">
                <a:latin typeface="Comic Sans MS" pitchFamily="66" charset="0"/>
              </a:rPr>
              <a:t>(x</a:t>
            </a:r>
            <a:r>
              <a:rPr lang="en-US" sz="2800" u="none" baseline="-25000">
                <a:latin typeface="Comic Sans MS" pitchFamily="66" charset="0"/>
              </a:rPr>
              <a:t>l</a:t>
            </a:r>
            <a:r>
              <a:rPr lang="en-US" sz="2800" u="none">
                <a:latin typeface="Comic Sans MS" pitchFamily="66" charset="0"/>
              </a:rPr>
              <a:t>,D</a:t>
            </a:r>
            <a:r>
              <a:rPr lang="en-US" sz="2800" u="none" baseline="-25000">
                <a:latin typeface="Comic Sans MS" pitchFamily="66" charset="0"/>
              </a:rPr>
              <a:t>i</a:t>
            </a:r>
            <a:r>
              <a:rPr lang="en-US" sz="2800" u="none">
                <a:latin typeface="Comic Sans MS" pitchFamily="66" charset="0"/>
              </a:rPr>
              <a:t>)</a:t>
            </a:r>
          </a:p>
          <a:p>
            <a:pPr eaLnBrk="0" hangingPunct="0"/>
            <a:endParaRPr lang="en-US" sz="2800" u="none">
              <a:latin typeface="Comic Sans MS" pitchFamily="66" charset="0"/>
            </a:endParaRPr>
          </a:p>
          <a:p>
            <a:pPr eaLnBrk="0" hangingPunct="0"/>
            <a:r>
              <a:rPr lang="en-US" sz="2000" u="none">
                <a:latin typeface="Comic Sans MS" pitchFamily="66" charset="0"/>
              </a:rPr>
              <a:t>(Partial dictionary update with Newtown iterations on the dual problem; partial fast sparse coding with projected gradient descent.)</a:t>
            </a:r>
          </a:p>
        </p:txBody>
      </p:sp>
      <p:sp>
        <p:nvSpPr>
          <p:cNvPr id="37891" name="Text Box 3"/>
          <p:cNvSpPr txBox="1">
            <a:spLocks noChangeArrowheads="1"/>
          </p:cNvSpPr>
          <p:nvPr/>
        </p:nvSpPr>
        <p:spPr bwMode="auto">
          <a:xfrm>
            <a:off x="1489075" y="4122738"/>
            <a:ext cx="349250" cy="366712"/>
          </a:xfrm>
          <a:prstGeom prst="rect">
            <a:avLst/>
          </a:prstGeom>
          <a:noFill/>
          <a:ln w="9525" algn="ctr">
            <a:noFill/>
            <a:miter lim="800000"/>
            <a:headEnd/>
            <a:tailEnd/>
          </a:ln>
        </p:spPr>
        <p:txBody>
          <a:bodyPr wrap="none">
            <a:spAutoFit/>
          </a:bodyPr>
          <a:lstStyle/>
          <a:p>
            <a:pPr eaLnBrk="0" hangingPunct="0"/>
            <a:r>
              <a:rPr lang="en-US" u="none">
                <a:latin typeface="Comic Sans MS" pitchFamily="66" charset="0"/>
              </a:rPr>
              <a:t>D</a:t>
            </a:r>
          </a:p>
        </p:txBody>
      </p:sp>
      <p:sp>
        <p:nvSpPr>
          <p:cNvPr id="37892" name="Text Box 4"/>
          <p:cNvSpPr txBox="1">
            <a:spLocks noChangeArrowheads="1"/>
          </p:cNvSpPr>
          <p:nvPr/>
        </p:nvSpPr>
        <p:spPr bwMode="auto">
          <a:xfrm>
            <a:off x="1225550" y="5437188"/>
            <a:ext cx="942975" cy="366712"/>
          </a:xfrm>
          <a:prstGeom prst="rect">
            <a:avLst/>
          </a:prstGeom>
          <a:noFill/>
          <a:ln w="9525" algn="ctr">
            <a:noFill/>
            <a:miter lim="800000"/>
            <a:headEnd/>
            <a:tailEnd/>
          </a:ln>
        </p:spPr>
        <p:txBody>
          <a:bodyPr wrap="none">
            <a:spAutoFit/>
          </a:bodyPr>
          <a:lstStyle/>
          <a:p>
            <a:pPr eaLnBrk="0" hangingPunct="0"/>
            <a:r>
              <a:rPr lang="en-US" u="none">
                <a:latin typeface="Comic Sans MS" pitchFamily="66" charset="0"/>
              </a:rPr>
              <a:t>D</a:t>
            </a:r>
            <a:r>
              <a:rPr lang="en-US" u="none" baseline="-25000">
                <a:latin typeface="Comic Sans MS" pitchFamily="66" charset="0"/>
              </a:rPr>
              <a:t>1</a:t>
            </a:r>
            <a:r>
              <a:rPr lang="en-US" u="none">
                <a:latin typeface="Comic Sans MS" pitchFamily="66" charset="0"/>
              </a:rPr>
              <a:t>,…,D</a:t>
            </a:r>
            <a:r>
              <a:rPr lang="en-US" u="none" baseline="-25000">
                <a:latin typeface="Comic Sans MS" pitchFamily="66" charset="0"/>
              </a:rPr>
              <a:t>n</a:t>
            </a:r>
          </a:p>
        </p:txBody>
      </p:sp>
      <p:sp>
        <p:nvSpPr>
          <p:cNvPr id="37893" name="Text Box 5"/>
          <p:cNvSpPr txBox="1">
            <a:spLocks noChangeArrowheads="1"/>
          </p:cNvSpPr>
          <p:nvPr/>
        </p:nvSpPr>
        <p:spPr bwMode="auto">
          <a:xfrm>
            <a:off x="5186363" y="2332038"/>
            <a:ext cx="3455987" cy="677862"/>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Lasso: Convex optimization </a:t>
            </a:r>
          </a:p>
          <a:p>
            <a:pPr eaLnBrk="0" hangingPunct="0"/>
            <a:r>
              <a:rPr lang="en-US" u="none">
                <a:latin typeface="Comic Sans MS" pitchFamily="66" charset="0"/>
              </a:rPr>
              <a:t>(LARS: Efron et al.’04)</a:t>
            </a:r>
          </a:p>
        </p:txBody>
      </p:sp>
      <p:sp>
        <p:nvSpPr>
          <p:cNvPr id="37894" name="Text Box 6"/>
          <p:cNvSpPr txBox="1">
            <a:spLocks noChangeArrowheads="1"/>
          </p:cNvSpPr>
          <p:nvPr/>
        </p:nvSpPr>
        <p:spPr bwMode="auto">
          <a:xfrm>
            <a:off x="260350" y="100013"/>
            <a:ext cx="8631238" cy="1077912"/>
          </a:xfrm>
          <a:prstGeom prst="rect">
            <a:avLst/>
          </a:prstGeom>
          <a:noFill/>
          <a:ln w="9525" algn="ctr">
            <a:noFill/>
            <a:miter lim="800000"/>
            <a:headEnd/>
            <a:tailEnd/>
          </a:ln>
        </p:spPr>
        <p:txBody>
          <a:bodyPr wrap="none">
            <a:spAutoFit/>
          </a:bodyPr>
          <a:lstStyle/>
          <a:p>
            <a:pPr algn="ctr" eaLnBrk="0" hangingPunct="0"/>
            <a:r>
              <a:rPr lang="en-US" sz="3600" u="none">
                <a:solidFill>
                  <a:schemeClr val="tx2"/>
                </a:solidFill>
                <a:latin typeface="Comic Sans MS" pitchFamily="66" charset="0"/>
              </a:rPr>
              <a:t>L</a:t>
            </a:r>
            <a:r>
              <a:rPr lang="en-US" sz="3600" u="none" baseline="-25000">
                <a:solidFill>
                  <a:schemeClr val="tx2"/>
                </a:solidFill>
                <a:latin typeface="Comic Sans MS" pitchFamily="66" charset="0"/>
              </a:rPr>
              <a:t>1</a:t>
            </a:r>
            <a:r>
              <a:rPr lang="en-US" sz="3600" u="none">
                <a:solidFill>
                  <a:schemeClr val="tx2"/>
                </a:solidFill>
                <a:latin typeface="Comic Sans MS" pitchFamily="66" charset="0"/>
              </a:rPr>
              <a:t> local sparse image representations</a:t>
            </a:r>
          </a:p>
          <a:p>
            <a:pPr algn="ctr" eaLnBrk="0" hangingPunct="0"/>
            <a:r>
              <a:rPr lang="en-US" sz="2800" u="none">
                <a:latin typeface="Comic Sans MS" pitchFamily="66" charset="0"/>
              </a:rPr>
              <a:t>(Mairal, Leordeanu, Bach, Hebert, Ponce, ECCV’08)</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
          <p:cNvGrpSpPr>
            <a:grpSpLocks/>
          </p:cNvGrpSpPr>
          <p:nvPr/>
        </p:nvGrpSpPr>
        <p:grpSpPr bwMode="auto">
          <a:xfrm>
            <a:off x="377825" y="1296988"/>
            <a:ext cx="2692400" cy="1965325"/>
            <a:chOff x="521" y="1488"/>
            <a:chExt cx="3280" cy="2150"/>
          </a:xfrm>
        </p:grpSpPr>
        <p:pic>
          <p:nvPicPr>
            <p:cNvPr id="6202" name="Picture 3" descr="casinoroyale_bonddrinking"/>
            <p:cNvPicPr>
              <a:picLocks noChangeAspect="1" noChangeArrowheads="1"/>
            </p:cNvPicPr>
            <p:nvPr/>
          </p:nvPicPr>
          <p:blipFill>
            <a:blip r:embed="rId3" cstate="print"/>
            <a:srcRect/>
            <a:stretch>
              <a:fillRect/>
            </a:stretch>
          </p:blipFill>
          <p:spPr bwMode="auto">
            <a:xfrm>
              <a:off x="576" y="1488"/>
              <a:ext cx="3225" cy="2150"/>
            </a:xfrm>
            <a:prstGeom prst="rect">
              <a:avLst/>
            </a:prstGeom>
            <a:noFill/>
            <a:ln w="9525">
              <a:noFill/>
              <a:miter lim="800000"/>
              <a:headEnd/>
              <a:tailEnd/>
            </a:ln>
          </p:spPr>
        </p:pic>
        <p:sp>
          <p:nvSpPr>
            <p:cNvPr id="6203" name="Rectangle 4"/>
            <p:cNvSpPr>
              <a:spLocks noChangeArrowheads="1"/>
            </p:cNvSpPr>
            <p:nvPr/>
          </p:nvSpPr>
          <p:spPr bwMode="auto">
            <a:xfrm>
              <a:off x="1872" y="2592"/>
              <a:ext cx="749" cy="314"/>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glass</a:t>
              </a:r>
              <a:endParaRPr lang="fr-FR" sz="1200" b="1" u="none">
                <a:solidFill>
                  <a:srgbClr val="FF0000"/>
                </a:solidFill>
                <a:latin typeface="Times New Roman" pitchFamily="18" charset="0"/>
                <a:cs typeface="Times New Roman" pitchFamily="18" charset="0"/>
              </a:endParaRPr>
            </a:p>
          </p:txBody>
        </p:sp>
        <p:sp>
          <p:nvSpPr>
            <p:cNvPr id="6204" name="Rectangle 5"/>
            <p:cNvSpPr>
              <a:spLocks noChangeArrowheads="1"/>
            </p:cNvSpPr>
            <p:nvPr/>
          </p:nvSpPr>
          <p:spPr bwMode="auto">
            <a:xfrm>
              <a:off x="2400" y="3072"/>
              <a:ext cx="816" cy="288"/>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candle</a:t>
              </a:r>
              <a:endParaRPr lang="fr-FR" sz="1200" b="1" u="none">
                <a:solidFill>
                  <a:srgbClr val="FF0000"/>
                </a:solidFill>
                <a:latin typeface="Times New Roman" pitchFamily="18" charset="0"/>
                <a:cs typeface="Times New Roman" pitchFamily="18" charset="0"/>
              </a:endParaRPr>
            </a:p>
          </p:txBody>
        </p:sp>
        <p:sp>
          <p:nvSpPr>
            <p:cNvPr id="6205" name="Rectangle 6"/>
            <p:cNvSpPr>
              <a:spLocks noChangeArrowheads="1"/>
            </p:cNvSpPr>
            <p:nvPr/>
          </p:nvSpPr>
          <p:spPr bwMode="auto">
            <a:xfrm>
              <a:off x="1892" y="1680"/>
              <a:ext cx="961" cy="30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person</a:t>
              </a:r>
              <a:endParaRPr lang="fr-FR" sz="1200" b="1" u="none">
                <a:solidFill>
                  <a:srgbClr val="FF0000"/>
                </a:solidFill>
                <a:latin typeface="Times New Roman" pitchFamily="18" charset="0"/>
                <a:cs typeface="Times New Roman" pitchFamily="18" charset="0"/>
              </a:endParaRPr>
            </a:p>
          </p:txBody>
        </p:sp>
        <p:sp>
          <p:nvSpPr>
            <p:cNvPr id="6206" name="Rectangle 7"/>
            <p:cNvSpPr>
              <a:spLocks noChangeArrowheads="1"/>
            </p:cNvSpPr>
            <p:nvPr/>
          </p:nvSpPr>
          <p:spPr bwMode="auto">
            <a:xfrm>
              <a:off x="521" y="2190"/>
              <a:ext cx="1003" cy="303"/>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FF00"/>
                  </a:solidFill>
                  <a:cs typeface="Times New Roman" pitchFamily="18" charset="0"/>
                </a:rPr>
                <a:t>drinking</a:t>
              </a:r>
              <a:endParaRPr lang="fr-FR" sz="1200" b="1" u="none">
                <a:solidFill>
                  <a:srgbClr val="FFFF00"/>
                </a:solidFill>
                <a:latin typeface="Times New Roman" pitchFamily="18" charset="0"/>
                <a:cs typeface="Times New Roman" pitchFamily="18" charset="0"/>
              </a:endParaRPr>
            </a:p>
          </p:txBody>
        </p:sp>
        <p:sp>
          <p:nvSpPr>
            <p:cNvPr id="6207" name="Rectangle 8"/>
            <p:cNvSpPr>
              <a:spLocks noChangeArrowheads="1"/>
            </p:cNvSpPr>
            <p:nvPr/>
          </p:nvSpPr>
          <p:spPr bwMode="auto">
            <a:xfrm>
              <a:off x="608" y="1536"/>
              <a:ext cx="912" cy="288"/>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FF00"/>
                  </a:solidFill>
                  <a:cs typeface="Times New Roman" pitchFamily="18" charset="0"/>
                </a:rPr>
                <a:t>indoors</a:t>
              </a:r>
              <a:endParaRPr lang="fr-FR" sz="1200" b="1" u="none">
                <a:solidFill>
                  <a:srgbClr val="00FF00"/>
                </a:solidFill>
                <a:latin typeface="Times New Roman" pitchFamily="18" charset="0"/>
                <a:cs typeface="Times New Roman" pitchFamily="18" charset="0"/>
              </a:endParaRPr>
            </a:p>
          </p:txBody>
        </p:sp>
      </p:grpSp>
      <p:grpSp>
        <p:nvGrpSpPr>
          <p:cNvPr id="6147" name="Group 9"/>
          <p:cNvGrpSpPr>
            <a:grpSpLocks/>
          </p:cNvGrpSpPr>
          <p:nvPr/>
        </p:nvGrpSpPr>
        <p:grpSpPr bwMode="auto">
          <a:xfrm>
            <a:off x="6356350" y="1081088"/>
            <a:ext cx="2719388" cy="1989137"/>
            <a:chOff x="1296" y="1920"/>
            <a:chExt cx="3511" cy="2161"/>
          </a:xfrm>
        </p:grpSpPr>
        <p:pic>
          <p:nvPicPr>
            <p:cNvPr id="6193" name="Picture 10" descr="casinoroyale_kidnapping"/>
            <p:cNvPicPr>
              <a:picLocks noChangeAspect="1" noChangeArrowheads="1"/>
            </p:cNvPicPr>
            <p:nvPr/>
          </p:nvPicPr>
          <p:blipFill>
            <a:blip r:embed="rId4" cstate="print"/>
            <a:srcRect/>
            <a:stretch>
              <a:fillRect/>
            </a:stretch>
          </p:blipFill>
          <p:spPr bwMode="auto">
            <a:xfrm>
              <a:off x="1296" y="1920"/>
              <a:ext cx="3242" cy="2161"/>
            </a:xfrm>
            <a:prstGeom prst="rect">
              <a:avLst/>
            </a:prstGeom>
            <a:noFill/>
            <a:ln w="9525">
              <a:noFill/>
              <a:miter lim="800000"/>
              <a:headEnd/>
              <a:tailEnd/>
            </a:ln>
          </p:spPr>
        </p:pic>
        <p:sp>
          <p:nvSpPr>
            <p:cNvPr id="6194" name="Rectangle 11"/>
            <p:cNvSpPr>
              <a:spLocks noChangeArrowheads="1"/>
            </p:cNvSpPr>
            <p:nvPr/>
          </p:nvSpPr>
          <p:spPr bwMode="auto">
            <a:xfrm>
              <a:off x="3600" y="3552"/>
              <a:ext cx="643" cy="30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car</a:t>
              </a:r>
              <a:endParaRPr lang="fr-FR" sz="1200" b="1" u="none">
                <a:solidFill>
                  <a:srgbClr val="FF0000"/>
                </a:solidFill>
                <a:latin typeface="Times New Roman" pitchFamily="18" charset="0"/>
                <a:cs typeface="Times New Roman" pitchFamily="18" charset="0"/>
              </a:endParaRPr>
            </a:p>
          </p:txBody>
        </p:sp>
        <p:sp>
          <p:nvSpPr>
            <p:cNvPr id="6195" name="Rectangle 12"/>
            <p:cNvSpPr>
              <a:spLocks noChangeArrowheads="1"/>
            </p:cNvSpPr>
            <p:nvPr/>
          </p:nvSpPr>
          <p:spPr bwMode="auto">
            <a:xfrm>
              <a:off x="2640" y="2592"/>
              <a:ext cx="652" cy="30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car</a:t>
              </a:r>
              <a:endParaRPr lang="fr-FR" sz="1200" b="1" u="none">
                <a:solidFill>
                  <a:srgbClr val="FF0000"/>
                </a:solidFill>
                <a:latin typeface="Times New Roman" pitchFamily="18" charset="0"/>
                <a:cs typeface="Times New Roman" pitchFamily="18" charset="0"/>
              </a:endParaRPr>
            </a:p>
          </p:txBody>
        </p:sp>
        <p:sp>
          <p:nvSpPr>
            <p:cNvPr id="6196" name="Rectangle 13"/>
            <p:cNvSpPr>
              <a:spLocks noChangeArrowheads="1"/>
            </p:cNvSpPr>
            <p:nvPr/>
          </p:nvSpPr>
          <p:spPr bwMode="auto">
            <a:xfrm>
              <a:off x="2112" y="3408"/>
              <a:ext cx="598" cy="30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car</a:t>
              </a:r>
              <a:endParaRPr lang="fr-FR" sz="1200" b="1" u="none">
                <a:solidFill>
                  <a:srgbClr val="FF0000"/>
                </a:solidFill>
                <a:latin typeface="Times New Roman" pitchFamily="18" charset="0"/>
                <a:cs typeface="Times New Roman" pitchFamily="18" charset="0"/>
              </a:endParaRPr>
            </a:p>
          </p:txBody>
        </p:sp>
        <p:sp>
          <p:nvSpPr>
            <p:cNvPr id="6197" name="Rectangle 14"/>
            <p:cNvSpPr>
              <a:spLocks noChangeArrowheads="1"/>
            </p:cNvSpPr>
            <p:nvPr/>
          </p:nvSpPr>
          <p:spPr bwMode="auto">
            <a:xfrm>
              <a:off x="2368" y="2880"/>
              <a:ext cx="976" cy="30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person</a:t>
              </a:r>
              <a:endParaRPr lang="fr-FR" sz="1200" b="1" u="none">
                <a:solidFill>
                  <a:srgbClr val="FF0000"/>
                </a:solidFill>
                <a:latin typeface="Times New Roman" pitchFamily="18" charset="0"/>
                <a:cs typeface="Times New Roman" pitchFamily="18" charset="0"/>
              </a:endParaRPr>
            </a:p>
          </p:txBody>
        </p:sp>
        <p:sp>
          <p:nvSpPr>
            <p:cNvPr id="6198" name="Rectangle 15"/>
            <p:cNvSpPr>
              <a:spLocks noChangeArrowheads="1"/>
            </p:cNvSpPr>
            <p:nvPr/>
          </p:nvSpPr>
          <p:spPr bwMode="auto">
            <a:xfrm>
              <a:off x="3408" y="2496"/>
              <a:ext cx="1399" cy="30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FF00"/>
                  </a:solidFill>
                  <a:cs typeface="Times New Roman" pitchFamily="18" charset="0"/>
                </a:rPr>
                <a:t>kidnapping</a:t>
              </a:r>
              <a:endParaRPr lang="fr-FR" sz="1200" b="1" u="none">
                <a:solidFill>
                  <a:srgbClr val="FFFF00"/>
                </a:solidFill>
                <a:latin typeface="Times New Roman" pitchFamily="18" charset="0"/>
                <a:cs typeface="Times New Roman" pitchFamily="18" charset="0"/>
              </a:endParaRPr>
            </a:p>
          </p:txBody>
        </p:sp>
        <p:sp>
          <p:nvSpPr>
            <p:cNvPr id="6199" name="Rectangle 16"/>
            <p:cNvSpPr>
              <a:spLocks noChangeArrowheads="1"/>
            </p:cNvSpPr>
            <p:nvPr/>
          </p:nvSpPr>
          <p:spPr bwMode="auto">
            <a:xfrm>
              <a:off x="1584" y="2256"/>
              <a:ext cx="827" cy="30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00FF"/>
                  </a:solidFill>
                  <a:cs typeface="Times New Roman" pitchFamily="18" charset="0"/>
                </a:rPr>
                <a:t>house</a:t>
              </a:r>
              <a:endParaRPr lang="fr-FR" sz="1200" b="1" u="none">
                <a:solidFill>
                  <a:srgbClr val="0000FF"/>
                </a:solidFill>
                <a:latin typeface="Times New Roman" pitchFamily="18" charset="0"/>
                <a:cs typeface="Times New Roman" pitchFamily="18" charset="0"/>
              </a:endParaRPr>
            </a:p>
          </p:txBody>
        </p:sp>
        <p:sp>
          <p:nvSpPr>
            <p:cNvPr id="6200" name="Rectangle 17"/>
            <p:cNvSpPr>
              <a:spLocks noChangeArrowheads="1"/>
            </p:cNvSpPr>
            <p:nvPr/>
          </p:nvSpPr>
          <p:spPr bwMode="auto">
            <a:xfrm>
              <a:off x="1392" y="3600"/>
              <a:ext cx="842" cy="30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00FF"/>
                  </a:solidFill>
                  <a:cs typeface="Times New Roman" pitchFamily="18" charset="0"/>
                </a:rPr>
                <a:t>street</a:t>
              </a:r>
              <a:endParaRPr lang="fr-FR" sz="1200" b="1" u="none">
                <a:solidFill>
                  <a:srgbClr val="0000FF"/>
                </a:solidFill>
                <a:latin typeface="Times New Roman" pitchFamily="18" charset="0"/>
                <a:cs typeface="Times New Roman" pitchFamily="18" charset="0"/>
              </a:endParaRPr>
            </a:p>
          </p:txBody>
        </p:sp>
        <p:sp>
          <p:nvSpPr>
            <p:cNvPr id="6201" name="Rectangle 18"/>
            <p:cNvSpPr>
              <a:spLocks noChangeArrowheads="1"/>
            </p:cNvSpPr>
            <p:nvPr/>
          </p:nvSpPr>
          <p:spPr bwMode="auto">
            <a:xfrm>
              <a:off x="3408" y="1920"/>
              <a:ext cx="1117" cy="30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FF00"/>
                  </a:solidFill>
                  <a:cs typeface="Times New Roman" pitchFamily="18" charset="0"/>
                </a:rPr>
                <a:t>outdoors</a:t>
              </a:r>
              <a:endParaRPr lang="fr-FR" sz="1200" b="1" u="none">
                <a:solidFill>
                  <a:srgbClr val="00FF00"/>
                </a:solidFill>
                <a:latin typeface="Times New Roman" pitchFamily="18" charset="0"/>
                <a:cs typeface="Times New Roman" pitchFamily="18" charset="0"/>
              </a:endParaRPr>
            </a:p>
          </p:txBody>
        </p:sp>
      </p:grpSp>
      <p:grpSp>
        <p:nvGrpSpPr>
          <p:cNvPr id="6148" name="Group 19"/>
          <p:cNvGrpSpPr>
            <a:grpSpLocks/>
          </p:cNvGrpSpPr>
          <p:nvPr/>
        </p:nvGrpSpPr>
        <p:grpSpPr bwMode="auto">
          <a:xfrm>
            <a:off x="6346825" y="3167063"/>
            <a:ext cx="2524125" cy="1731962"/>
            <a:chOff x="1488" y="1872"/>
            <a:chExt cx="3242" cy="2161"/>
          </a:xfrm>
        </p:grpSpPr>
        <p:pic>
          <p:nvPicPr>
            <p:cNvPr id="6187" name="Picture 20" descr="casinoroyale_carenter"/>
            <p:cNvPicPr>
              <a:picLocks noChangeAspect="1" noChangeArrowheads="1"/>
            </p:cNvPicPr>
            <p:nvPr/>
          </p:nvPicPr>
          <p:blipFill>
            <a:blip r:embed="rId5" cstate="print"/>
            <a:srcRect/>
            <a:stretch>
              <a:fillRect/>
            </a:stretch>
          </p:blipFill>
          <p:spPr bwMode="auto">
            <a:xfrm>
              <a:off x="1488" y="1872"/>
              <a:ext cx="3242" cy="2161"/>
            </a:xfrm>
            <a:prstGeom prst="rect">
              <a:avLst/>
            </a:prstGeom>
            <a:noFill/>
            <a:ln w="9525">
              <a:noFill/>
              <a:miter lim="800000"/>
              <a:headEnd/>
              <a:tailEnd/>
            </a:ln>
          </p:spPr>
        </p:pic>
        <p:sp>
          <p:nvSpPr>
            <p:cNvPr id="6188" name="Rectangle 21"/>
            <p:cNvSpPr>
              <a:spLocks noChangeArrowheads="1"/>
            </p:cNvSpPr>
            <p:nvPr/>
          </p:nvSpPr>
          <p:spPr bwMode="auto">
            <a:xfrm>
              <a:off x="3793" y="2352"/>
              <a:ext cx="911" cy="385"/>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person</a:t>
              </a:r>
              <a:endParaRPr lang="fr-FR" sz="1200" b="1" u="none">
                <a:solidFill>
                  <a:srgbClr val="FF0000"/>
                </a:solidFill>
                <a:latin typeface="Times New Roman" pitchFamily="18" charset="0"/>
                <a:cs typeface="Times New Roman" pitchFamily="18" charset="0"/>
              </a:endParaRPr>
            </a:p>
          </p:txBody>
        </p:sp>
        <p:sp>
          <p:nvSpPr>
            <p:cNvPr id="6189" name="Rectangle 22"/>
            <p:cNvSpPr>
              <a:spLocks noChangeArrowheads="1"/>
            </p:cNvSpPr>
            <p:nvPr/>
          </p:nvSpPr>
          <p:spPr bwMode="auto">
            <a:xfrm>
              <a:off x="1856" y="3072"/>
              <a:ext cx="640" cy="345"/>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car</a:t>
              </a:r>
              <a:endParaRPr lang="fr-FR" sz="1200" b="1" u="none">
                <a:solidFill>
                  <a:srgbClr val="FF0000"/>
                </a:solidFill>
                <a:latin typeface="Times New Roman" pitchFamily="18" charset="0"/>
                <a:cs typeface="Times New Roman" pitchFamily="18" charset="0"/>
              </a:endParaRPr>
            </a:p>
          </p:txBody>
        </p:sp>
        <p:sp>
          <p:nvSpPr>
            <p:cNvPr id="6190" name="Rectangle 23"/>
            <p:cNvSpPr>
              <a:spLocks noChangeArrowheads="1"/>
            </p:cNvSpPr>
            <p:nvPr/>
          </p:nvSpPr>
          <p:spPr bwMode="auto">
            <a:xfrm>
              <a:off x="3840" y="3484"/>
              <a:ext cx="890" cy="385"/>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00FF"/>
                  </a:solidFill>
                  <a:cs typeface="Times New Roman" pitchFamily="18" charset="0"/>
                </a:rPr>
                <a:t>street</a:t>
              </a:r>
              <a:endParaRPr lang="fr-FR" sz="1200" b="1" u="none">
                <a:solidFill>
                  <a:srgbClr val="0000FF"/>
                </a:solidFill>
                <a:latin typeface="Times New Roman" pitchFamily="18" charset="0"/>
                <a:cs typeface="Times New Roman" pitchFamily="18" charset="0"/>
              </a:endParaRPr>
            </a:p>
          </p:txBody>
        </p:sp>
        <p:sp>
          <p:nvSpPr>
            <p:cNvPr id="6191" name="Rectangle 24"/>
            <p:cNvSpPr>
              <a:spLocks noChangeArrowheads="1"/>
            </p:cNvSpPr>
            <p:nvPr/>
          </p:nvSpPr>
          <p:spPr bwMode="auto">
            <a:xfrm>
              <a:off x="1611" y="1968"/>
              <a:ext cx="1149" cy="345"/>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FF00"/>
                  </a:solidFill>
                  <a:cs typeface="Times New Roman" pitchFamily="18" charset="0"/>
                </a:rPr>
                <a:t>outdoors</a:t>
              </a:r>
              <a:endParaRPr lang="fr-FR" sz="1200" b="1" u="none">
                <a:solidFill>
                  <a:srgbClr val="00FF00"/>
                </a:solidFill>
                <a:latin typeface="Times New Roman" pitchFamily="18" charset="0"/>
                <a:cs typeface="Times New Roman" pitchFamily="18" charset="0"/>
              </a:endParaRPr>
            </a:p>
          </p:txBody>
        </p:sp>
        <p:sp>
          <p:nvSpPr>
            <p:cNvPr id="6192" name="Rectangle 25"/>
            <p:cNvSpPr>
              <a:spLocks noChangeArrowheads="1"/>
            </p:cNvSpPr>
            <p:nvPr/>
          </p:nvSpPr>
          <p:spPr bwMode="auto">
            <a:xfrm>
              <a:off x="3120" y="2016"/>
              <a:ext cx="768" cy="642"/>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FF00"/>
                  </a:solidFill>
                  <a:cs typeface="Times New Roman" pitchFamily="18" charset="0"/>
                </a:rPr>
                <a:t>car enter</a:t>
              </a:r>
              <a:endParaRPr lang="fr-FR" sz="1200" b="1" u="none">
                <a:solidFill>
                  <a:srgbClr val="FFFF00"/>
                </a:solidFill>
                <a:latin typeface="Times New Roman" pitchFamily="18" charset="0"/>
                <a:cs typeface="Times New Roman" pitchFamily="18" charset="0"/>
              </a:endParaRPr>
            </a:p>
          </p:txBody>
        </p:sp>
      </p:grpSp>
      <p:grpSp>
        <p:nvGrpSpPr>
          <p:cNvPr id="6149" name="Group 26"/>
          <p:cNvGrpSpPr>
            <a:grpSpLocks/>
          </p:cNvGrpSpPr>
          <p:nvPr/>
        </p:nvGrpSpPr>
        <p:grpSpPr bwMode="auto">
          <a:xfrm>
            <a:off x="6346825" y="5022850"/>
            <a:ext cx="2536825" cy="1835150"/>
            <a:chOff x="729" y="2159"/>
            <a:chExt cx="3273" cy="2161"/>
          </a:xfrm>
        </p:grpSpPr>
        <p:pic>
          <p:nvPicPr>
            <p:cNvPr id="6180" name="Picture 27" descr="casinoroyale_caraccident"/>
            <p:cNvPicPr>
              <a:picLocks noChangeAspect="1" noChangeArrowheads="1"/>
            </p:cNvPicPr>
            <p:nvPr/>
          </p:nvPicPr>
          <p:blipFill>
            <a:blip r:embed="rId6" cstate="print"/>
            <a:srcRect/>
            <a:stretch>
              <a:fillRect/>
            </a:stretch>
          </p:blipFill>
          <p:spPr bwMode="auto">
            <a:xfrm>
              <a:off x="729" y="2159"/>
              <a:ext cx="3242" cy="2161"/>
            </a:xfrm>
            <a:prstGeom prst="rect">
              <a:avLst/>
            </a:prstGeom>
            <a:noFill/>
            <a:ln w="9525">
              <a:noFill/>
              <a:miter lim="800000"/>
              <a:headEnd/>
              <a:tailEnd/>
            </a:ln>
          </p:spPr>
        </p:pic>
        <p:sp>
          <p:nvSpPr>
            <p:cNvPr id="6181" name="Rectangle 28"/>
            <p:cNvSpPr>
              <a:spLocks noChangeArrowheads="1"/>
            </p:cNvSpPr>
            <p:nvPr/>
          </p:nvSpPr>
          <p:spPr bwMode="auto">
            <a:xfrm>
              <a:off x="3017" y="2256"/>
              <a:ext cx="985" cy="308"/>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person</a:t>
              </a:r>
              <a:endParaRPr lang="fr-FR" sz="1200" b="1" u="none">
                <a:solidFill>
                  <a:srgbClr val="FF0000"/>
                </a:solidFill>
                <a:latin typeface="Times New Roman" pitchFamily="18" charset="0"/>
                <a:cs typeface="Times New Roman" pitchFamily="18" charset="0"/>
              </a:endParaRPr>
            </a:p>
          </p:txBody>
        </p:sp>
        <p:sp>
          <p:nvSpPr>
            <p:cNvPr id="6182" name="Rectangle 29"/>
            <p:cNvSpPr>
              <a:spLocks noChangeArrowheads="1"/>
            </p:cNvSpPr>
            <p:nvPr/>
          </p:nvSpPr>
          <p:spPr bwMode="auto">
            <a:xfrm>
              <a:off x="1996" y="2880"/>
              <a:ext cx="644" cy="326"/>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car</a:t>
              </a:r>
              <a:endParaRPr lang="fr-FR" sz="1200" b="1" u="none">
                <a:solidFill>
                  <a:srgbClr val="FF0000"/>
                </a:solidFill>
                <a:latin typeface="Times New Roman" pitchFamily="18" charset="0"/>
                <a:cs typeface="Times New Roman" pitchFamily="18" charset="0"/>
              </a:endParaRPr>
            </a:p>
          </p:txBody>
        </p:sp>
        <p:sp>
          <p:nvSpPr>
            <p:cNvPr id="6183" name="Rectangle 30"/>
            <p:cNvSpPr>
              <a:spLocks noChangeArrowheads="1"/>
            </p:cNvSpPr>
            <p:nvPr/>
          </p:nvSpPr>
          <p:spPr bwMode="auto">
            <a:xfrm>
              <a:off x="864" y="3312"/>
              <a:ext cx="745" cy="326"/>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00FF"/>
                  </a:solidFill>
                  <a:cs typeface="Times New Roman" pitchFamily="18" charset="0"/>
                </a:rPr>
                <a:t>road</a:t>
              </a:r>
              <a:endParaRPr lang="fr-FR" sz="1200" b="1" u="none">
                <a:solidFill>
                  <a:srgbClr val="0000FF"/>
                </a:solidFill>
                <a:latin typeface="Times New Roman" pitchFamily="18" charset="0"/>
                <a:cs typeface="Times New Roman" pitchFamily="18" charset="0"/>
              </a:endParaRPr>
            </a:p>
          </p:txBody>
        </p:sp>
        <p:sp>
          <p:nvSpPr>
            <p:cNvPr id="6184" name="Rectangle 31"/>
            <p:cNvSpPr>
              <a:spLocks noChangeArrowheads="1"/>
            </p:cNvSpPr>
            <p:nvPr/>
          </p:nvSpPr>
          <p:spPr bwMode="auto">
            <a:xfrm>
              <a:off x="3215" y="3504"/>
              <a:ext cx="787" cy="308"/>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00FF"/>
                  </a:solidFill>
                  <a:cs typeface="Times New Roman" pitchFamily="18" charset="0"/>
                </a:rPr>
                <a:t>field</a:t>
              </a:r>
              <a:endParaRPr lang="fr-FR" sz="1200" b="1" u="none">
                <a:solidFill>
                  <a:srgbClr val="0000FF"/>
                </a:solidFill>
                <a:latin typeface="Times New Roman" pitchFamily="18" charset="0"/>
                <a:cs typeface="Times New Roman" pitchFamily="18" charset="0"/>
              </a:endParaRPr>
            </a:p>
          </p:txBody>
        </p:sp>
        <p:sp>
          <p:nvSpPr>
            <p:cNvPr id="6185" name="Rectangle 32"/>
            <p:cNvSpPr>
              <a:spLocks noChangeArrowheads="1"/>
            </p:cNvSpPr>
            <p:nvPr/>
          </p:nvSpPr>
          <p:spPr bwMode="auto">
            <a:xfrm>
              <a:off x="763" y="2160"/>
              <a:ext cx="1427" cy="326"/>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FF00"/>
                  </a:solidFill>
                  <a:cs typeface="Times New Roman" pitchFamily="18" charset="0"/>
                </a:rPr>
                <a:t>countryside</a:t>
              </a:r>
              <a:endParaRPr lang="fr-FR" sz="1200" b="1" u="none">
                <a:solidFill>
                  <a:srgbClr val="00FF00"/>
                </a:solidFill>
                <a:latin typeface="Times New Roman" pitchFamily="18" charset="0"/>
                <a:cs typeface="Times New Roman" pitchFamily="18" charset="0"/>
              </a:endParaRPr>
            </a:p>
          </p:txBody>
        </p:sp>
        <p:sp>
          <p:nvSpPr>
            <p:cNvPr id="6186" name="Rectangle 33"/>
            <p:cNvSpPr>
              <a:spLocks noChangeArrowheads="1"/>
            </p:cNvSpPr>
            <p:nvPr/>
          </p:nvSpPr>
          <p:spPr bwMode="auto">
            <a:xfrm>
              <a:off x="2832" y="2736"/>
              <a:ext cx="773" cy="513"/>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FF00"/>
                  </a:solidFill>
                  <a:cs typeface="Times New Roman" pitchFamily="18" charset="0"/>
                </a:rPr>
                <a:t>car crash</a:t>
              </a:r>
              <a:endParaRPr lang="fr-FR" sz="1200" b="1" u="none">
                <a:solidFill>
                  <a:srgbClr val="FFFF00"/>
                </a:solidFill>
                <a:latin typeface="Times New Roman" pitchFamily="18" charset="0"/>
                <a:cs typeface="Times New Roman" pitchFamily="18" charset="0"/>
              </a:endParaRPr>
            </a:p>
          </p:txBody>
        </p:sp>
      </p:grpSp>
      <p:sp>
        <p:nvSpPr>
          <p:cNvPr id="6150" name="Rectangle 34"/>
          <p:cNvSpPr>
            <a:spLocks noChangeArrowheads="1"/>
          </p:cNvSpPr>
          <p:nvPr/>
        </p:nvSpPr>
        <p:spPr bwMode="auto">
          <a:xfrm>
            <a:off x="1501775" y="96838"/>
            <a:ext cx="6100763" cy="646112"/>
          </a:xfrm>
          <a:prstGeom prst="rect">
            <a:avLst/>
          </a:prstGeom>
          <a:noFill/>
          <a:ln w="9525">
            <a:noFill/>
            <a:miter lim="800000"/>
            <a:headEnd/>
            <a:tailEnd/>
          </a:ln>
        </p:spPr>
        <p:txBody>
          <a:bodyPr wrap="none">
            <a:spAutoFit/>
          </a:bodyPr>
          <a:lstStyle/>
          <a:p>
            <a:pPr algn="ctr"/>
            <a:r>
              <a:rPr lang="en-GB" sz="3600" u="none">
                <a:solidFill>
                  <a:schemeClr val="tx2"/>
                </a:solidFill>
                <a:latin typeface="Comic Sans MS" pitchFamily="66" charset="0"/>
                <a:cs typeface="Times New Roman" pitchFamily="18" charset="0"/>
              </a:rPr>
              <a:t>Visual scene  understanding</a:t>
            </a:r>
            <a:endParaRPr lang="fr-FR" sz="3600" u="none">
              <a:solidFill>
                <a:schemeClr val="tx2"/>
              </a:solidFill>
              <a:latin typeface="Comic Sans MS" pitchFamily="66" charset="0"/>
              <a:cs typeface="Times New Roman" pitchFamily="18" charset="0"/>
            </a:endParaRPr>
          </a:p>
        </p:txBody>
      </p:sp>
      <p:grpSp>
        <p:nvGrpSpPr>
          <p:cNvPr id="6151" name="Group 35"/>
          <p:cNvGrpSpPr>
            <a:grpSpLocks/>
          </p:cNvGrpSpPr>
          <p:nvPr/>
        </p:nvGrpSpPr>
        <p:grpSpPr bwMode="auto">
          <a:xfrm>
            <a:off x="3376613" y="1296988"/>
            <a:ext cx="2655887" cy="1978025"/>
            <a:chOff x="672" y="2122"/>
            <a:chExt cx="3264" cy="2161"/>
          </a:xfrm>
        </p:grpSpPr>
        <p:pic>
          <p:nvPicPr>
            <p:cNvPr id="6174" name="Picture 36" descr="casinoroyale_hotelexit"/>
            <p:cNvPicPr>
              <a:picLocks noChangeAspect="1" noChangeArrowheads="1"/>
            </p:cNvPicPr>
            <p:nvPr/>
          </p:nvPicPr>
          <p:blipFill>
            <a:blip r:embed="rId7" cstate="print"/>
            <a:srcRect/>
            <a:stretch>
              <a:fillRect/>
            </a:stretch>
          </p:blipFill>
          <p:spPr bwMode="auto">
            <a:xfrm>
              <a:off x="672" y="2122"/>
              <a:ext cx="3242" cy="2161"/>
            </a:xfrm>
            <a:prstGeom prst="rect">
              <a:avLst/>
            </a:prstGeom>
            <a:noFill/>
            <a:ln w="9525">
              <a:noFill/>
              <a:miter lim="800000"/>
              <a:headEnd/>
              <a:tailEnd/>
            </a:ln>
          </p:spPr>
        </p:pic>
        <p:sp>
          <p:nvSpPr>
            <p:cNvPr id="6175" name="Rectangle 37"/>
            <p:cNvSpPr>
              <a:spLocks noChangeArrowheads="1"/>
            </p:cNvSpPr>
            <p:nvPr/>
          </p:nvSpPr>
          <p:spPr bwMode="auto">
            <a:xfrm>
              <a:off x="2688" y="2170"/>
              <a:ext cx="1198" cy="706"/>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FF00"/>
                  </a:solidFill>
                  <a:cs typeface="Times New Roman" pitchFamily="18" charset="0"/>
                </a:rPr>
                <a:t>exit through a door</a:t>
              </a:r>
              <a:endParaRPr lang="fr-FR" sz="1200" b="1" u="none">
                <a:solidFill>
                  <a:srgbClr val="FFFF00"/>
                </a:solidFill>
                <a:latin typeface="Times New Roman" pitchFamily="18" charset="0"/>
                <a:cs typeface="Times New Roman" pitchFamily="18" charset="0"/>
              </a:endParaRPr>
            </a:p>
          </p:txBody>
        </p:sp>
        <p:sp>
          <p:nvSpPr>
            <p:cNvPr id="6176" name="Rectangle 38"/>
            <p:cNvSpPr>
              <a:spLocks noChangeArrowheads="1"/>
            </p:cNvSpPr>
            <p:nvPr/>
          </p:nvSpPr>
          <p:spPr bwMode="auto">
            <a:xfrm>
              <a:off x="850" y="2688"/>
              <a:ext cx="1023" cy="303"/>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00FF"/>
                  </a:solidFill>
                  <a:cs typeface="Times New Roman" pitchFamily="18" charset="0"/>
                </a:rPr>
                <a:t>building</a:t>
              </a:r>
              <a:endParaRPr lang="fr-FR" sz="1200" b="1" u="none">
                <a:solidFill>
                  <a:srgbClr val="0000FF"/>
                </a:solidFill>
                <a:latin typeface="Times New Roman" pitchFamily="18" charset="0"/>
                <a:cs typeface="Times New Roman" pitchFamily="18" charset="0"/>
              </a:endParaRPr>
            </a:p>
          </p:txBody>
        </p:sp>
        <p:sp>
          <p:nvSpPr>
            <p:cNvPr id="6177" name="Rectangle 39"/>
            <p:cNvSpPr>
              <a:spLocks noChangeArrowheads="1"/>
            </p:cNvSpPr>
            <p:nvPr/>
          </p:nvSpPr>
          <p:spPr bwMode="auto">
            <a:xfrm>
              <a:off x="3265" y="3706"/>
              <a:ext cx="671" cy="303"/>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car</a:t>
              </a:r>
              <a:endParaRPr lang="fr-FR" sz="1200" b="1" u="none">
                <a:solidFill>
                  <a:srgbClr val="FF0000"/>
                </a:solidFill>
                <a:latin typeface="Times New Roman" pitchFamily="18" charset="0"/>
                <a:cs typeface="Times New Roman" pitchFamily="18" charset="0"/>
              </a:endParaRPr>
            </a:p>
          </p:txBody>
        </p:sp>
        <p:sp>
          <p:nvSpPr>
            <p:cNvPr id="6178" name="Rectangle 40"/>
            <p:cNvSpPr>
              <a:spLocks noChangeArrowheads="1"/>
            </p:cNvSpPr>
            <p:nvPr/>
          </p:nvSpPr>
          <p:spPr bwMode="auto">
            <a:xfrm>
              <a:off x="1584" y="3370"/>
              <a:ext cx="960" cy="303"/>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FF0000"/>
                  </a:solidFill>
                  <a:cs typeface="Times New Roman" pitchFamily="18" charset="0"/>
                </a:rPr>
                <a:t>people</a:t>
              </a:r>
              <a:endParaRPr lang="fr-FR" sz="1200" b="1" u="none">
                <a:solidFill>
                  <a:srgbClr val="FF0000"/>
                </a:solidFill>
                <a:latin typeface="Times New Roman" pitchFamily="18" charset="0"/>
                <a:cs typeface="Times New Roman" pitchFamily="18" charset="0"/>
              </a:endParaRPr>
            </a:p>
          </p:txBody>
        </p:sp>
        <p:sp>
          <p:nvSpPr>
            <p:cNvPr id="6179" name="Rectangle 41"/>
            <p:cNvSpPr>
              <a:spLocks noChangeArrowheads="1"/>
            </p:cNvSpPr>
            <p:nvPr/>
          </p:nvSpPr>
          <p:spPr bwMode="auto">
            <a:xfrm>
              <a:off x="720" y="2160"/>
              <a:ext cx="1052" cy="304"/>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sz="1200" b="1" u="none">
                  <a:solidFill>
                    <a:srgbClr val="00FF00"/>
                  </a:solidFill>
                  <a:cs typeface="Times New Roman" pitchFamily="18" charset="0"/>
                </a:rPr>
                <a:t>outdoors</a:t>
              </a:r>
              <a:endParaRPr lang="fr-FR" sz="1200" b="1" u="none">
                <a:solidFill>
                  <a:srgbClr val="00FF00"/>
                </a:solidFill>
                <a:latin typeface="Times New Roman" pitchFamily="18" charset="0"/>
                <a:cs typeface="Times New Roman" pitchFamily="18" charset="0"/>
              </a:endParaRPr>
            </a:p>
          </p:txBody>
        </p:sp>
      </p:grpSp>
      <p:grpSp>
        <p:nvGrpSpPr>
          <p:cNvPr id="6152" name="Group 43"/>
          <p:cNvGrpSpPr>
            <a:grpSpLocks/>
          </p:cNvGrpSpPr>
          <p:nvPr/>
        </p:nvGrpSpPr>
        <p:grpSpPr bwMode="auto">
          <a:xfrm>
            <a:off x="115888" y="3406775"/>
            <a:ext cx="5729287" cy="3200400"/>
            <a:chOff x="39" y="2112"/>
            <a:chExt cx="3609" cy="2016"/>
          </a:xfrm>
        </p:grpSpPr>
        <p:grpSp>
          <p:nvGrpSpPr>
            <p:cNvPr id="6162" name="Group 44"/>
            <p:cNvGrpSpPr>
              <a:grpSpLocks/>
            </p:cNvGrpSpPr>
            <p:nvPr/>
          </p:nvGrpSpPr>
          <p:grpSpPr bwMode="auto">
            <a:xfrm>
              <a:off x="39" y="2112"/>
              <a:ext cx="1545" cy="720"/>
              <a:chOff x="-57" y="2400"/>
              <a:chExt cx="1545" cy="720"/>
            </a:xfrm>
          </p:grpSpPr>
          <p:sp>
            <p:nvSpPr>
              <p:cNvPr id="6172" name="Rectangle 45"/>
              <p:cNvSpPr>
                <a:spLocks noChangeArrowheads="1"/>
              </p:cNvSpPr>
              <p:nvPr/>
            </p:nvSpPr>
            <p:spPr bwMode="auto">
              <a:xfrm>
                <a:off x="-57" y="2400"/>
                <a:ext cx="1536" cy="611"/>
              </a:xfrm>
              <a:prstGeom prst="rect">
                <a:avLst/>
              </a:prstGeom>
              <a:noFill/>
              <a:ln w="9525">
                <a:noFill/>
                <a:miter lim="800000"/>
                <a:headEnd/>
                <a:tailEnd/>
              </a:ln>
            </p:spPr>
            <p:txBody>
              <a:bodyPr>
                <a:spAutoFit/>
              </a:bodyPr>
              <a:lstStyle/>
              <a:p>
                <a:pPr algn="ctr">
                  <a:spcBef>
                    <a:spcPct val="10000"/>
                  </a:spcBef>
                  <a:spcAft>
                    <a:spcPct val="10000"/>
                  </a:spcAft>
                </a:pPr>
                <a:r>
                  <a:rPr lang="en-US" u="none">
                    <a:cs typeface="Times New Roman" pitchFamily="18" charset="0"/>
                  </a:rPr>
                  <a:t>Objects:</a:t>
                </a:r>
              </a:p>
              <a:p>
                <a:pPr lvl="1" algn="ctr">
                  <a:spcBef>
                    <a:spcPct val="10000"/>
                  </a:spcBef>
                  <a:spcAft>
                    <a:spcPct val="10000"/>
                  </a:spcAft>
                </a:pPr>
                <a:r>
                  <a:rPr lang="en-US" u="none">
                    <a:cs typeface="Times New Roman" pitchFamily="18" charset="0"/>
                  </a:rPr>
                  <a:t>cars, glasses, people, etc…</a:t>
                </a:r>
              </a:p>
            </p:txBody>
          </p:sp>
          <p:sp>
            <p:nvSpPr>
              <p:cNvPr id="6173" name="Rectangle 46"/>
              <p:cNvSpPr>
                <a:spLocks noChangeArrowheads="1"/>
              </p:cNvSpPr>
              <p:nvPr/>
            </p:nvSpPr>
            <p:spPr bwMode="auto">
              <a:xfrm>
                <a:off x="192" y="2400"/>
                <a:ext cx="1296" cy="720"/>
              </a:xfrm>
              <a:prstGeom prst="rect">
                <a:avLst/>
              </a:prstGeom>
              <a:noFill/>
              <a:ln w="28575" algn="ctr">
                <a:solidFill>
                  <a:srgbClr val="FF0000"/>
                </a:solidFill>
                <a:miter lim="800000"/>
                <a:headEnd/>
                <a:tailEnd/>
              </a:ln>
            </p:spPr>
            <p:txBody>
              <a:bodyPr anchor="ctr">
                <a:spAutoFit/>
              </a:bodyPr>
              <a:lstStyle/>
              <a:p>
                <a:pPr algn="ctr" eaLnBrk="0" hangingPunct="0"/>
                <a:endParaRPr lang="fr-FR"/>
              </a:p>
            </p:txBody>
          </p:sp>
        </p:grpSp>
        <p:grpSp>
          <p:nvGrpSpPr>
            <p:cNvPr id="6163" name="Group 47"/>
            <p:cNvGrpSpPr>
              <a:grpSpLocks/>
            </p:cNvGrpSpPr>
            <p:nvPr/>
          </p:nvGrpSpPr>
          <p:grpSpPr bwMode="auto">
            <a:xfrm>
              <a:off x="197" y="3312"/>
              <a:ext cx="1584" cy="816"/>
              <a:chOff x="197" y="3312"/>
              <a:chExt cx="1584" cy="816"/>
            </a:xfrm>
          </p:grpSpPr>
          <p:sp>
            <p:nvSpPr>
              <p:cNvPr id="6170" name="Rectangle 48"/>
              <p:cNvSpPr>
                <a:spLocks noChangeArrowheads="1"/>
              </p:cNvSpPr>
              <p:nvPr/>
            </p:nvSpPr>
            <p:spPr bwMode="auto">
              <a:xfrm>
                <a:off x="197" y="3312"/>
                <a:ext cx="1584" cy="784"/>
              </a:xfrm>
              <a:prstGeom prst="rect">
                <a:avLst/>
              </a:prstGeom>
              <a:noFill/>
              <a:ln w="9525">
                <a:noFill/>
                <a:miter lim="800000"/>
                <a:headEnd/>
                <a:tailEnd/>
              </a:ln>
            </p:spPr>
            <p:txBody>
              <a:bodyPr>
                <a:spAutoFit/>
              </a:bodyPr>
              <a:lstStyle/>
              <a:p>
                <a:pPr algn="ctr">
                  <a:spcBef>
                    <a:spcPct val="10000"/>
                  </a:spcBef>
                  <a:spcAft>
                    <a:spcPct val="10000"/>
                  </a:spcAft>
                </a:pPr>
                <a:r>
                  <a:rPr lang="en-US" u="none">
                    <a:cs typeface="Times New Roman" pitchFamily="18" charset="0"/>
                  </a:rPr>
                  <a:t>Scene categories:</a:t>
                </a:r>
              </a:p>
              <a:p>
                <a:pPr lvl="1" algn="ctr">
                  <a:spcBef>
                    <a:spcPct val="10000"/>
                  </a:spcBef>
                  <a:spcAft>
                    <a:spcPct val="10000"/>
                  </a:spcAft>
                </a:pPr>
                <a:r>
                  <a:rPr lang="en-US" u="none">
                    <a:cs typeface="Times New Roman" pitchFamily="18" charset="0"/>
                  </a:rPr>
                  <a:t>indoors, outdoors, street scene, etc…</a:t>
                </a:r>
                <a:endParaRPr lang="en-US" i="1" u="none">
                  <a:cs typeface="Times New Roman" pitchFamily="18" charset="0"/>
                </a:endParaRPr>
              </a:p>
            </p:txBody>
          </p:sp>
          <p:sp>
            <p:nvSpPr>
              <p:cNvPr id="6171" name="Rectangle 49"/>
              <p:cNvSpPr>
                <a:spLocks noChangeArrowheads="1"/>
              </p:cNvSpPr>
              <p:nvPr/>
            </p:nvSpPr>
            <p:spPr bwMode="auto">
              <a:xfrm>
                <a:off x="256" y="3312"/>
                <a:ext cx="1520" cy="816"/>
              </a:xfrm>
              <a:prstGeom prst="rect">
                <a:avLst/>
              </a:prstGeom>
              <a:noFill/>
              <a:ln w="28575" algn="ctr">
                <a:solidFill>
                  <a:srgbClr val="00FF00"/>
                </a:solidFill>
                <a:miter lim="800000"/>
                <a:headEnd/>
                <a:tailEnd/>
              </a:ln>
            </p:spPr>
            <p:txBody>
              <a:bodyPr anchor="ctr">
                <a:spAutoFit/>
              </a:bodyPr>
              <a:lstStyle/>
              <a:p>
                <a:pPr algn="ctr" eaLnBrk="0" hangingPunct="0"/>
                <a:endParaRPr lang="fr-FR"/>
              </a:p>
            </p:txBody>
          </p:sp>
        </p:grpSp>
        <p:grpSp>
          <p:nvGrpSpPr>
            <p:cNvPr id="6164" name="Group 50"/>
            <p:cNvGrpSpPr>
              <a:grpSpLocks/>
            </p:cNvGrpSpPr>
            <p:nvPr/>
          </p:nvGrpSpPr>
          <p:grpSpPr bwMode="auto">
            <a:xfrm>
              <a:off x="2023" y="2112"/>
              <a:ext cx="1625" cy="816"/>
              <a:chOff x="1879" y="2304"/>
              <a:chExt cx="1625" cy="816"/>
            </a:xfrm>
          </p:grpSpPr>
          <p:sp>
            <p:nvSpPr>
              <p:cNvPr id="6168" name="Rectangle 51"/>
              <p:cNvSpPr>
                <a:spLocks noChangeArrowheads="1"/>
              </p:cNvSpPr>
              <p:nvPr/>
            </p:nvSpPr>
            <p:spPr bwMode="auto">
              <a:xfrm>
                <a:off x="1879" y="2313"/>
                <a:ext cx="1584" cy="784"/>
              </a:xfrm>
              <a:prstGeom prst="rect">
                <a:avLst/>
              </a:prstGeom>
              <a:noFill/>
              <a:ln w="9525">
                <a:noFill/>
                <a:miter lim="800000"/>
                <a:headEnd/>
                <a:tailEnd/>
              </a:ln>
            </p:spPr>
            <p:txBody>
              <a:bodyPr>
                <a:spAutoFit/>
              </a:bodyPr>
              <a:lstStyle/>
              <a:p>
                <a:pPr algn="ctr">
                  <a:spcBef>
                    <a:spcPct val="10000"/>
                  </a:spcBef>
                  <a:spcAft>
                    <a:spcPct val="10000"/>
                  </a:spcAft>
                </a:pPr>
                <a:r>
                  <a:rPr lang="en-US" u="none">
                    <a:cs typeface="Times New Roman" pitchFamily="18" charset="0"/>
                  </a:rPr>
                  <a:t>Actions:</a:t>
                </a:r>
              </a:p>
              <a:p>
                <a:pPr lvl="1" algn="ctr">
                  <a:spcBef>
                    <a:spcPct val="10000"/>
                  </a:spcBef>
                  <a:spcAft>
                    <a:spcPct val="10000"/>
                  </a:spcAft>
                </a:pPr>
                <a:r>
                  <a:rPr lang="en-US" u="none">
                    <a:cs typeface="Times New Roman" pitchFamily="18" charset="0"/>
                  </a:rPr>
                  <a:t>drinking, running, door exit, car enter, etc…</a:t>
                </a:r>
                <a:endParaRPr lang="en-US" i="1" u="none">
                  <a:cs typeface="Times New Roman" pitchFamily="18" charset="0"/>
                </a:endParaRPr>
              </a:p>
            </p:txBody>
          </p:sp>
          <p:sp>
            <p:nvSpPr>
              <p:cNvPr id="6169" name="Rectangle 52"/>
              <p:cNvSpPr>
                <a:spLocks noChangeArrowheads="1"/>
              </p:cNvSpPr>
              <p:nvPr/>
            </p:nvSpPr>
            <p:spPr bwMode="auto">
              <a:xfrm>
                <a:off x="2024" y="2304"/>
                <a:ext cx="1480" cy="816"/>
              </a:xfrm>
              <a:prstGeom prst="rect">
                <a:avLst/>
              </a:prstGeom>
              <a:noFill/>
              <a:ln w="28575" algn="ctr">
                <a:solidFill>
                  <a:srgbClr val="FFFF00"/>
                </a:solidFill>
                <a:miter lim="800000"/>
                <a:headEnd/>
                <a:tailEnd/>
              </a:ln>
            </p:spPr>
            <p:txBody>
              <a:bodyPr anchor="ctr">
                <a:spAutoFit/>
              </a:bodyPr>
              <a:lstStyle/>
              <a:p>
                <a:pPr algn="ctr" eaLnBrk="0" hangingPunct="0"/>
                <a:endParaRPr lang="fr-FR"/>
              </a:p>
            </p:txBody>
          </p:sp>
        </p:grpSp>
        <p:grpSp>
          <p:nvGrpSpPr>
            <p:cNvPr id="6165" name="Group 53"/>
            <p:cNvGrpSpPr>
              <a:grpSpLocks/>
            </p:cNvGrpSpPr>
            <p:nvPr/>
          </p:nvGrpSpPr>
          <p:grpSpPr bwMode="auto">
            <a:xfrm>
              <a:off x="2005" y="3456"/>
              <a:ext cx="1643" cy="672"/>
              <a:chOff x="1909" y="3456"/>
              <a:chExt cx="1643" cy="672"/>
            </a:xfrm>
          </p:grpSpPr>
          <p:sp>
            <p:nvSpPr>
              <p:cNvPr id="6166" name="Rectangle 54"/>
              <p:cNvSpPr>
                <a:spLocks noChangeArrowheads="1"/>
              </p:cNvSpPr>
              <p:nvPr/>
            </p:nvSpPr>
            <p:spPr bwMode="auto">
              <a:xfrm>
                <a:off x="1909" y="3456"/>
                <a:ext cx="1584" cy="611"/>
              </a:xfrm>
              <a:prstGeom prst="rect">
                <a:avLst/>
              </a:prstGeom>
              <a:noFill/>
              <a:ln w="9525">
                <a:noFill/>
                <a:miter lim="800000"/>
                <a:headEnd/>
                <a:tailEnd/>
              </a:ln>
            </p:spPr>
            <p:txBody>
              <a:bodyPr>
                <a:spAutoFit/>
              </a:bodyPr>
              <a:lstStyle/>
              <a:p>
                <a:pPr algn="ctr">
                  <a:spcBef>
                    <a:spcPct val="10000"/>
                  </a:spcBef>
                  <a:spcAft>
                    <a:spcPct val="10000"/>
                  </a:spcAft>
                </a:pPr>
                <a:r>
                  <a:rPr lang="en-US" u="none">
                    <a:cs typeface="Times New Roman" pitchFamily="18" charset="0"/>
                  </a:rPr>
                  <a:t>Geometry:</a:t>
                </a:r>
              </a:p>
              <a:p>
                <a:pPr lvl="1" algn="ctr">
                  <a:spcBef>
                    <a:spcPct val="10000"/>
                  </a:spcBef>
                  <a:spcAft>
                    <a:spcPct val="10000"/>
                  </a:spcAft>
                </a:pPr>
                <a:r>
                  <a:rPr lang="en-US" u="none">
                    <a:cs typeface="Times New Roman" pitchFamily="18" charset="0"/>
                  </a:rPr>
                  <a:t>Street, wall, field, stair, etc…</a:t>
                </a:r>
                <a:endParaRPr lang="en-US" i="1" u="none">
                  <a:cs typeface="Times New Roman" pitchFamily="18" charset="0"/>
                </a:endParaRPr>
              </a:p>
            </p:txBody>
          </p:sp>
          <p:sp>
            <p:nvSpPr>
              <p:cNvPr id="6167" name="Rectangle 55"/>
              <p:cNvSpPr>
                <a:spLocks noChangeArrowheads="1"/>
              </p:cNvSpPr>
              <p:nvPr/>
            </p:nvSpPr>
            <p:spPr bwMode="auto">
              <a:xfrm>
                <a:off x="2064" y="3456"/>
                <a:ext cx="1488" cy="672"/>
              </a:xfrm>
              <a:prstGeom prst="rect">
                <a:avLst/>
              </a:prstGeom>
              <a:noFill/>
              <a:ln w="28575" algn="ctr">
                <a:solidFill>
                  <a:srgbClr val="0000FF"/>
                </a:solidFill>
                <a:miter lim="800000"/>
                <a:headEnd/>
                <a:tailEnd/>
              </a:ln>
            </p:spPr>
            <p:txBody>
              <a:bodyPr anchor="ctr">
                <a:spAutoFit/>
              </a:bodyPr>
              <a:lstStyle/>
              <a:p>
                <a:pPr algn="ctr" eaLnBrk="0" hangingPunct="0"/>
                <a:endParaRPr lang="fr-FR"/>
              </a:p>
            </p:txBody>
          </p:sp>
        </p:grpSp>
      </p:grpSp>
      <p:grpSp>
        <p:nvGrpSpPr>
          <p:cNvPr id="6153" name="Group 56"/>
          <p:cNvGrpSpPr>
            <a:grpSpLocks/>
          </p:cNvGrpSpPr>
          <p:nvPr/>
        </p:nvGrpSpPr>
        <p:grpSpPr bwMode="auto">
          <a:xfrm>
            <a:off x="2187575" y="4397375"/>
            <a:ext cx="1981200" cy="1219200"/>
            <a:chOff x="1344" y="2736"/>
            <a:chExt cx="1248" cy="768"/>
          </a:xfrm>
        </p:grpSpPr>
        <p:sp>
          <p:nvSpPr>
            <p:cNvPr id="6155" name="Line 57"/>
            <p:cNvSpPr>
              <a:spLocks noChangeShapeType="1"/>
            </p:cNvSpPr>
            <p:nvPr/>
          </p:nvSpPr>
          <p:spPr bwMode="auto">
            <a:xfrm>
              <a:off x="1680" y="2928"/>
              <a:ext cx="528" cy="432"/>
            </a:xfrm>
            <a:prstGeom prst="line">
              <a:avLst/>
            </a:prstGeom>
            <a:noFill/>
            <a:ln w="9525">
              <a:solidFill>
                <a:schemeClr val="tx2"/>
              </a:solidFill>
              <a:round/>
              <a:headEnd type="triangle" w="med" len="med"/>
              <a:tailEnd type="triangle" w="med" len="med"/>
            </a:ln>
          </p:spPr>
          <p:txBody>
            <a:bodyPr>
              <a:spAutoFit/>
            </a:bodyPr>
            <a:lstStyle/>
            <a:p>
              <a:endParaRPr lang="fr-FR"/>
            </a:p>
          </p:txBody>
        </p:sp>
        <p:sp>
          <p:nvSpPr>
            <p:cNvPr id="6156" name="Line 58"/>
            <p:cNvSpPr>
              <a:spLocks noChangeShapeType="1"/>
            </p:cNvSpPr>
            <p:nvPr/>
          </p:nvSpPr>
          <p:spPr bwMode="auto">
            <a:xfrm flipV="1">
              <a:off x="1824" y="3024"/>
              <a:ext cx="288" cy="240"/>
            </a:xfrm>
            <a:prstGeom prst="line">
              <a:avLst/>
            </a:prstGeom>
            <a:noFill/>
            <a:ln w="9525">
              <a:solidFill>
                <a:schemeClr val="tx2"/>
              </a:solidFill>
              <a:round/>
              <a:headEnd type="triangle" w="med" len="med"/>
              <a:tailEnd type="triangle" w="med" len="med"/>
            </a:ln>
          </p:spPr>
          <p:txBody>
            <a:bodyPr>
              <a:spAutoFit/>
            </a:bodyPr>
            <a:lstStyle/>
            <a:p>
              <a:endParaRPr lang="fr-FR"/>
            </a:p>
          </p:txBody>
        </p:sp>
        <p:sp>
          <p:nvSpPr>
            <p:cNvPr id="6157" name="Rectangle 59"/>
            <p:cNvSpPr>
              <a:spLocks noChangeArrowheads="1"/>
            </p:cNvSpPr>
            <p:nvPr/>
          </p:nvSpPr>
          <p:spPr bwMode="auto">
            <a:xfrm>
              <a:off x="1488" y="2976"/>
              <a:ext cx="1008" cy="231"/>
            </a:xfrm>
            <a:prstGeom prst="rect">
              <a:avLst/>
            </a:prstGeom>
            <a:gradFill rotWithShape="1">
              <a:gsLst>
                <a:gs pos="0">
                  <a:schemeClr val="bg1">
                    <a:alpha val="37000"/>
                  </a:schemeClr>
                </a:gs>
                <a:gs pos="100000">
                  <a:srgbClr val="767676">
                    <a:alpha val="49001"/>
                  </a:srgbClr>
                </a:gs>
              </a:gsLst>
              <a:lin ang="5400000" scaled="1"/>
            </a:gradFill>
            <a:ln w="9525">
              <a:noFill/>
              <a:miter lim="800000"/>
              <a:headEnd/>
              <a:tailEnd/>
            </a:ln>
          </p:spPr>
          <p:txBody>
            <a:bodyPr>
              <a:spAutoFit/>
            </a:bodyPr>
            <a:lstStyle/>
            <a:p>
              <a:pPr algn="ctr"/>
              <a:r>
                <a:rPr lang="en-US" b="1" u="none">
                  <a:cs typeface="Times New Roman" pitchFamily="18" charset="0"/>
                </a:rPr>
                <a:t>constraints</a:t>
              </a:r>
              <a:endParaRPr lang="fr-FR" b="1" u="none">
                <a:latin typeface="Times New Roman" pitchFamily="18" charset="0"/>
                <a:cs typeface="Times New Roman" pitchFamily="18" charset="0"/>
              </a:endParaRPr>
            </a:p>
          </p:txBody>
        </p:sp>
        <p:sp>
          <p:nvSpPr>
            <p:cNvPr id="6158" name="Line 60"/>
            <p:cNvSpPr>
              <a:spLocks noChangeShapeType="1"/>
            </p:cNvSpPr>
            <p:nvPr/>
          </p:nvSpPr>
          <p:spPr bwMode="auto">
            <a:xfrm flipV="1">
              <a:off x="1344" y="2880"/>
              <a:ext cx="0" cy="384"/>
            </a:xfrm>
            <a:prstGeom prst="line">
              <a:avLst/>
            </a:prstGeom>
            <a:noFill/>
            <a:ln w="9525">
              <a:solidFill>
                <a:schemeClr val="tx2"/>
              </a:solidFill>
              <a:round/>
              <a:headEnd type="triangle" w="med" len="med"/>
              <a:tailEnd type="triangle" w="med" len="med"/>
            </a:ln>
          </p:spPr>
          <p:txBody>
            <a:bodyPr>
              <a:spAutoFit/>
            </a:bodyPr>
            <a:lstStyle/>
            <a:p>
              <a:endParaRPr lang="fr-FR"/>
            </a:p>
          </p:txBody>
        </p:sp>
        <p:sp>
          <p:nvSpPr>
            <p:cNvPr id="6159" name="Line 61"/>
            <p:cNvSpPr>
              <a:spLocks noChangeShapeType="1"/>
            </p:cNvSpPr>
            <p:nvPr/>
          </p:nvSpPr>
          <p:spPr bwMode="auto">
            <a:xfrm flipV="1">
              <a:off x="2592" y="3000"/>
              <a:ext cx="0" cy="384"/>
            </a:xfrm>
            <a:prstGeom prst="line">
              <a:avLst/>
            </a:prstGeom>
            <a:noFill/>
            <a:ln w="9525">
              <a:solidFill>
                <a:schemeClr val="tx2"/>
              </a:solidFill>
              <a:round/>
              <a:headEnd type="triangle" w="med" len="med"/>
              <a:tailEnd type="triangle" w="med" len="med"/>
            </a:ln>
          </p:spPr>
          <p:txBody>
            <a:bodyPr>
              <a:spAutoFit/>
            </a:bodyPr>
            <a:lstStyle/>
            <a:p>
              <a:endParaRPr lang="fr-FR"/>
            </a:p>
          </p:txBody>
        </p:sp>
        <p:sp>
          <p:nvSpPr>
            <p:cNvPr id="6160" name="Line 62"/>
            <p:cNvSpPr>
              <a:spLocks noChangeShapeType="1"/>
            </p:cNvSpPr>
            <p:nvPr/>
          </p:nvSpPr>
          <p:spPr bwMode="auto">
            <a:xfrm flipH="1" flipV="1">
              <a:off x="1632" y="2736"/>
              <a:ext cx="480" cy="0"/>
            </a:xfrm>
            <a:prstGeom prst="line">
              <a:avLst/>
            </a:prstGeom>
            <a:noFill/>
            <a:ln w="9525">
              <a:solidFill>
                <a:schemeClr val="tx2"/>
              </a:solidFill>
              <a:round/>
              <a:headEnd type="triangle" w="med" len="med"/>
              <a:tailEnd type="triangle" w="med" len="med"/>
            </a:ln>
          </p:spPr>
          <p:txBody>
            <a:bodyPr>
              <a:spAutoFit/>
            </a:bodyPr>
            <a:lstStyle/>
            <a:p>
              <a:endParaRPr lang="fr-FR"/>
            </a:p>
          </p:txBody>
        </p:sp>
        <p:sp>
          <p:nvSpPr>
            <p:cNvPr id="6161" name="Line 63"/>
            <p:cNvSpPr>
              <a:spLocks noChangeShapeType="1"/>
            </p:cNvSpPr>
            <p:nvPr/>
          </p:nvSpPr>
          <p:spPr bwMode="auto">
            <a:xfrm flipH="1" flipV="1">
              <a:off x="1824" y="3504"/>
              <a:ext cx="240" cy="0"/>
            </a:xfrm>
            <a:prstGeom prst="line">
              <a:avLst/>
            </a:prstGeom>
            <a:noFill/>
            <a:ln w="9525">
              <a:solidFill>
                <a:schemeClr val="tx2"/>
              </a:solidFill>
              <a:round/>
              <a:headEnd type="triangle" w="med" len="med"/>
              <a:tailEnd type="triangle" w="med" len="med"/>
            </a:ln>
          </p:spPr>
          <p:txBody>
            <a:bodyPr>
              <a:spAutoFit/>
            </a:bodyPr>
            <a:lstStyle/>
            <a:p>
              <a:endParaRPr lang="fr-FR"/>
            </a:p>
          </p:txBody>
        </p:sp>
      </p:grpSp>
      <p:sp>
        <p:nvSpPr>
          <p:cNvPr id="6154" name="Text Box 64"/>
          <p:cNvSpPr txBox="1">
            <a:spLocks noChangeArrowheads="1"/>
          </p:cNvSpPr>
          <p:nvPr/>
        </p:nvSpPr>
        <p:spPr bwMode="auto">
          <a:xfrm>
            <a:off x="2897188" y="765175"/>
            <a:ext cx="3282950" cy="366713"/>
          </a:xfrm>
          <a:prstGeom prst="rect">
            <a:avLst/>
          </a:prstGeom>
          <a:noFill/>
          <a:ln w="9525" algn="ctr">
            <a:noFill/>
            <a:miter lim="800000"/>
            <a:headEnd/>
            <a:tailEnd/>
          </a:ln>
        </p:spPr>
        <p:txBody>
          <a:bodyPr wrap="none">
            <a:spAutoFit/>
          </a:bodyPr>
          <a:lstStyle/>
          <a:p>
            <a:pPr algn="ctr" eaLnBrk="0" hangingPunct="0"/>
            <a:r>
              <a:rPr lang="en-US" u="none"/>
              <a:t>(Courtesy Ivan Laptev, VISTA)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3"/>
          <p:cNvSpPr txBox="1">
            <a:spLocks noChangeArrowheads="1"/>
          </p:cNvSpPr>
          <p:nvPr/>
        </p:nvSpPr>
        <p:spPr bwMode="auto">
          <a:xfrm>
            <a:off x="615950" y="690563"/>
            <a:ext cx="4627563" cy="1006475"/>
          </a:xfrm>
          <a:prstGeom prst="rect">
            <a:avLst/>
          </a:prstGeom>
          <a:noFill/>
          <a:ln w="9525" algn="ctr">
            <a:noFill/>
            <a:miter lim="800000"/>
            <a:headEnd/>
            <a:tailEnd/>
          </a:ln>
        </p:spPr>
        <p:txBody>
          <a:bodyPr>
            <a:spAutoFit/>
          </a:bodyPr>
          <a:lstStyle/>
          <a:p>
            <a:pPr eaLnBrk="0" hangingPunct="0"/>
            <a:r>
              <a:rPr lang="en-US" sz="2000" u="none">
                <a:latin typeface="Comic Sans MS" pitchFamily="66" charset="0"/>
              </a:rPr>
              <a:t>Quantitative results on the Berkeley segmentation dataset and benchmark (Martin et al., ICCV’01)</a:t>
            </a:r>
          </a:p>
        </p:txBody>
      </p:sp>
      <p:pic>
        <p:nvPicPr>
          <p:cNvPr id="38915" name="Picture 4" descr="189080_image"/>
          <p:cNvPicPr>
            <a:picLocks noChangeAspect="1" noChangeArrowheads="1"/>
          </p:cNvPicPr>
          <p:nvPr/>
        </p:nvPicPr>
        <p:blipFill>
          <a:blip r:embed="rId3" cstate="print"/>
          <a:srcRect/>
          <a:stretch>
            <a:fillRect/>
          </a:stretch>
        </p:blipFill>
        <p:spPr bwMode="auto">
          <a:xfrm>
            <a:off x="493713" y="1736725"/>
            <a:ext cx="1484312" cy="2224088"/>
          </a:xfrm>
          <a:prstGeom prst="rect">
            <a:avLst/>
          </a:prstGeom>
          <a:noFill/>
          <a:ln w="12700">
            <a:solidFill>
              <a:schemeClr val="tx1"/>
            </a:solidFill>
            <a:miter lim="800000"/>
            <a:headEnd/>
            <a:tailEnd/>
          </a:ln>
        </p:spPr>
      </p:pic>
      <p:pic>
        <p:nvPicPr>
          <p:cNvPr id="38916" name="Picture 5" descr="col_189080"/>
          <p:cNvPicPr>
            <a:picLocks noChangeAspect="1" noChangeArrowheads="1"/>
          </p:cNvPicPr>
          <p:nvPr/>
        </p:nvPicPr>
        <p:blipFill>
          <a:blip r:embed="rId4" cstate="print"/>
          <a:srcRect/>
          <a:stretch>
            <a:fillRect/>
          </a:stretch>
        </p:blipFill>
        <p:spPr bwMode="auto">
          <a:xfrm>
            <a:off x="3997325" y="1719263"/>
            <a:ext cx="1498600" cy="2243137"/>
          </a:xfrm>
          <a:prstGeom prst="rect">
            <a:avLst/>
          </a:prstGeom>
          <a:noFill/>
          <a:ln w="9525">
            <a:solidFill>
              <a:schemeClr val="accent2"/>
            </a:solidFill>
            <a:miter lim="800000"/>
            <a:headEnd/>
            <a:tailEnd/>
          </a:ln>
        </p:spPr>
      </p:pic>
      <p:pic>
        <p:nvPicPr>
          <p:cNvPr id="38917" name="Picture 6" descr="col_189080_human"/>
          <p:cNvPicPr>
            <a:picLocks noChangeAspect="1" noChangeArrowheads="1"/>
          </p:cNvPicPr>
          <p:nvPr/>
        </p:nvPicPr>
        <p:blipFill>
          <a:blip r:embed="rId5" cstate="print"/>
          <a:srcRect/>
          <a:stretch>
            <a:fillRect/>
          </a:stretch>
        </p:blipFill>
        <p:spPr bwMode="auto">
          <a:xfrm>
            <a:off x="2251075" y="1730375"/>
            <a:ext cx="1482725" cy="2220913"/>
          </a:xfrm>
          <a:prstGeom prst="rect">
            <a:avLst/>
          </a:prstGeom>
          <a:noFill/>
          <a:ln w="9525">
            <a:solidFill>
              <a:schemeClr val="accent1"/>
            </a:solidFill>
            <a:miter lim="800000"/>
            <a:headEnd/>
            <a:tailEnd/>
          </a:ln>
        </p:spPr>
      </p:pic>
      <p:pic>
        <p:nvPicPr>
          <p:cNvPr id="38918" name="Picture 7" descr="col_62096_human"/>
          <p:cNvPicPr>
            <a:picLocks noChangeAspect="1" noChangeArrowheads="1"/>
          </p:cNvPicPr>
          <p:nvPr/>
        </p:nvPicPr>
        <p:blipFill>
          <a:blip r:embed="rId6" cstate="print"/>
          <a:srcRect/>
          <a:stretch>
            <a:fillRect/>
          </a:stretch>
        </p:blipFill>
        <p:spPr bwMode="auto">
          <a:xfrm>
            <a:off x="5780088" y="2828925"/>
            <a:ext cx="2781300" cy="1855788"/>
          </a:xfrm>
          <a:prstGeom prst="rect">
            <a:avLst/>
          </a:prstGeom>
          <a:noFill/>
          <a:ln w="9525">
            <a:solidFill>
              <a:schemeClr val="accent1"/>
            </a:solidFill>
            <a:miter lim="800000"/>
            <a:headEnd/>
            <a:tailEnd/>
          </a:ln>
        </p:spPr>
      </p:pic>
      <p:pic>
        <p:nvPicPr>
          <p:cNvPr id="38919" name="Picture 8" descr="col_62096"/>
          <p:cNvPicPr>
            <a:picLocks noChangeAspect="1" noChangeArrowheads="1"/>
          </p:cNvPicPr>
          <p:nvPr/>
        </p:nvPicPr>
        <p:blipFill>
          <a:blip r:embed="rId7" cstate="print"/>
          <a:srcRect/>
          <a:stretch>
            <a:fillRect/>
          </a:stretch>
        </p:blipFill>
        <p:spPr bwMode="auto">
          <a:xfrm>
            <a:off x="5773738" y="4883150"/>
            <a:ext cx="2781300" cy="1855788"/>
          </a:xfrm>
          <a:prstGeom prst="rect">
            <a:avLst/>
          </a:prstGeom>
          <a:noFill/>
          <a:ln w="9525">
            <a:solidFill>
              <a:schemeClr val="accent2"/>
            </a:solidFill>
            <a:miter lim="800000"/>
            <a:headEnd/>
            <a:tailEnd/>
          </a:ln>
        </p:spPr>
      </p:pic>
      <p:pic>
        <p:nvPicPr>
          <p:cNvPr id="38920" name="Picture 9" descr="62096_image"/>
          <p:cNvPicPr>
            <a:picLocks noChangeAspect="1" noChangeArrowheads="1"/>
          </p:cNvPicPr>
          <p:nvPr/>
        </p:nvPicPr>
        <p:blipFill>
          <a:blip r:embed="rId8" cstate="print"/>
          <a:srcRect/>
          <a:stretch>
            <a:fillRect/>
          </a:stretch>
        </p:blipFill>
        <p:spPr bwMode="auto">
          <a:xfrm>
            <a:off x="5780088" y="757238"/>
            <a:ext cx="2767012" cy="1846262"/>
          </a:xfrm>
          <a:prstGeom prst="rect">
            <a:avLst/>
          </a:prstGeom>
          <a:noFill/>
          <a:ln w="12700">
            <a:solidFill>
              <a:schemeClr val="tx1"/>
            </a:solidFill>
            <a:miter lim="800000"/>
            <a:headEnd/>
            <a:tailEnd/>
          </a:ln>
        </p:spPr>
      </p:pic>
      <p:graphicFrame>
        <p:nvGraphicFramePr>
          <p:cNvPr id="66570" name="Group 10"/>
          <p:cNvGraphicFramePr>
            <a:graphicFrameLocks noGrp="1"/>
          </p:cNvGraphicFramePr>
          <p:nvPr/>
        </p:nvGraphicFramePr>
        <p:xfrm>
          <a:off x="1011238" y="4049713"/>
          <a:ext cx="3970337" cy="2743200"/>
        </p:xfrm>
        <a:graphic>
          <a:graphicData uri="http://schemas.openxmlformats.org/drawingml/2006/table">
            <a:tbl>
              <a:tblPr/>
              <a:tblGrid>
                <a:gridCol w="717550"/>
                <a:gridCol w="1044575"/>
                <a:gridCol w="2208212"/>
              </a:tblGrid>
              <a:tr h="276225">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cap="none" normalizeH="0" baseline="0" dirty="0" smtClean="0">
                          <a:ln>
                            <a:noFill/>
                          </a:ln>
                          <a:solidFill>
                            <a:schemeClr val="tx1"/>
                          </a:solidFill>
                          <a:effectLst/>
                          <a:latin typeface="Arial" charset="0"/>
                        </a:rPr>
                        <a:t>Rank</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1" i="0" u="none" strike="noStrike" cap="none" normalizeH="0" baseline="0" dirty="0" smtClean="0">
                          <a:ln>
                            <a:noFill/>
                          </a:ln>
                          <a:solidFill>
                            <a:schemeClr val="tx1"/>
                          </a:solidFill>
                          <a:effectLst/>
                          <a:latin typeface="Arial" charset="0"/>
                        </a:rPr>
                        <a:t>Score</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1" i="0" u="none" strike="noStrike" cap="none" normalizeH="0" baseline="0" dirty="0" err="1" smtClean="0">
                          <a:ln>
                            <a:noFill/>
                          </a:ln>
                          <a:solidFill>
                            <a:schemeClr val="tx1"/>
                          </a:solidFill>
                          <a:effectLst/>
                          <a:latin typeface="Arial" charset="0"/>
                        </a:rPr>
                        <a:t>Algorithm</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0" i="0" u="none" strike="noStrike" cap="none" normalizeH="0" baseline="0" dirty="0" smtClean="0">
                          <a:ln>
                            <a:noFill/>
                          </a:ln>
                          <a:solidFill>
                            <a:srgbClr val="FF0000"/>
                          </a:solidFill>
                          <a:effectLst/>
                          <a:latin typeface="Arial" charset="0"/>
                        </a:rPr>
                        <a:t>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fr-FR" sz="1400" b="0" i="0" u="none" strike="noStrike" cap="none" normalizeH="0" baseline="0" dirty="0" smtClean="0">
                          <a:ln>
                            <a:noFill/>
                          </a:ln>
                          <a:solidFill>
                            <a:srgbClr val="FF0000"/>
                          </a:solidFill>
                          <a:effectLst/>
                          <a:latin typeface="Arial" charset="0"/>
                        </a:rPr>
                        <a:t>0.79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fr-FR" sz="1400" b="0" i="0" u="none" strike="noStrike" cap="none" normalizeH="0" baseline="0" dirty="0" err="1" smtClean="0">
                          <a:ln>
                            <a:noFill/>
                          </a:ln>
                          <a:solidFill>
                            <a:srgbClr val="FF0000"/>
                          </a:solidFill>
                          <a:effectLst/>
                          <a:latin typeface="Arial" charset="0"/>
                        </a:rPr>
                        <a:t>Human</a:t>
                      </a:r>
                      <a:r>
                        <a:rPr kumimoji="0" lang="fr-FR" sz="1400" b="0" i="0" u="none" strike="noStrike" cap="none" normalizeH="0" baseline="0" dirty="0" smtClean="0">
                          <a:ln>
                            <a:noFill/>
                          </a:ln>
                          <a:solidFill>
                            <a:srgbClr val="FF0000"/>
                          </a:solidFill>
                          <a:effectLst/>
                          <a:latin typeface="Arial" charset="0"/>
                        </a:rPr>
                        <a:t> </a:t>
                      </a:r>
                      <a:r>
                        <a:rPr kumimoji="0" lang="fr-FR" sz="1400" b="0" i="0" u="none" strike="noStrike" cap="none" normalizeH="0" baseline="0" dirty="0" err="1" smtClean="0">
                          <a:ln>
                            <a:noFill/>
                          </a:ln>
                          <a:solidFill>
                            <a:srgbClr val="FF0000"/>
                          </a:solidFill>
                          <a:effectLst/>
                          <a:latin typeface="Arial" charset="0"/>
                        </a:rPr>
                        <a:t>labeling</a:t>
                      </a:r>
                      <a:endParaRPr kumimoji="0" lang="fr-FR" sz="1400" b="0" i="0" u="none" strike="noStrike" cap="none" normalizeH="0" baseline="0" dirty="0" smtClean="0">
                        <a:ln>
                          <a:noFill/>
                        </a:ln>
                        <a:solidFill>
                          <a:srgbClr val="FF0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rPr>
                        <a:t>1</a:t>
                      </a:r>
                      <a:endParaRPr kumimoji="0" lang="fr-FR" sz="1400" b="0" i="0" u="none" strike="noStrike" cap="none" normalizeH="0" baseline="0" dirty="0" smtClean="0">
                        <a:ln>
                          <a:noFill/>
                        </a:ln>
                        <a:solidFill>
                          <a:srgbClr val="FFC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rgbClr val="FFC000"/>
                          </a:solidFill>
                          <a:effectLst/>
                          <a:latin typeface="Arial" charset="0"/>
                        </a:rPr>
                        <a:t>0.70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FFC000"/>
                          </a:solidFill>
                          <a:effectLst/>
                          <a:latin typeface="Arial" charset="0"/>
                        </a:rPr>
                        <a:t>(</a:t>
                      </a:r>
                      <a:r>
                        <a:rPr kumimoji="0" lang="en-US" sz="1400" b="0" i="0" u="none" strike="noStrike" cap="none" normalizeH="0" baseline="0" dirty="0" err="1" smtClean="0">
                          <a:ln>
                            <a:noFill/>
                          </a:ln>
                          <a:solidFill>
                            <a:srgbClr val="FFC000"/>
                          </a:solidFill>
                          <a:effectLst/>
                          <a:latin typeface="Arial" charset="0"/>
                        </a:rPr>
                        <a:t>Maire</a:t>
                      </a:r>
                      <a:r>
                        <a:rPr kumimoji="0" lang="en-US" sz="1400" b="0" i="0" u="none" strike="noStrike" cap="none" normalizeH="0" baseline="0" dirty="0" smtClean="0">
                          <a:ln>
                            <a:noFill/>
                          </a:ln>
                          <a:solidFill>
                            <a:srgbClr val="FFC000"/>
                          </a:solidFill>
                          <a:effectLst/>
                          <a:latin typeface="Arial" charset="0"/>
                        </a:rPr>
                        <a:t> et al., 2008)</a:t>
                      </a:r>
                      <a:endParaRPr kumimoji="0" lang="fr-FR" sz="1400" b="0" i="0" u="none" strike="noStrike" cap="none" normalizeH="0" baseline="0" dirty="0" smtClean="0">
                        <a:ln>
                          <a:noFill/>
                        </a:ln>
                        <a:solidFill>
                          <a:srgbClr val="FFC0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2</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0.67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(Aerbelaez,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Arial" charset="0"/>
                        </a:rPr>
                        <a:t>3</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(Dollar et al., 2006)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63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accent2"/>
                          </a:solidFill>
                          <a:effectLst/>
                          <a:latin typeface="Arial" charset="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accent2"/>
                          </a:solidFill>
                          <a:effectLst/>
                          <a:latin typeface="Arial" charset="0"/>
                        </a:rPr>
                        <a:t>0.66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accent2"/>
                          </a:solidFill>
                          <a:effectLst/>
                          <a:latin typeface="Arial" charset="0"/>
                        </a:rPr>
                        <a:t>Us – no post-</a:t>
                      </a:r>
                      <a:r>
                        <a:rPr kumimoji="0" lang="fr-FR" sz="1400" b="0" i="0" u="none" strike="noStrike" cap="none" normalizeH="0" baseline="0" dirty="0" err="1" smtClean="0">
                          <a:ln>
                            <a:noFill/>
                          </a:ln>
                          <a:solidFill>
                            <a:schemeClr val="accent2"/>
                          </a:solidFill>
                          <a:effectLst/>
                          <a:latin typeface="Arial" charset="0"/>
                        </a:rPr>
                        <a:t>processing</a:t>
                      </a:r>
                      <a:endParaRPr kumimoji="0" lang="fr-FR" sz="1400" b="0" i="0" u="none" strike="noStrike" cap="none" normalizeH="0" baseline="0" dirty="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0.65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(Martin et al., 2001)</a:t>
                      </a:r>
                      <a:endParaRPr kumimoji="0" lang="fr-FR" sz="1400" b="0" i="0" u="none" strike="noStrike" cap="none" normalizeH="0" baseline="0" smtClean="0">
                        <a:ln>
                          <a:noFill/>
                        </a:ln>
                        <a:solidFill>
                          <a:schemeClr val="accent2"/>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0.57</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Color gradient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62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Arial" charset="0"/>
                        </a:rPr>
                        <a:t>0.43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400" b="0" i="0" u="none" strike="noStrike" cap="none" normalizeH="0" baseline="0" dirty="0" err="1" smtClean="0">
                          <a:ln>
                            <a:noFill/>
                          </a:ln>
                          <a:solidFill>
                            <a:schemeClr val="tx1"/>
                          </a:solidFill>
                          <a:effectLst/>
                          <a:latin typeface="Arial" charset="0"/>
                        </a:rPr>
                        <a:t>Random</a:t>
                      </a:r>
                      <a:endParaRPr kumimoji="0" lang="fr-FR" sz="1400" b="0" i="0" u="none" strike="noStrike" cap="none" normalizeH="0" baseline="0" dirty="0" smtClean="0">
                        <a:ln>
                          <a:noFill/>
                        </a:ln>
                        <a:solidFill>
                          <a:schemeClr val="tx1"/>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8963" name="Text Box 2"/>
          <p:cNvSpPr txBox="1">
            <a:spLocks noChangeArrowheads="1"/>
          </p:cNvSpPr>
          <p:nvPr/>
        </p:nvSpPr>
        <p:spPr bwMode="auto">
          <a:xfrm>
            <a:off x="2344738" y="142875"/>
            <a:ext cx="4548187" cy="584200"/>
          </a:xfrm>
          <a:prstGeom prst="rect">
            <a:avLst/>
          </a:prstGeom>
          <a:noFill/>
          <a:ln w="9525" algn="ctr">
            <a:noFill/>
            <a:miter lim="800000"/>
            <a:headEnd/>
            <a:tailEnd/>
          </a:ln>
        </p:spPr>
        <p:txBody>
          <a:bodyPr wrap="none">
            <a:spAutoFit/>
          </a:bodyPr>
          <a:lstStyle/>
          <a:p>
            <a:pPr eaLnBrk="0" hangingPunct="0"/>
            <a:r>
              <a:rPr lang="en-US" sz="3200" u="none">
                <a:solidFill>
                  <a:schemeClr val="tx2"/>
                </a:solidFill>
                <a:latin typeface="Comic Sans MS" pitchFamily="66" charset="0"/>
              </a:rPr>
              <a:t>Edge detection results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685800" y="838200"/>
            <a:ext cx="7650163" cy="396875"/>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  Input edges       Bike edges        Bottle edges      People edges</a:t>
            </a:r>
          </a:p>
        </p:txBody>
      </p:sp>
      <p:sp>
        <p:nvSpPr>
          <p:cNvPr id="39939" name="AutoShape 3"/>
          <p:cNvSpPr>
            <a:spLocks noChangeAspect="1" noChangeArrowheads="1" noTextEdit="1"/>
          </p:cNvSpPr>
          <p:nvPr/>
        </p:nvSpPr>
        <p:spPr bwMode="auto">
          <a:xfrm>
            <a:off x="661988" y="1295400"/>
            <a:ext cx="7818437" cy="4892675"/>
          </a:xfrm>
          <a:prstGeom prst="rect">
            <a:avLst/>
          </a:prstGeom>
          <a:noFill/>
          <a:ln w="9525">
            <a:noFill/>
            <a:miter lim="800000"/>
            <a:headEnd/>
            <a:tailEnd/>
          </a:ln>
        </p:spPr>
        <p:txBody>
          <a:bodyPr/>
          <a:lstStyle/>
          <a:p>
            <a:endParaRPr lang="fr-FR"/>
          </a:p>
        </p:txBody>
      </p:sp>
      <p:pic>
        <p:nvPicPr>
          <p:cNvPr id="39940" name="Picture 4"/>
          <p:cNvPicPr>
            <a:picLocks noChangeAspect="1" noChangeArrowheads="1"/>
          </p:cNvPicPr>
          <p:nvPr/>
        </p:nvPicPr>
        <p:blipFill>
          <a:blip r:embed="rId3" cstate="print">
            <a:lum bright="-32000" contrast="50000"/>
          </a:blip>
          <a:srcRect t="11725"/>
          <a:stretch>
            <a:fillRect/>
          </a:stretch>
        </p:blipFill>
        <p:spPr bwMode="auto">
          <a:xfrm>
            <a:off x="685800" y="1295400"/>
            <a:ext cx="7829550" cy="4876800"/>
          </a:xfrm>
          <a:prstGeom prst="rect">
            <a:avLst/>
          </a:prstGeom>
          <a:noFill/>
          <a:ln w="9525">
            <a:noFill/>
            <a:miter lim="800000"/>
            <a:headEnd/>
            <a:tailEnd/>
          </a:ln>
        </p:spPr>
      </p:pic>
      <p:graphicFrame>
        <p:nvGraphicFramePr>
          <p:cNvPr id="19" name="Tableau 18"/>
          <p:cNvGraphicFramePr>
            <a:graphicFrameLocks noGrp="1"/>
          </p:cNvGraphicFramePr>
          <p:nvPr/>
        </p:nvGraphicFramePr>
        <p:xfrm>
          <a:off x="665163" y="1311275"/>
          <a:ext cx="7850296" cy="4892742"/>
        </p:xfrm>
        <a:graphic>
          <a:graphicData uri="http://schemas.openxmlformats.org/drawingml/2006/table">
            <a:tbl>
              <a:tblPr firstRow="1" bandRow="1">
                <a:tableStyleId>{5C22544A-7EE6-4342-B048-85BDC9FD1C3A}</a:tableStyleId>
              </a:tblPr>
              <a:tblGrid>
                <a:gridCol w="1962574"/>
                <a:gridCol w="1962574"/>
                <a:gridCol w="1962574"/>
                <a:gridCol w="1962574"/>
              </a:tblGrid>
              <a:tr h="1630914">
                <a:tc>
                  <a:txBody>
                    <a:bodyPr/>
                    <a:lstStyle/>
                    <a:p>
                      <a:endParaRPr lang="fr-FR" dirty="0"/>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r>
              <a:tr h="1630914">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r>
              <a:tr h="1630914">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dirty="0"/>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fr-FR"/>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c>
                  <a:txBody>
                    <a:bodyPr/>
                    <a:lstStyle/>
                    <a:p>
                      <a:endParaRPr lang="fr-FR" dirty="0"/>
                    </a:p>
                  </a:txBody>
                  <a:tcPr>
                    <a:lnL w="57150" cap="flat" cmpd="sng" algn="ctr">
                      <a:solidFill>
                        <a:schemeClr val="bg2"/>
                      </a:solidFill>
                      <a:prstDash val="solid"/>
                      <a:round/>
                      <a:headEnd type="none" w="med" len="med"/>
                      <a:tailEnd type="none" w="med" len="med"/>
                    </a:lnL>
                    <a:lnR w="57150" cap="flat" cmpd="sng" algn="ctr">
                      <a:solidFill>
                        <a:schemeClr val="bg2"/>
                      </a:solidFill>
                      <a:prstDash val="solid"/>
                      <a:round/>
                      <a:headEnd type="none" w="med" len="med"/>
                      <a:tailEnd type="none" w="med" len="med"/>
                    </a:lnR>
                    <a:lnT w="57150" cap="flat" cmpd="sng" algn="ctr">
                      <a:solidFill>
                        <a:schemeClr val="bg2"/>
                      </a:solidFill>
                      <a:prstDash val="solid"/>
                      <a:round/>
                      <a:headEnd type="none" w="med" len="med"/>
                      <a:tailEnd type="none" w="med" len="med"/>
                    </a:lnT>
                    <a:lnB w="57150" cap="flat" cmpd="sng" algn="ctr">
                      <a:solidFill>
                        <a:schemeClr val="bg2"/>
                      </a:solidFill>
                      <a:prstDash val="solid"/>
                      <a:round/>
                      <a:headEnd type="none" w="med" len="med"/>
                      <a:tailEnd type="none" w="med" len="med"/>
                    </a:lnB>
                    <a:noFill/>
                  </a:tcPr>
                </a:tc>
              </a:tr>
            </a:tbl>
          </a:graphicData>
        </a:graphic>
      </p:graphicFrame>
      <p:grpSp>
        <p:nvGrpSpPr>
          <p:cNvPr id="2" name="Group 10"/>
          <p:cNvGrpSpPr>
            <a:grpSpLocks/>
          </p:cNvGrpSpPr>
          <p:nvPr/>
        </p:nvGrpSpPr>
        <p:grpSpPr bwMode="auto">
          <a:xfrm>
            <a:off x="4724400" y="2317750"/>
            <a:ext cx="3587750" cy="3862388"/>
            <a:chOff x="3416" y="2112"/>
            <a:chExt cx="2260" cy="2433"/>
          </a:xfrm>
        </p:grpSpPr>
        <p:sp>
          <p:nvSpPr>
            <p:cNvPr id="39964" name="Rectangle 11"/>
            <p:cNvSpPr>
              <a:spLocks noChangeArrowheads="1"/>
            </p:cNvSpPr>
            <p:nvPr/>
          </p:nvSpPr>
          <p:spPr bwMode="auto">
            <a:xfrm>
              <a:off x="3504" y="2352"/>
              <a:ext cx="2016" cy="1728"/>
            </a:xfrm>
            <a:prstGeom prst="rect">
              <a:avLst/>
            </a:prstGeom>
            <a:solidFill>
              <a:schemeClr val="tx1"/>
            </a:solidFill>
            <a:ln w="9525" algn="ctr">
              <a:solidFill>
                <a:schemeClr val="tx1"/>
              </a:solidFill>
              <a:miter lim="800000"/>
              <a:headEnd/>
              <a:tailEnd/>
            </a:ln>
          </p:spPr>
          <p:txBody>
            <a:bodyPr anchor="ctr">
              <a:spAutoFit/>
            </a:bodyPr>
            <a:lstStyle/>
            <a:p>
              <a:pPr algn="ctr" eaLnBrk="0" hangingPunct="0"/>
              <a:endParaRPr lang="fr-FR"/>
            </a:p>
          </p:txBody>
        </p:sp>
        <p:sp>
          <p:nvSpPr>
            <p:cNvPr id="39965" name="Rectangle 12"/>
            <p:cNvSpPr>
              <a:spLocks noChangeArrowheads="1"/>
            </p:cNvSpPr>
            <p:nvPr/>
          </p:nvSpPr>
          <p:spPr bwMode="auto">
            <a:xfrm>
              <a:off x="4224" y="2352"/>
              <a:ext cx="1296" cy="192"/>
            </a:xfrm>
            <a:prstGeom prst="rect">
              <a:avLst/>
            </a:prstGeom>
            <a:solidFill>
              <a:schemeClr val="tx1"/>
            </a:solidFill>
            <a:ln w="9525" algn="ctr">
              <a:solidFill>
                <a:schemeClr val="tx1"/>
              </a:solidFill>
              <a:miter lim="800000"/>
              <a:headEnd/>
              <a:tailEnd/>
            </a:ln>
          </p:spPr>
          <p:txBody>
            <a:bodyPr wrap="none" anchor="ctr">
              <a:spAutoFit/>
            </a:bodyPr>
            <a:lstStyle/>
            <a:p>
              <a:pPr algn="ctr" eaLnBrk="0" hangingPunct="0"/>
              <a:endParaRPr lang="fr-FR"/>
            </a:p>
          </p:txBody>
        </p:sp>
        <p:pic>
          <p:nvPicPr>
            <p:cNvPr id="39966" name="Picture 13"/>
            <p:cNvPicPr>
              <a:picLocks noChangeAspect="1" noChangeArrowheads="1"/>
            </p:cNvPicPr>
            <p:nvPr/>
          </p:nvPicPr>
          <p:blipFill>
            <a:blip r:embed="rId4" cstate="print"/>
            <a:srcRect/>
            <a:stretch>
              <a:fillRect/>
            </a:stretch>
          </p:blipFill>
          <p:spPr bwMode="auto">
            <a:xfrm>
              <a:off x="3501" y="2346"/>
              <a:ext cx="2019" cy="1734"/>
            </a:xfrm>
            <a:prstGeom prst="rect">
              <a:avLst/>
            </a:prstGeom>
            <a:noFill/>
            <a:ln w="28575" algn="ctr">
              <a:solidFill>
                <a:schemeClr val="bg2"/>
              </a:solidFill>
              <a:miter lim="800000"/>
              <a:headEnd/>
              <a:tailEnd/>
            </a:ln>
          </p:spPr>
        </p:pic>
        <p:sp>
          <p:nvSpPr>
            <p:cNvPr id="39967" name="Text Box 14"/>
            <p:cNvSpPr txBox="1">
              <a:spLocks noChangeArrowheads="1"/>
            </p:cNvSpPr>
            <p:nvPr/>
          </p:nvSpPr>
          <p:spPr bwMode="auto">
            <a:xfrm>
              <a:off x="3896" y="2112"/>
              <a:ext cx="1192" cy="250"/>
            </a:xfrm>
            <a:prstGeom prst="rect">
              <a:avLst/>
            </a:prstGeom>
            <a:noFill/>
            <a:ln w="9525" algn="ctr">
              <a:noFill/>
              <a:miter lim="800000"/>
              <a:headEnd/>
              <a:tailEnd/>
            </a:ln>
          </p:spPr>
          <p:txBody>
            <a:bodyPr wrap="none">
              <a:spAutoFit/>
            </a:bodyPr>
            <a:lstStyle/>
            <a:p>
              <a:pPr eaLnBrk="0" hangingPunct="0"/>
              <a:r>
                <a:rPr lang="en-US" sz="2000" u="none">
                  <a:latin typeface="Comic Sans MS" pitchFamily="66" charset="0"/>
                </a:rPr>
                <a:t>Pascal 07 data</a:t>
              </a:r>
            </a:p>
          </p:txBody>
        </p:sp>
        <p:sp>
          <p:nvSpPr>
            <p:cNvPr id="39968" name="Text Box 15"/>
            <p:cNvSpPr txBox="1">
              <a:spLocks noChangeArrowheads="1"/>
            </p:cNvSpPr>
            <p:nvPr/>
          </p:nvSpPr>
          <p:spPr bwMode="auto">
            <a:xfrm>
              <a:off x="3416" y="4080"/>
              <a:ext cx="2260" cy="465"/>
            </a:xfrm>
            <a:prstGeom prst="rect">
              <a:avLst/>
            </a:prstGeom>
            <a:solidFill>
              <a:schemeClr val="tx1"/>
            </a:solidFill>
            <a:ln w="38100" algn="ctr">
              <a:solidFill>
                <a:srgbClr val="292929"/>
              </a:solidFill>
              <a:miter lim="800000"/>
              <a:headEnd/>
              <a:tailEnd/>
            </a:ln>
          </p:spPr>
          <p:txBody>
            <a:bodyPr wrap="none">
              <a:spAutoFit/>
            </a:bodyPr>
            <a:lstStyle/>
            <a:p>
              <a:pPr eaLnBrk="0" hangingPunct="0"/>
              <a:r>
                <a:rPr lang="en-US" sz="1400" u="none">
                  <a:solidFill>
                    <a:schemeClr val="bg2"/>
                  </a:solidFill>
                </a:rPr>
                <a:t>Comparaison with Leordeanu et al. (2007)</a:t>
              </a:r>
            </a:p>
            <a:p>
              <a:pPr eaLnBrk="0" hangingPunct="0"/>
              <a:r>
                <a:rPr lang="en-US" sz="1400" u="none">
                  <a:solidFill>
                    <a:schemeClr val="bg2"/>
                  </a:solidFill>
                </a:rPr>
                <a:t>on Pascal’07 benchmark. Mean error rate </a:t>
              </a:r>
            </a:p>
            <a:p>
              <a:pPr eaLnBrk="0" hangingPunct="0"/>
              <a:r>
                <a:rPr lang="en-US" sz="1400" u="none">
                  <a:solidFill>
                    <a:schemeClr val="bg2"/>
                  </a:solidFill>
                </a:rPr>
                <a:t>reduction: 33%.</a:t>
              </a:r>
            </a:p>
          </p:txBody>
        </p:sp>
        <p:sp>
          <p:nvSpPr>
            <p:cNvPr id="39969" name="Text Box 16"/>
            <p:cNvSpPr txBox="1">
              <a:spLocks noChangeArrowheads="1"/>
            </p:cNvSpPr>
            <p:nvPr/>
          </p:nvSpPr>
          <p:spPr bwMode="auto">
            <a:xfrm>
              <a:off x="5088" y="2352"/>
              <a:ext cx="327" cy="192"/>
            </a:xfrm>
            <a:prstGeom prst="rect">
              <a:avLst/>
            </a:prstGeom>
            <a:solidFill>
              <a:schemeClr val="tx1"/>
            </a:solidFill>
            <a:ln w="9525" algn="ctr">
              <a:noFill/>
              <a:miter lim="800000"/>
              <a:headEnd/>
              <a:tailEnd/>
            </a:ln>
          </p:spPr>
          <p:txBody>
            <a:bodyPr wrap="none">
              <a:spAutoFit/>
            </a:bodyPr>
            <a:lstStyle/>
            <a:p>
              <a:pPr algn="ctr" eaLnBrk="0" hangingPunct="0"/>
              <a:r>
                <a:rPr lang="en-US" sz="1400" u="none">
                  <a:solidFill>
                    <a:schemeClr val="bg2"/>
                  </a:solidFill>
                </a:rPr>
                <a:t>L’07</a:t>
              </a:r>
            </a:p>
          </p:txBody>
        </p:sp>
        <p:sp>
          <p:nvSpPr>
            <p:cNvPr id="39970" name="Text Box 17"/>
            <p:cNvSpPr txBox="1">
              <a:spLocks noChangeArrowheads="1"/>
            </p:cNvSpPr>
            <p:nvPr/>
          </p:nvSpPr>
          <p:spPr bwMode="auto">
            <a:xfrm>
              <a:off x="4214" y="2352"/>
              <a:ext cx="746" cy="192"/>
            </a:xfrm>
            <a:prstGeom prst="rect">
              <a:avLst/>
            </a:prstGeom>
            <a:solidFill>
              <a:schemeClr val="tx1"/>
            </a:solidFill>
            <a:ln w="9525" algn="ctr">
              <a:noFill/>
              <a:miter lim="800000"/>
              <a:headEnd/>
              <a:tailEnd/>
            </a:ln>
          </p:spPr>
          <p:txBody>
            <a:bodyPr wrap="none">
              <a:spAutoFit/>
            </a:bodyPr>
            <a:lstStyle/>
            <a:p>
              <a:pPr algn="ctr" eaLnBrk="0" hangingPunct="0"/>
              <a:r>
                <a:rPr lang="en-US" sz="1400" u="none">
                  <a:solidFill>
                    <a:schemeClr val="bg2"/>
                  </a:solidFill>
                </a:rPr>
                <a:t>  Us + L’07   </a:t>
              </a:r>
            </a:p>
          </p:txBody>
        </p:sp>
        <p:sp>
          <p:nvSpPr>
            <p:cNvPr id="39971" name="Line 18"/>
            <p:cNvSpPr>
              <a:spLocks noChangeShapeType="1"/>
            </p:cNvSpPr>
            <p:nvPr/>
          </p:nvSpPr>
          <p:spPr bwMode="auto">
            <a:xfrm>
              <a:off x="3504" y="2544"/>
              <a:ext cx="2016" cy="0"/>
            </a:xfrm>
            <a:prstGeom prst="line">
              <a:avLst/>
            </a:prstGeom>
            <a:noFill/>
            <a:ln w="28575">
              <a:solidFill>
                <a:schemeClr val="bg2"/>
              </a:solidFill>
              <a:round/>
              <a:headEnd/>
              <a:tailEnd/>
            </a:ln>
          </p:spPr>
          <p:txBody>
            <a:bodyPr>
              <a:spAutoFit/>
            </a:bodyPr>
            <a:lstStyle/>
            <a:p>
              <a:endParaRPr lang="fr-F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47650" y="123825"/>
            <a:ext cx="8702675" cy="646113"/>
          </a:xfrm>
          <a:prstGeom prst="rect">
            <a:avLst/>
          </a:prstGeom>
          <a:noFill/>
          <a:ln w="9525" algn="ctr">
            <a:noFill/>
            <a:miter lim="800000"/>
            <a:headEnd/>
            <a:tailEnd/>
          </a:ln>
        </p:spPr>
        <p:txBody>
          <a:bodyPr>
            <a:spAutoFit/>
          </a:bodyPr>
          <a:lstStyle/>
          <a:p>
            <a:pPr algn="ctr" eaLnBrk="0" hangingPunct="0"/>
            <a:r>
              <a:rPr lang="en-US" sz="3600" u="none">
                <a:solidFill>
                  <a:schemeClr val="tx2"/>
                </a:solidFill>
                <a:latin typeface="Comic Sans MS" pitchFamily="66" charset="0"/>
              </a:rPr>
              <a:t>Sparse coding on the move!</a:t>
            </a:r>
          </a:p>
        </p:txBody>
      </p:sp>
      <p:sp>
        <p:nvSpPr>
          <p:cNvPr id="40963" name="Text Box 3"/>
          <p:cNvSpPr txBox="1">
            <a:spLocks noChangeArrowheads="1"/>
          </p:cNvSpPr>
          <p:nvPr/>
        </p:nvSpPr>
        <p:spPr bwMode="auto">
          <a:xfrm>
            <a:off x="292100" y="1000125"/>
            <a:ext cx="8756650" cy="5694363"/>
          </a:xfrm>
          <a:prstGeom prst="rect">
            <a:avLst/>
          </a:prstGeom>
          <a:noFill/>
          <a:ln w="9525" algn="ctr">
            <a:noFill/>
            <a:miter lim="800000"/>
            <a:headEnd/>
            <a:tailEnd/>
          </a:ln>
        </p:spPr>
        <p:txBody>
          <a:bodyPr>
            <a:spAutoFit/>
          </a:bodyPr>
          <a:lstStyle/>
          <a:p>
            <a:pPr eaLnBrk="0" hangingPunct="0">
              <a:buFont typeface="Arial" charset="0"/>
              <a:buChar char="•"/>
            </a:pPr>
            <a:r>
              <a:rPr lang="en-US" sz="2800" u="none">
                <a:latin typeface="Comic Sans MS" pitchFamily="66" charset="0"/>
              </a:rPr>
              <a:t> Linear/bilinear models with shared dictionaries</a:t>
            </a:r>
          </a:p>
          <a:p>
            <a:pPr eaLnBrk="0" hangingPunct="0"/>
            <a:r>
              <a:rPr lang="en-US" sz="2800" u="none">
                <a:latin typeface="Comic Sans MS" pitchFamily="66" charset="0"/>
              </a:rPr>
              <a:t>  (Mairal et al., NIPS’08)</a:t>
            </a:r>
          </a:p>
          <a:p>
            <a:pPr eaLnBrk="0" hangingPunct="0"/>
            <a:endParaRPr lang="en-US" sz="2800" u="none">
              <a:latin typeface="Comic Sans MS" pitchFamily="66" charset="0"/>
            </a:endParaRPr>
          </a:p>
          <a:p>
            <a:pPr eaLnBrk="0" hangingPunct="0">
              <a:buFont typeface="Arial" charset="0"/>
              <a:buChar char="•"/>
            </a:pPr>
            <a:r>
              <a:rPr lang="en-US" sz="2800" u="none">
                <a:latin typeface="Comic Sans MS" pitchFamily="66" charset="0"/>
              </a:rPr>
              <a:t> Group Lasso consistency (Bach, JMLR’08)</a:t>
            </a:r>
          </a:p>
          <a:p>
            <a:pPr eaLnBrk="0" hangingPunct="0"/>
            <a:r>
              <a:rPr lang="en-US" sz="2800" u="none">
                <a:latin typeface="Symbol" pitchFamily="18" charset="2"/>
                <a:sym typeface="Symbol" pitchFamily="18" charset="2"/>
              </a:rPr>
              <a:t>     </a:t>
            </a:r>
            <a:r>
              <a:rPr lang="en-US" sz="2800" u="none" baseline="30000">
                <a:latin typeface="Comic Sans MS" pitchFamily="66" charset="0"/>
                <a:sym typeface="Symbol" pitchFamily="18" charset="2"/>
              </a:rPr>
              <a:t>*</a:t>
            </a:r>
            <a:r>
              <a:rPr lang="en-US" sz="2800" u="none">
                <a:latin typeface="Comic Sans MS" pitchFamily="66" charset="0"/>
              </a:rPr>
              <a:t>(x,D) = Argmin | x - D</a:t>
            </a:r>
            <a:r>
              <a:rPr lang="en-US" sz="2800" u="none">
                <a:latin typeface="Symbol" pitchFamily="18" charset="2"/>
                <a:sym typeface="Symbol" pitchFamily="18" charset="2"/>
              </a:rPr>
              <a:t> </a:t>
            </a:r>
            <a:r>
              <a:rPr lang="en-US" sz="2800" u="none">
                <a:latin typeface="Comic Sans MS" pitchFamily="66" charset="0"/>
              </a:rPr>
              <a:t>|</a:t>
            </a:r>
            <a:r>
              <a:rPr lang="en-US" sz="2800" u="none" baseline="-25000">
                <a:latin typeface="Comic Sans MS" pitchFamily="66" charset="0"/>
              </a:rPr>
              <a:t>2</a:t>
            </a:r>
            <a:r>
              <a:rPr lang="en-US" sz="2800" u="none" baseline="30000">
                <a:latin typeface="Comic Sans MS" pitchFamily="66" charset="0"/>
              </a:rPr>
              <a:t>2</a:t>
            </a:r>
            <a:r>
              <a:rPr lang="en-US" sz="2800" u="none">
                <a:latin typeface="Comic Sans MS" pitchFamily="66" charset="0"/>
              </a:rPr>
              <a:t>  s.t.  </a:t>
            </a:r>
            <a:r>
              <a:rPr lang="en-US" sz="2800" u="none">
                <a:latin typeface="Symbol" pitchFamily="18" charset="2"/>
                <a:sym typeface="Symbol" pitchFamily="18" charset="2"/>
              </a:rPr>
              <a:t></a:t>
            </a:r>
            <a:r>
              <a:rPr lang="en-US" sz="2800" u="none" baseline="-25000">
                <a:latin typeface="Comic Sans MS" pitchFamily="66" charset="0"/>
                <a:sym typeface="Symbol" pitchFamily="18" charset="2"/>
              </a:rPr>
              <a:t>j</a:t>
            </a:r>
            <a:r>
              <a:rPr lang="en-US" sz="2800" u="none">
                <a:latin typeface="Comic Sans MS" pitchFamily="66" charset="0"/>
              </a:rPr>
              <a:t>|</a:t>
            </a:r>
            <a:r>
              <a:rPr lang="en-US" sz="2800" u="none">
                <a:latin typeface="Symbol" pitchFamily="18" charset="2"/>
                <a:sym typeface="Symbol" pitchFamily="18" charset="2"/>
              </a:rPr>
              <a:t></a:t>
            </a:r>
            <a:r>
              <a:rPr lang="en-US" sz="2800" u="none" baseline="-25000">
                <a:latin typeface="Comic Sans MS" pitchFamily="66" charset="0"/>
                <a:sym typeface="Symbol" pitchFamily="18" charset="2"/>
              </a:rPr>
              <a:t>j</a:t>
            </a:r>
            <a:r>
              <a:rPr lang="en-US" sz="2800" u="none">
                <a:latin typeface="Comic Sans MS" pitchFamily="66" charset="0"/>
              </a:rPr>
              <a:t>|</a:t>
            </a:r>
            <a:r>
              <a:rPr lang="en-US" sz="2800" u="none" baseline="-25000">
                <a:solidFill>
                  <a:schemeClr val="tx2"/>
                </a:solidFill>
                <a:latin typeface="Comic Sans MS" pitchFamily="66" charset="0"/>
              </a:rPr>
              <a:t>2</a:t>
            </a:r>
            <a:r>
              <a:rPr lang="en-US" sz="2800" u="none">
                <a:latin typeface="Comic Sans MS" pitchFamily="66" charset="0"/>
              </a:rPr>
              <a:t> ≤ L</a:t>
            </a:r>
          </a:p>
          <a:p>
            <a:pPr lvl="1" eaLnBrk="0" hangingPunct="0"/>
            <a:r>
              <a:rPr lang="en-US" sz="2800" u="none">
                <a:latin typeface="Comic Sans MS" pitchFamily="66" charset="0"/>
              </a:rPr>
              <a:t> - NCS conditions for consistency</a:t>
            </a:r>
          </a:p>
          <a:p>
            <a:pPr lvl="1" eaLnBrk="0" hangingPunct="0"/>
            <a:r>
              <a:rPr lang="en-US" sz="2800" u="none">
                <a:latin typeface="Comic Sans MS" pitchFamily="66" charset="0"/>
              </a:rPr>
              <a:t> - Application to multiple-kernel learning</a:t>
            </a:r>
          </a:p>
          <a:p>
            <a:pPr lvl="1" eaLnBrk="0" hangingPunct="0"/>
            <a:endParaRPr lang="en-US" sz="2800" u="none">
              <a:latin typeface="Comic Sans MS" pitchFamily="66" charset="0"/>
            </a:endParaRPr>
          </a:p>
          <a:p>
            <a:pPr eaLnBrk="0" hangingPunct="0">
              <a:buFont typeface="Arial" charset="0"/>
              <a:buChar char="•"/>
            </a:pPr>
            <a:r>
              <a:rPr lang="en-US" sz="2800" u="none">
                <a:latin typeface="Comic Sans MS" pitchFamily="66" charset="0"/>
              </a:rPr>
              <a:t> In preparation: mixing non-local means (Buades et   </a:t>
            </a:r>
          </a:p>
          <a:p>
            <a:pPr eaLnBrk="0" hangingPunct="0"/>
            <a:r>
              <a:rPr lang="en-US" sz="2800" u="none">
                <a:latin typeface="Comic Sans MS" pitchFamily="66" charset="0"/>
              </a:rPr>
              <a:t>  al.’05), sparse coding, and stochastic gradient  </a:t>
            </a:r>
          </a:p>
          <a:p>
            <a:pPr eaLnBrk="0" hangingPunct="0"/>
            <a:r>
              <a:rPr lang="en-US" sz="2800" u="none">
                <a:latin typeface="Comic Sans MS" pitchFamily="66" charset="0"/>
              </a:rPr>
              <a:t>  methods in image/video denoising/deblurring.</a:t>
            </a:r>
          </a:p>
          <a:p>
            <a:pPr eaLnBrk="0" hangingPunct="0"/>
            <a:endParaRPr lang="en-US" sz="2800" u="none">
              <a:latin typeface="Comic Sans MS" pitchFamily="66" charset="0"/>
            </a:endParaRPr>
          </a:p>
          <a:p>
            <a:pPr eaLnBrk="0" hangingPunct="0">
              <a:buFont typeface="Arial" charset="0"/>
              <a:buChar char="•"/>
            </a:pPr>
            <a:r>
              <a:rPr lang="en-US" sz="2800" u="none">
                <a:latin typeface="Comic Sans MS" pitchFamily="66" charset="0"/>
              </a:rPr>
              <a:t> In preparation: open-source software suite.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cstate="print"/>
          <a:srcRect/>
          <a:stretch>
            <a:fillRect/>
          </a:stretch>
        </p:blipFill>
        <p:spPr bwMode="auto">
          <a:xfrm>
            <a:off x="0" y="0"/>
            <a:ext cx="9144000" cy="3411538"/>
          </a:xfrm>
          <a:prstGeom prst="rect">
            <a:avLst/>
          </a:prstGeom>
          <a:noFill/>
          <a:ln w="9525">
            <a:noFill/>
            <a:miter lim="800000"/>
            <a:headEnd/>
            <a:tailEnd/>
          </a:ln>
        </p:spPr>
      </p:pic>
      <p:pic>
        <p:nvPicPr>
          <p:cNvPr id="48131" name="Picture 3"/>
          <p:cNvPicPr>
            <a:picLocks noChangeAspect="1" noChangeArrowheads="1"/>
          </p:cNvPicPr>
          <p:nvPr/>
        </p:nvPicPr>
        <p:blipFill>
          <a:blip r:embed="rId4" cstate="print"/>
          <a:srcRect/>
          <a:stretch>
            <a:fillRect/>
          </a:stretch>
        </p:blipFill>
        <p:spPr bwMode="auto">
          <a:xfrm>
            <a:off x="0" y="3462338"/>
            <a:ext cx="9144000" cy="3395662"/>
          </a:xfrm>
          <a:prstGeom prst="rect">
            <a:avLst/>
          </a:prstGeom>
          <a:noFill/>
          <a:ln w="9525">
            <a:noFill/>
            <a:miter lim="800000"/>
            <a:headEnd/>
            <a:tailEnd/>
          </a:ln>
        </p:spPr>
      </p:pic>
      <p:sp>
        <p:nvSpPr>
          <p:cNvPr id="4" name="ZoneTexte 3"/>
          <p:cNvSpPr txBox="1">
            <a:spLocks noChangeArrowheads="1"/>
          </p:cNvSpPr>
          <p:nvPr/>
        </p:nvSpPr>
        <p:spPr bwMode="auto">
          <a:xfrm>
            <a:off x="5145088" y="53975"/>
            <a:ext cx="3629025" cy="923925"/>
          </a:xfrm>
          <a:prstGeom prst="rect">
            <a:avLst/>
          </a:prstGeom>
          <a:noFill/>
          <a:ln w="9525">
            <a:noFill/>
            <a:miter lim="800000"/>
            <a:headEnd/>
            <a:tailEnd/>
          </a:ln>
        </p:spPr>
        <p:txBody>
          <a:bodyPr wrap="none">
            <a:spAutoFit/>
          </a:bodyPr>
          <a:lstStyle/>
          <a:p>
            <a:r>
              <a:rPr lang="en-US" u="none">
                <a:solidFill>
                  <a:schemeClr val="tx2"/>
                </a:solidFill>
                <a:latin typeface="Comic Sans MS" pitchFamily="66" charset="0"/>
              </a:rPr>
              <a:t>Inpainting a 12MP image with a </a:t>
            </a:r>
          </a:p>
          <a:p>
            <a:r>
              <a:rPr lang="en-US" u="none">
                <a:solidFill>
                  <a:schemeClr val="tx2"/>
                </a:solidFill>
                <a:latin typeface="Comic Sans MS" pitchFamily="66" charset="0"/>
              </a:rPr>
              <a:t>dictionary learned from 7x10</a:t>
            </a:r>
            <a:r>
              <a:rPr lang="en-US" u="none" baseline="30000">
                <a:solidFill>
                  <a:schemeClr val="tx2"/>
                </a:solidFill>
                <a:latin typeface="Comic Sans MS" pitchFamily="66" charset="0"/>
              </a:rPr>
              <a:t>6</a:t>
            </a:r>
            <a:r>
              <a:rPr lang="en-US" u="none">
                <a:solidFill>
                  <a:schemeClr val="tx2"/>
                </a:solidFill>
                <a:latin typeface="Comic Sans MS" pitchFamily="66" charset="0"/>
              </a:rPr>
              <a:t> </a:t>
            </a:r>
          </a:p>
          <a:p>
            <a:r>
              <a:rPr lang="en-US" u="none">
                <a:solidFill>
                  <a:schemeClr val="tx2"/>
                </a:solidFill>
                <a:latin typeface="Comic Sans MS" pitchFamily="66" charset="0"/>
              </a:rPr>
              <a:t>patches (Mairal et al., 2009)</a:t>
            </a:r>
            <a:endParaRPr lang="fr-FR" u="none">
              <a:solidFill>
                <a:schemeClr val="tx2"/>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p:cNvPicPr>
            <a:picLocks noChangeAspect="1" noChangeArrowheads="1"/>
          </p:cNvPicPr>
          <p:nvPr/>
        </p:nvPicPr>
        <p:blipFill>
          <a:blip r:embed="rId3" cstate="print"/>
          <a:srcRect/>
          <a:stretch>
            <a:fillRect/>
          </a:stretch>
        </p:blipFill>
        <p:spPr bwMode="auto">
          <a:xfrm>
            <a:off x="1746250" y="1076325"/>
            <a:ext cx="5827713" cy="5781675"/>
          </a:xfrm>
          <a:prstGeom prst="rect">
            <a:avLst/>
          </a:prstGeom>
          <a:noFill/>
          <a:ln w="9525">
            <a:noFill/>
            <a:miter lim="800000"/>
            <a:headEnd/>
            <a:tailEnd/>
          </a:ln>
        </p:spPr>
      </p:pic>
      <p:pic>
        <p:nvPicPr>
          <p:cNvPr id="201730" name="Picture 2"/>
          <p:cNvPicPr>
            <a:picLocks noChangeAspect="1" noChangeArrowheads="1"/>
          </p:cNvPicPr>
          <p:nvPr/>
        </p:nvPicPr>
        <p:blipFill>
          <a:blip r:embed="rId4" cstate="print"/>
          <a:srcRect/>
          <a:stretch>
            <a:fillRect/>
          </a:stretch>
        </p:blipFill>
        <p:spPr bwMode="auto">
          <a:xfrm>
            <a:off x="996950" y="3857625"/>
            <a:ext cx="7178675" cy="2373313"/>
          </a:xfrm>
          <a:prstGeom prst="rect">
            <a:avLst/>
          </a:prstGeom>
          <a:noFill/>
          <a:ln w="9525">
            <a:solidFill>
              <a:schemeClr val="bg2"/>
            </a:solidFill>
            <a:miter lim="800000"/>
            <a:headEnd/>
            <a:tailEnd/>
          </a:ln>
        </p:spPr>
      </p:pic>
      <p:sp>
        <p:nvSpPr>
          <p:cNvPr id="49156" name="Text Box 2"/>
          <p:cNvSpPr txBox="1">
            <a:spLocks noChangeArrowheads="1"/>
          </p:cNvSpPr>
          <p:nvPr/>
        </p:nvSpPr>
        <p:spPr bwMode="auto">
          <a:xfrm>
            <a:off x="247650" y="41275"/>
            <a:ext cx="8702675" cy="954088"/>
          </a:xfrm>
          <a:prstGeom prst="rect">
            <a:avLst/>
          </a:prstGeom>
          <a:noFill/>
          <a:ln w="9525" algn="ctr">
            <a:noFill/>
            <a:miter lim="800000"/>
            <a:headEnd/>
            <a:tailEnd/>
          </a:ln>
        </p:spPr>
        <p:txBody>
          <a:bodyPr>
            <a:spAutoFit/>
          </a:bodyPr>
          <a:lstStyle/>
          <a:p>
            <a:pPr algn="ctr" eaLnBrk="0" hangingPunct="0"/>
            <a:r>
              <a:rPr lang="en-US" sz="2800" u="none">
                <a:solidFill>
                  <a:schemeClr val="tx2"/>
                </a:solidFill>
                <a:latin typeface="Comic Sans MS" pitchFamily="66" charset="0"/>
              </a:rPr>
              <a:t>Learned simultaneous sparse coding for image denoising (Mairal et al., 2009)</a:t>
            </a:r>
          </a:p>
        </p:txBody>
      </p:sp>
      <p:sp>
        <p:nvSpPr>
          <p:cNvPr id="5" name="ZoneTexte 4"/>
          <p:cNvSpPr txBox="1">
            <a:spLocks noChangeArrowheads="1"/>
          </p:cNvSpPr>
          <p:nvPr/>
        </p:nvSpPr>
        <p:spPr bwMode="auto">
          <a:xfrm>
            <a:off x="531813" y="6211888"/>
            <a:ext cx="8051800" cy="646112"/>
          </a:xfrm>
          <a:prstGeom prst="rect">
            <a:avLst/>
          </a:prstGeom>
          <a:solidFill>
            <a:schemeClr val="tx1"/>
          </a:solidFill>
          <a:ln w="9525">
            <a:solidFill>
              <a:schemeClr val="bg2"/>
            </a:solidFill>
            <a:miter lim="800000"/>
            <a:headEnd/>
            <a:tailEnd/>
          </a:ln>
        </p:spPr>
        <p:txBody>
          <a:bodyPr wrap="none">
            <a:spAutoFit/>
          </a:bodyPr>
          <a:lstStyle/>
          <a:p>
            <a:r>
              <a:rPr lang="en-US" u="none">
                <a:solidFill>
                  <a:schemeClr val="bg2"/>
                </a:solidFill>
                <a:latin typeface="Comic Sans MS" pitchFamily="66" charset="0"/>
              </a:rPr>
              <a:t>PSNR comparison between our method (LSSC) and  Portilla et al.’03 [23]; </a:t>
            </a:r>
          </a:p>
          <a:p>
            <a:r>
              <a:rPr lang="en-US" u="none">
                <a:solidFill>
                  <a:schemeClr val="bg2"/>
                </a:solidFill>
                <a:latin typeface="Comic Sans MS" pitchFamily="66" charset="0"/>
              </a:rPr>
              <a:t>Roth &amp; Black’05 [25]; Elad &amp; Aharon’06 [12]; and Dabov et al.’07 [8].</a:t>
            </a:r>
            <a:endParaRPr lang="fr-FR" u="none">
              <a:solidFill>
                <a:schemeClr val="bg2"/>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17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247650" y="41275"/>
            <a:ext cx="8702675" cy="954088"/>
          </a:xfrm>
          <a:prstGeom prst="rect">
            <a:avLst/>
          </a:prstGeom>
          <a:noFill/>
          <a:ln w="9525" algn="ctr">
            <a:noFill/>
            <a:miter lim="800000"/>
            <a:headEnd/>
            <a:tailEnd/>
          </a:ln>
        </p:spPr>
        <p:txBody>
          <a:bodyPr>
            <a:spAutoFit/>
          </a:bodyPr>
          <a:lstStyle/>
          <a:p>
            <a:pPr algn="ctr" eaLnBrk="0" hangingPunct="0"/>
            <a:r>
              <a:rPr lang="en-US" sz="2800" u="none">
                <a:solidFill>
                  <a:schemeClr val="tx2"/>
                </a:solidFill>
                <a:latin typeface="Comic Sans MS" pitchFamily="66" charset="0"/>
              </a:rPr>
              <a:t>Learned simultaneous sparse coding for image demosaicking (Mairal et al., 2009)</a:t>
            </a:r>
          </a:p>
        </p:txBody>
      </p:sp>
      <p:sp>
        <p:nvSpPr>
          <p:cNvPr id="50179" name="ZoneTexte 4"/>
          <p:cNvSpPr txBox="1">
            <a:spLocks noChangeArrowheads="1"/>
          </p:cNvSpPr>
          <p:nvPr/>
        </p:nvSpPr>
        <p:spPr bwMode="auto">
          <a:xfrm>
            <a:off x="531813" y="6211888"/>
            <a:ext cx="8061325" cy="646112"/>
          </a:xfrm>
          <a:prstGeom prst="rect">
            <a:avLst/>
          </a:prstGeom>
          <a:solidFill>
            <a:schemeClr val="tx1"/>
          </a:solidFill>
          <a:ln w="9525">
            <a:noFill/>
            <a:miter lim="800000"/>
            <a:headEnd/>
            <a:tailEnd/>
          </a:ln>
        </p:spPr>
        <p:txBody>
          <a:bodyPr wrap="none">
            <a:spAutoFit/>
          </a:bodyPr>
          <a:lstStyle/>
          <a:p>
            <a:r>
              <a:rPr lang="en-US" u="none">
                <a:solidFill>
                  <a:schemeClr val="bg2"/>
                </a:solidFill>
                <a:latin typeface="Comic Sans MS" pitchFamily="66" charset="0"/>
              </a:rPr>
              <a:t>PSNR comparison between our method (LSSC) and Gunturk et al.’02 [AP];</a:t>
            </a:r>
          </a:p>
          <a:p>
            <a:r>
              <a:rPr lang="en-US" u="none">
                <a:solidFill>
                  <a:schemeClr val="bg2"/>
                </a:solidFill>
                <a:latin typeface="Comic Sans MS" pitchFamily="66" charset="0"/>
              </a:rPr>
              <a:t>Zhang &amp; Wu’05 [DL]; and Paliy et al.’07 [LPA] on the Kodak PhotoCD data.</a:t>
            </a:r>
            <a:endParaRPr lang="fr-FR" u="none">
              <a:solidFill>
                <a:schemeClr val="bg2"/>
              </a:solidFill>
              <a:latin typeface="Comic Sans MS" pitchFamily="66" charset="0"/>
            </a:endParaRPr>
          </a:p>
        </p:txBody>
      </p:sp>
      <p:pic>
        <p:nvPicPr>
          <p:cNvPr id="50180" name="Picture 2"/>
          <p:cNvPicPr>
            <a:picLocks noChangeAspect="1" noChangeArrowheads="1"/>
          </p:cNvPicPr>
          <p:nvPr/>
        </p:nvPicPr>
        <p:blipFill>
          <a:blip r:embed="rId3" cstate="print"/>
          <a:srcRect/>
          <a:stretch>
            <a:fillRect/>
          </a:stretch>
        </p:blipFill>
        <p:spPr bwMode="auto">
          <a:xfrm>
            <a:off x="1714500" y="1168400"/>
            <a:ext cx="5715000" cy="2390775"/>
          </a:xfrm>
          <a:prstGeom prst="rect">
            <a:avLst/>
          </a:prstGeom>
          <a:noFill/>
          <a:ln w="9525">
            <a:noFill/>
            <a:miter lim="800000"/>
            <a:headEnd/>
            <a:tailEnd/>
          </a:ln>
        </p:spPr>
      </p:pic>
      <p:grpSp>
        <p:nvGrpSpPr>
          <p:cNvPr id="2" name="Groupe 9"/>
          <p:cNvGrpSpPr>
            <a:grpSpLocks/>
          </p:cNvGrpSpPr>
          <p:nvPr/>
        </p:nvGrpSpPr>
        <p:grpSpPr bwMode="auto">
          <a:xfrm>
            <a:off x="1843088" y="3997325"/>
            <a:ext cx="5487987" cy="2127250"/>
            <a:chOff x="1924335" y="3738634"/>
            <a:chExt cx="5488674" cy="2126222"/>
          </a:xfrm>
        </p:grpSpPr>
        <p:pic>
          <p:nvPicPr>
            <p:cNvPr id="50184" name="Picture 2"/>
            <p:cNvPicPr>
              <a:picLocks noChangeAspect="1" noChangeArrowheads="1"/>
            </p:cNvPicPr>
            <p:nvPr/>
          </p:nvPicPr>
          <p:blipFill>
            <a:blip r:embed="rId4" cstate="print"/>
            <a:srcRect b="84573"/>
            <a:stretch>
              <a:fillRect/>
            </a:stretch>
          </p:blipFill>
          <p:spPr bwMode="auto">
            <a:xfrm>
              <a:off x="1924335" y="3738634"/>
              <a:ext cx="5486400" cy="969844"/>
            </a:xfrm>
            <a:prstGeom prst="rect">
              <a:avLst/>
            </a:prstGeom>
            <a:noFill/>
            <a:ln w="9525">
              <a:noFill/>
              <a:miter lim="800000"/>
              <a:headEnd/>
              <a:tailEnd/>
            </a:ln>
          </p:spPr>
        </p:pic>
        <p:pic>
          <p:nvPicPr>
            <p:cNvPr id="50185" name="Picture 2"/>
            <p:cNvPicPr>
              <a:picLocks noChangeAspect="1" noChangeArrowheads="1"/>
            </p:cNvPicPr>
            <p:nvPr/>
          </p:nvPicPr>
          <p:blipFill>
            <a:blip r:embed="rId4" cstate="print"/>
            <a:srcRect t="83994"/>
            <a:stretch>
              <a:fillRect/>
            </a:stretch>
          </p:blipFill>
          <p:spPr bwMode="auto">
            <a:xfrm>
              <a:off x="1926609" y="4858618"/>
              <a:ext cx="5486400" cy="1006238"/>
            </a:xfrm>
            <a:prstGeom prst="rect">
              <a:avLst/>
            </a:prstGeom>
            <a:noFill/>
            <a:ln w="9525">
              <a:noFill/>
              <a:miter lim="800000"/>
              <a:headEnd/>
              <a:tailEnd/>
            </a:ln>
          </p:spPr>
        </p:pic>
        <p:sp>
          <p:nvSpPr>
            <p:cNvPr id="50186" name="ZoneTexte 8"/>
            <p:cNvSpPr txBox="1">
              <a:spLocks noChangeArrowheads="1"/>
            </p:cNvSpPr>
            <p:nvPr/>
          </p:nvSpPr>
          <p:spPr bwMode="auto">
            <a:xfrm>
              <a:off x="1937982" y="4694830"/>
              <a:ext cx="5472752" cy="369332"/>
            </a:xfrm>
            <a:prstGeom prst="rect">
              <a:avLst/>
            </a:prstGeom>
            <a:solidFill>
              <a:schemeClr val="tx1"/>
            </a:solidFill>
            <a:ln w="9525">
              <a:noFill/>
              <a:miter lim="800000"/>
              <a:headEnd/>
              <a:tailEnd/>
            </a:ln>
          </p:spPr>
          <p:txBody>
            <a:bodyPr>
              <a:spAutoFit/>
            </a:bodyPr>
            <a:lstStyle/>
            <a:p>
              <a:pPr algn="ctr"/>
              <a:r>
                <a:rPr lang="en-US" u="none">
                  <a:solidFill>
                    <a:schemeClr val="bg2"/>
                  </a:solidFill>
                </a:rPr>
                <a:t>……………………………………………...……………</a:t>
              </a:r>
              <a:endParaRPr lang="fr-FR" u="none">
                <a:solidFill>
                  <a:schemeClr val="bg2"/>
                </a:solidFill>
              </a:endParaRPr>
            </a:p>
          </p:txBody>
        </p:sp>
      </p:grpSp>
      <p:sp>
        <p:nvSpPr>
          <p:cNvPr id="50182" name="ZoneTexte 10"/>
          <p:cNvSpPr txBox="1">
            <a:spLocks noChangeArrowheads="1"/>
          </p:cNvSpPr>
          <p:nvPr/>
        </p:nvSpPr>
        <p:spPr bwMode="auto">
          <a:xfrm>
            <a:off x="3862388" y="3152775"/>
            <a:ext cx="754062" cy="461963"/>
          </a:xfrm>
          <a:prstGeom prst="rect">
            <a:avLst/>
          </a:prstGeom>
          <a:noFill/>
          <a:ln w="9525">
            <a:noFill/>
            <a:miter lim="800000"/>
            <a:headEnd/>
            <a:tailEnd/>
          </a:ln>
        </p:spPr>
        <p:txBody>
          <a:bodyPr wrap="none">
            <a:spAutoFit/>
          </a:bodyPr>
          <a:lstStyle/>
          <a:p>
            <a:r>
              <a:rPr lang="en-US" sz="2400" u="none">
                <a:latin typeface="Comic Sans MS" pitchFamily="66" charset="0"/>
              </a:rPr>
              <a:t>LSC</a:t>
            </a:r>
            <a:endParaRPr lang="fr-FR" sz="2400" u="none">
              <a:latin typeface="Comic Sans MS" pitchFamily="66" charset="0"/>
            </a:endParaRPr>
          </a:p>
        </p:txBody>
      </p:sp>
      <p:sp>
        <p:nvSpPr>
          <p:cNvPr id="50183" name="ZoneTexte 11"/>
          <p:cNvSpPr txBox="1">
            <a:spLocks noChangeArrowheads="1"/>
          </p:cNvSpPr>
          <p:nvPr/>
        </p:nvSpPr>
        <p:spPr bwMode="auto">
          <a:xfrm>
            <a:off x="6553200" y="3141663"/>
            <a:ext cx="966788" cy="461962"/>
          </a:xfrm>
          <a:prstGeom prst="rect">
            <a:avLst/>
          </a:prstGeom>
          <a:noFill/>
          <a:ln w="9525">
            <a:noFill/>
            <a:miter lim="800000"/>
            <a:headEnd/>
            <a:tailEnd/>
          </a:ln>
        </p:spPr>
        <p:txBody>
          <a:bodyPr wrap="none">
            <a:spAutoFit/>
          </a:bodyPr>
          <a:lstStyle/>
          <a:p>
            <a:r>
              <a:rPr lang="en-US" sz="2400" u="none">
                <a:latin typeface="Comic Sans MS" pitchFamily="66" charset="0"/>
              </a:rPr>
              <a:t>LSSC</a:t>
            </a:r>
            <a:endParaRPr lang="fr-FR" sz="2400" u="none">
              <a:latin typeface="Comic Sans MS" pitchFamily="66"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p:cNvPicPr>
            <a:picLocks noChangeAspect="1" noChangeArrowheads="1"/>
          </p:cNvPicPr>
          <p:nvPr/>
        </p:nvPicPr>
        <p:blipFill>
          <a:blip r:embed="rId3" cstate="print"/>
          <a:srcRect b="83424"/>
          <a:stretch>
            <a:fillRect/>
          </a:stretch>
        </p:blipFill>
        <p:spPr bwMode="auto">
          <a:xfrm>
            <a:off x="3398838" y="628650"/>
            <a:ext cx="4543425" cy="1485900"/>
          </a:xfrm>
          <a:prstGeom prst="rect">
            <a:avLst/>
          </a:prstGeom>
          <a:noFill/>
          <a:ln w="9525">
            <a:noFill/>
            <a:miter lim="800000"/>
            <a:headEnd/>
            <a:tailEnd/>
          </a:ln>
        </p:spPr>
      </p:pic>
      <p:pic>
        <p:nvPicPr>
          <p:cNvPr id="51203" name="Picture 4"/>
          <p:cNvPicPr>
            <a:picLocks noChangeAspect="1" noChangeArrowheads="1"/>
          </p:cNvPicPr>
          <p:nvPr/>
        </p:nvPicPr>
        <p:blipFill>
          <a:blip r:embed="rId3" cstate="print"/>
          <a:srcRect t="49988" b="33295"/>
          <a:stretch>
            <a:fillRect/>
          </a:stretch>
        </p:blipFill>
        <p:spPr bwMode="auto">
          <a:xfrm>
            <a:off x="3400425" y="3714750"/>
            <a:ext cx="4545013" cy="1498600"/>
          </a:xfrm>
          <a:prstGeom prst="rect">
            <a:avLst/>
          </a:prstGeom>
          <a:noFill/>
          <a:ln w="9525">
            <a:noFill/>
            <a:miter lim="800000"/>
            <a:headEnd/>
            <a:tailEnd/>
          </a:ln>
        </p:spPr>
      </p:pic>
      <p:pic>
        <p:nvPicPr>
          <p:cNvPr id="51204" name="Picture 4"/>
          <p:cNvPicPr>
            <a:picLocks noChangeAspect="1" noChangeArrowheads="1"/>
          </p:cNvPicPr>
          <p:nvPr/>
        </p:nvPicPr>
        <p:blipFill>
          <a:blip r:embed="rId3" cstate="print"/>
          <a:srcRect t="83446" b="-23"/>
          <a:stretch>
            <a:fillRect/>
          </a:stretch>
        </p:blipFill>
        <p:spPr bwMode="auto">
          <a:xfrm>
            <a:off x="3403600" y="5254625"/>
            <a:ext cx="4543425" cy="1487488"/>
          </a:xfrm>
          <a:prstGeom prst="rect">
            <a:avLst/>
          </a:prstGeom>
          <a:noFill/>
          <a:ln w="9525">
            <a:noFill/>
            <a:miter lim="800000"/>
            <a:headEnd/>
            <a:tailEnd/>
          </a:ln>
        </p:spPr>
      </p:pic>
      <p:pic>
        <p:nvPicPr>
          <p:cNvPr id="51205" name="Picture 4"/>
          <p:cNvPicPr>
            <a:picLocks noChangeAspect="1" noChangeArrowheads="1"/>
          </p:cNvPicPr>
          <p:nvPr/>
        </p:nvPicPr>
        <p:blipFill>
          <a:blip r:embed="rId3" cstate="print"/>
          <a:srcRect t="33224" b="49921"/>
          <a:stretch>
            <a:fillRect/>
          </a:stretch>
        </p:blipFill>
        <p:spPr bwMode="auto">
          <a:xfrm>
            <a:off x="3405188" y="2159000"/>
            <a:ext cx="4545012" cy="1512888"/>
          </a:xfrm>
          <a:prstGeom prst="rect">
            <a:avLst/>
          </a:prstGeom>
          <a:noFill/>
          <a:ln w="9525">
            <a:noFill/>
            <a:miter lim="800000"/>
            <a:headEnd/>
            <a:tailEnd/>
          </a:ln>
        </p:spPr>
      </p:pic>
      <p:sp>
        <p:nvSpPr>
          <p:cNvPr id="51206" name="Text Box 2"/>
          <p:cNvSpPr txBox="1">
            <a:spLocks noChangeArrowheads="1"/>
          </p:cNvSpPr>
          <p:nvPr/>
        </p:nvSpPr>
        <p:spPr bwMode="auto">
          <a:xfrm>
            <a:off x="247650" y="41275"/>
            <a:ext cx="8702675" cy="523875"/>
          </a:xfrm>
          <a:prstGeom prst="rect">
            <a:avLst/>
          </a:prstGeom>
          <a:noFill/>
          <a:ln w="9525" algn="ctr">
            <a:noFill/>
            <a:miter lim="800000"/>
            <a:headEnd/>
            <a:tailEnd/>
          </a:ln>
        </p:spPr>
        <p:txBody>
          <a:bodyPr>
            <a:spAutoFit/>
          </a:bodyPr>
          <a:lstStyle/>
          <a:p>
            <a:pPr algn="ctr" eaLnBrk="0" hangingPunct="0"/>
            <a:r>
              <a:rPr lang="en-US" sz="2800" u="none">
                <a:solidFill>
                  <a:schemeClr val="tx2"/>
                </a:solidFill>
                <a:latin typeface="Comic Sans MS" pitchFamily="66" charset="0"/>
              </a:rPr>
              <a:t>Real noise (</a:t>
            </a:r>
            <a:r>
              <a:rPr lang="fr-FR" sz="2800" u="none">
                <a:solidFill>
                  <a:schemeClr val="tx2"/>
                </a:solidFill>
                <a:latin typeface="Comic Sans MS" pitchFamily="66" charset="0"/>
              </a:rPr>
              <a:t>Canon Powershot G9, 1600 ISO)</a:t>
            </a:r>
            <a:endParaRPr lang="en-US" sz="2800" u="none">
              <a:solidFill>
                <a:schemeClr val="tx2"/>
              </a:solidFill>
              <a:latin typeface="Comic Sans MS" pitchFamily="66" charset="0"/>
            </a:endParaRPr>
          </a:p>
        </p:txBody>
      </p:sp>
      <p:sp>
        <p:nvSpPr>
          <p:cNvPr id="51207" name="ZoneTexte 15"/>
          <p:cNvSpPr txBox="1">
            <a:spLocks noChangeArrowheads="1"/>
          </p:cNvSpPr>
          <p:nvPr/>
        </p:nvSpPr>
        <p:spPr bwMode="auto">
          <a:xfrm>
            <a:off x="873125" y="1077913"/>
            <a:ext cx="2039938" cy="4802187"/>
          </a:xfrm>
          <a:prstGeom prst="rect">
            <a:avLst/>
          </a:prstGeom>
          <a:noFill/>
          <a:ln w="9525">
            <a:noFill/>
            <a:miter lim="800000"/>
            <a:headEnd/>
            <a:tailEnd/>
          </a:ln>
        </p:spPr>
        <p:txBody>
          <a:bodyPr wrap="none">
            <a:spAutoFit/>
          </a:bodyPr>
          <a:lstStyle/>
          <a:p>
            <a:r>
              <a:rPr lang="en-US" u="none">
                <a:latin typeface="Comic Sans MS" pitchFamily="66" charset="0"/>
              </a:rPr>
              <a:t>Raw camera</a:t>
            </a:r>
          </a:p>
          <a:p>
            <a:r>
              <a:rPr lang="en-US" u="none">
                <a:latin typeface="Comic Sans MS" pitchFamily="66" charset="0"/>
              </a:rPr>
              <a:t>jpeg output</a:t>
            </a:r>
          </a:p>
          <a:p>
            <a:endParaRPr lang="en-US" u="none">
              <a:latin typeface="Comic Sans MS" pitchFamily="66" charset="0"/>
            </a:endParaRPr>
          </a:p>
          <a:p>
            <a:endParaRPr lang="en-US" u="none">
              <a:latin typeface="Comic Sans MS" pitchFamily="66" charset="0"/>
            </a:endParaRPr>
          </a:p>
          <a:p>
            <a:endParaRPr lang="en-US" u="none">
              <a:latin typeface="Comic Sans MS" pitchFamily="66" charset="0"/>
            </a:endParaRPr>
          </a:p>
          <a:p>
            <a:r>
              <a:rPr lang="en-US" u="none">
                <a:latin typeface="Comic Sans MS" pitchFamily="66" charset="0"/>
              </a:rPr>
              <a:t>Adobe Photoshop</a:t>
            </a:r>
          </a:p>
          <a:p>
            <a:endParaRPr lang="en-US" u="none">
              <a:latin typeface="Comic Sans MS" pitchFamily="66" charset="0"/>
            </a:endParaRPr>
          </a:p>
          <a:p>
            <a:endParaRPr lang="en-US" u="none">
              <a:latin typeface="Comic Sans MS" pitchFamily="66" charset="0"/>
            </a:endParaRPr>
          </a:p>
          <a:p>
            <a:endParaRPr lang="en-US" u="none">
              <a:latin typeface="Comic Sans MS" pitchFamily="66" charset="0"/>
            </a:endParaRPr>
          </a:p>
          <a:p>
            <a:endParaRPr lang="en-US" u="none">
              <a:latin typeface="Comic Sans MS" pitchFamily="66" charset="0"/>
            </a:endParaRPr>
          </a:p>
          <a:p>
            <a:endParaRPr lang="en-US" u="none">
              <a:latin typeface="Comic Sans MS" pitchFamily="66" charset="0"/>
            </a:endParaRPr>
          </a:p>
          <a:p>
            <a:r>
              <a:rPr lang="en-US" u="none">
                <a:latin typeface="Comic Sans MS" pitchFamily="66" charset="0"/>
              </a:rPr>
              <a:t>DxO Optics Pro</a:t>
            </a:r>
          </a:p>
          <a:p>
            <a:endParaRPr lang="en-US" u="none">
              <a:latin typeface="Comic Sans MS" pitchFamily="66" charset="0"/>
            </a:endParaRPr>
          </a:p>
          <a:p>
            <a:endParaRPr lang="en-US" u="none">
              <a:latin typeface="Comic Sans MS" pitchFamily="66" charset="0"/>
            </a:endParaRPr>
          </a:p>
          <a:p>
            <a:endParaRPr lang="en-US" u="none">
              <a:latin typeface="Comic Sans MS" pitchFamily="66" charset="0"/>
            </a:endParaRPr>
          </a:p>
          <a:p>
            <a:endParaRPr lang="en-US" u="none">
              <a:latin typeface="Comic Sans MS" pitchFamily="66" charset="0"/>
            </a:endParaRPr>
          </a:p>
          <a:p>
            <a:r>
              <a:rPr lang="en-US" u="none">
                <a:latin typeface="Comic Sans MS" pitchFamily="66" charset="0"/>
              </a:rPr>
              <a:t>LSSC</a:t>
            </a:r>
            <a:endParaRPr lang="fr-FR" u="none">
              <a:latin typeface="Comic Sans MS" pitchFamily="66" charset="0"/>
            </a:endParaRPr>
          </a:p>
        </p:txBody>
      </p:sp>
      <p:cxnSp>
        <p:nvCxnSpPr>
          <p:cNvPr id="51208" name="Connecteur droit 17"/>
          <p:cNvCxnSpPr>
            <a:cxnSpLocks noChangeShapeType="1"/>
          </p:cNvCxnSpPr>
          <p:nvPr/>
        </p:nvCxnSpPr>
        <p:spPr bwMode="auto">
          <a:xfrm flipV="1">
            <a:off x="900113" y="2128838"/>
            <a:ext cx="7124700" cy="0"/>
          </a:xfrm>
          <a:prstGeom prst="line">
            <a:avLst/>
          </a:prstGeom>
          <a:noFill/>
          <a:ln w="28575" algn="ctr">
            <a:solidFill>
              <a:schemeClr val="tx1"/>
            </a:solidFill>
            <a:round/>
            <a:headEnd/>
            <a:tailEnd/>
          </a:ln>
        </p:spPr>
      </p:cxnSp>
      <p:cxnSp>
        <p:nvCxnSpPr>
          <p:cNvPr id="51209" name="Connecteur droit 23"/>
          <p:cNvCxnSpPr>
            <a:cxnSpLocks noChangeShapeType="1"/>
          </p:cNvCxnSpPr>
          <p:nvPr/>
        </p:nvCxnSpPr>
        <p:spPr bwMode="auto">
          <a:xfrm flipV="1">
            <a:off x="903288" y="3687763"/>
            <a:ext cx="7123112" cy="0"/>
          </a:xfrm>
          <a:prstGeom prst="line">
            <a:avLst/>
          </a:prstGeom>
          <a:noFill/>
          <a:ln w="28575" algn="ctr">
            <a:solidFill>
              <a:schemeClr val="tx1"/>
            </a:solidFill>
            <a:round/>
            <a:headEnd/>
            <a:tailEnd/>
          </a:ln>
        </p:spPr>
      </p:cxnSp>
      <p:cxnSp>
        <p:nvCxnSpPr>
          <p:cNvPr id="51210" name="Connecteur droit 24"/>
          <p:cNvCxnSpPr>
            <a:cxnSpLocks noChangeShapeType="1"/>
          </p:cNvCxnSpPr>
          <p:nvPr/>
        </p:nvCxnSpPr>
        <p:spPr bwMode="auto">
          <a:xfrm flipV="1">
            <a:off x="904875" y="5232400"/>
            <a:ext cx="7124700" cy="0"/>
          </a:xfrm>
          <a:prstGeom prst="line">
            <a:avLst/>
          </a:prstGeom>
          <a:noFill/>
          <a:ln w="28575" algn="ctr">
            <a:solidFill>
              <a:schemeClr val="tx1"/>
            </a:solidFill>
            <a:round/>
            <a:headEnd/>
            <a:tailEnd/>
          </a:ln>
        </p:spPr>
      </p:cxn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365125"/>
            <a:ext cx="7772400" cy="1143000"/>
          </a:xfrm>
        </p:spPr>
        <p:txBody>
          <a:bodyPr/>
          <a:lstStyle/>
          <a:p>
            <a:r>
              <a:rPr lang="en-US" smtClean="0">
                <a:latin typeface="Comic Sans MS" pitchFamily="66" charset="0"/>
              </a:rPr>
              <a:t>Outline</a:t>
            </a:r>
          </a:p>
        </p:txBody>
      </p:sp>
      <p:sp>
        <p:nvSpPr>
          <p:cNvPr id="41987" name="Rectangle 3"/>
          <p:cNvSpPr>
            <a:spLocks noGrp="1" noChangeArrowheads="1"/>
          </p:cNvSpPr>
          <p:nvPr>
            <p:ph type="body" idx="1"/>
          </p:nvPr>
        </p:nvSpPr>
        <p:spPr>
          <a:xfrm>
            <a:off x="427038" y="2079625"/>
            <a:ext cx="8445500" cy="4359275"/>
          </a:xfrm>
        </p:spPr>
        <p:txBody>
          <a:bodyPr/>
          <a:lstStyle/>
          <a:p>
            <a:pPr>
              <a:lnSpc>
                <a:spcPct val="90000"/>
              </a:lnSpc>
            </a:pPr>
            <a:r>
              <a:rPr lang="en-US" smtClean="0">
                <a:latin typeface="Comic Sans MS" pitchFamily="66" charset="0"/>
              </a:rPr>
              <a:t>Rationale and objectives</a:t>
            </a:r>
          </a:p>
          <a:p>
            <a:pPr>
              <a:lnSpc>
                <a:spcPct val="90000"/>
              </a:lnSpc>
            </a:pPr>
            <a:r>
              <a:rPr lang="en-US" smtClean="0">
                <a:latin typeface="Comic Sans MS" pitchFamily="66" charset="0"/>
              </a:rPr>
              <a:t>3D object and scene modeling, analysis, and retrieval</a:t>
            </a:r>
          </a:p>
          <a:p>
            <a:pPr>
              <a:lnSpc>
                <a:spcPct val="90000"/>
              </a:lnSpc>
            </a:pPr>
            <a:r>
              <a:rPr lang="en-US" smtClean="0">
                <a:latin typeface="Comic Sans MS" pitchFamily="66" charset="0"/>
              </a:rPr>
              <a:t>Category-level object and scene recognition</a:t>
            </a:r>
          </a:p>
          <a:p>
            <a:pPr>
              <a:lnSpc>
                <a:spcPct val="90000"/>
              </a:lnSpc>
            </a:pPr>
            <a:r>
              <a:rPr lang="en-US" smtClean="0">
                <a:latin typeface="Comic Sans MS" pitchFamily="66" charset="0"/>
              </a:rPr>
              <a:t>Machine learning</a:t>
            </a:r>
          </a:p>
          <a:p>
            <a:pPr>
              <a:lnSpc>
                <a:spcPct val="90000"/>
              </a:lnSpc>
            </a:pPr>
            <a:r>
              <a:rPr lang="en-US" smtClean="0">
                <a:solidFill>
                  <a:schemeClr val="accent2"/>
                </a:solidFill>
                <a:latin typeface="Comic Sans MS" pitchFamily="66" charset="0"/>
              </a:rPr>
              <a:t>Human activity capture and classification</a:t>
            </a:r>
          </a:p>
          <a:p>
            <a:pPr>
              <a:lnSpc>
                <a:spcPct val="90000"/>
              </a:lnSpc>
            </a:pPr>
            <a:r>
              <a:rPr lang="en-US" smtClean="0">
                <a:latin typeface="Comic Sans MS" pitchFamily="66" charset="0"/>
              </a:rPr>
              <a:t>Projects and partnerships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interp.mpg">
            <a:hlinkClick r:id="" action="ppaction://media"/>
          </p:cNvPr>
          <p:cNvPicPr>
            <a:picLocks noRot="1" noChangeAspect="1" noChangeArrowheads="1"/>
          </p:cNvPicPr>
          <p:nvPr>
            <a:videoFile r:link="rId1"/>
          </p:nvPr>
        </p:nvPicPr>
        <p:blipFill>
          <a:blip r:embed="rId4" cstate="print"/>
          <a:srcRect/>
          <a:stretch>
            <a:fillRect/>
          </a:stretch>
        </p:blipFill>
        <p:spPr bwMode="auto">
          <a:xfrm>
            <a:off x="-14288" y="1417638"/>
            <a:ext cx="9158288" cy="5138737"/>
          </a:xfrm>
          <a:prstGeom prst="rect">
            <a:avLst/>
          </a:prstGeom>
          <a:noFill/>
          <a:ln w="9525">
            <a:noFill/>
            <a:miter lim="800000"/>
            <a:headEnd/>
            <a:tailEnd/>
          </a:ln>
        </p:spPr>
      </p:pic>
      <p:sp>
        <p:nvSpPr>
          <p:cNvPr id="36867" name="Rectangle 3"/>
          <p:cNvSpPr>
            <a:spLocks noChangeArrowheads="1"/>
          </p:cNvSpPr>
          <p:nvPr/>
        </p:nvSpPr>
        <p:spPr bwMode="auto">
          <a:xfrm>
            <a:off x="8191500" y="6180138"/>
            <a:ext cx="800100" cy="317500"/>
          </a:xfrm>
          <a:prstGeom prst="rect">
            <a:avLst/>
          </a:prstGeom>
          <a:solidFill>
            <a:schemeClr val="bg2"/>
          </a:solidFill>
          <a:ln w="9525" algn="ctr">
            <a:noFill/>
            <a:miter lim="800000"/>
            <a:headEnd/>
            <a:tailEnd/>
          </a:ln>
        </p:spPr>
        <p:txBody>
          <a:bodyPr wrap="none" anchor="ctr">
            <a:spAutoFit/>
          </a:bodyPr>
          <a:lstStyle/>
          <a:p>
            <a:pPr algn="ctr" eaLnBrk="0" hangingPunct="0"/>
            <a:endParaRPr lang="fr-FR"/>
          </a:p>
        </p:txBody>
      </p:sp>
      <p:sp>
        <p:nvSpPr>
          <p:cNvPr id="36868" name="Rectangle 4"/>
          <p:cNvSpPr>
            <a:spLocks noChangeArrowheads="1"/>
          </p:cNvSpPr>
          <p:nvPr/>
        </p:nvSpPr>
        <p:spPr bwMode="auto">
          <a:xfrm>
            <a:off x="254000" y="5541963"/>
            <a:ext cx="8890000" cy="1079500"/>
          </a:xfrm>
          <a:prstGeom prst="rect">
            <a:avLst/>
          </a:prstGeom>
          <a:noFill/>
          <a:ln w="9525">
            <a:noFill/>
            <a:miter lim="800000"/>
            <a:headEnd/>
            <a:tailEnd/>
          </a:ln>
        </p:spPr>
        <p:txBody>
          <a:bodyPr/>
          <a:lstStyle/>
          <a:p>
            <a:pPr marL="342900" indent="-342900" eaLnBrk="0" hangingPunct="0">
              <a:spcBef>
                <a:spcPct val="20000"/>
              </a:spcBef>
              <a:buFontTx/>
              <a:buChar char="•"/>
            </a:pPr>
            <a:r>
              <a:rPr lang="en-GB" sz="2800" u="none">
                <a:latin typeface="Comic Sans MS" pitchFamily="66" charset="0"/>
              </a:rPr>
              <a:t>Labelling at 100% recall (all faces labelled)</a:t>
            </a:r>
          </a:p>
          <a:p>
            <a:pPr marL="342900" indent="-342900" eaLnBrk="0" hangingPunct="0">
              <a:spcBef>
                <a:spcPct val="20000"/>
              </a:spcBef>
              <a:buFontTx/>
              <a:buChar char="•"/>
            </a:pPr>
            <a:r>
              <a:rPr lang="en-GB" sz="2800" u="none">
                <a:latin typeface="Comic Sans MS" pitchFamily="66" charset="0"/>
              </a:rPr>
              <a:t>1,900 frames, 2 errors (1 non-face, 1 wrong name)</a:t>
            </a:r>
          </a:p>
        </p:txBody>
      </p:sp>
      <p:sp>
        <p:nvSpPr>
          <p:cNvPr id="36869" name="Rectangle 5"/>
          <p:cNvSpPr>
            <a:spLocks noChangeArrowheads="1"/>
          </p:cNvSpPr>
          <p:nvPr/>
        </p:nvSpPr>
        <p:spPr bwMode="auto">
          <a:xfrm>
            <a:off x="1363663" y="866775"/>
            <a:ext cx="6324600" cy="457200"/>
          </a:xfrm>
          <a:prstGeom prst="rect">
            <a:avLst/>
          </a:prstGeom>
          <a:noFill/>
          <a:ln w="9525">
            <a:noFill/>
            <a:miter lim="800000"/>
            <a:headEnd/>
            <a:tailEnd/>
          </a:ln>
        </p:spPr>
        <p:txBody>
          <a:bodyPr>
            <a:spAutoFit/>
          </a:bodyPr>
          <a:lstStyle/>
          <a:p>
            <a:pPr algn="ctr"/>
            <a:r>
              <a:rPr lang="en-GB" sz="2400" u="none">
                <a:latin typeface="Comic Sans MS" pitchFamily="66" charset="0"/>
              </a:rPr>
              <a:t>(Everingham, Sivic, Zisserman, BMVC ’06)</a:t>
            </a:r>
            <a:endParaRPr lang="en-US" sz="2400" u="none">
              <a:latin typeface="Comic Sans MS" pitchFamily="66" charset="0"/>
            </a:endParaRPr>
          </a:p>
        </p:txBody>
      </p:sp>
      <p:sp>
        <p:nvSpPr>
          <p:cNvPr id="36870" name="Rectangle 6"/>
          <p:cNvSpPr>
            <a:spLocks noChangeArrowheads="1"/>
          </p:cNvSpPr>
          <p:nvPr/>
        </p:nvSpPr>
        <p:spPr bwMode="auto">
          <a:xfrm>
            <a:off x="0" y="-3175"/>
            <a:ext cx="9144000" cy="1143000"/>
          </a:xfrm>
          <a:prstGeom prst="rect">
            <a:avLst/>
          </a:prstGeom>
          <a:noFill/>
          <a:ln w="9525">
            <a:noFill/>
            <a:miter lim="800000"/>
            <a:headEnd/>
            <a:tailEnd/>
          </a:ln>
        </p:spPr>
        <p:txBody>
          <a:bodyPr anchor="ctr"/>
          <a:lstStyle/>
          <a:p>
            <a:pPr algn="ctr" eaLnBrk="0" hangingPunct="0"/>
            <a:r>
              <a:rPr lang="en-GB" sz="3600" u="none">
                <a:solidFill>
                  <a:schemeClr val="tx2"/>
                </a:solidFill>
                <a:latin typeface="Comic Sans MS" pitchFamily="66" charset="0"/>
              </a:rPr>
              <a:t>Naming people in videos: A Buffy example</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0822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08226"/>
                                        </p:tgtEl>
                                      </p:cBhvr>
                                    </p:cmd>
                                  </p:childTnLst>
                                </p:cTn>
                              </p:par>
                            </p:childTnLst>
                          </p:cTn>
                        </p:par>
                      </p:childTnLst>
                    </p:cTn>
                  </p:par>
                </p:childTnLst>
              </p:cTn>
              <p:nextCondLst>
                <p:cond evt="onClick" delay="0">
                  <p:tgtEl>
                    <p:spTgt spid="308226"/>
                  </p:tgtEl>
                </p:cond>
              </p:nextCondLst>
            </p:seq>
            <p:video>
              <p:cMediaNode>
                <p:cTn id="7" fill="hold" display="0">
                  <p:stCondLst>
                    <p:cond delay="indefinite"/>
                  </p:stCondLst>
                  <p:endCondLst>
                    <p:cond evt="onNext" delay="0">
                      <p:tgtEl>
                        <p:sldTgt/>
                      </p:tgtEl>
                    </p:cond>
                    <p:cond evt="onPrev" delay="0">
                      <p:tgtEl>
                        <p:sldTgt/>
                      </p:tgtEl>
                    </p:cond>
                  </p:endCondLst>
                </p:cTn>
                <p:tgtEl>
                  <p:spTgt spid="308226"/>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5"/>
          <p:cNvSpPr>
            <a:spLocks noChangeArrowheads="1"/>
          </p:cNvSpPr>
          <p:nvPr/>
        </p:nvSpPr>
        <p:spPr bwMode="auto">
          <a:xfrm>
            <a:off x="0" y="620713"/>
            <a:ext cx="9144000" cy="457200"/>
          </a:xfrm>
          <a:prstGeom prst="rect">
            <a:avLst/>
          </a:prstGeom>
          <a:noFill/>
          <a:ln w="9525">
            <a:noFill/>
            <a:miter lim="800000"/>
            <a:headEnd/>
            <a:tailEnd/>
          </a:ln>
        </p:spPr>
        <p:txBody>
          <a:bodyPr>
            <a:spAutoFit/>
          </a:bodyPr>
          <a:lstStyle/>
          <a:p>
            <a:pPr algn="ctr"/>
            <a:r>
              <a:rPr lang="en-GB" sz="2400" u="none">
                <a:latin typeface="Comic Sans MS" pitchFamily="66" charset="0"/>
              </a:rPr>
              <a:t>(Duchenne, Bach, Laptev, Sivic, Ponce, ICCV’09)</a:t>
            </a:r>
            <a:endParaRPr lang="en-US" sz="2400" u="none">
              <a:latin typeface="Comic Sans MS" pitchFamily="66" charset="0"/>
            </a:endParaRPr>
          </a:p>
        </p:txBody>
      </p:sp>
      <p:sp>
        <p:nvSpPr>
          <p:cNvPr id="149507" name="Rectangle 6"/>
          <p:cNvSpPr>
            <a:spLocks noChangeArrowheads="1"/>
          </p:cNvSpPr>
          <p:nvPr/>
        </p:nvSpPr>
        <p:spPr bwMode="auto">
          <a:xfrm>
            <a:off x="0" y="0"/>
            <a:ext cx="9144000" cy="812800"/>
          </a:xfrm>
          <a:prstGeom prst="rect">
            <a:avLst/>
          </a:prstGeom>
          <a:noFill/>
          <a:ln w="9525">
            <a:noFill/>
            <a:miter lim="800000"/>
            <a:headEnd/>
            <a:tailEnd/>
          </a:ln>
        </p:spPr>
        <p:txBody>
          <a:bodyPr anchor="ctr"/>
          <a:lstStyle/>
          <a:p>
            <a:pPr algn="ctr" eaLnBrk="0" hangingPunct="0"/>
            <a:r>
              <a:rPr lang="en-GB" sz="3200" u="none">
                <a:solidFill>
                  <a:schemeClr val="tx2"/>
                </a:solidFill>
                <a:latin typeface="Comic Sans MS" pitchFamily="66" charset="0"/>
              </a:rPr>
              <a:t>Automatic detection of human actions in video</a:t>
            </a:r>
          </a:p>
        </p:txBody>
      </p:sp>
    </p:spTree>
    <p:controls>
      <p:control spid="200706" name="WindowsMediaPlayer2" r:id="rId2" imgW="7380952" imgH="5780952"/>
    </p:controls>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301625" y="225425"/>
            <a:ext cx="8599488" cy="6484938"/>
          </a:xfrm>
          <a:prstGeom prst="rect">
            <a:avLst/>
          </a:prstGeom>
          <a:noFill/>
          <a:ln w="9525" algn="ctr">
            <a:noFill/>
            <a:miter lim="800000"/>
            <a:headEnd/>
            <a:tailEnd/>
          </a:ln>
        </p:spPr>
        <p:txBody>
          <a:bodyPr wrap="none">
            <a:spAutoFit/>
          </a:bodyPr>
          <a:lstStyle/>
          <a:p>
            <a:pPr marL="457200" indent="-457200" eaLnBrk="0" hangingPunct="0"/>
            <a:r>
              <a:rPr lang="en-US" sz="2800" u="none">
                <a:solidFill>
                  <a:schemeClr val="tx2"/>
                </a:solidFill>
                <a:latin typeface="Comic Sans MS" pitchFamily="66" charset="0"/>
              </a:rPr>
              <a:t>Tenet:</a:t>
            </a:r>
          </a:p>
          <a:p>
            <a:pPr marL="914400" lvl="1" indent="-457200" eaLnBrk="0" hangingPunct="0">
              <a:buFontTx/>
              <a:buChar char="•"/>
            </a:pPr>
            <a:r>
              <a:rPr lang="en-US" sz="2400" u="none">
                <a:solidFill>
                  <a:schemeClr val="tx2"/>
                </a:solidFill>
                <a:latin typeface="Comic Sans MS" pitchFamily="66" charset="0"/>
              </a:rPr>
              <a:t> Image interpretation </a:t>
            </a:r>
            <a:r>
              <a:rPr lang="en-US" sz="2400" u="none">
                <a:solidFill>
                  <a:schemeClr val="tx2"/>
                </a:solidFill>
                <a:latin typeface="Comic Sans MS" pitchFamily="66" charset="0"/>
                <a:cs typeface="Times New Roman" pitchFamily="18" charset="0"/>
              </a:rPr>
              <a:t>≠</a:t>
            </a:r>
            <a:r>
              <a:rPr lang="en-US" sz="2400" u="none">
                <a:solidFill>
                  <a:schemeClr val="tx2"/>
                </a:solidFill>
                <a:latin typeface="Comic Sans MS" pitchFamily="66" charset="0"/>
              </a:rPr>
              <a:t> statistical pattern matching.</a:t>
            </a:r>
          </a:p>
          <a:p>
            <a:pPr marL="914400" lvl="1" indent="-457200" eaLnBrk="0" hangingPunct="0">
              <a:buFontTx/>
              <a:buChar char="•"/>
            </a:pPr>
            <a:r>
              <a:rPr lang="en-US" sz="2400" u="none">
                <a:solidFill>
                  <a:schemeClr val="tx2"/>
                </a:solidFill>
                <a:latin typeface="Comic Sans MS" pitchFamily="66" charset="0"/>
              </a:rPr>
              <a:t> Representational issues must be addressed.</a:t>
            </a:r>
          </a:p>
          <a:p>
            <a:pPr marL="914400" lvl="1" indent="-457200" eaLnBrk="0" hangingPunct="0">
              <a:buFontTx/>
              <a:buChar char="•"/>
            </a:pPr>
            <a:endParaRPr lang="en-US" sz="2400" u="none">
              <a:solidFill>
                <a:schemeClr val="tx2"/>
              </a:solidFill>
              <a:latin typeface="Comic Sans MS" pitchFamily="66" charset="0"/>
            </a:endParaRPr>
          </a:p>
          <a:p>
            <a:pPr marL="457200" indent="-457200" eaLnBrk="0" hangingPunct="0">
              <a:buFontTx/>
              <a:buChar char="•"/>
            </a:pPr>
            <a:endParaRPr lang="en-US" sz="2400" u="none">
              <a:solidFill>
                <a:schemeClr val="tx2"/>
              </a:solidFill>
              <a:latin typeface="Comic Sans MS" pitchFamily="66" charset="0"/>
            </a:endParaRPr>
          </a:p>
          <a:p>
            <a:pPr marL="457200" indent="-457200" eaLnBrk="0" hangingPunct="0"/>
            <a:r>
              <a:rPr lang="en-US" sz="2800" u="none">
                <a:solidFill>
                  <a:schemeClr val="accent2"/>
                </a:solidFill>
                <a:latin typeface="Comic Sans MS" pitchFamily="66" charset="0"/>
              </a:rPr>
              <a:t>Scientific challenges:</a:t>
            </a:r>
          </a:p>
          <a:p>
            <a:pPr marL="914400" lvl="1" indent="-457200" eaLnBrk="0" hangingPunct="0">
              <a:buFontTx/>
              <a:buChar char="•"/>
            </a:pPr>
            <a:r>
              <a:rPr lang="en-US" sz="2400" u="none">
                <a:latin typeface="Comic Sans MS" pitchFamily="66" charset="0"/>
              </a:rPr>
              <a:t>3D object and scene modeling, analysis, and retrieval</a:t>
            </a:r>
          </a:p>
          <a:p>
            <a:pPr marL="914400" lvl="1" indent="-457200" eaLnBrk="0" hangingPunct="0">
              <a:buFontTx/>
              <a:buChar char="•"/>
            </a:pPr>
            <a:r>
              <a:rPr lang="en-US" sz="2400" u="none">
                <a:latin typeface="Comic Sans MS" pitchFamily="66" charset="0"/>
              </a:rPr>
              <a:t>Category-level object and scene recognition</a:t>
            </a:r>
          </a:p>
          <a:p>
            <a:pPr marL="914400" lvl="1" indent="-457200" eaLnBrk="0" hangingPunct="0">
              <a:buFontTx/>
              <a:buChar char="•"/>
            </a:pPr>
            <a:r>
              <a:rPr lang="en-US" sz="2400" u="none">
                <a:latin typeface="Comic Sans MS" pitchFamily="66" charset="0"/>
              </a:rPr>
              <a:t>Human activity capture and classification</a:t>
            </a:r>
          </a:p>
          <a:p>
            <a:pPr marL="914400" lvl="1" indent="-457200" eaLnBrk="0" hangingPunct="0">
              <a:buFontTx/>
              <a:buChar char="•"/>
            </a:pPr>
            <a:r>
              <a:rPr lang="en-US" sz="2400" u="none">
                <a:latin typeface="Comic Sans MS" pitchFamily="66" charset="0"/>
              </a:rPr>
              <a:t>Machine learning</a:t>
            </a:r>
          </a:p>
          <a:p>
            <a:pPr marL="914400" lvl="1" indent="-457200" eaLnBrk="0" hangingPunct="0">
              <a:buFontTx/>
              <a:buChar char="•"/>
            </a:pPr>
            <a:endParaRPr lang="en-US" sz="2400" u="none">
              <a:solidFill>
                <a:schemeClr val="accent2"/>
              </a:solidFill>
              <a:latin typeface="Comic Sans MS" pitchFamily="66" charset="0"/>
            </a:endParaRPr>
          </a:p>
          <a:p>
            <a:pPr marL="457200" indent="-457200" eaLnBrk="0" hangingPunct="0"/>
            <a:r>
              <a:rPr lang="en-US" sz="2800" u="none">
                <a:solidFill>
                  <a:schemeClr val="accent2"/>
                </a:solidFill>
                <a:latin typeface="Comic Sans MS" pitchFamily="66" charset="0"/>
              </a:rPr>
              <a:t>Applications:</a:t>
            </a:r>
          </a:p>
          <a:p>
            <a:pPr marL="914400" lvl="1" indent="-457200" eaLnBrk="0" hangingPunct="0">
              <a:buFontTx/>
              <a:buChar char="•"/>
            </a:pPr>
            <a:r>
              <a:rPr lang="en-US" sz="2400" u="none">
                <a:latin typeface="Comic Sans MS" pitchFamily="66" charset="0"/>
              </a:rPr>
              <a:t>Film post production and special effects</a:t>
            </a:r>
          </a:p>
          <a:p>
            <a:pPr marL="914400" lvl="1" indent="-457200" eaLnBrk="0" hangingPunct="0">
              <a:buFontTx/>
              <a:buChar char="•"/>
            </a:pPr>
            <a:r>
              <a:rPr lang="en-US" sz="2400" u="none">
                <a:latin typeface="Comic Sans MS" pitchFamily="66" charset="0"/>
              </a:rPr>
              <a:t>Quantitative image analysis in archaeology, </a:t>
            </a:r>
          </a:p>
          <a:p>
            <a:pPr marL="914400" lvl="1" indent="-457200" eaLnBrk="0" hangingPunct="0"/>
            <a:r>
              <a:rPr lang="en-US" sz="2400" u="none">
                <a:latin typeface="Comic Sans MS" pitchFamily="66" charset="0"/>
              </a:rPr>
              <a:t>	anthropology, and cultural heritage preservation</a:t>
            </a:r>
          </a:p>
          <a:p>
            <a:pPr marL="914400" lvl="1" indent="-457200" eaLnBrk="0" hangingPunct="0">
              <a:buFontTx/>
              <a:buChar char="•"/>
            </a:pPr>
            <a:r>
              <a:rPr lang="en-US" sz="2400" u="none">
                <a:latin typeface="Comic Sans MS" pitchFamily="66" charset="0"/>
              </a:rPr>
              <a:t>Video annotation, interpretation, and retrieval</a:t>
            </a:r>
          </a:p>
          <a:p>
            <a:pPr marL="914400" lvl="1" indent="-457200" eaLnBrk="0" hangingPunct="0">
              <a:buFontTx/>
              <a:buChar char="•"/>
            </a:pPr>
            <a:r>
              <a:rPr lang="en-US" sz="2400" u="none">
                <a:latin typeface="Comic Sans MS" pitchFamily="66" charset="0"/>
              </a:rPr>
              <a:t>Others in an opportunistic manner</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685800" y="365125"/>
            <a:ext cx="7772400" cy="1143000"/>
          </a:xfrm>
        </p:spPr>
        <p:txBody>
          <a:bodyPr/>
          <a:lstStyle/>
          <a:p>
            <a:r>
              <a:rPr lang="en-US" smtClean="0">
                <a:latin typeface="Comic Sans MS" pitchFamily="66" charset="0"/>
              </a:rPr>
              <a:t>Outline</a:t>
            </a:r>
          </a:p>
        </p:txBody>
      </p:sp>
      <p:sp>
        <p:nvSpPr>
          <p:cNvPr id="45059" name="Rectangle 3"/>
          <p:cNvSpPr>
            <a:spLocks noGrp="1" noChangeArrowheads="1"/>
          </p:cNvSpPr>
          <p:nvPr>
            <p:ph type="body" idx="1"/>
          </p:nvPr>
        </p:nvSpPr>
        <p:spPr>
          <a:xfrm>
            <a:off x="427038" y="2079625"/>
            <a:ext cx="8445500" cy="4359275"/>
          </a:xfrm>
        </p:spPr>
        <p:txBody>
          <a:bodyPr/>
          <a:lstStyle/>
          <a:p>
            <a:pPr>
              <a:lnSpc>
                <a:spcPct val="90000"/>
              </a:lnSpc>
            </a:pPr>
            <a:r>
              <a:rPr lang="en-US" smtClean="0">
                <a:latin typeface="Comic Sans MS" pitchFamily="66" charset="0"/>
              </a:rPr>
              <a:t>Rationale and objectives</a:t>
            </a:r>
          </a:p>
          <a:p>
            <a:pPr>
              <a:lnSpc>
                <a:spcPct val="90000"/>
              </a:lnSpc>
            </a:pPr>
            <a:r>
              <a:rPr lang="en-US" smtClean="0">
                <a:latin typeface="Comic Sans MS" pitchFamily="66" charset="0"/>
              </a:rPr>
              <a:t>3D object and scene modeling, analysis, and retrieval</a:t>
            </a:r>
          </a:p>
          <a:p>
            <a:pPr>
              <a:lnSpc>
                <a:spcPct val="90000"/>
              </a:lnSpc>
            </a:pPr>
            <a:r>
              <a:rPr lang="en-US" smtClean="0">
                <a:latin typeface="Comic Sans MS" pitchFamily="66" charset="0"/>
              </a:rPr>
              <a:t>Category-level object and scene recognition</a:t>
            </a:r>
          </a:p>
          <a:p>
            <a:pPr>
              <a:lnSpc>
                <a:spcPct val="90000"/>
              </a:lnSpc>
            </a:pPr>
            <a:r>
              <a:rPr lang="en-US" smtClean="0">
                <a:latin typeface="Comic Sans MS" pitchFamily="66" charset="0"/>
              </a:rPr>
              <a:t>Machine learning</a:t>
            </a:r>
          </a:p>
          <a:p>
            <a:pPr>
              <a:lnSpc>
                <a:spcPct val="90000"/>
              </a:lnSpc>
            </a:pPr>
            <a:r>
              <a:rPr lang="en-US" smtClean="0">
                <a:latin typeface="Comic Sans MS" pitchFamily="66" charset="0"/>
              </a:rPr>
              <a:t>Human activity capture and classification</a:t>
            </a:r>
          </a:p>
          <a:p>
            <a:pPr>
              <a:lnSpc>
                <a:spcPct val="90000"/>
              </a:lnSpc>
            </a:pPr>
            <a:r>
              <a:rPr lang="en-US" smtClean="0">
                <a:solidFill>
                  <a:schemeClr val="accent2"/>
                </a:solidFill>
                <a:latin typeface="Comic Sans MS" pitchFamily="66" charset="0"/>
              </a:rPr>
              <a:t>Projects and partnerships</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846138" y="2586038"/>
            <a:ext cx="7367587" cy="3990975"/>
          </a:xfrm>
          <a:prstGeom prst="rect">
            <a:avLst/>
          </a:prstGeom>
          <a:noFill/>
          <a:ln w="9525" algn="ctr">
            <a:noFill/>
            <a:miter lim="800000"/>
            <a:headEnd/>
            <a:tailEnd/>
          </a:ln>
        </p:spPr>
        <p:txBody>
          <a:bodyPr wrap="none">
            <a:spAutoFit/>
          </a:bodyPr>
          <a:lstStyle/>
          <a:p>
            <a:pPr eaLnBrk="0" hangingPunct="0"/>
            <a:r>
              <a:rPr lang="en-US" sz="3200" u="none">
                <a:solidFill>
                  <a:schemeClr val="accent2"/>
                </a:solidFill>
                <a:latin typeface="Comic Sans MS" pitchFamily="66" charset="0"/>
              </a:rPr>
              <a:t>Fundamental</a:t>
            </a:r>
            <a:r>
              <a:rPr lang="en-US" sz="3200" u="none">
                <a:latin typeface="Comic Sans MS" pitchFamily="66" charset="0"/>
              </a:rPr>
              <a:t> research in </a:t>
            </a:r>
          </a:p>
          <a:p>
            <a:pPr lvl="1" eaLnBrk="0" hangingPunct="0">
              <a:buFontTx/>
              <a:buChar char="•"/>
            </a:pPr>
            <a:r>
              <a:rPr lang="en-US" sz="3200" u="none">
                <a:latin typeface="Comic Sans MS" pitchFamily="66" charset="0"/>
              </a:rPr>
              <a:t> computer vision and</a:t>
            </a:r>
          </a:p>
          <a:p>
            <a:pPr lvl="1" eaLnBrk="0" hangingPunct="0">
              <a:buFontTx/>
              <a:buChar char="•"/>
            </a:pPr>
            <a:r>
              <a:rPr lang="en-US" sz="3200" u="none">
                <a:latin typeface="Comic Sans MS" pitchFamily="66" charset="0"/>
              </a:rPr>
              <a:t> machine learning</a:t>
            </a:r>
          </a:p>
          <a:p>
            <a:pPr eaLnBrk="0" hangingPunct="0"/>
            <a:r>
              <a:rPr lang="en-US" sz="3200" u="none">
                <a:solidFill>
                  <a:schemeClr val="accent2"/>
                </a:solidFill>
                <a:latin typeface="Comic Sans MS" pitchFamily="66" charset="0"/>
              </a:rPr>
              <a:t>applied</a:t>
            </a:r>
            <a:r>
              <a:rPr lang="en-US" sz="3200" u="none">
                <a:latin typeface="Comic Sans MS" pitchFamily="66" charset="0"/>
              </a:rPr>
              <a:t> to sciences and humanities:</a:t>
            </a:r>
          </a:p>
          <a:p>
            <a:pPr lvl="1" eaLnBrk="0" hangingPunct="0">
              <a:buFontTx/>
              <a:buChar char="•"/>
            </a:pPr>
            <a:r>
              <a:rPr lang="en-US" sz="3200" u="none">
                <a:latin typeface="Comic Sans MS" pitchFamily="66" charset="0"/>
              </a:rPr>
              <a:t> archaeology and cultural heritage </a:t>
            </a:r>
          </a:p>
          <a:p>
            <a:pPr lvl="1" eaLnBrk="0" hangingPunct="0"/>
            <a:r>
              <a:rPr lang="en-US" sz="3200" u="none">
                <a:latin typeface="Comic Sans MS" pitchFamily="66" charset="0"/>
              </a:rPr>
              <a:t>preservation,</a:t>
            </a:r>
          </a:p>
          <a:p>
            <a:pPr lvl="1" eaLnBrk="0" hangingPunct="0">
              <a:buFontTx/>
              <a:buChar char="•"/>
            </a:pPr>
            <a:r>
              <a:rPr lang="en-US" sz="3200" u="none">
                <a:latin typeface="Comic Sans MS" pitchFamily="66" charset="0"/>
              </a:rPr>
              <a:t> environmental sciences, and</a:t>
            </a:r>
          </a:p>
          <a:p>
            <a:pPr lvl="1" eaLnBrk="0" hangingPunct="0">
              <a:buFontTx/>
              <a:buChar char="•"/>
            </a:pPr>
            <a:r>
              <a:rPr lang="en-US" sz="3200" u="none">
                <a:latin typeface="Comic Sans MS" pitchFamily="66" charset="0"/>
              </a:rPr>
              <a:t> sociology.</a:t>
            </a:r>
          </a:p>
        </p:txBody>
      </p:sp>
      <p:sp>
        <p:nvSpPr>
          <p:cNvPr id="99331" name="Text Box 3"/>
          <p:cNvSpPr txBox="1">
            <a:spLocks noChangeArrowheads="1"/>
          </p:cNvSpPr>
          <p:nvPr/>
        </p:nvSpPr>
        <p:spPr bwMode="auto">
          <a:xfrm>
            <a:off x="0" y="142875"/>
            <a:ext cx="9144000" cy="2165350"/>
          </a:xfrm>
          <a:prstGeom prst="rect">
            <a:avLst/>
          </a:prstGeom>
          <a:noFill/>
          <a:ln w="9525" algn="ctr">
            <a:noFill/>
            <a:miter lim="800000"/>
            <a:headEnd/>
            <a:tailEnd/>
          </a:ln>
          <a:effectLst/>
        </p:spPr>
        <p:txBody>
          <a:bodyPr>
            <a:spAutoFit/>
          </a:bodyPr>
          <a:lstStyle/>
          <a:p>
            <a:pPr algn="ctr" eaLnBrk="0" hangingPunct="0">
              <a:defRPr/>
            </a:pPr>
            <a:r>
              <a:rPr lang="fr-FR" sz="3600" u="none">
                <a:solidFill>
                  <a:schemeClr val="tx2"/>
                </a:solidFill>
                <a:effectLst>
                  <a:outerShdw blurRad="38100" dist="38100" dir="2700000" algn="tl">
                    <a:srgbClr val="000000"/>
                  </a:outerShdw>
                </a:effectLst>
                <a:latin typeface="Comic Sans MS" pitchFamily="66" charset="0"/>
              </a:rPr>
              <a:t>Image and video mining for</a:t>
            </a:r>
          </a:p>
          <a:p>
            <a:pPr algn="ctr" eaLnBrk="0" hangingPunct="0">
              <a:defRPr/>
            </a:pPr>
            <a:r>
              <a:rPr lang="fr-FR" sz="3600" u="none">
                <a:solidFill>
                  <a:schemeClr val="tx2"/>
                </a:solidFill>
                <a:effectLst>
                  <a:outerShdw blurRad="38100" dist="38100" dir="2700000" algn="tl">
                    <a:srgbClr val="000000"/>
                  </a:outerShdw>
                </a:effectLst>
                <a:latin typeface="Comic Sans MS" pitchFamily="66" charset="0"/>
              </a:rPr>
              <a:t>sciences and humanities</a:t>
            </a:r>
          </a:p>
          <a:p>
            <a:pPr algn="ctr" eaLnBrk="0" hangingPunct="0">
              <a:defRPr/>
            </a:pPr>
            <a:r>
              <a:rPr lang="fr-FR" sz="3200" u="none">
                <a:effectLst>
                  <a:outerShdw blurRad="38100" dist="38100" dir="2700000" algn="tl">
                    <a:srgbClr val="000000"/>
                  </a:outerShdw>
                </a:effectLst>
                <a:latin typeface="Comic Sans MS" pitchFamily="66" charset="0"/>
              </a:rPr>
              <a:t>A new MSR-INRIA Lab project</a:t>
            </a:r>
          </a:p>
          <a:p>
            <a:pPr algn="ctr" eaLnBrk="0" hangingPunct="0">
              <a:defRPr/>
            </a:pPr>
            <a:r>
              <a:rPr lang="fr-FR" sz="3200" u="none">
                <a:effectLst>
                  <a:outerShdw blurRad="38100" dist="38100" dir="2700000" algn="tl">
                    <a:srgbClr val="000000"/>
                  </a:outerShdw>
                </a:effectLst>
                <a:latin typeface="Comic Sans MS" pitchFamily="66" charset="0"/>
              </a:rPr>
              <a:t>Willow, Lear, Vista, INA, MSR</a:t>
            </a:r>
            <a:endParaRPr lang="en-US" sz="3200" u="none">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Text Box 2"/>
          <p:cNvSpPr txBox="1">
            <a:spLocks noChangeArrowheads="1"/>
          </p:cNvSpPr>
          <p:nvPr/>
        </p:nvSpPr>
        <p:spPr bwMode="auto">
          <a:xfrm>
            <a:off x="142875" y="331788"/>
            <a:ext cx="8650288" cy="823912"/>
          </a:xfrm>
          <a:prstGeom prst="rect">
            <a:avLst/>
          </a:prstGeom>
          <a:noFill/>
          <a:ln w="9525" algn="ctr">
            <a:noFill/>
            <a:miter lim="800000"/>
            <a:headEnd/>
            <a:tailEnd/>
          </a:ln>
          <a:effectLst/>
        </p:spPr>
        <p:txBody>
          <a:bodyPr>
            <a:spAutoFit/>
          </a:bodyPr>
          <a:lstStyle/>
          <a:p>
            <a:pPr>
              <a:defRPr/>
            </a:pPr>
            <a:r>
              <a:rPr lang="en-US" sz="4800" u="none" dirty="0">
                <a:solidFill>
                  <a:schemeClr val="tx2"/>
                </a:solidFill>
                <a:effectLst>
                  <a:outerShdw blurRad="38100" dist="38100" dir="2700000" algn="tl">
                    <a:srgbClr val="000000"/>
                  </a:outerShdw>
                </a:effectLst>
                <a:latin typeface="Comic Sans MS" pitchFamily="66" charset="0"/>
              </a:rPr>
              <a:t>LEAR </a:t>
            </a:r>
            <a:r>
              <a:rPr lang="en-US" sz="3200" u="none" dirty="0">
                <a:effectLst>
                  <a:outerShdw blurRad="38100" dist="38100" dir="2700000" algn="tl">
                    <a:srgbClr val="000000"/>
                  </a:outerShdw>
                </a:effectLst>
                <a:latin typeface="Comic Sans MS" pitchFamily="66" charset="0"/>
              </a:rPr>
              <a:t>INRIA/CNRS/INPG/UJF</a:t>
            </a:r>
          </a:p>
        </p:txBody>
      </p:sp>
      <p:sp>
        <p:nvSpPr>
          <p:cNvPr id="15363" name="Text Box 3"/>
          <p:cNvSpPr txBox="1">
            <a:spLocks noChangeArrowheads="1"/>
          </p:cNvSpPr>
          <p:nvPr/>
        </p:nvSpPr>
        <p:spPr bwMode="auto">
          <a:xfrm>
            <a:off x="239713" y="1395413"/>
            <a:ext cx="4032250" cy="3046412"/>
          </a:xfrm>
          <a:prstGeom prst="rect">
            <a:avLst/>
          </a:prstGeom>
          <a:noFill/>
          <a:ln w="9525" algn="ctr">
            <a:noFill/>
            <a:miter lim="800000"/>
            <a:headEnd/>
            <a:tailEnd/>
          </a:ln>
        </p:spPr>
        <p:txBody>
          <a:bodyPr wrap="none">
            <a:spAutoFit/>
          </a:bodyPr>
          <a:lstStyle/>
          <a:p>
            <a:r>
              <a:rPr lang="en-US" sz="2400" u="none">
                <a:solidFill>
                  <a:srgbClr val="66FFFF"/>
                </a:solidFill>
                <a:latin typeface="Comic Sans MS" pitchFamily="66" charset="0"/>
              </a:rPr>
              <a:t>Permanent researchers:</a:t>
            </a:r>
          </a:p>
          <a:p>
            <a:pPr>
              <a:buFontTx/>
              <a:buChar char="•"/>
            </a:pPr>
            <a:r>
              <a:rPr lang="en-US" sz="2400" u="none">
                <a:solidFill>
                  <a:srgbClr val="99CCFF"/>
                </a:solidFill>
                <a:latin typeface="Comic Sans MS" pitchFamily="66" charset="0"/>
              </a:rPr>
              <a:t> Cordelia Schmid (INRIA)</a:t>
            </a:r>
          </a:p>
          <a:p>
            <a:pPr>
              <a:buFontTx/>
              <a:buChar char="•"/>
            </a:pPr>
            <a:r>
              <a:rPr lang="en-US" sz="2400" u="none">
                <a:latin typeface="Comic Sans MS" pitchFamily="66" charset="0"/>
              </a:rPr>
              <a:t> </a:t>
            </a:r>
            <a:r>
              <a:rPr lang="fr-FR" sz="2400" u="none">
                <a:latin typeface="Comic Sans MS" pitchFamily="66" charset="0"/>
              </a:rPr>
              <a:t>Herv</a:t>
            </a:r>
            <a:r>
              <a:rPr lang="en-US" sz="2400" u="none">
                <a:latin typeface="Comic Sans MS" pitchFamily="66" charset="0"/>
              </a:rPr>
              <a:t>é Jégou</a:t>
            </a:r>
            <a:r>
              <a:rPr lang="fr-FR" sz="2400" u="none">
                <a:latin typeface="Comic Sans MS" pitchFamily="66" charset="0"/>
              </a:rPr>
              <a:t> (INRIA)</a:t>
            </a:r>
          </a:p>
          <a:p>
            <a:pPr>
              <a:buFontTx/>
              <a:buChar char="•"/>
            </a:pPr>
            <a:r>
              <a:rPr lang="fr-FR" sz="2400" u="none">
                <a:latin typeface="Comic Sans MS" pitchFamily="66" charset="0"/>
              </a:rPr>
              <a:t> Roger Mohr (ENSIMAG)</a:t>
            </a:r>
          </a:p>
          <a:p>
            <a:pPr>
              <a:buFontTx/>
              <a:buChar char="•"/>
            </a:pPr>
            <a:r>
              <a:rPr lang="fr-FR" sz="2400" u="none">
                <a:latin typeface="Comic Sans MS" pitchFamily="66" charset="0"/>
              </a:rPr>
              <a:t> Jakob Verbeek (INRIA)</a:t>
            </a:r>
          </a:p>
          <a:p>
            <a:pPr>
              <a:buFontTx/>
              <a:buChar char="•"/>
            </a:pPr>
            <a:r>
              <a:rPr lang="fr-FR" sz="2400" u="none">
                <a:latin typeface="Comic Sans MS" pitchFamily="66" charset="0"/>
              </a:rPr>
              <a:t> Laurent Zwald (UJF)</a:t>
            </a:r>
          </a:p>
          <a:p>
            <a:r>
              <a:rPr lang="en-US" sz="2400" u="none">
                <a:solidFill>
                  <a:srgbClr val="00FFFF"/>
                </a:solidFill>
                <a:latin typeface="Comic Sans MS" pitchFamily="66" charset="0"/>
              </a:rPr>
              <a:t>External collaborator:</a:t>
            </a:r>
          </a:p>
          <a:p>
            <a:pPr>
              <a:buFontTx/>
              <a:buChar char="•"/>
            </a:pPr>
            <a:r>
              <a:rPr lang="en-US" sz="2400" u="none">
                <a:latin typeface="Comic Sans MS" pitchFamily="66" charset="0"/>
              </a:rPr>
              <a:t> Frédéric Jurie (U. Caen)</a:t>
            </a:r>
          </a:p>
        </p:txBody>
      </p:sp>
      <p:sp>
        <p:nvSpPr>
          <p:cNvPr id="15364" name="Text Box 4"/>
          <p:cNvSpPr txBox="1">
            <a:spLocks noChangeArrowheads="1"/>
          </p:cNvSpPr>
          <p:nvPr/>
        </p:nvSpPr>
        <p:spPr bwMode="auto">
          <a:xfrm>
            <a:off x="228600" y="4532313"/>
            <a:ext cx="3228975" cy="1938337"/>
          </a:xfrm>
          <a:prstGeom prst="rect">
            <a:avLst/>
          </a:prstGeom>
          <a:noFill/>
          <a:ln w="9525" algn="ctr">
            <a:noFill/>
            <a:miter lim="800000"/>
            <a:headEnd/>
            <a:tailEnd/>
          </a:ln>
        </p:spPr>
        <p:txBody>
          <a:bodyPr wrap="none">
            <a:spAutoFit/>
          </a:bodyPr>
          <a:lstStyle/>
          <a:p>
            <a:r>
              <a:rPr lang="en-US" sz="2400" u="none">
                <a:solidFill>
                  <a:srgbClr val="66FFFF"/>
                </a:solidFill>
                <a:latin typeface="Comic Sans MS" pitchFamily="66" charset="0"/>
              </a:rPr>
              <a:t>PhD students:</a:t>
            </a:r>
          </a:p>
          <a:p>
            <a:pPr>
              <a:buFontTx/>
              <a:buChar char="•"/>
            </a:pPr>
            <a:r>
              <a:rPr lang="en-US" sz="2400" u="none">
                <a:latin typeface="Comic Sans MS" pitchFamily="66" charset="0"/>
              </a:rPr>
              <a:t> Adrien Gaidon</a:t>
            </a:r>
          </a:p>
          <a:p>
            <a:pPr>
              <a:buFontTx/>
              <a:buChar char="•"/>
            </a:pPr>
            <a:r>
              <a:rPr lang="en-US" sz="2400" u="none">
                <a:latin typeface="Comic Sans MS" pitchFamily="66" charset="0"/>
              </a:rPr>
              <a:t> Matthieu Guillaumin</a:t>
            </a:r>
          </a:p>
          <a:p>
            <a:pPr>
              <a:buFontTx/>
              <a:buChar char="•"/>
            </a:pPr>
            <a:r>
              <a:rPr lang="en-US" sz="2400" u="none">
                <a:latin typeface="Comic Sans MS" pitchFamily="66" charset="0"/>
              </a:rPr>
              <a:t> Hedi Harzallah</a:t>
            </a:r>
          </a:p>
          <a:p>
            <a:pPr>
              <a:buFontTx/>
              <a:buChar char="•"/>
            </a:pPr>
            <a:r>
              <a:rPr lang="en-US" sz="2400" u="none">
                <a:latin typeface="Comic Sans MS" pitchFamily="66" charset="0"/>
              </a:rPr>
              <a:t> </a:t>
            </a:r>
            <a:r>
              <a:rPr lang="fr-FR" sz="2400" u="none">
                <a:latin typeface="Comic Sans MS" pitchFamily="66" charset="0"/>
              </a:rPr>
              <a:t>Alexander Kl</a:t>
            </a:r>
            <a:r>
              <a:rPr lang="en-US" sz="2400" u="none">
                <a:latin typeface="Comic Sans MS" pitchFamily="66" charset="0"/>
              </a:rPr>
              <a:t>äser</a:t>
            </a:r>
          </a:p>
        </p:txBody>
      </p:sp>
      <p:sp>
        <p:nvSpPr>
          <p:cNvPr id="15365" name="Text Box 5"/>
          <p:cNvSpPr txBox="1">
            <a:spLocks noChangeArrowheads="1"/>
          </p:cNvSpPr>
          <p:nvPr/>
        </p:nvSpPr>
        <p:spPr bwMode="auto">
          <a:xfrm>
            <a:off x="3776663" y="4546600"/>
            <a:ext cx="2938462" cy="1938338"/>
          </a:xfrm>
          <a:prstGeom prst="rect">
            <a:avLst/>
          </a:prstGeom>
          <a:noFill/>
          <a:ln w="9525" algn="ctr">
            <a:noFill/>
            <a:miter lim="800000"/>
            <a:headEnd/>
            <a:tailEnd/>
          </a:ln>
        </p:spPr>
        <p:txBody>
          <a:bodyPr wrap="none">
            <a:spAutoFit/>
          </a:bodyPr>
          <a:lstStyle/>
          <a:p>
            <a:pPr>
              <a:buFontTx/>
              <a:buChar char="•"/>
            </a:pPr>
            <a:endParaRPr lang="en-US" sz="2400" u="none">
              <a:latin typeface="Comic Sans MS" pitchFamily="66" charset="0"/>
            </a:endParaRPr>
          </a:p>
          <a:p>
            <a:pPr>
              <a:buFontTx/>
              <a:buChar char="•"/>
            </a:pPr>
            <a:r>
              <a:rPr lang="en-US" sz="2400" u="none">
                <a:latin typeface="Comic Sans MS" pitchFamily="66" charset="0"/>
              </a:rPr>
              <a:t> Josip Krapac</a:t>
            </a:r>
            <a:endParaRPr lang="fr-FR" sz="2400" u="none">
              <a:latin typeface="Comic Sans MS" pitchFamily="66" charset="0"/>
            </a:endParaRPr>
          </a:p>
          <a:p>
            <a:pPr>
              <a:buFontTx/>
              <a:buChar char="•"/>
            </a:pPr>
            <a:r>
              <a:rPr lang="fr-FR" sz="2400" u="none">
                <a:latin typeface="Comic Sans MS" pitchFamily="66" charset="0"/>
              </a:rPr>
              <a:t> Diane Larlus</a:t>
            </a:r>
          </a:p>
          <a:p>
            <a:pPr>
              <a:buFontTx/>
              <a:buChar char="•"/>
            </a:pPr>
            <a:r>
              <a:rPr lang="en-US" sz="2400" u="none">
                <a:latin typeface="Comic Sans MS" pitchFamily="66" charset="0"/>
              </a:rPr>
              <a:t> Jörg Liebelt</a:t>
            </a:r>
            <a:endParaRPr lang="fr-FR" sz="2400" u="none">
              <a:latin typeface="Comic Sans MS" pitchFamily="66" charset="0"/>
            </a:endParaRPr>
          </a:p>
          <a:p>
            <a:pPr>
              <a:buFontTx/>
              <a:buChar char="•"/>
            </a:pPr>
            <a:r>
              <a:rPr lang="fr-FR" sz="2400" u="none">
                <a:latin typeface="Comic Sans MS" pitchFamily="66" charset="0"/>
              </a:rPr>
              <a:t> Marcin Marszalek</a:t>
            </a:r>
          </a:p>
        </p:txBody>
      </p:sp>
      <p:sp>
        <p:nvSpPr>
          <p:cNvPr id="15366" name="Text Box 6"/>
          <p:cNvSpPr txBox="1">
            <a:spLocks noChangeArrowheads="1"/>
          </p:cNvSpPr>
          <p:nvPr/>
        </p:nvSpPr>
        <p:spPr bwMode="auto">
          <a:xfrm>
            <a:off x="5270500" y="1371600"/>
            <a:ext cx="3316288" cy="3046413"/>
          </a:xfrm>
          <a:prstGeom prst="rect">
            <a:avLst/>
          </a:prstGeom>
          <a:noFill/>
          <a:ln w="9525" algn="ctr">
            <a:noFill/>
            <a:miter lim="800000"/>
            <a:headEnd/>
            <a:tailEnd/>
          </a:ln>
        </p:spPr>
        <p:txBody>
          <a:bodyPr wrap="none">
            <a:spAutoFit/>
          </a:bodyPr>
          <a:lstStyle/>
          <a:p>
            <a:r>
              <a:rPr lang="en-US" sz="2400" u="none">
                <a:solidFill>
                  <a:srgbClr val="66FFFF"/>
                </a:solidFill>
                <a:latin typeface="Comic Sans MS" pitchFamily="66" charset="0"/>
              </a:rPr>
              <a:t>Post-docs:</a:t>
            </a:r>
          </a:p>
          <a:p>
            <a:pPr>
              <a:buFontTx/>
              <a:buChar char="•"/>
            </a:pPr>
            <a:r>
              <a:rPr lang="en-US" sz="2400" u="none">
                <a:latin typeface="Comic Sans MS" pitchFamily="66" charset="0"/>
              </a:rPr>
              <a:t> Moray Allan</a:t>
            </a:r>
          </a:p>
          <a:p>
            <a:pPr>
              <a:buFontTx/>
              <a:buChar char="•"/>
            </a:pPr>
            <a:r>
              <a:rPr lang="en-US" sz="2400" u="none">
                <a:latin typeface="Comic Sans MS" pitchFamily="66" charset="0"/>
              </a:rPr>
              <a:t> Tingting Jiang</a:t>
            </a:r>
          </a:p>
          <a:p>
            <a:pPr>
              <a:buFontTx/>
              <a:buChar char="•"/>
            </a:pPr>
            <a:endParaRPr lang="en-US" sz="2400" u="none">
              <a:solidFill>
                <a:srgbClr val="66FFFF"/>
              </a:solidFill>
              <a:latin typeface="Comic Sans MS" pitchFamily="66" charset="0"/>
            </a:endParaRPr>
          </a:p>
          <a:p>
            <a:r>
              <a:rPr lang="en-US" sz="2400" u="none">
                <a:solidFill>
                  <a:srgbClr val="66FFFF"/>
                </a:solidFill>
                <a:latin typeface="Comic Sans MS" pitchFamily="66" charset="0"/>
              </a:rPr>
              <a:t>Research Engineers:</a:t>
            </a:r>
          </a:p>
          <a:p>
            <a:pPr>
              <a:buFontTx/>
              <a:buChar char="•"/>
            </a:pPr>
            <a:r>
              <a:rPr lang="en-US" sz="2400" u="none">
                <a:latin typeface="Comic Sans MS" pitchFamily="66" charset="0"/>
              </a:rPr>
              <a:t> Matthijs Douze</a:t>
            </a:r>
          </a:p>
          <a:p>
            <a:pPr>
              <a:buFontTx/>
              <a:buChar char="•"/>
            </a:pPr>
            <a:r>
              <a:rPr lang="en-US" sz="2400" u="none">
                <a:latin typeface="Comic Sans MS" pitchFamily="66" charset="0"/>
              </a:rPr>
              <a:t> Benoît Mordelet</a:t>
            </a:r>
          </a:p>
          <a:p>
            <a:pPr>
              <a:buFontTx/>
              <a:buChar char="•"/>
            </a:pPr>
            <a:r>
              <a:rPr lang="en-US" sz="2400" u="none">
                <a:latin typeface="Comic Sans MS" pitchFamily="66" charset="0"/>
              </a:rPr>
              <a:t> Christophe Smekens</a:t>
            </a:r>
          </a:p>
        </p:txBody>
      </p:sp>
      <p:pic>
        <p:nvPicPr>
          <p:cNvPr id="15367" name="Picture 7"/>
          <p:cNvPicPr>
            <a:picLocks noChangeAspect="1" noChangeArrowheads="1"/>
          </p:cNvPicPr>
          <p:nvPr/>
        </p:nvPicPr>
        <p:blipFill>
          <a:blip r:embed="rId3" cstate="print">
            <a:clrChange>
              <a:clrFrom>
                <a:srgbClr val="000000"/>
              </a:clrFrom>
              <a:clrTo>
                <a:srgbClr val="000000">
                  <a:alpha val="0"/>
                </a:srgbClr>
              </a:clrTo>
            </a:clrChange>
          </a:blip>
          <a:srcRect/>
          <a:stretch>
            <a:fillRect/>
          </a:stretch>
        </p:blipFill>
        <p:spPr bwMode="auto">
          <a:xfrm>
            <a:off x="7165975" y="242888"/>
            <a:ext cx="1836738" cy="762000"/>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142875" y="331788"/>
            <a:ext cx="8650288" cy="823912"/>
          </a:xfrm>
          <a:prstGeom prst="rect">
            <a:avLst/>
          </a:prstGeom>
          <a:noFill/>
          <a:ln w="9525" algn="ctr">
            <a:noFill/>
            <a:miter lim="800000"/>
            <a:headEnd/>
            <a:tailEnd/>
          </a:ln>
          <a:effectLst/>
        </p:spPr>
        <p:txBody>
          <a:bodyPr>
            <a:spAutoFit/>
          </a:bodyPr>
          <a:lstStyle/>
          <a:p>
            <a:pPr>
              <a:defRPr/>
            </a:pPr>
            <a:r>
              <a:rPr lang="en-US" sz="4800" u="none">
                <a:solidFill>
                  <a:schemeClr val="tx2"/>
                </a:solidFill>
                <a:effectLst>
                  <a:outerShdw blurRad="38100" dist="38100" dir="2700000" algn="tl">
                    <a:srgbClr val="000000"/>
                  </a:outerShdw>
                </a:effectLst>
                <a:latin typeface="Comic Sans MS" pitchFamily="66" charset="0"/>
              </a:rPr>
              <a:t>VISTA </a:t>
            </a:r>
            <a:r>
              <a:rPr lang="en-US" sz="3200" u="none">
                <a:effectLst>
                  <a:outerShdw blurRad="38100" dist="38100" dir="2700000" algn="tl">
                    <a:srgbClr val="000000"/>
                  </a:outerShdw>
                </a:effectLst>
                <a:latin typeface="Comic Sans MS" pitchFamily="66" charset="0"/>
              </a:rPr>
              <a:t>IRISA/INRIA-Rennes</a:t>
            </a:r>
          </a:p>
        </p:txBody>
      </p:sp>
      <p:sp>
        <p:nvSpPr>
          <p:cNvPr id="16387" name="Text Box 3"/>
          <p:cNvSpPr txBox="1">
            <a:spLocks noChangeArrowheads="1"/>
          </p:cNvSpPr>
          <p:nvPr/>
        </p:nvSpPr>
        <p:spPr bwMode="auto">
          <a:xfrm>
            <a:off x="239713" y="1395413"/>
            <a:ext cx="4608512" cy="2678112"/>
          </a:xfrm>
          <a:prstGeom prst="rect">
            <a:avLst/>
          </a:prstGeom>
          <a:noFill/>
          <a:ln w="9525" algn="ctr">
            <a:noFill/>
            <a:miter lim="800000"/>
            <a:headEnd/>
            <a:tailEnd/>
          </a:ln>
        </p:spPr>
        <p:txBody>
          <a:bodyPr wrap="none">
            <a:spAutoFit/>
          </a:bodyPr>
          <a:lstStyle/>
          <a:p>
            <a:r>
              <a:rPr lang="en-US" sz="2400" u="none">
                <a:solidFill>
                  <a:srgbClr val="66FFFF"/>
                </a:solidFill>
                <a:latin typeface="Comic Sans MS" pitchFamily="66" charset="0"/>
              </a:rPr>
              <a:t>Permanent researchers:</a:t>
            </a:r>
          </a:p>
          <a:p>
            <a:pPr>
              <a:buFontTx/>
              <a:buChar char="•"/>
            </a:pPr>
            <a:r>
              <a:rPr lang="en-US" sz="2400" u="none">
                <a:solidFill>
                  <a:srgbClr val="99CCFF"/>
                </a:solidFill>
                <a:latin typeface="Comic Sans MS" pitchFamily="66" charset="0"/>
              </a:rPr>
              <a:t> Patrick </a:t>
            </a:r>
            <a:r>
              <a:rPr lang="fr-FR" sz="2400" u="none">
                <a:solidFill>
                  <a:srgbClr val="99CCFF"/>
                </a:solidFill>
                <a:latin typeface="Comic Sans MS" pitchFamily="66" charset="0"/>
              </a:rPr>
              <a:t>Pérez (INRIA)</a:t>
            </a:r>
            <a:r>
              <a:rPr lang="en-US" sz="2400" u="none">
                <a:latin typeface="Comic Sans MS" pitchFamily="66" charset="0"/>
              </a:rPr>
              <a:t> </a:t>
            </a:r>
          </a:p>
          <a:p>
            <a:pPr>
              <a:buFontTx/>
              <a:buChar char="•"/>
            </a:pPr>
            <a:r>
              <a:rPr lang="en-US" sz="2400" u="none">
                <a:latin typeface="Comic Sans MS" pitchFamily="66" charset="0"/>
              </a:rPr>
              <a:t> Patrick Bouthemy (INRIA)</a:t>
            </a:r>
          </a:p>
          <a:p>
            <a:pPr>
              <a:buFontTx/>
              <a:buChar char="•"/>
            </a:pPr>
            <a:r>
              <a:rPr lang="en-US" sz="2400" u="none">
                <a:latin typeface="Comic Sans MS" pitchFamily="66" charset="0"/>
              </a:rPr>
              <a:t> </a:t>
            </a:r>
            <a:r>
              <a:rPr lang="fr-FR" sz="2400" u="none">
                <a:latin typeface="Comic Sans MS" pitchFamily="66" charset="0"/>
              </a:rPr>
              <a:t>Charles Kervrann (INRA)</a:t>
            </a:r>
          </a:p>
          <a:p>
            <a:pPr>
              <a:buFontTx/>
              <a:buChar char="•"/>
            </a:pPr>
            <a:r>
              <a:rPr lang="fr-FR" sz="2400" u="none">
                <a:latin typeface="Comic Sans MS" pitchFamily="66" charset="0"/>
              </a:rPr>
              <a:t> Ivan Laptev (INRIA)</a:t>
            </a:r>
          </a:p>
          <a:p>
            <a:pPr>
              <a:buFontTx/>
              <a:buChar char="•"/>
            </a:pPr>
            <a:r>
              <a:rPr lang="fr-FR" sz="2400" u="none">
                <a:latin typeface="Comic Sans MS" pitchFamily="66" charset="0"/>
              </a:rPr>
              <a:t> Jean-Pierre Le Cadre (CNRS)</a:t>
            </a:r>
          </a:p>
          <a:p>
            <a:pPr>
              <a:buFontTx/>
              <a:buChar char="•"/>
            </a:pPr>
            <a:r>
              <a:rPr lang="fr-FR" sz="2400" u="none">
                <a:latin typeface="Comic Sans MS" pitchFamily="66" charset="0"/>
              </a:rPr>
              <a:t> Étienne Mémin (Univ. Rennes)</a:t>
            </a:r>
          </a:p>
        </p:txBody>
      </p:sp>
      <p:sp>
        <p:nvSpPr>
          <p:cNvPr id="16388" name="Text Box 4"/>
          <p:cNvSpPr txBox="1">
            <a:spLocks noChangeArrowheads="1"/>
          </p:cNvSpPr>
          <p:nvPr/>
        </p:nvSpPr>
        <p:spPr bwMode="auto">
          <a:xfrm>
            <a:off x="228600" y="4532313"/>
            <a:ext cx="3402013" cy="2308225"/>
          </a:xfrm>
          <a:prstGeom prst="rect">
            <a:avLst/>
          </a:prstGeom>
          <a:noFill/>
          <a:ln w="9525" algn="ctr">
            <a:noFill/>
            <a:miter lim="800000"/>
            <a:headEnd/>
            <a:tailEnd/>
          </a:ln>
        </p:spPr>
        <p:txBody>
          <a:bodyPr wrap="none">
            <a:spAutoFit/>
          </a:bodyPr>
          <a:lstStyle/>
          <a:p>
            <a:r>
              <a:rPr lang="en-US" sz="2400" u="none">
                <a:solidFill>
                  <a:srgbClr val="66FFFF"/>
                </a:solidFill>
                <a:latin typeface="Comic Sans MS" pitchFamily="66" charset="0"/>
              </a:rPr>
              <a:t>PhD students:</a:t>
            </a:r>
          </a:p>
          <a:p>
            <a:pPr>
              <a:buFontTx/>
              <a:buChar char="•"/>
            </a:pPr>
            <a:r>
              <a:rPr lang="en-US" sz="2400" u="none">
                <a:latin typeface="Comic Sans MS" pitchFamily="66" charset="0"/>
              </a:rPr>
              <a:t> Kamel Aouichat</a:t>
            </a:r>
          </a:p>
          <a:p>
            <a:pPr>
              <a:buFontTx/>
              <a:buChar char="•"/>
            </a:pPr>
            <a:r>
              <a:rPr lang="en-US" sz="2400" u="none">
                <a:latin typeface="Comic Sans MS" pitchFamily="66" charset="0"/>
              </a:rPr>
              <a:t> Vijay Badrinarayanan</a:t>
            </a:r>
          </a:p>
          <a:p>
            <a:pPr>
              <a:buFontTx/>
              <a:buChar char="•"/>
            </a:pPr>
            <a:r>
              <a:rPr lang="en-US" sz="2400" u="none">
                <a:latin typeface="Comic Sans MS" pitchFamily="66" charset="0"/>
              </a:rPr>
              <a:t> Aurélie Bugeau</a:t>
            </a:r>
          </a:p>
          <a:p>
            <a:pPr>
              <a:buFontTx/>
              <a:buChar char="•"/>
            </a:pPr>
            <a:r>
              <a:rPr lang="en-US" sz="2400" u="none">
                <a:latin typeface="Comic Sans MS" pitchFamily="66" charset="0"/>
              </a:rPr>
              <a:t> Émilie Dexter</a:t>
            </a:r>
          </a:p>
          <a:p>
            <a:pPr>
              <a:buFontTx/>
              <a:buChar char="•"/>
            </a:pPr>
            <a:r>
              <a:rPr lang="en-US" sz="2400" u="none">
                <a:latin typeface="Comic Sans MS" pitchFamily="66" charset="0"/>
              </a:rPr>
              <a:t> Matthieu Fradet </a:t>
            </a:r>
          </a:p>
        </p:txBody>
      </p:sp>
      <p:sp>
        <p:nvSpPr>
          <p:cNvPr id="16389" name="Text Box 5"/>
          <p:cNvSpPr txBox="1">
            <a:spLocks noChangeArrowheads="1"/>
          </p:cNvSpPr>
          <p:nvPr/>
        </p:nvSpPr>
        <p:spPr bwMode="auto">
          <a:xfrm>
            <a:off x="3776663" y="4546600"/>
            <a:ext cx="3076575" cy="1938338"/>
          </a:xfrm>
          <a:prstGeom prst="rect">
            <a:avLst/>
          </a:prstGeom>
          <a:noFill/>
          <a:ln w="9525" algn="ctr">
            <a:noFill/>
            <a:miter lim="800000"/>
            <a:headEnd/>
            <a:tailEnd/>
          </a:ln>
        </p:spPr>
        <p:txBody>
          <a:bodyPr wrap="none">
            <a:spAutoFit/>
          </a:bodyPr>
          <a:lstStyle/>
          <a:p>
            <a:pPr>
              <a:buFontTx/>
              <a:buChar char="•"/>
            </a:pPr>
            <a:endParaRPr lang="en-US" sz="2400" u="none">
              <a:latin typeface="Comic Sans MS" pitchFamily="66" charset="0"/>
            </a:endParaRPr>
          </a:p>
          <a:p>
            <a:pPr>
              <a:buFontTx/>
              <a:buChar char="•"/>
            </a:pPr>
            <a:r>
              <a:rPr lang="en-US" sz="2400" u="none">
                <a:latin typeface="Comic Sans MS" pitchFamily="66" charset="0"/>
              </a:rPr>
              <a:t> </a:t>
            </a:r>
            <a:r>
              <a:rPr lang="fr-FR" sz="2400" u="none">
                <a:latin typeface="Comic Sans MS" pitchFamily="66" charset="0"/>
              </a:rPr>
              <a:t>Alexandre Hervieu</a:t>
            </a:r>
          </a:p>
          <a:p>
            <a:pPr>
              <a:buFontTx/>
              <a:buChar char="•"/>
            </a:pPr>
            <a:r>
              <a:rPr lang="fr-FR" sz="2400" u="none">
                <a:latin typeface="Comic Sans MS" pitchFamily="66" charset="0"/>
              </a:rPr>
              <a:t> Adrien Ickowicz</a:t>
            </a:r>
          </a:p>
          <a:p>
            <a:pPr>
              <a:buFontTx/>
              <a:buChar char="•"/>
            </a:pPr>
            <a:r>
              <a:rPr lang="fr-FR" sz="2400" u="none">
                <a:latin typeface="Comic Sans MS" pitchFamily="66" charset="0"/>
              </a:rPr>
              <a:t> Nicolas Papadakis</a:t>
            </a:r>
          </a:p>
          <a:p>
            <a:pPr>
              <a:buFontTx/>
              <a:buChar char="•"/>
            </a:pPr>
            <a:r>
              <a:rPr lang="fr-FR" sz="2400" u="none">
                <a:latin typeface="Comic Sans MS" pitchFamily="66" charset="0"/>
              </a:rPr>
              <a:t> Thierry Pécot </a:t>
            </a:r>
            <a:endParaRPr lang="en-US" sz="2400" u="none">
              <a:latin typeface="Comic Sans MS" pitchFamily="66" charset="0"/>
            </a:endParaRPr>
          </a:p>
        </p:txBody>
      </p:sp>
      <p:pic>
        <p:nvPicPr>
          <p:cNvPr id="16390" name="Picture 6"/>
          <p:cNvPicPr>
            <a:picLocks noChangeAspect="1" noChangeArrowheads="1"/>
          </p:cNvPicPr>
          <p:nvPr/>
        </p:nvPicPr>
        <p:blipFill>
          <a:blip r:embed="rId3" cstate="print"/>
          <a:srcRect/>
          <a:stretch>
            <a:fillRect/>
          </a:stretch>
        </p:blipFill>
        <p:spPr bwMode="auto">
          <a:xfrm>
            <a:off x="7273925" y="279400"/>
            <a:ext cx="1512888" cy="1538288"/>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natheque_344x261"/>
          <p:cNvPicPr>
            <a:picLocks noChangeAspect="1" noChangeArrowheads="1"/>
          </p:cNvPicPr>
          <p:nvPr/>
        </p:nvPicPr>
        <p:blipFill>
          <a:blip r:embed="rId3" cstate="print"/>
          <a:srcRect/>
          <a:stretch>
            <a:fillRect/>
          </a:stretch>
        </p:blipFill>
        <p:spPr bwMode="auto">
          <a:xfrm>
            <a:off x="4792663" y="1017588"/>
            <a:ext cx="3371850" cy="2559050"/>
          </a:xfrm>
          <a:prstGeom prst="rect">
            <a:avLst/>
          </a:prstGeom>
          <a:noFill/>
          <a:ln w="9525">
            <a:noFill/>
            <a:miter lim="800000"/>
            <a:headEnd/>
            <a:tailEnd/>
          </a:ln>
        </p:spPr>
      </p:pic>
      <p:sp>
        <p:nvSpPr>
          <p:cNvPr id="47107" name="Text Box 3"/>
          <p:cNvSpPr txBox="1">
            <a:spLocks noChangeArrowheads="1"/>
          </p:cNvSpPr>
          <p:nvPr/>
        </p:nvSpPr>
        <p:spPr bwMode="auto">
          <a:xfrm>
            <a:off x="69850" y="207963"/>
            <a:ext cx="8710613" cy="579437"/>
          </a:xfrm>
          <a:prstGeom prst="rect">
            <a:avLst/>
          </a:prstGeom>
          <a:noFill/>
          <a:ln w="9525" algn="ctr">
            <a:noFill/>
            <a:miter lim="800000"/>
            <a:headEnd/>
            <a:tailEnd/>
          </a:ln>
        </p:spPr>
        <p:txBody>
          <a:bodyPr wrap="none">
            <a:spAutoFit/>
          </a:bodyPr>
          <a:lstStyle/>
          <a:p>
            <a:pPr eaLnBrk="0" hangingPunct="0"/>
            <a:r>
              <a:rPr lang="en-US" sz="3200" u="none">
                <a:solidFill>
                  <a:schemeClr val="tx2"/>
                </a:solidFill>
                <a:latin typeface="Comic Sans MS" pitchFamily="66" charset="0"/>
              </a:rPr>
              <a:t>Action understanding for sociological studies</a:t>
            </a:r>
          </a:p>
        </p:txBody>
      </p:sp>
      <p:pic>
        <p:nvPicPr>
          <p:cNvPr id="47108" name="Picture 4"/>
          <p:cNvPicPr>
            <a:picLocks noChangeAspect="1" noChangeArrowheads="1"/>
          </p:cNvPicPr>
          <p:nvPr/>
        </p:nvPicPr>
        <p:blipFill>
          <a:blip r:embed="rId4" cstate="print"/>
          <a:srcRect/>
          <a:stretch>
            <a:fillRect/>
          </a:stretch>
        </p:blipFill>
        <p:spPr bwMode="auto">
          <a:xfrm>
            <a:off x="923925" y="1017588"/>
            <a:ext cx="3041650" cy="2511425"/>
          </a:xfrm>
          <a:prstGeom prst="rect">
            <a:avLst/>
          </a:prstGeom>
          <a:noFill/>
          <a:ln w="9525" algn="ctr">
            <a:noFill/>
            <a:miter lim="800000"/>
            <a:headEnd/>
            <a:tailEnd/>
          </a:ln>
        </p:spPr>
      </p:pic>
      <p:sp>
        <p:nvSpPr>
          <p:cNvPr id="47109" name="Text Box 5"/>
          <p:cNvSpPr txBox="1">
            <a:spLocks noChangeArrowheads="1"/>
          </p:cNvSpPr>
          <p:nvPr/>
        </p:nvSpPr>
        <p:spPr bwMode="auto">
          <a:xfrm>
            <a:off x="355600" y="3916363"/>
            <a:ext cx="8358188" cy="2530475"/>
          </a:xfrm>
          <a:prstGeom prst="rect">
            <a:avLst/>
          </a:prstGeom>
          <a:noFill/>
          <a:ln w="9525" algn="ctr">
            <a:noFill/>
            <a:miter lim="800000"/>
            <a:headEnd/>
            <a:tailEnd/>
          </a:ln>
        </p:spPr>
        <p:txBody>
          <a:bodyPr wrap="none">
            <a:spAutoFit/>
          </a:bodyPr>
          <a:lstStyle/>
          <a:p>
            <a:pPr eaLnBrk="0" hangingPunct="0">
              <a:buFontTx/>
              <a:buChar char="•"/>
            </a:pPr>
            <a:r>
              <a:rPr lang="en-US" sz="2000" u="none">
                <a:latin typeface="Comic Sans MS" pitchFamily="66" charset="0"/>
              </a:rPr>
              <a:t> Institut National de l’Audiovisuel</a:t>
            </a:r>
          </a:p>
          <a:p>
            <a:pPr lvl="2" eaLnBrk="0" hangingPunct="0"/>
            <a:r>
              <a:rPr lang="en-US" sz="2000" u="none">
                <a:latin typeface="Comic Sans MS" pitchFamily="66" charset="0"/>
              </a:rPr>
              <a:t>- R&amp;D: L. Laborelli and D. Teruggi</a:t>
            </a:r>
          </a:p>
          <a:p>
            <a:pPr eaLnBrk="0" hangingPunct="0"/>
            <a:r>
              <a:rPr lang="en-US" sz="2000" u="none">
                <a:latin typeface="Comic Sans MS" pitchFamily="66" charset="0"/>
              </a:rPr>
              <a:t> 	- 1.5 Mhours of annotated audiovisual archives, </a:t>
            </a:r>
          </a:p>
          <a:p>
            <a:pPr eaLnBrk="0" hangingPunct="0"/>
            <a:r>
              <a:rPr lang="en-US" sz="2000" u="none">
                <a:latin typeface="Comic Sans MS" pitchFamily="66" charset="0"/>
              </a:rPr>
              <a:t>	50 years of TV, 60 years of radio…</a:t>
            </a:r>
          </a:p>
          <a:p>
            <a:pPr eaLnBrk="0" hangingPunct="0">
              <a:buFontTx/>
              <a:buChar char="•"/>
            </a:pPr>
            <a:r>
              <a:rPr lang="en-US" sz="2000" u="none">
                <a:latin typeface="Comic Sans MS" pitchFamily="66" charset="0"/>
              </a:rPr>
              <a:t>The Inathèque de France at BNF</a:t>
            </a:r>
          </a:p>
          <a:p>
            <a:pPr eaLnBrk="0" hangingPunct="0"/>
            <a:r>
              <a:rPr lang="en-US" sz="2000" u="none">
                <a:latin typeface="Comic Sans MS" pitchFamily="66" charset="0"/>
              </a:rPr>
              <a:t> 	- Communication, history, sociology research</a:t>
            </a:r>
          </a:p>
          <a:p>
            <a:pPr eaLnBrk="0" hangingPunct="0"/>
            <a:r>
              <a:rPr lang="en-US" sz="2000" u="none">
                <a:latin typeface="Comic Sans MS" pitchFamily="66" charset="0"/>
              </a:rPr>
              <a:t> 	- Studies of events, programming, representation…</a:t>
            </a:r>
          </a:p>
          <a:p>
            <a:pPr eaLnBrk="0" hangingPunct="0">
              <a:buFontTx/>
              <a:buChar char="•"/>
            </a:pPr>
            <a:r>
              <a:rPr lang="en-US" sz="2000" u="none">
                <a:latin typeface="Comic Sans MS" pitchFamily="66" charset="0"/>
              </a:rPr>
              <a:t> Perhaps the Socio-Digital Systems group in CML at MSR Cambridge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5"/>
          <p:cNvSpPr>
            <a:spLocks noChangeArrowheads="1"/>
          </p:cNvSpPr>
          <p:nvPr/>
        </p:nvSpPr>
        <p:spPr bwMode="auto">
          <a:xfrm>
            <a:off x="1104900" y="720725"/>
            <a:ext cx="6742113" cy="457200"/>
          </a:xfrm>
          <a:prstGeom prst="rect">
            <a:avLst/>
          </a:prstGeom>
          <a:noFill/>
          <a:ln w="9525">
            <a:noFill/>
            <a:miter lim="800000"/>
            <a:headEnd/>
            <a:tailEnd/>
          </a:ln>
        </p:spPr>
        <p:txBody>
          <a:bodyPr>
            <a:spAutoFit/>
          </a:bodyPr>
          <a:lstStyle/>
          <a:p>
            <a:pPr algn="ctr"/>
            <a:r>
              <a:rPr lang="en-GB" sz="2400" u="none">
                <a:latin typeface="Comic Sans MS" pitchFamily="66" charset="0"/>
              </a:rPr>
              <a:t>(</a:t>
            </a:r>
            <a:r>
              <a:rPr lang="en-US" sz="2400" u="none">
                <a:latin typeface="Comic Sans MS" pitchFamily="66" charset="0"/>
              </a:rPr>
              <a:t>Cherniavsky, Laptev, Sivic, Zisserman, 2009)</a:t>
            </a:r>
          </a:p>
        </p:txBody>
      </p:sp>
      <p:sp>
        <p:nvSpPr>
          <p:cNvPr id="154627" name="Rectangle 6"/>
          <p:cNvSpPr>
            <a:spLocks noChangeArrowheads="1"/>
          </p:cNvSpPr>
          <p:nvPr/>
        </p:nvSpPr>
        <p:spPr bwMode="auto">
          <a:xfrm>
            <a:off x="0" y="0"/>
            <a:ext cx="9144000" cy="812800"/>
          </a:xfrm>
          <a:prstGeom prst="rect">
            <a:avLst/>
          </a:prstGeom>
          <a:noFill/>
          <a:ln w="9525">
            <a:noFill/>
            <a:miter lim="800000"/>
            <a:headEnd/>
            <a:tailEnd/>
          </a:ln>
        </p:spPr>
        <p:txBody>
          <a:bodyPr anchor="ctr"/>
          <a:lstStyle/>
          <a:p>
            <a:pPr algn="ctr" eaLnBrk="0" hangingPunct="0"/>
            <a:r>
              <a:rPr lang="en-GB" sz="3200" u="none">
                <a:solidFill>
                  <a:schemeClr val="tx2"/>
                </a:solidFill>
                <a:latin typeface="Comic Sans MS" pitchFamily="66" charset="0"/>
              </a:rPr>
              <a:t>Expression and gender from videos</a:t>
            </a:r>
          </a:p>
        </p:txBody>
      </p:sp>
      <p:sp>
        <p:nvSpPr>
          <p:cNvPr id="154629" name="Text Box 5"/>
          <p:cNvSpPr txBox="1">
            <a:spLocks noChangeArrowheads="1"/>
          </p:cNvSpPr>
          <p:nvPr/>
        </p:nvSpPr>
        <p:spPr bwMode="auto">
          <a:xfrm>
            <a:off x="153988" y="6364288"/>
            <a:ext cx="8891587" cy="457200"/>
          </a:xfrm>
          <a:prstGeom prst="rect">
            <a:avLst/>
          </a:prstGeom>
          <a:noFill/>
          <a:ln w="9525">
            <a:noFill/>
            <a:miter lim="800000"/>
            <a:headEnd/>
            <a:tailEnd/>
          </a:ln>
          <a:effectLst/>
        </p:spPr>
        <p:txBody>
          <a:bodyPr wrap="none">
            <a:spAutoFit/>
          </a:bodyPr>
          <a:lstStyle/>
          <a:p>
            <a:pPr algn="ctr"/>
            <a:r>
              <a:rPr lang="fr-FR" sz="2400" u="none">
                <a:latin typeface="Comic Sans MS" pitchFamily="66" charset="0"/>
              </a:rPr>
              <a:t>INA data: 10 1963 episodes of « Les Actualités Françaises » </a:t>
            </a:r>
          </a:p>
        </p:txBody>
      </p:sp>
    </p:spTree>
    <p:controls>
      <p:control spid="201730" name="WindowsMediaPlayer1" r:id="rId2" imgW="5961905" imgH="4952381"/>
    </p:controls>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0" y="220663"/>
            <a:ext cx="9144000" cy="579437"/>
          </a:xfrm>
          <a:prstGeom prst="rect">
            <a:avLst/>
          </a:prstGeom>
          <a:noFill/>
          <a:ln w="9525" algn="ctr">
            <a:noFill/>
            <a:miter lim="800000"/>
            <a:headEnd/>
            <a:tailEnd/>
          </a:ln>
        </p:spPr>
        <p:txBody>
          <a:bodyPr>
            <a:spAutoFit/>
          </a:bodyPr>
          <a:lstStyle/>
          <a:p>
            <a:pPr algn="ctr" eaLnBrk="0" hangingPunct="0"/>
            <a:r>
              <a:rPr lang="en-US" sz="3200" u="none">
                <a:solidFill>
                  <a:schemeClr val="tx2"/>
                </a:solidFill>
                <a:latin typeface="Comic Sans MS" pitchFamily="66" charset="0"/>
              </a:rPr>
              <a:t>Change detection for environmental sciences</a:t>
            </a:r>
          </a:p>
        </p:txBody>
      </p:sp>
      <p:grpSp>
        <p:nvGrpSpPr>
          <p:cNvPr id="50179" name="Group 3"/>
          <p:cNvGrpSpPr>
            <a:grpSpLocks/>
          </p:cNvGrpSpPr>
          <p:nvPr/>
        </p:nvGrpSpPr>
        <p:grpSpPr bwMode="auto">
          <a:xfrm>
            <a:off x="1836738" y="981075"/>
            <a:ext cx="5254625" cy="3946525"/>
            <a:chOff x="878" y="901"/>
            <a:chExt cx="3886" cy="2722"/>
          </a:xfrm>
        </p:grpSpPr>
        <p:pic>
          <p:nvPicPr>
            <p:cNvPr id="50181" name="Picture 4" descr="ikonos"/>
            <p:cNvPicPr>
              <a:picLocks noChangeAspect="1" noChangeArrowheads="1"/>
            </p:cNvPicPr>
            <p:nvPr/>
          </p:nvPicPr>
          <p:blipFill>
            <a:blip r:embed="rId3" cstate="print"/>
            <a:srcRect/>
            <a:stretch>
              <a:fillRect/>
            </a:stretch>
          </p:blipFill>
          <p:spPr bwMode="auto">
            <a:xfrm>
              <a:off x="878" y="901"/>
              <a:ext cx="3886" cy="2672"/>
            </a:xfrm>
            <a:prstGeom prst="rect">
              <a:avLst/>
            </a:prstGeom>
            <a:noFill/>
            <a:ln w="9525">
              <a:noFill/>
              <a:miter lim="800000"/>
              <a:headEnd/>
              <a:tailEnd/>
            </a:ln>
          </p:spPr>
        </p:pic>
        <p:sp>
          <p:nvSpPr>
            <p:cNvPr id="50182" name="Text Box 5"/>
            <p:cNvSpPr txBox="1">
              <a:spLocks noChangeArrowheads="1"/>
            </p:cNvSpPr>
            <p:nvPr/>
          </p:nvSpPr>
          <p:spPr bwMode="auto">
            <a:xfrm>
              <a:off x="939" y="3390"/>
              <a:ext cx="2602" cy="233"/>
            </a:xfrm>
            <a:prstGeom prst="rect">
              <a:avLst/>
            </a:prstGeom>
            <a:noFill/>
            <a:ln w="9525" algn="ctr">
              <a:noFill/>
              <a:miter lim="800000"/>
              <a:headEnd/>
              <a:tailEnd/>
            </a:ln>
          </p:spPr>
          <p:txBody>
            <a:bodyPr wrap="none">
              <a:spAutoFit/>
            </a:bodyPr>
            <a:lstStyle/>
            <a:p>
              <a:pPr eaLnBrk="0" hangingPunct="0"/>
              <a:r>
                <a:rPr lang="en-US" sz="1600" u="none">
                  <a:solidFill>
                    <a:schemeClr val="bg2"/>
                  </a:solidFill>
                </a:rPr>
                <a:t>From Voigt et al. (IEEE TGRS, 2007)</a:t>
              </a:r>
            </a:p>
          </p:txBody>
        </p:sp>
      </p:grpSp>
      <p:sp>
        <p:nvSpPr>
          <p:cNvPr id="50180" name="Text Box 6"/>
          <p:cNvSpPr txBox="1">
            <a:spLocks noChangeArrowheads="1"/>
          </p:cNvSpPr>
          <p:nvPr/>
        </p:nvSpPr>
        <p:spPr bwMode="auto">
          <a:xfrm>
            <a:off x="514350" y="5056188"/>
            <a:ext cx="8185150" cy="1614487"/>
          </a:xfrm>
          <a:prstGeom prst="rect">
            <a:avLst/>
          </a:prstGeom>
          <a:noFill/>
          <a:ln w="9525" algn="ctr">
            <a:noFill/>
            <a:miter lim="800000"/>
            <a:headEnd/>
            <a:tailEnd/>
          </a:ln>
        </p:spPr>
        <p:txBody>
          <a:bodyPr wrap="none">
            <a:spAutoFit/>
          </a:bodyPr>
          <a:lstStyle/>
          <a:p>
            <a:pPr eaLnBrk="0" hangingPunct="0"/>
            <a:r>
              <a:rPr lang="en-US" sz="2800" u="none">
                <a:latin typeface="Comic Sans MS" pitchFamily="66" charset="0"/>
              </a:rPr>
              <a:t>Potential partners:</a:t>
            </a:r>
          </a:p>
          <a:p>
            <a:pPr eaLnBrk="0" hangingPunct="0">
              <a:buFontTx/>
              <a:buChar char="•"/>
            </a:pPr>
            <a:r>
              <a:rPr lang="en-US" sz="2400" u="none">
                <a:latin typeface="Comic Sans MS" pitchFamily="66" charset="0"/>
              </a:rPr>
              <a:t> Comp. Ecology and Env. Science Group, MSR Cambridge</a:t>
            </a:r>
          </a:p>
          <a:p>
            <a:pPr eaLnBrk="0" hangingPunct="0">
              <a:buFontTx/>
              <a:buChar char="•"/>
            </a:pPr>
            <a:r>
              <a:rPr lang="en-US" sz="2400" u="none">
                <a:latin typeface="Comic Sans MS" pitchFamily="66" charset="0"/>
              </a:rPr>
              <a:t> Dynamic Meterology Group, Ecole Polytechnique, Paris</a:t>
            </a:r>
          </a:p>
          <a:p>
            <a:pPr eaLnBrk="0" hangingPunct="0">
              <a:buFontTx/>
              <a:buChar char="•"/>
            </a:pPr>
            <a:r>
              <a:rPr lang="en-US" sz="2400" u="none">
                <a:latin typeface="Comic Sans MS" pitchFamily="66" charset="0"/>
              </a:rPr>
              <a:t> LIAMA Laboratory, Beijing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Ms 700_2_f38_a"/>
          <p:cNvPicPr>
            <a:picLocks noChangeAspect="1" noChangeArrowheads="1"/>
          </p:cNvPicPr>
          <p:nvPr/>
        </p:nvPicPr>
        <p:blipFill>
          <a:blip r:embed="rId3" cstate="print"/>
          <a:srcRect l="9802" t="37621" r="8972" b="30225"/>
          <a:stretch>
            <a:fillRect/>
          </a:stretch>
        </p:blipFill>
        <p:spPr bwMode="auto">
          <a:xfrm>
            <a:off x="0" y="0"/>
            <a:ext cx="9144000" cy="1870075"/>
          </a:xfrm>
          <a:prstGeom prst="rect">
            <a:avLst/>
          </a:prstGeom>
          <a:noFill/>
          <a:ln w="9525">
            <a:noFill/>
            <a:miter lim="800000"/>
            <a:headEnd/>
            <a:tailEnd/>
          </a:ln>
        </p:spPr>
      </p:pic>
      <p:pic>
        <p:nvPicPr>
          <p:cNvPr id="51203" name="Picture 3" descr="DSCN2474"/>
          <p:cNvPicPr>
            <a:picLocks noChangeAspect="1" noChangeArrowheads="1"/>
          </p:cNvPicPr>
          <p:nvPr/>
        </p:nvPicPr>
        <p:blipFill>
          <a:blip r:embed="rId4" cstate="print"/>
          <a:srcRect t="3085" b="3085"/>
          <a:stretch>
            <a:fillRect/>
          </a:stretch>
        </p:blipFill>
        <p:spPr bwMode="auto">
          <a:xfrm>
            <a:off x="5481638" y="4411663"/>
            <a:ext cx="3573462" cy="2433637"/>
          </a:xfrm>
          <a:prstGeom prst="rect">
            <a:avLst/>
          </a:prstGeom>
          <a:noFill/>
          <a:ln w="9525">
            <a:noFill/>
            <a:miter lim="800000"/>
            <a:headEnd/>
            <a:tailEnd/>
          </a:ln>
        </p:spPr>
      </p:pic>
      <p:pic>
        <p:nvPicPr>
          <p:cNvPr id="51204" name="Picture 4" descr="INHA _ Ms 180_vol1_f34"/>
          <p:cNvPicPr>
            <a:picLocks noChangeAspect="1" noChangeArrowheads="1"/>
          </p:cNvPicPr>
          <p:nvPr/>
        </p:nvPicPr>
        <p:blipFill>
          <a:blip r:embed="rId5" cstate="print"/>
          <a:srcRect l="1935" t="1743"/>
          <a:stretch>
            <a:fillRect/>
          </a:stretch>
        </p:blipFill>
        <p:spPr bwMode="auto">
          <a:xfrm>
            <a:off x="5480050" y="1873250"/>
            <a:ext cx="3587750" cy="2508250"/>
          </a:xfrm>
          <a:prstGeom prst="rect">
            <a:avLst/>
          </a:prstGeom>
          <a:noFill/>
          <a:ln w="9525">
            <a:noFill/>
            <a:miter lim="800000"/>
            <a:headEnd/>
            <a:tailEnd/>
          </a:ln>
        </p:spPr>
      </p:pic>
      <p:pic>
        <p:nvPicPr>
          <p:cNvPr id="51205" name="Picture 5" descr="planbis"/>
          <p:cNvPicPr>
            <a:picLocks noChangeAspect="1" noChangeArrowheads="1"/>
          </p:cNvPicPr>
          <p:nvPr/>
        </p:nvPicPr>
        <p:blipFill>
          <a:blip r:embed="rId6" cstate="print"/>
          <a:srcRect/>
          <a:stretch>
            <a:fillRect/>
          </a:stretch>
        </p:blipFill>
        <p:spPr bwMode="auto">
          <a:xfrm>
            <a:off x="69850" y="2058988"/>
            <a:ext cx="2211388" cy="4672012"/>
          </a:xfrm>
          <a:prstGeom prst="rect">
            <a:avLst/>
          </a:prstGeom>
          <a:noFill/>
          <a:ln w="9525">
            <a:noFill/>
            <a:miter lim="800000"/>
            <a:headEnd/>
            <a:tailEnd/>
          </a:ln>
        </p:spPr>
      </p:pic>
      <p:pic>
        <p:nvPicPr>
          <p:cNvPr id="51206" name="Picture 6" descr="second"/>
          <p:cNvPicPr>
            <a:picLocks noChangeAspect="1" noChangeArrowheads="1"/>
          </p:cNvPicPr>
          <p:nvPr/>
        </p:nvPicPr>
        <p:blipFill>
          <a:blip r:embed="rId7" cstate="print"/>
          <a:srcRect l="2106" t="11433" r="12639"/>
          <a:stretch>
            <a:fillRect/>
          </a:stretch>
        </p:blipFill>
        <p:spPr bwMode="auto">
          <a:xfrm>
            <a:off x="2474913" y="2041525"/>
            <a:ext cx="2798762" cy="3641725"/>
          </a:xfrm>
          <a:prstGeom prst="rect">
            <a:avLst/>
          </a:prstGeom>
          <a:noFill/>
          <a:ln w="9525">
            <a:noFill/>
            <a:miter lim="800000"/>
            <a:headEnd/>
            <a:tailEnd/>
          </a:ln>
        </p:spPr>
      </p:pic>
      <p:sp>
        <p:nvSpPr>
          <p:cNvPr id="51207" name="Text Box 7"/>
          <p:cNvSpPr txBox="1">
            <a:spLocks noChangeArrowheads="1"/>
          </p:cNvSpPr>
          <p:nvPr/>
        </p:nvSpPr>
        <p:spPr bwMode="auto">
          <a:xfrm>
            <a:off x="2282825" y="5857875"/>
            <a:ext cx="3349625" cy="915988"/>
          </a:xfrm>
          <a:prstGeom prst="rect">
            <a:avLst/>
          </a:prstGeom>
          <a:noFill/>
          <a:ln w="9525" algn="ctr">
            <a:noFill/>
            <a:miter lim="800000"/>
            <a:headEnd/>
            <a:tailEnd/>
          </a:ln>
        </p:spPr>
        <p:txBody>
          <a:bodyPr wrap="none">
            <a:spAutoFit/>
          </a:bodyPr>
          <a:lstStyle/>
          <a:p>
            <a:pPr algn="ctr" eaLnBrk="0" hangingPunct="0"/>
            <a:r>
              <a:rPr lang="en-US" u="none">
                <a:latin typeface="Comic Sans MS" pitchFamily="66" charset="0"/>
              </a:rPr>
              <a:t>Casa di Championnet, Pompei,</a:t>
            </a:r>
          </a:p>
          <a:p>
            <a:pPr algn="ctr" eaLnBrk="0" hangingPunct="0"/>
            <a:r>
              <a:rPr lang="en-US" u="none">
                <a:latin typeface="Comic Sans MS" pitchFamily="66" charset="0"/>
              </a:rPr>
              <a:t>courtesy of Hélène Dessales, </a:t>
            </a:r>
          </a:p>
          <a:p>
            <a:pPr algn="ctr" eaLnBrk="0" hangingPunct="0"/>
            <a:r>
              <a:rPr lang="en-US" u="none">
                <a:latin typeface="Comic Sans MS" pitchFamily="66" charset="0"/>
              </a:rPr>
              <a:t>ENS archaeology lab.</a:t>
            </a:r>
          </a:p>
        </p:txBody>
      </p:sp>
      <p:sp>
        <p:nvSpPr>
          <p:cNvPr id="443400" name="Text Box 8"/>
          <p:cNvSpPr txBox="1">
            <a:spLocks noChangeArrowheads="1"/>
          </p:cNvSpPr>
          <p:nvPr/>
        </p:nvSpPr>
        <p:spPr bwMode="auto">
          <a:xfrm>
            <a:off x="2479675" y="2085975"/>
            <a:ext cx="857250" cy="366713"/>
          </a:xfrm>
          <a:prstGeom prst="rect">
            <a:avLst/>
          </a:prstGeom>
          <a:noFill/>
          <a:ln w="9525" algn="ctr">
            <a:noFill/>
            <a:miter lim="800000"/>
            <a:headEnd/>
            <a:tailEnd/>
          </a:ln>
          <a:effectLst/>
        </p:spPr>
        <p:txBody>
          <a:bodyPr wrap="none">
            <a:spAutoFit/>
          </a:bodyPr>
          <a:lstStyle/>
          <a:p>
            <a:pPr algn="ctr" eaLnBrk="0" hangingPunct="0">
              <a:defRPr/>
            </a:pPr>
            <a:r>
              <a:rPr lang="fr-FR" u="none">
                <a:effectLst>
                  <a:outerShdw blurRad="38100" dist="38100" dir="2700000" algn="tl">
                    <a:srgbClr val="000000"/>
                  </a:outerShdw>
                </a:effectLst>
                <a:latin typeface="Times New Roman" pitchFamily="18" charset="0"/>
              </a:rPr>
              <a:t>Mazois</a:t>
            </a:r>
          </a:p>
        </p:txBody>
      </p:sp>
      <p:sp>
        <p:nvSpPr>
          <p:cNvPr id="443401" name="Text Box 9"/>
          <p:cNvSpPr txBox="1">
            <a:spLocks noChangeArrowheads="1"/>
          </p:cNvSpPr>
          <p:nvPr/>
        </p:nvSpPr>
        <p:spPr bwMode="auto">
          <a:xfrm>
            <a:off x="5522913" y="1905000"/>
            <a:ext cx="577850" cy="366713"/>
          </a:xfrm>
          <a:prstGeom prst="rect">
            <a:avLst/>
          </a:prstGeom>
          <a:noFill/>
          <a:ln w="9525" algn="ctr">
            <a:noFill/>
            <a:miter lim="800000"/>
            <a:headEnd/>
            <a:tailEnd/>
          </a:ln>
          <a:effectLst/>
        </p:spPr>
        <p:txBody>
          <a:bodyPr wrap="none">
            <a:spAutoFit/>
          </a:bodyPr>
          <a:lstStyle/>
          <a:p>
            <a:pPr algn="ctr" eaLnBrk="0" hangingPunct="0">
              <a:defRPr/>
            </a:pPr>
            <a:r>
              <a:rPr lang="fr-FR" u="none">
                <a:effectLst>
                  <a:outerShdw blurRad="38100" dist="38100" dir="2700000" algn="tl">
                    <a:srgbClr val="000000"/>
                  </a:outerShdw>
                </a:effectLst>
                <a:latin typeface="Times New Roman" pitchFamily="18" charset="0"/>
              </a:rPr>
              <a:t>Gell</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nardraw1"/>
          <p:cNvPicPr>
            <a:picLocks noChangeAspect="1" noChangeArrowheads="1"/>
          </p:cNvPicPr>
          <p:nvPr/>
        </p:nvPicPr>
        <p:blipFill>
          <a:blip r:embed="rId3" cstate="print"/>
          <a:srcRect/>
          <a:stretch>
            <a:fillRect/>
          </a:stretch>
        </p:blipFill>
        <p:spPr bwMode="auto">
          <a:xfrm>
            <a:off x="6096000" y="22225"/>
            <a:ext cx="2474913" cy="3016250"/>
          </a:xfrm>
          <a:prstGeom prst="rect">
            <a:avLst/>
          </a:prstGeom>
          <a:noFill/>
          <a:ln w="9525">
            <a:noFill/>
            <a:miter lim="800000"/>
            <a:headEnd/>
            <a:tailEnd/>
          </a:ln>
        </p:spPr>
      </p:pic>
      <p:pic>
        <p:nvPicPr>
          <p:cNvPr id="52227" name="Picture 3" descr="nardraw2"/>
          <p:cNvPicPr>
            <a:picLocks noChangeAspect="1" noChangeArrowheads="1"/>
          </p:cNvPicPr>
          <p:nvPr/>
        </p:nvPicPr>
        <p:blipFill>
          <a:blip r:embed="rId4" cstate="print"/>
          <a:srcRect/>
          <a:stretch>
            <a:fillRect/>
          </a:stretch>
        </p:blipFill>
        <p:spPr bwMode="auto">
          <a:xfrm>
            <a:off x="584200" y="39688"/>
            <a:ext cx="2132013" cy="3016250"/>
          </a:xfrm>
          <a:prstGeom prst="rect">
            <a:avLst/>
          </a:prstGeom>
          <a:noFill/>
          <a:ln w="9525">
            <a:noFill/>
            <a:miter lim="800000"/>
            <a:headEnd/>
            <a:tailEnd/>
          </a:ln>
        </p:spPr>
      </p:pic>
      <p:pic>
        <p:nvPicPr>
          <p:cNvPr id="52228" name="Picture 4" descr="narwall"/>
          <p:cNvPicPr>
            <a:picLocks noChangeAspect="1" noChangeArrowheads="1"/>
          </p:cNvPicPr>
          <p:nvPr/>
        </p:nvPicPr>
        <p:blipFill>
          <a:blip r:embed="rId5" cstate="print"/>
          <a:srcRect/>
          <a:stretch>
            <a:fillRect/>
          </a:stretch>
        </p:blipFill>
        <p:spPr bwMode="auto">
          <a:xfrm>
            <a:off x="3048000" y="20638"/>
            <a:ext cx="2697163" cy="3016250"/>
          </a:xfrm>
          <a:prstGeom prst="rect">
            <a:avLst/>
          </a:prstGeom>
          <a:noFill/>
          <a:ln w="9525">
            <a:noFill/>
            <a:miter lim="800000"/>
            <a:headEnd/>
            <a:tailEnd/>
          </a:ln>
        </p:spPr>
      </p:pic>
      <p:pic>
        <p:nvPicPr>
          <p:cNvPr id="52229" name="Picture 5" descr="saldraw"/>
          <p:cNvPicPr>
            <a:picLocks noChangeAspect="1" noChangeArrowheads="1"/>
          </p:cNvPicPr>
          <p:nvPr/>
        </p:nvPicPr>
        <p:blipFill>
          <a:blip r:embed="rId6" cstate="print"/>
          <a:srcRect/>
          <a:stretch>
            <a:fillRect/>
          </a:stretch>
        </p:blipFill>
        <p:spPr bwMode="auto">
          <a:xfrm>
            <a:off x="4587875" y="3154363"/>
            <a:ext cx="2495550" cy="3016250"/>
          </a:xfrm>
          <a:prstGeom prst="rect">
            <a:avLst/>
          </a:prstGeom>
          <a:noFill/>
          <a:ln w="9525">
            <a:noFill/>
            <a:miter lim="800000"/>
            <a:headEnd/>
            <a:tailEnd/>
          </a:ln>
        </p:spPr>
      </p:pic>
      <p:pic>
        <p:nvPicPr>
          <p:cNvPr id="52230" name="Picture 6" descr="salwall"/>
          <p:cNvPicPr>
            <a:picLocks noChangeAspect="1" noChangeArrowheads="1"/>
          </p:cNvPicPr>
          <p:nvPr/>
        </p:nvPicPr>
        <p:blipFill>
          <a:blip r:embed="rId7" cstate="print"/>
          <a:srcRect/>
          <a:stretch>
            <a:fillRect/>
          </a:stretch>
        </p:blipFill>
        <p:spPr bwMode="auto">
          <a:xfrm>
            <a:off x="2006600" y="3175000"/>
            <a:ext cx="2251075" cy="3016250"/>
          </a:xfrm>
          <a:prstGeom prst="rect">
            <a:avLst/>
          </a:prstGeom>
          <a:noFill/>
          <a:ln w="9525">
            <a:noFill/>
            <a:miter lim="800000"/>
            <a:headEnd/>
            <a:tailEnd/>
          </a:ln>
        </p:spPr>
      </p:pic>
      <p:sp>
        <p:nvSpPr>
          <p:cNvPr id="445447" name="Text Box 7"/>
          <p:cNvSpPr txBox="1">
            <a:spLocks noChangeArrowheads="1"/>
          </p:cNvSpPr>
          <p:nvPr/>
        </p:nvSpPr>
        <p:spPr bwMode="auto">
          <a:xfrm>
            <a:off x="3540125" y="2692400"/>
            <a:ext cx="1720850" cy="366713"/>
          </a:xfrm>
          <a:prstGeom prst="rect">
            <a:avLst/>
          </a:prstGeom>
          <a:noFill/>
          <a:ln w="9525" algn="ctr">
            <a:noFill/>
            <a:miter lim="800000"/>
            <a:headEnd/>
            <a:tailEnd/>
          </a:ln>
          <a:effectLst/>
        </p:spPr>
        <p:txBody>
          <a:bodyPr wrap="none">
            <a:spAutoFit/>
          </a:bodyPr>
          <a:lstStyle/>
          <a:p>
            <a:pPr algn="ctr" eaLnBrk="0" hangingPunct="0">
              <a:defRPr/>
            </a:pPr>
            <a:r>
              <a:rPr lang="en-US" u="none">
                <a:effectLst>
                  <a:outerShdw blurRad="38100" dist="38100" dir="2700000" algn="tl">
                    <a:srgbClr val="000000"/>
                  </a:outerShdw>
                </a:effectLst>
                <a:latin typeface="Times New Roman" pitchFamily="18" charset="0"/>
              </a:rPr>
              <a:t>Casa di Narcisso</a:t>
            </a:r>
          </a:p>
        </p:txBody>
      </p:sp>
      <p:sp>
        <p:nvSpPr>
          <p:cNvPr id="445448" name="Text Box 8"/>
          <p:cNvSpPr txBox="1">
            <a:spLocks noChangeArrowheads="1"/>
          </p:cNvSpPr>
          <p:nvPr/>
        </p:nvSpPr>
        <p:spPr bwMode="auto">
          <a:xfrm>
            <a:off x="2271713" y="5881688"/>
            <a:ext cx="1720850" cy="366712"/>
          </a:xfrm>
          <a:prstGeom prst="rect">
            <a:avLst/>
          </a:prstGeom>
          <a:noFill/>
          <a:ln w="9525" algn="ctr">
            <a:noFill/>
            <a:miter lim="800000"/>
            <a:headEnd/>
            <a:tailEnd/>
          </a:ln>
          <a:effectLst/>
        </p:spPr>
        <p:txBody>
          <a:bodyPr wrap="none">
            <a:spAutoFit/>
          </a:bodyPr>
          <a:lstStyle/>
          <a:p>
            <a:pPr algn="ctr" eaLnBrk="0" hangingPunct="0">
              <a:defRPr/>
            </a:pPr>
            <a:r>
              <a:rPr lang="en-US" u="none">
                <a:effectLst>
                  <a:outerShdw blurRad="38100" dist="38100" dir="2700000" algn="tl">
                    <a:srgbClr val="000000"/>
                  </a:outerShdw>
                </a:effectLst>
                <a:latin typeface="Times New Roman" pitchFamily="18" charset="0"/>
              </a:rPr>
              <a:t>Casa di Sallustio</a:t>
            </a:r>
          </a:p>
        </p:txBody>
      </p:sp>
      <p:sp>
        <p:nvSpPr>
          <p:cNvPr id="445449" name="Text Box 9"/>
          <p:cNvSpPr txBox="1">
            <a:spLocks noChangeArrowheads="1"/>
          </p:cNvSpPr>
          <p:nvPr/>
        </p:nvSpPr>
        <p:spPr bwMode="auto">
          <a:xfrm>
            <a:off x="-6350" y="6251575"/>
            <a:ext cx="9204325" cy="581025"/>
          </a:xfrm>
          <a:prstGeom prst="rect">
            <a:avLst/>
          </a:prstGeom>
          <a:noFill/>
          <a:ln w="9525" algn="ctr">
            <a:noFill/>
            <a:miter lim="800000"/>
            <a:headEnd/>
            <a:tailEnd/>
          </a:ln>
          <a:effectLst/>
        </p:spPr>
        <p:txBody>
          <a:bodyPr wrap="none">
            <a:spAutoFit/>
          </a:bodyPr>
          <a:lstStyle/>
          <a:p>
            <a:pPr algn="ctr" eaLnBrk="0" hangingPunct="0">
              <a:defRPr/>
            </a:pPr>
            <a:r>
              <a:rPr lang="en-US" sz="1600" u="none">
                <a:effectLst>
                  <a:outerShdw blurRad="38100" dist="38100" dir="2700000" algn="tl">
                    <a:srgbClr val="000000"/>
                  </a:outerShdw>
                </a:effectLst>
                <a:latin typeface="Comic Sans MS" pitchFamily="66" charset="0"/>
              </a:rPr>
              <a:t>Paintings from the sketchbooks of W. Gell, copyright Ecole Nationale d’Histoire de l’Art, Paris. </a:t>
            </a:r>
          </a:p>
          <a:p>
            <a:pPr algn="ctr" eaLnBrk="0" hangingPunct="0">
              <a:defRPr/>
            </a:pPr>
            <a:r>
              <a:rPr lang="en-US" sz="1600" u="none">
                <a:effectLst>
                  <a:outerShdw blurRad="38100" dist="38100" dir="2700000" algn="tl">
                    <a:srgbClr val="000000"/>
                  </a:outerShdw>
                </a:effectLst>
                <a:latin typeface="Comic Sans MS" pitchFamily="66" charset="0"/>
              </a:rPr>
              <a:t>Photos courtesy of H. Dessales, archaeology laboratory, Ecole Normale Sup</a:t>
            </a:r>
            <a:r>
              <a:rPr lang="en-US" sz="1600" u="none">
                <a:effectLst>
                  <a:outerShdw blurRad="38100" dist="38100" dir="2700000" algn="tl">
                    <a:srgbClr val="000000"/>
                  </a:outerShdw>
                </a:effectLst>
                <a:latin typeface="Comic Sans MS" pitchFamily="66" charset="0"/>
                <a:cs typeface="Times New Roman" pitchFamily="18" charset="0"/>
              </a:rPr>
              <a:t>érieure, Paris</a:t>
            </a:r>
            <a:r>
              <a:rPr lang="en-US" sz="1600" u="none">
                <a:effectLst>
                  <a:outerShdw blurRad="38100" dist="38100" dir="2700000" algn="tl">
                    <a:srgbClr val="000000"/>
                  </a:outerShdw>
                </a:effectLst>
                <a:latin typeface="Comic Sans MS" pitchFamily="66" charset="0"/>
              </a:rPr>
              <a:t>.</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685800" y="495300"/>
            <a:ext cx="7772400" cy="1143000"/>
          </a:xfrm>
        </p:spPr>
        <p:txBody>
          <a:bodyPr/>
          <a:lstStyle/>
          <a:p>
            <a:r>
              <a:rPr lang="en-US" smtClean="0">
                <a:latin typeface="Comic Sans MS" pitchFamily="66" charset="0"/>
              </a:rPr>
              <a:t>Projects</a:t>
            </a:r>
          </a:p>
        </p:txBody>
      </p:sp>
      <p:sp>
        <p:nvSpPr>
          <p:cNvPr id="53251" name="Rectangle 3"/>
          <p:cNvSpPr>
            <a:spLocks noGrp="1" noChangeArrowheads="1"/>
          </p:cNvSpPr>
          <p:nvPr>
            <p:ph type="body" idx="1"/>
          </p:nvPr>
        </p:nvSpPr>
        <p:spPr>
          <a:xfrm>
            <a:off x="152400" y="2133600"/>
            <a:ext cx="8839200" cy="4114800"/>
          </a:xfrm>
        </p:spPr>
        <p:txBody>
          <a:bodyPr/>
          <a:lstStyle/>
          <a:p>
            <a:pPr>
              <a:lnSpc>
                <a:spcPct val="90000"/>
              </a:lnSpc>
            </a:pPr>
            <a:r>
              <a:rPr lang="en-US" sz="2400" smtClean="0">
                <a:latin typeface="Comic Sans MS" pitchFamily="66" charset="0"/>
              </a:rPr>
              <a:t>ANR blanc (HFIBMR), with LASMEA, INRIA (Artis).</a:t>
            </a:r>
          </a:p>
          <a:p>
            <a:pPr>
              <a:lnSpc>
                <a:spcPct val="90000"/>
              </a:lnSpc>
            </a:pPr>
            <a:r>
              <a:rPr lang="en-US" sz="2400" smtClean="0">
                <a:latin typeface="Comic Sans MS" pitchFamily="66" charset="0"/>
              </a:rPr>
              <a:t>ANR blanc (MGA), with Ecole des Mines.</a:t>
            </a:r>
          </a:p>
          <a:p>
            <a:pPr>
              <a:lnSpc>
                <a:spcPct val="90000"/>
              </a:lnSpc>
            </a:pPr>
            <a:r>
              <a:rPr lang="en-US" sz="2400" smtClean="0">
                <a:latin typeface="Comic Sans MS" pitchFamily="66" charset="0"/>
              </a:rPr>
              <a:t>ANR blanc (Triangles), with INRIA (Geometrica), U. Lyon.</a:t>
            </a:r>
          </a:p>
          <a:p>
            <a:pPr>
              <a:lnSpc>
                <a:spcPct val="90000"/>
              </a:lnSpc>
            </a:pPr>
            <a:r>
              <a:rPr lang="en-US" sz="2400" smtClean="0">
                <a:latin typeface="Comic Sans MS" pitchFamily="66" charset="0"/>
              </a:rPr>
              <a:t>DGA (2ACI), with Bertin, INRIA (Vista), U. Caen.</a:t>
            </a:r>
          </a:p>
          <a:p>
            <a:pPr>
              <a:lnSpc>
                <a:spcPct val="90000"/>
              </a:lnSpc>
            </a:pPr>
            <a:r>
              <a:rPr lang="en-US" sz="2400" smtClean="0">
                <a:latin typeface="Comic Sans MS" pitchFamily="66" charset="0"/>
              </a:rPr>
              <a:t>DGA (Itisecure), with E-vitech.</a:t>
            </a:r>
          </a:p>
          <a:p>
            <a:pPr>
              <a:lnSpc>
                <a:spcPct val="90000"/>
              </a:lnSpc>
            </a:pPr>
            <a:r>
              <a:rPr lang="en-US" sz="2400" smtClean="0">
                <a:latin typeface="Comic Sans MS" pitchFamily="66" charset="0"/>
              </a:rPr>
              <a:t>EADS.</a:t>
            </a:r>
          </a:p>
          <a:p>
            <a:pPr>
              <a:lnSpc>
                <a:spcPct val="90000"/>
              </a:lnSpc>
            </a:pPr>
            <a:r>
              <a:rPr lang="en-US" sz="2400" smtClean="0">
                <a:latin typeface="Comic Sans MS" pitchFamily="66" charset="0"/>
              </a:rPr>
              <a:t>INRIA associated team (Tethys) with Lear, CMU, UIUC.</a:t>
            </a:r>
          </a:p>
          <a:p>
            <a:pPr>
              <a:lnSpc>
                <a:spcPct val="90000"/>
              </a:lnSpc>
            </a:pPr>
            <a:r>
              <a:rPr lang="en-US" sz="2400" smtClean="0">
                <a:latin typeface="Comic Sans MS" pitchFamily="66" charset="0"/>
              </a:rPr>
              <a:t>MSR-INRIA Lab, with ENS (archaeology lab), INRIA (Lear, Vista), INA, and MSR.</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03188" y="242888"/>
            <a:ext cx="4008437" cy="762000"/>
          </a:xfrm>
          <a:prstGeom prst="rect">
            <a:avLst/>
          </a:prstGeom>
          <a:noFill/>
          <a:ln w="9525" algn="ctr">
            <a:noFill/>
            <a:miter lim="800000"/>
            <a:headEnd/>
            <a:tailEnd/>
          </a:ln>
          <a:effectLst/>
        </p:spPr>
        <p:txBody>
          <a:bodyPr>
            <a:spAutoFit/>
          </a:bodyPr>
          <a:lstStyle/>
          <a:p>
            <a:pPr eaLnBrk="0" hangingPunct="0"/>
            <a:r>
              <a:rPr lang="en-US" sz="4400" u="none">
                <a:solidFill>
                  <a:schemeClr val="tx2"/>
                </a:solidFill>
                <a:effectLst>
                  <a:outerShdw blurRad="38100" dist="38100" dir="2700000" algn="tl">
                    <a:srgbClr val="000000"/>
                  </a:outerShdw>
                </a:effectLst>
                <a:latin typeface="Comic Sans MS" pitchFamily="66" charset="0"/>
              </a:rPr>
              <a:t>WILLOW</a:t>
            </a:r>
            <a:endParaRPr lang="en-US" sz="4400" u="none">
              <a:effectLst>
                <a:outerShdw blurRad="38100" dist="38100" dir="2700000" algn="tl">
                  <a:srgbClr val="000000"/>
                </a:outerShdw>
              </a:effectLst>
              <a:latin typeface="Comic Sans MS" pitchFamily="66" charset="0"/>
            </a:endParaRPr>
          </a:p>
        </p:txBody>
      </p:sp>
      <p:sp>
        <p:nvSpPr>
          <p:cNvPr id="8195" name="Text Box 3"/>
          <p:cNvSpPr txBox="1">
            <a:spLocks noChangeArrowheads="1"/>
          </p:cNvSpPr>
          <p:nvPr/>
        </p:nvSpPr>
        <p:spPr bwMode="auto">
          <a:xfrm>
            <a:off x="558800" y="1789399"/>
            <a:ext cx="4725974" cy="4708981"/>
          </a:xfrm>
          <a:prstGeom prst="rect">
            <a:avLst/>
          </a:prstGeom>
          <a:noFill/>
          <a:ln w="9525" algn="ctr">
            <a:noFill/>
            <a:miter lim="800000"/>
            <a:headEnd/>
            <a:tailEnd/>
          </a:ln>
        </p:spPr>
        <p:txBody>
          <a:bodyPr wrap="none">
            <a:spAutoFit/>
          </a:bodyPr>
          <a:lstStyle/>
          <a:p>
            <a:pPr eaLnBrk="0" hangingPunct="0"/>
            <a:r>
              <a:rPr lang="en-US" sz="2000" u="none" dirty="0">
                <a:solidFill>
                  <a:srgbClr val="66FFFF"/>
                </a:solidFill>
                <a:latin typeface="Comic Sans MS" pitchFamily="66" charset="0"/>
              </a:rPr>
              <a:t>Faculty:</a:t>
            </a:r>
          </a:p>
          <a:p>
            <a:pPr eaLnBrk="0" hangingPunct="0">
              <a:buFont typeface="Arial" charset="0"/>
              <a:buChar char="•"/>
            </a:pPr>
            <a:r>
              <a:rPr lang="en-US" sz="2000" u="none" dirty="0">
                <a:latin typeface="Comic Sans MS" pitchFamily="66" charset="0"/>
              </a:rPr>
              <a:t> J. Ponce</a:t>
            </a:r>
          </a:p>
          <a:p>
            <a:pPr eaLnBrk="0" hangingPunct="0">
              <a:buFontTx/>
              <a:buChar char="•"/>
            </a:pPr>
            <a:r>
              <a:rPr lang="en-US" sz="2000" u="none" dirty="0">
                <a:latin typeface="Comic Sans MS" pitchFamily="66" charset="0"/>
              </a:rPr>
              <a:t> S. </a:t>
            </a:r>
            <a:r>
              <a:rPr lang="en-US" sz="2000" u="none" dirty="0" err="1">
                <a:latin typeface="Comic Sans MS" pitchFamily="66" charset="0"/>
              </a:rPr>
              <a:t>Arlot</a:t>
            </a:r>
            <a:endParaRPr lang="en-US" sz="2000" u="none" dirty="0">
              <a:latin typeface="Comic Sans MS" pitchFamily="66" charset="0"/>
            </a:endParaRPr>
          </a:p>
          <a:p>
            <a:pPr eaLnBrk="0" hangingPunct="0">
              <a:buFontTx/>
              <a:buChar char="•"/>
            </a:pPr>
            <a:r>
              <a:rPr lang="en-US" sz="2000" u="none" dirty="0">
                <a:latin typeface="Comic Sans MS" pitchFamily="66" charset="0"/>
              </a:rPr>
              <a:t> J.-Y. </a:t>
            </a:r>
            <a:r>
              <a:rPr lang="en-US" sz="2000" u="none" dirty="0" err="1">
                <a:latin typeface="Comic Sans MS" pitchFamily="66" charset="0"/>
              </a:rPr>
              <a:t>Audibert</a:t>
            </a:r>
            <a:endParaRPr lang="en-US" sz="2000" u="none" dirty="0">
              <a:latin typeface="Comic Sans MS" pitchFamily="66" charset="0"/>
            </a:endParaRPr>
          </a:p>
          <a:p>
            <a:pPr eaLnBrk="0" hangingPunct="0">
              <a:buFontTx/>
              <a:buChar char="•"/>
            </a:pPr>
            <a:r>
              <a:rPr lang="en-US" sz="2000" u="none" dirty="0">
                <a:latin typeface="Comic Sans MS" pitchFamily="66" charset="0"/>
              </a:rPr>
              <a:t> F. Bach</a:t>
            </a:r>
          </a:p>
          <a:p>
            <a:pPr eaLnBrk="0" hangingPunct="0">
              <a:buFontTx/>
              <a:buChar char="•"/>
            </a:pPr>
            <a:r>
              <a:rPr lang="en-US" sz="2000" u="none" dirty="0">
                <a:latin typeface="Comic Sans MS" pitchFamily="66" charset="0"/>
              </a:rPr>
              <a:t> I. Laptev</a:t>
            </a:r>
          </a:p>
          <a:p>
            <a:pPr eaLnBrk="0" hangingPunct="0">
              <a:buFontTx/>
              <a:buChar char="•"/>
            </a:pPr>
            <a:r>
              <a:rPr lang="en-US" sz="2000" u="none" dirty="0">
                <a:latin typeface="Comic Sans MS" pitchFamily="66" charset="0"/>
              </a:rPr>
              <a:t> J. </a:t>
            </a:r>
            <a:r>
              <a:rPr lang="en-US" sz="2000" u="none" dirty="0" err="1">
                <a:latin typeface="Comic Sans MS" pitchFamily="66" charset="0"/>
              </a:rPr>
              <a:t>Sivic</a:t>
            </a:r>
            <a:endParaRPr lang="en-US" sz="2000" u="none" dirty="0">
              <a:latin typeface="Comic Sans MS" pitchFamily="66" charset="0"/>
            </a:endParaRPr>
          </a:p>
          <a:p>
            <a:pPr eaLnBrk="0" hangingPunct="0">
              <a:buFontTx/>
              <a:buChar char="•"/>
            </a:pPr>
            <a:r>
              <a:rPr lang="en-US" sz="2000" u="none" dirty="0">
                <a:latin typeface="Comic Sans MS" pitchFamily="66" charset="0"/>
              </a:rPr>
              <a:t> A. </a:t>
            </a:r>
            <a:r>
              <a:rPr lang="en-US" sz="2000" u="none" dirty="0" err="1">
                <a:latin typeface="Comic Sans MS" pitchFamily="66" charset="0"/>
              </a:rPr>
              <a:t>Zisserman</a:t>
            </a:r>
            <a:r>
              <a:rPr lang="en-US" sz="2000" u="none" dirty="0">
                <a:latin typeface="Comic Sans MS" pitchFamily="66" charset="0"/>
              </a:rPr>
              <a:t> (Oxford/ENS - EADS)</a:t>
            </a:r>
          </a:p>
          <a:p>
            <a:pPr eaLnBrk="0" hangingPunct="0">
              <a:buFontTx/>
              <a:buChar char="•"/>
            </a:pPr>
            <a:endParaRPr lang="en-US" sz="2000" u="none" dirty="0">
              <a:latin typeface="Comic Sans MS" pitchFamily="66" charset="0"/>
            </a:endParaRPr>
          </a:p>
          <a:p>
            <a:pPr eaLnBrk="0" hangingPunct="0"/>
            <a:r>
              <a:rPr lang="en-US" sz="2000" u="none" dirty="0">
                <a:solidFill>
                  <a:srgbClr val="66FFFF"/>
                </a:solidFill>
                <a:latin typeface="Comic Sans MS" pitchFamily="66" charset="0"/>
              </a:rPr>
              <a:t>Post-docs:</a:t>
            </a:r>
            <a:endParaRPr lang="en-US" sz="2000" u="none" dirty="0">
              <a:latin typeface="Comic Sans MS" pitchFamily="66" charset="0"/>
            </a:endParaRPr>
          </a:p>
          <a:p>
            <a:pPr eaLnBrk="0" hangingPunct="0">
              <a:buFontTx/>
              <a:buChar char="•"/>
            </a:pPr>
            <a:r>
              <a:rPr lang="en-US" sz="2000" u="none" dirty="0">
                <a:latin typeface="Comic Sans MS" pitchFamily="66" charset="0"/>
              </a:rPr>
              <a:t> B. Russell </a:t>
            </a:r>
          </a:p>
          <a:p>
            <a:pPr eaLnBrk="0" hangingPunct="0">
              <a:buFontTx/>
              <a:buChar char="•"/>
            </a:pPr>
            <a:r>
              <a:rPr lang="en-US" sz="2000" u="none" dirty="0">
                <a:latin typeface="Comic Sans MS" pitchFamily="66" charset="0"/>
              </a:rPr>
              <a:t> J. van </a:t>
            </a:r>
            <a:r>
              <a:rPr lang="en-US" sz="2000" u="none" dirty="0" err="1">
                <a:latin typeface="Comic Sans MS" pitchFamily="66" charset="0"/>
              </a:rPr>
              <a:t>Gemert</a:t>
            </a:r>
            <a:r>
              <a:rPr lang="en-US" sz="2000" u="none" dirty="0">
                <a:latin typeface="Comic Sans MS" pitchFamily="66" charset="0"/>
              </a:rPr>
              <a:t> </a:t>
            </a:r>
          </a:p>
          <a:p>
            <a:pPr eaLnBrk="0" hangingPunct="0">
              <a:buFontTx/>
              <a:buChar char="•"/>
            </a:pPr>
            <a:r>
              <a:rPr lang="en-US" sz="2000" u="none" dirty="0" smtClean="0">
                <a:latin typeface="Comic Sans MS" pitchFamily="66" charset="0"/>
              </a:rPr>
              <a:t> N</a:t>
            </a:r>
            <a:r>
              <a:rPr lang="en-US" sz="2000" u="none" dirty="0">
                <a:latin typeface="Comic Sans MS" pitchFamily="66" charset="0"/>
              </a:rPr>
              <a:t>. </a:t>
            </a:r>
            <a:r>
              <a:rPr lang="en-US" sz="2000" u="none" dirty="0" err="1">
                <a:latin typeface="Comic Sans MS" pitchFamily="66" charset="0"/>
              </a:rPr>
              <a:t>Cherniavsky</a:t>
            </a:r>
            <a:endParaRPr lang="en-US" sz="2000" u="none" dirty="0">
              <a:latin typeface="Comic Sans MS" pitchFamily="66" charset="0"/>
            </a:endParaRPr>
          </a:p>
          <a:p>
            <a:pPr eaLnBrk="0" hangingPunct="0">
              <a:buFontTx/>
              <a:buChar char="•"/>
            </a:pPr>
            <a:r>
              <a:rPr lang="en-US" sz="2000" u="none" dirty="0">
                <a:latin typeface="Comic Sans MS" pitchFamily="66" charset="0"/>
              </a:rPr>
              <a:t> T. </a:t>
            </a:r>
            <a:r>
              <a:rPr lang="en-US" sz="2000" u="none" dirty="0" err="1">
                <a:latin typeface="Comic Sans MS" pitchFamily="66" charset="0"/>
              </a:rPr>
              <a:t>Cour</a:t>
            </a:r>
            <a:r>
              <a:rPr lang="en-US" sz="2000" u="none" dirty="0">
                <a:latin typeface="Comic Sans MS" pitchFamily="66" charset="0"/>
              </a:rPr>
              <a:t> </a:t>
            </a:r>
          </a:p>
          <a:p>
            <a:pPr eaLnBrk="0" hangingPunct="0">
              <a:buFontTx/>
              <a:buChar char="•"/>
            </a:pPr>
            <a:r>
              <a:rPr lang="en-US" sz="2000" u="none" dirty="0">
                <a:latin typeface="Comic Sans MS" pitchFamily="66" charset="0"/>
              </a:rPr>
              <a:t> G. </a:t>
            </a:r>
            <a:r>
              <a:rPr lang="en-US" sz="2000" u="none" dirty="0" err="1">
                <a:latin typeface="Comic Sans MS" pitchFamily="66" charset="0"/>
              </a:rPr>
              <a:t>Obozinski</a:t>
            </a:r>
            <a:r>
              <a:rPr lang="en-US" sz="2000" u="none" dirty="0">
                <a:latin typeface="Comic Sans MS" pitchFamily="66" charset="0"/>
              </a:rPr>
              <a:t> </a:t>
            </a:r>
          </a:p>
        </p:txBody>
      </p:sp>
      <p:sp>
        <p:nvSpPr>
          <p:cNvPr id="158724" name="Text Box 4"/>
          <p:cNvSpPr txBox="1">
            <a:spLocks noChangeArrowheads="1"/>
          </p:cNvSpPr>
          <p:nvPr/>
        </p:nvSpPr>
        <p:spPr bwMode="auto">
          <a:xfrm>
            <a:off x="5995988" y="1488413"/>
            <a:ext cx="2537874" cy="5016758"/>
          </a:xfrm>
          <a:prstGeom prst="rect">
            <a:avLst/>
          </a:prstGeom>
          <a:noFill/>
          <a:ln w="9525" algn="ctr">
            <a:noFill/>
            <a:miter lim="800000"/>
            <a:headEnd/>
            <a:tailEnd/>
          </a:ln>
        </p:spPr>
        <p:txBody>
          <a:bodyPr wrap="none">
            <a:spAutoFit/>
          </a:bodyPr>
          <a:lstStyle/>
          <a:p>
            <a:pPr eaLnBrk="0" hangingPunct="0"/>
            <a:r>
              <a:rPr lang="en-US" sz="2000" u="none" dirty="0">
                <a:solidFill>
                  <a:srgbClr val="66FFFF"/>
                </a:solidFill>
                <a:latin typeface="Comic Sans MS" pitchFamily="66" charset="0"/>
              </a:rPr>
              <a:t>PhD students:</a:t>
            </a:r>
            <a:endParaRPr lang="en-US" sz="2000" u="none" dirty="0">
              <a:latin typeface="Comic Sans MS" pitchFamily="66" charset="0"/>
            </a:endParaRPr>
          </a:p>
          <a:p>
            <a:pPr eaLnBrk="0" hangingPunct="0">
              <a:buFontTx/>
              <a:buChar char="•"/>
            </a:pPr>
            <a:r>
              <a:rPr lang="en-US" sz="2000" u="none" dirty="0">
                <a:latin typeface="Comic Sans MS" pitchFamily="66" charset="0"/>
              </a:rPr>
              <a:t> L. </a:t>
            </a:r>
            <a:r>
              <a:rPr lang="en-US" sz="2000" u="none" dirty="0" err="1">
                <a:latin typeface="Comic Sans MS" pitchFamily="66" charset="0"/>
              </a:rPr>
              <a:t>Benoît</a:t>
            </a:r>
            <a:endParaRPr lang="en-US" sz="2000" u="none" dirty="0">
              <a:latin typeface="Comic Sans MS" pitchFamily="66" charset="0"/>
            </a:endParaRPr>
          </a:p>
          <a:p>
            <a:pPr eaLnBrk="0" hangingPunct="0">
              <a:buFontTx/>
              <a:buChar char="•"/>
            </a:pPr>
            <a:r>
              <a:rPr lang="en-US" sz="2000" u="none" dirty="0">
                <a:latin typeface="Comic Sans MS" pitchFamily="66" charset="0"/>
              </a:rPr>
              <a:t> Y. </a:t>
            </a:r>
            <a:r>
              <a:rPr lang="en-US" sz="2000" u="none" dirty="0" err="1">
                <a:latin typeface="Comic Sans MS" pitchFamily="66" charset="0"/>
              </a:rPr>
              <a:t>Boureau</a:t>
            </a:r>
            <a:endParaRPr lang="en-US" sz="2000" u="none" dirty="0">
              <a:latin typeface="Comic Sans MS" pitchFamily="66" charset="0"/>
            </a:endParaRPr>
          </a:p>
          <a:p>
            <a:pPr eaLnBrk="0" hangingPunct="0">
              <a:buFontTx/>
              <a:buChar char="•"/>
            </a:pPr>
            <a:r>
              <a:rPr lang="en-US" sz="2000" u="none" dirty="0">
                <a:latin typeface="Comic Sans MS" pitchFamily="66" charset="0"/>
              </a:rPr>
              <a:t> F. </a:t>
            </a:r>
            <a:r>
              <a:rPr lang="en-US" sz="2000" u="none" dirty="0" err="1">
                <a:latin typeface="Comic Sans MS" pitchFamily="66" charset="0"/>
              </a:rPr>
              <a:t>Couzinie-Devy</a:t>
            </a:r>
            <a:endParaRPr lang="en-US" sz="2000" u="none" dirty="0">
              <a:latin typeface="Comic Sans MS" pitchFamily="66" charset="0"/>
            </a:endParaRPr>
          </a:p>
          <a:p>
            <a:pPr eaLnBrk="0" hangingPunct="0">
              <a:buFontTx/>
              <a:buChar char="•"/>
            </a:pPr>
            <a:r>
              <a:rPr lang="en-US" sz="2000" u="none" dirty="0">
                <a:latin typeface="Comic Sans MS" pitchFamily="66" charset="0"/>
              </a:rPr>
              <a:t> O. </a:t>
            </a:r>
            <a:r>
              <a:rPr lang="en-US" sz="2000" u="none" dirty="0" err="1">
                <a:latin typeface="Comic Sans MS" pitchFamily="66" charset="0"/>
              </a:rPr>
              <a:t>Duchenne</a:t>
            </a:r>
            <a:endParaRPr lang="en-US" sz="2000" u="none" dirty="0">
              <a:latin typeface="Comic Sans MS" pitchFamily="66" charset="0"/>
            </a:endParaRPr>
          </a:p>
          <a:p>
            <a:pPr eaLnBrk="0" hangingPunct="0">
              <a:buFontTx/>
              <a:buChar char="•"/>
            </a:pPr>
            <a:r>
              <a:rPr lang="en-US" sz="2000" u="none" dirty="0">
                <a:latin typeface="Comic Sans MS" pitchFamily="66" charset="0"/>
              </a:rPr>
              <a:t> L. </a:t>
            </a:r>
            <a:r>
              <a:rPr lang="en-US" sz="2000" u="none" dirty="0" err="1">
                <a:latin typeface="Comic Sans MS" pitchFamily="66" charset="0"/>
              </a:rPr>
              <a:t>Février</a:t>
            </a:r>
            <a:endParaRPr lang="en-US" sz="2000" u="none" dirty="0">
              <a:latin typeface="Comic Sans MS" pitchFamily="66" charset="0"/>
            </a:endParaRPr>
          </a:p>
          <a:p>
            <a:pPr eaLnBrk="0" hangingPunct="0">
              <a:buFontTx/>
              <a:buChar char="•"/>
            </a:pPr>
            <a:r>
              <a:rPr lang="en-US" sz="2000" u="none" dirty="0">
                <a:latin typeface="Comic Sans MS" pitchFamily="66" charset="0"/>
              </a:rPr>
              <a:t> T. Hocking</a:t>
            </a:r>
          </a:p>
          <a:p>
            <a:pPr eaLnBrk="0" hangingPunct="0">
              <a:buFontTx/>
              <a:buChar char="•"/>
            </a:pPr>
            <a:r>
              <a:rPr lang="en-US" sz="2000" u="none" dirty="0">
                <a:latin typeface="Comic Sans MS" pitchFamily="66" charset="0"/>
              </a:rPr>
              <a:t> R. </a:t>
            </a:r>
            <a:r>
              <a:rPr lang="en-US" sz="2000" u="none" dirty="0" err="1">
                <a:latin typeface="Comic Sans MS" pitchFamily="66" charset="0"/>
              </a:rPr>
              <a:t>Jenatton</a:t>
            </a:r>
            <a:endParaRPr lang="en-US" sz="2000" u="none" dirty="0">
              <a:latin typeface="Comic Sans MS" pitchFamily="66" charset="0"/>
            </a:endParaRPr>
          </a:p>
          <a:p>
            <a:pPr eaLnBrk="0" hangingPunct="0">
              <a:buFontTx/>
              <a:buChar char="•"/>
            </a:pPr>
            <a:r>
              <a:rPr lang="en-US" sz="2000" u="none" dirty="0">
                <a:latin typeface="Comic Sans MS" pitchFamily="66" charset="0"/>
              </a:rPr>
              <a:t> A. </a:t>
            </a:r>
            <a:r>
              <a:rPr lang="en-US" sz="2000" u="none" dirty="0" err="1">
                <a:latin typeface="Comic Sans MS" pitchFamily="66" charset="0"/>
              </a:rPr>
              <a:t>Joulin</a:t>
            </a:r>
            <a:endParaRPr lang="en-US" sz="2000" u="none" dirty="0">
              <a:latin typeface="Comic Sans MS" pitchFamily="66" charset="0"/>
            </a:endParaRPr>
          </a:p>
          <a:p>
            <a:pPr eaLnBrk="0" hangingPunct="0">
              <a:buFontTx/>
              <a:buChar char="•"/>
            </a:pPr>
            <a:r>
              <a:rPr lang="en-US" sz="2000" u="none" dirty="0">
                <a:latin typeface="Comic Sans MS" pitchFamily="66" charset="0"/>
              </a:rPr>
              <a:t> A. </a:t>
            </a:r>
            <a:r>
              <a:rPr lang="en-US" sz="2000" u="none" dirty="0" err="1">
                <a:latin typeface="Comic Sans MS" pitchFamily="66" charset="0"/>
              </a:rPr>
              <a:t>Lefèvre</a:t>
            </a:r>
            <a:endParaRPr lang="en-US" sz="2000" u="none" dirty="0">
              <a:latin typeface="Comic Sans MS" pitchFamily="66" charset="0"/>
            </a:endParaRPr>
          </a:p>
          <a:p>
            <a:pPr eaLnBrk="0" hangingPunct="0">
              <a:buFontTx/>
              <a:buChar char="•"/>
            </a:pPr>
            <a:r>
              <a:rPr lang="en-US" sz="2000" u="none" dirty="0">
                <a:latin typeface="Comic Sans MS" pitchFamily="66" charset="0"/>
              </a:rPr>
              <a:t> J. </a:t>
            </a:r>
            <a:r>
              <a:rPr lang="en-US" sz="2000" u="none" dirty="0" err="1">
                <a:latin typeface="Comic Sans MS" pitchFamily="66" charset="0"/>
              </a:rPr>
              <a:t>Mairal</a:t>
            </a:r>
            <a:endParaRPr lang="en-US" sz="2000" u="none" dirty="0">
              <a:latin typeface="Comic Sans MS" pitchFamily="66" charset="0"/>
            </a:endParaRPr>
          </a:p>
          <a:p>
            <a:pPr eaLnBrk="0" hangingPunct="0">
              <a:buFontTx/>
              <a:buChar char="•"/>
            </a:pPr>
            <a:r>
              <a:rPr lang="en-US" sz="2000" u="none" dirty="0">
                <a:latin typeface="Comic Sans MS" pitchFamily="66" charset="0"/>
              </a:rPr>
              <a:t> M. </a:t>
            </a:r>
            <a:r>
              <a:rPr lang="en-US" sz="2000" u="none" dirty="0" err="1">
                <a:latin typeface="Comic Sans MS" pitchFamily="66" charset="0"/>
              </a:rPr>
              <a:t>Sturzel</a:t>
            </a:r>
            <a:endParaRPr lang="en-US" sz="2000" u="none" dirty="0">
              <a:latin typeface="Comic Sans MS" pitchFamily="66" charset="0"/>
            </a:endParaRPr>
          </a:p>
          <a:p>
            <a:pPr eaLnBrk="0" hangingPunct="0">
              <a:buFontTx/>
              <a:buChar char="•"/>
            </a:pPr>
            <a:r>
              <a:rPr lang="en-US" sz="2000" u="none" dirty="0">
                <a:latin typeface="Comic Sans MS" pitchFamily="66" charset="0"/>
              </a:rPr>
              <a:t> O. </a:t>
            </a:r>
            <a:r>
              <a:rPr lang="en-US" sz="2000" u="none" dirty="0" smtClean="0">
                <a:latin typeface="Comic Sans MS" pitchFamily="66" charset="0"/>
              </a:rPr>
              <a:t>Whyte</a:t>
            </a:r>
          </a:p>
          <a:p>
            <a:pPr eaLnBrk="0" hangingPunct="0"/>
            <a:endParaRPr lang="en-US" sz="2000" u="none" dirty="0">
              <a:solidFill>
                <a:schemeClr val="accent2"/>
              </a:solidFill>
              <a:latin typeface="Comic Sans MS" pitchFamily="66" charset="0"/>
            </a:endParaRPr>
          </a:p>
          <a:p>
            <a:pPr eaLnBrk="0" hangingPunct="0"/>
            <a:r>
              <a:rPr lang="en-US" sz="2000" u="none" dirty="0">
                <a:solidFill>
                  <a:schemeClr val="accent2"/>
                </a:solidFill>
                <a:latin typeface="Comic Sans MS" pitchFamily="66" charset="0"/>
              </a:rPr>
              <a:t>Visiting professors:</a:t>
            </a:r>
          </a:p>
          <a:p>
            <a:pPr eaLnBrk="0" hangingPunct="0">
              <a:buFont typeface="Arial" charset="0"/>
              <a:buChar char="•"/>
            </a:pPr>
            <a:r>
              <a:rPr lang="en-US" sz="2000" u="none" dirty="0">
                <a:latin typeface="Comic Sans MS" pitchFamily="66" charset="0"/>
              </a:rPr>
              <a:t> F. Durand (MIT</a:t>
            </a:r>
            <a:r>
              <a:rPr lang="en-US" sz="2000" u="none" dirty="0" smtClean="0">
                <a:latin typeface="Comic Sans MS" pitchFamily="66" charset="0"/>
              </a:rPr>
              <a:t>)</a:t>
            </a:r>
            <a:endParaRPr lang="en-US" sz="2000" u="none" dirty="0">
              <a:latin typeface="Comic Sans MS" pitchFamily="66" charset="0"/>
            </a:endParaRPr>
          </a:p>
        </p:txBody>
      </p:sp>
      <p:sp>
        <p:nvSpPr>
          <p:cNvPr id="15373" name="Text Box 13"/>
          <p:cNvSpPr txBox="1">
            <a:spLocks noChangeArrowheads="1"/>
          </p:cNvSpPr>
          <p:nvPr/>
        </p:nvSpPr>
        <p:spPr bwMode="auto">
          <a:xfrm>
            <a:off x="119063" y="860425"/>
            <a:ext cx="5818187" cy="460375"/>
          </a:xfrm>
          <a:prstGeom prst="rect">
            <a:avLst/>
          </a:prstGeom>
          <a:noFill/>
          <a:ln w="9525" algn="ctr">
            <a:noFill/>
            <a:miter lim="800000"/>
            <a:headEnd/>
            <a:tailEnd/>
          </a:ln>
          <a:effectLst/>
        </p:spPr>
        <p:txBody>
          <a:bodyPr>
            <a:spAutoFit/>
          </a:bodyPr>
          <a:lstStyle/>
          <a:p>
            <a:pPr eaLnBrk="0" hangingPunct="0"/>
            <a:r>
              <a:rPr lang="en-US" sz="2400" u="none">
                <a:effectLst>
                  <a:outerShdw blurRad="38100" dist="38100" dir="2700000" algn="tl">
                    <a:srgbClr val="000000"/>
                  </a:outerShdw>
                </a:effectLst>
                <a:latin typeface="Comic Sans MS" pitchFamily="66" charset="0"/>
              </a:rPr>
              <a:t>LIENS: ENS/INRIA/CNRS UMR 8548</a:t>
            </a:r>
            <a:endParaRPr lang="en-US" sz="2400">
              <a:latin typeface="Comic Sans MS" pitchFamily="66" charset="0"/>
            </a:endParaRPr>
          </a:p>
        </p:txBody>
      </p:sp>
      <p:pic>
        <p:nvPicPr>
          <p:cNvPr id="158726" name="Picture 9"/>
          <p:cNvPicPr>
            <a:picLocks noChangeAspect="1" noChangeArrowheads="1"/>
          </p:cNvPicPr>
          <p:nvPr/>
        </p:nvPicPr>
        <p:blipFill>
          <a:blip r:embed="rId3" cstate="print"/>
          <a:srcRect/>
          <a:stretch>
            <a:fillRect/>
          </a:stretch>
        </p:blipFill>
        <p:spPr bwMode="auto">
          <a:xfrm>
            <a:off x="6221413" y="381000"/>
            <a:ext cx="757237" cy="757238"/>
          </a:xfrm>
          <a:prstGeom prst="rect">
            <a:avLst/>
          </a:prstGeom>
          <a:noFill/>
          <a:ln w="9525" algn="ctr">
            <a:noFill/>
            <a:miter lim="800000"/>
            <a:headEnd/>
            <a:tailEnd/>
          </a:ln>
        </p:spPr>
      </p:pic>
      <p:pic>
        <p:nvPicPr>
          <p:cNvPr id="158727" name="Picture 11"/>
          <p:cNvPicPr>
            <a:picLocks noChangeAspect="1" noChangeArrowheads="1"/>
          </p:cNvPicPr>
          <p:nvPr/>
        </p:nvPicPr>
        <p:blipFill>
          <a:blip r:embed="rId4" cstate="print"/>
          <a:srcRect/>
          <a:stretch>
            <a:fillRect/>
          </a:stretch>
        </p:blipFill>
        <p:spPr bwMode="auto">
          <a:xfrm>
            <a:off x="7064375" y="376238"/>
            <a:ext cx="847725" cy="750887"/>
          </a:xfrm>
          <a:prstGeom prst="rect">
            <a:avLst/>
          </a:prstGeom>
          <a:noFill/>
          <a:ln w="9525" algn="ctr">
            <a:noFill/>
            <a:miter lim="800000"/>
            <a:headEnd/>
            <a:tailEnd/>
          </a:ln>
        </p:spPr>
      </p:pic>
      <p:pic>
        <p:nvPicPr>
          <p:cNvPr id="158728" name="Picture 1"/>
          <p:cNvPicPr>
            <a:picLocks noChangeAspect="1" noChangeArrowheads="1"/>
          </p:cNvPicPr>
          <p:nvPr/>
        </p:nvPicPr>
        <p:blipFill>
          <a:blip r:embed="rId5" cstate="print"/>
          <a:srcRect/>
          <a:stretch>
            <a:fillRect/>
          </a:stretch>
        </p:blipFill>
        <p:spPr bwMode="auto">
          <a:xfrm>
            <a:off x="7986713" y="366713"/>
            <a:ext cx="819150" cy="77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942975" y="1127125"/>
            <a:ext cx="7313613" cy="5632450"/>
          </a:xfrm>
          <a:prstGeom prst="rect">
            <a:avLst/>
          </a:prstGeom>
          <a:noFill/>
          <a:ln w="9525" algn="ctr">
            <a:noFill/>
            <a:miter lim="800000"/>
            <a:headEnd/>
            <a:tailEnd/>
          </a:ln>
        </p:spPr>
        <p:txBody>
          <a:bodyPr>
            <a:spAutoFit/>
          </a:bodyPr>
          <a:lstStyle/>
          <a:p>
            <a:pPr marL="457200" indent="-457200" eaLnBrk="0" hangingPunct="0">
              <a:buFontTx/>
              <a:buChar char="•"/>
            </a:pPr>
            <a:r>
              <a:rPr lang="en-US" sz="2000" u="none">
                <a:latin typeface="Comic Sans MS" pitchFamily="66" charset="0"/>
              </a:rPr>
              <a:t>INRIA Artis (N. Holzschuch),  Lear (C. Schmid), Vegas (X. Goaoc), Geometrica (O. Devillers, M. Teillaud), Vista (I. Laptev, P. Pérez)</a:t>
            </a:r>
          </a:p>
          <a:p>
            <a:pPr marL="457200" indent="-457200" eaLnBrk="0" hangingPunct="0">
              <a:buFontTx/>
              <a:buChar char="•"/>
            </a:pPr>
            <a:r>
              <a:rPr lang="en-US" sz="2000" u="none">
                <a:latin typeface="Comic Sans MS" pitchFamily="66" charset="0"/>
              </a:rPr>
              <a:t>Ecole des Mines (J.-P. Vert)</a:t>
            </a:r>
          </a:p>
          <a:p>
            <a:pPr marL="457200" indent="-457200" eaLnBrk="0" hangingPunct="0">
              <a:buFontTx/>
              <a:buChar char="•"/>
            </a:pPr>
            <a:r>
              <a:rPr lang="en-US" sz="2000" u="none">
                <a:latin typeface="Comic Sans MS" pitchFamily="66" charset="0"/>
              </a:rPr>
              <a:t>ENS Archeology lab (H. Dessales)</a:t>
            </a:r>
          </a:p>
          <a:p>
            <a:pPr marL="457200" indent="-457200" eaLnBrk="0" hangingPunct="0">
              <a:buFontTx/>
              <a:buChar char="•"/>
            </a:pPr>
            <a:r>
              <a:rPr lang="en-US" sz="2000" u="none">
                <a:latin typeface="Comic Sans MS" pitchFamily="66" charset="0"/>
              </a:rPr>
              <a:t>ENST (O. Cappé)</a:t>
            </a:r>
          </a:p>
          <a:p>
            <a:pPr marL="457200" indent="-457200" eaLnBrk="0" hangingPunct="0">
              <a:buFontTx/>
              <a:buChar char="•"/>
            </a:pPr>
            <a:r>
              <a:rPr lang="en-US" sz="2000" u="none">
                <a:latin typeface="Comic Sans MS" pitchFamily="66" charset="0"/>
              </a:rPr>
              <a:t>LASMEA (A. Bartoli)</a:t>
            </a:r>
          </a:p>
          <a:p>
            <a:pPr marL="457200" indent="-457200" eaLnBrk="0" hangingPunct="0">
              <a:buFontTx/>
              <a:buChar char="•"/>
            </a:pPr>
            <a:r>
              <a:rPr lang="en-US" sz="2000" u="none">
                <a:latin typeface="Comic Sans MS" pitchFamily="66" charset="0"/>
              </a:rPr>
              <a:t>U. Caen (F. Jurie)</a:t>
            </a:r>
          </a:p>
          <a:p>
            <a:pPr marL="457200" indent="-457200" eaLnBrk="0" hangingPunct="0">
              <a:buFontTx/>
              <a:buChar char="•"/>
            </a:pPr>
            <a:r>
              <a:rPr lang="en-US" sz="2000" u="none">
                <a:latin typeface="Comic Sans MS" pitchFamily="66" charset="0"/>
              </a:rPr>
              <a:t>U. Lyon I (R. Chaine, J.-P. Morvan)</a:t>
            </a:r>
          </a:p>
          <a:p>
            <a:pPr marL="457200" indent="-457200" eaLnBrk="0" hangingPunct="0">
              <a:buFontTx/>
              <a:buChar char="•"/>
            </a:pPr>
            <a:r>
              <a:rPr lang="en-US" sz="2000" u="none">
                <a:latin typeface="Comic Sans MS" pitchFamily="66" charset="0"/>
              </a:rPr>
              <a:t>Caltech (P. Perona)</a:t>
            </a:r>
          </a:p>
          <a:p>
            <a:pPr marL="457200" indent="-457200" eaLnBrk="0" hangingPunct="0">
              <a:buFontTx/>
              <a:buChar char="•"/>
            </a:pPr>
            <a:r>
              <a:rPr lang="en-US" sz="2000" u="none">
                <a:latin typeface="Comic Sans MS" pitchFamily="66" charset="0"/>
              </a:rPr>
              <a:t>Carnegie-Mellon University (A. Efros, M. Hebert)</a:t>
            </a:r>
          </a:p>
          <a:p>
            <a:pPr marL="457200" indent="-457200" eaLnBrk="0" hangingPunct="0">
              <a:buFontTx/>
              <a:buChar char="•"/>
            </a:pPr>
            <a:r>
              <a:rPr lang="en-US" sz="2000" u="none">
                <a:latin typeface="Comic Sans MS" pitchFamily="66" charset="0"/>
              </a:rPr>
              <a:t>KAIST (I. Kweon)</a:t>
            </a:r>
          </a:p>
          <a:p>
            <a:pPr marL="457200" indent="-457200" eaLnBrk="0" hangingPunct="0">
              <a:buFontTx/>
              <a:buChar char="•"/>
            </a:pPr>
            <a:r>
              <a:rPr lang="en-US" sz="2000" u="none">
                <a:latin typeface="Comic Sans MS" pitchFamily="66" charset="0"/>
              </a:rPr>
              <a:t>MIT (B. Freeman, A. Torralba)</a:t>
            </a:r>
          </a:p>
          <a:p>
            <a:pPr marL="457200" indent="-457200" eaLnBrk="0" hangingPunct="0">
              <a:buFontTx/>
              <a:buChar char="•"/>
            </a:pPr>
            <a:r>
              <a:rPr lang="en-US" sz="2000" u="none">
                <a:latin typeface="Comic Sans MS" pitchFamily="66" charset="0"/>
              </a:rPr>
              <a:t>New York University (Y. LeCun)</a:t>
            </a:r>
          </a:p>
          <a:p>
            <a:pPr marL="457200" indent="-457200" eaLnBrk="0" hangingPunct="0">
              <a:buFontTx/>
              <a:buChar char="•"/>
            </a:pPr>
            <a:r>
              <a:rPr lang="en-US" sz="2000" u="none">
                <a:latin typeface="Comic Sans MS" pitchFamily="66" charset="0"/>
              </a:rPr>
              <a:t>UC Berkeley (M. Jordan)</a:t>
            </a:r>
          </a:p>
          <a:p>
            <a:pPr marL="457200" indent="-457200" eaLnBrk="0" hangingPunct="0">
              <a:buFontTx/>
              <a:buChar char="•"/>
            </a:pPr>
            <a:r>
              <a:rPr lang="en-US" sz="2000" u="none">
                <a:latin typeface="Comic Sans MS" pitchFamily="66" charset="0"/>
              </a:rPr>
              <a:t>University of Illinois (D. Forsyth, D. Hoiem)</a:t>
            </a:r>
          </a:p>
          <a:p>
            <a:pPr marL="457200" indent="-457200" eaLnBrk="0" hangingPunct="0">
              <a:buFontTx/>
              <a:buChar char="•"/>
            </a:pPr>
            <a:r>
              <a:rPr lang="en-US" sz="2000" u="none">
                <a:latin typeface="Comic Sans MS" pitchFamily="66" charset="0"/>
              </a:rPr>
              <a:t>University of North Carolina (S. Lazebnik)</a:t>
            </a:r>
          </a:p>
          <a:p>
            <a:pPr marL="457200" indent="-457200" eaLnBrk="0" hangingPunct="0">
              <a:buFontTx/>
              <a:buChar char="•"/>
            </a:pPr>
            <a:r>
              <a:rPr lang="en-US" sz="2000" u="none">
                <a:latin typeface="Comic Sans MS" pitchFamily="66" charset="0"/>
              </a:rPr>
              <a:t>University of Washington (Y. Furukawa)</a:t>
            </a:r>
          </a:p>
        </p:txBody>
      </p:sp>
      <p:sp>
        <p:nvSpPr>
          <p:cNvPr id="54275" name="Rectangle 3"/>
          <p:cNvSpPr>
            <a:spLocks noChangeArrowheads="1"/>
          </p:cNvSpPr>
          <p:nvPr/>
        </p:nvSpPr>
        <p:spPr bwMode="auto">
          <a:xfrm>
            <a:off x="700088" y="177800"/>
            <a:ext cx="7772400" cy="760413"/>
          </a:xfrm>
          <a:prstGeom prst="rect">
            <a:avLst/>
          </a:prstGeom>
          <a:noFill/>
          <a:ln w="9525">
            <a:noFill/>
            <a:miter lim="800000"/>
            <a:headEnd/>
            <a:tailEnd/>
          </a:ln>
        </p:spPr>
        <p:txBody>
          <a:bodyPr anchor="ctr"/>
          <a:lstStyle/>
          <a:p>
            <a:pPr algn="ctr" eaLnBrk="0" hangingPunct="0"/>
            <a:r>
              <a:rPr lang="en-US" sz="3600" u="none">
                <a:solidFill>
                  <a:schemeClr val="tx2"/>
                </a:solidFill>
                <a:latin typeface="Comic Sans MS" pitchFamily="66" charset="0"/>
              </a:rPr>
              <a:t>Academic partnerships</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Willow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85800" y="365125"/>
            <a:ext cx="7772400" cy="1143000"/>
          </a:xfrm>
        </p:spPr>
        <p:txBody>
          <a:bodyPr/>
          <a:lstStyle/>
          <a:p>
            <a:r>
              <a:rPr lang="en-US" smtClean="0">
                <a:latin typeface="Comic Sans MS" pitchFamily="66" charset="0"/>
              </a:rPr>
              <a:t>Outline</a:t>
            </a:r>
          </a:p>
        </p:txBody>
      </p:sp>
      <p:sp>
        <p:nvSpPr>
          <p:cNvPr id="9219" name="Rectangle 3"/>
          <p:cNvSpPr>
            <a:spLocks noGrp="1" noChangeArrowheads="1"/>
          </p:cNvSpPr>
          <p:nvPr>
            <p:ph type="body" idx="1"/>
          </p:nvPr>
        </p:nvSpPr>
        <p:spPr>
          <a:xfrm>
            <a:off x="427038" y="2079625"/>
            <a:ext cx="8445500" cy="4359275"/>
          </a:xfrm>
        </p:spPr>
        <p:txBody>
          <a:bodyPr/>
          <a:lstStyle/>
          <a:p>
            <a:pPr>
              <a:lnSpc>
                <a:spcPct val="90000"/>
              </a:lnSpc>
            </a:pPr>
            <a:r>
              <a:rPr lang="en-US" smtClean="0">
                <a:latin typeface="Comic Sans MS" pitchFamily="66" charset="0"/>
              </a:rPr>
              <a:t>Rationale and objectives</a:t>
            </a:r>
          </a:p>
          <a:p>
            <a:pPr>
              <a:lnSpc>
                <a:spcPct val="90000"/>
              </a:lnSpc>
            </a:pPr>
            <a:r>
              <a:rPr lang="en-US" smtClean="0">
                <a:solidFill>
                  <a:schemeClr val="accent2"/>
                </a:solidFill>
                <a:latin typeface="Comic Sans MS" pitchFamily="66" charset="0"/>
              </a:rPr>
              <a:t>3D object and scene modeling, analysis, and retrieval</a:t>
            </a:r>
          </a:p>
          <a:p>
            <a:pPr>
              <a:lnSpc>
                <a:spcPct val="90000"/>
              </a:lnSpc>
            </a:pPr>
            <a:r>
              <a:rPr lang="en-US" smtClean="0">
                <a:latin typeface="Comic Sans MS" pitchFamily="66" charset="0"/>
              </a:rPr>
              <a:t>Category-level object and scene recognition</a:t>
            </a:r>
          </a:p>
          <a:p>
            <a:pPr>
              <a:lnSpc>
                <a:spcPct val="90000"/>
              </a:lnSpc>
            </a:pPr>
            <a:r>
              <a:rPr lang="en-US" smtClean="0">
                <a:latin typeface="Comic Sans MS" pitchFamily="66" charset="0"/>
              </a:rPr>
              <a:t>Machine learning</a:t>
            </a:r>
          </a:p>
          <a:p>
            <a:pPr>
              <a:lnSpc>
                <a:spcPct val="90000"/>
              </a:lnSpc>
            </a:pPr>
            <a:r>
              <a:rPr lang="en-US" smtClean="0">
                <a:latin typeface="Comic Sans MS" pitchFamily="66" charset="0"/>
              </a:rPr>
              <a:t>Human activity capture and classification</a:t>
            </a:r>
          </a:p>
          <a:p>
            <a:pPr>
              <a:lnSpc>
                <a:spcPct val="90000"/>
              </a:lnSpc>
            </a:pPr>
            <a:r>
              <a:rPr lang="en-US" smtClean="0">
                <a:latin typeface="Comic Sans MS" pitchFamily="66" charset="0"/>
              </a:rPr>
              <a:t>Projects and partnerships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48"/>
          <p:cNvPicPr>
            <a:picLocks noChangeAspect="1" noChangeArrowheads="1"/>
          </p:cNvPicPr>
          <p:nvPr/>
        </p:nvPicPr>
        <p:blipFill>
          <a:blip r:embed="rId3" cstate="print"/>
          <a:srcRect/>
          <a:stretch>
            <a:fillRect/>
          </a:stretch>
        </p:blipFill>
        <p:spPr bwMode="auto">
          <a:xfrm>
            <a:off x="6067425" y="1897063"/>
            <a:ext cx="2689225" cy="2809875"/>
          </a:xfrm>
          <a:prstGeom prst="rect">
            <a:avLst/>
          </a:prstGeom>
          <a:noFill/>
          <a:ln w="9525" algn="ctr">
            <a:noFill/>
            <a:miter lim="800000"/>
            <a:headEnd/>
            <a:tailEnd/>
          </a:ln>
        </p:spPr>
      </p:pic>
      <p:sp>
        <p:nvSpPr>
          <p:cNvPr id="15" name="ZoneTexte 14"/>
          <p:cNvSpPr txBox="1"/>
          <p:nvPr/>
        </p:nvSpPr>
        <p:spPr>
          <a:xfrm>
            <a:off x="2105025" y="68263"/>
            <a:ext cx="5057775" cy="1138237"/>
          </a:xfrm>
          <a:prstGeom prst="rect">
            <a:avLst/>
          </a:prstGeom>
          <a:noFill/>
        </p:spPr>
        <p:txBody>
          <a:bodyPr wrap="none">
            <a:spAutoFit/>
          </a:bodyPr>
          <a:lstStyle/>
          <a:p>
            <a:pPr algn="ctr" eaLnBrk="0" hangingPunct="0">
              <a:defRPr/>
            </a:pPr>
            <a:r>
              <a:rPr lang="en-US" sz="4400" u="none" dirty="0">
                <a:solidFill>
                  <a:schemeClr val="tx2"/>
                </a:solidFill>
                <a:effectLst>
                  <a:outerShdw blurRad="38100" dist="38100" dir="2700000" algn="tl">
                    <a:srgbClr val="000000">
                      <a:alpha val="43137"/>
                    </a:srgbClr>
                  </a:outerShdw>
                </a:effectLst>
                <a:latin typeface="Comic Sans MS" pitchFamily="66" charset="0"/>
              </a:rPr>
              <a:t>What is a camera?</a:t>
            </a:r>
          </a:p>
          <a:p>
            <a:pPr algn="ctr" eaLnBrk="0" hangingPunct="0">
              <a:defRPr/>
            </a:pPr>
            <a:r>
              <a:rPr lang="en-US" sz="2400" u="none" dirty="0">
                <a:effectLst>
                  <a:outerShdw blurRad="38100" dist="38100" dir="2700000" algn="tl">
                    <a:srgbClr val="000000">
                      <a:alpha val="43137"/>
                    </a:srgbClr>
                  </a:outerShdw>
                </a:effectLst>
                <a:latin typeface="Comic Sans MS" pitchFamily="66" charset="0"/>
              </a:rPr>
              <a:t>(Ponce, </a:t>
            </a:r>
            <a:r>
              <a:rPr lang="en-US" sz="2400" u="none" dirty="0" smtClean="0">
                <a:effectLst>
                  <a:outerShdw blurRad="38100" dist="38100" dir="2700000" algn="tl">
                    <a:srgbClr val="000000">
                      <a:alpha val="43137"/>
                    </a:srgbClr>
                  </a:outerShdw>
                </a:effectLst>
                <a:latin typeface="Comic Sans MS" pitchFamily="66" charset="0"/>
              </a:rPr>
              <a:t>CVPR’09</a:t>
            </a:r>
            <a:r>
              <a:rPr lang="en-US" sz="2400" u="none" dirty="0">
                <a:effectLst>
                  <a:outerShdw blurRad="38100" dist="38100" dir="2700000" algn="tl">
                    <a:srgbClr val="000000">
                      <a:alpha val="43137"/>
                    </a:srgbClr>
                  </a:outerShdw>
                </a:effectLst>
                <a:latin typeface="Comic Sans MS" pitchFamily="66" charset="0"/>
              </a:rPr>
              <a:t>)</a:t>
            </a:r>
            <a:endParaRPr lang="fr-FR" sz="2400" u="none" dirty="0">
              <a:effectLst>
                <a:outerShdw blurRad="38100" dist="38100" dir="2700000" algn="tl">
                  <a:srgbClr val="000000">
                    <a:alpha val="43137"/>
                  </a:srgbClr>
                </a:outerShdw>
              </a:effectLst>
              <a:latin typeface="Comic Sans MS" pitchFamily="66" charset="0"/>
            </a:endParaRPr>
          </a:p>
        </p:txBody>
      </p:sp>
      <p:sp>
        <p:nvSpPr>
          <p:cNvPr id="10244" name="ZoneTexte 19"/>
          <p:cNvSpPr txBox="1">
            <a:spLocks noChangeArrowheads="1"/>
          </p:cNvSpPr>
          <p:nvPr/>
        </p:nvSpPr>
        <p:spPr bwMode="auto">
          <a:xfrm>
            <a:off x="573088" y="4616450"/>
            <a:ext cx="2101850" cy="338138"/>
          </a:xfrm>
          <a:prstGeom prst="rect">
            <a:avLst/>
          </a:prstGeom>
          <a:noFill/>
          <a:ln w="9525">
            <a:noFill/>
            <a:miter lim="800000"/>
            <a:headEnd/>
            <a:tailEnd/>
          </a:ln>
        </p:spPr>
        <p:txBody>
          <a:bodyPr wrap="none">
            <a:spAutoFit/>
          </a:bodyPr>
          <a:lstStyle/>
          <a:p>
            <a:pPr algn="ctr" eaLnBrk="0" hangingPunct="0"/>
            <a:r>
              <a:rPr lang="en-US" sz="1600" u="none"/>
              <a:t>© M. Levoy, Stanford</a:t>
            </a:r>
            <a:endParaRPr lang="fr-FR" sz="1600" u="none"/>
          </a:p>
        </p:txBody>
      </p:sp>
      <p:grpSp>
        <p:nvGrpSpPr>
          <p:cNvPr id="10245" name="Groupe 13"/>
          <p:cNvGrpSpPr>
            <a:grpSpLocks/>
          </p:cNvGrpSpPr>
          <p:nvPr/>
        </p:nvGrpSpPr>
        <p:grpSpPr bwMode="auto">
          <a:xfrm>
            <a:off x="2997200" y="4324350"/>
            <a:ext cx="2913063" cy="2533650"/>
            <a:chOff x="2806607" y="4047250"/>
            <a:chExt cx="2911807" cy="2532885"/>
          </a:xfrm>
        </p:grpSpPr>
        <p:pic>
          <p:nvPicPr>
            <p:cNvPr id="10251" name="Picture 3"/>
            <p:cNvPicPr>
              <a:picLocks noChangeAspect="1" noChangeArrowheads="1"/>
            </p:cNvPicPr>
            <p:nvPr/>
          </p:nvPicPr>
          <p:blipFill>
            <a:blip r:embed="rId4" cstate="print"/>
            <a:srcRect/>
            <a:stretch>
              <a:fillRect/>
            </a:stretch>
          </p:blipFill>
          <p:spPr bwMode="auto">
            <a:xfrm>
              <a:off x="2806607" y="4047250"/>
              <a:ext cx="2911807" cy="2170249"/>
            </a:xfrm>
            <a:prstGeom prst="rect">
              <a:avLst/>
            </a:prstGeom>
            <a:noFill/>
            <a:ln w="9525">
              <a:noFill/>
              <a:miter lim="800000"/>
              <a:headEnd/>
              <a:tailEnd/>
            </a:ln>
          </p:spPr>
        </p:pic>
        <p:sp>
          <p:nvSpPr>
            <p:cNvPr id="10252" name="ZoneTexte 19"/>
            <p:cNvSpPr txBox="1">
              <a:spLocks noChangeArrowheads="1"/>
            </p:cNvSpPr>
            <p:nvPr/>
          </p:nvSpPr>
          <p:spPr bwMode="auto">
            <a:xfrm>
              <a:off x="3359674" y="6241581"/>
              <a:ext cx="1763495" cy="338554"/>
            </a:xfrm>
            <a:prstGeom prst="rect">
              <a:avLst/>
            </a:prstGeom>
            <a:noFill/>
            <a:ln w="9525">
              <a:noFill/>
              <a:miter lim="800000"/>
              <a:headEnd/>
              <a:tailEnd/>
            </a:ln>
          </p:spPr>
          <p:txBody>
            <a:bodyPr wrap="none">
              <a:spAutoFit/>
            </a:bodyPr>
            <a:lstStyle/>
            <a:p>
              <a:pPr algn="ctr" eaLnBrk="0" hangingPunct="0"/>
              <a:r>
                <a:rPr lang="en-US" sz="1600" u="none"/>
                <a:t>© R. Raskar, MIT</a:t>
              </a:r>
              <a:endParaRPr lang="fr-FR" sz="1600" u="none"/>
            </a:p>
          </p:txBody>
        </p:sp>
      </p:grpSp>
      <p:grpSp>
        <p:nvGrpSpPr>
          <p:cNvPr id="10246" name="Groupe 12"/>
          <p:cNvGrpSpPr>
            <a:grpSpLocks/>
          </p:cNvGrpSpPr>
          <p:nvPr/>
        </p:nvGrpSpPr>
        <p:grpSpPr bwMode="auto">
          <a:xfrm>
            <a:off x="3643313" y="1377950"/>
            <a:ext cx="1638300" cy="2665413"/>
            <a:chOff x="3302757" y="1119116"/>
            <a:chExt cx="1637731" cy="2665451"/>
          </a:xfrm>
        </p:grpSpPr>
        <p:sp>
          <p:nvSpPr>
            <p:cNvPr id="10249" name="ZoneTexte 19"/>
            <p:cNvSpPr txBox="1">
              <a:spLocks noChangeArrowheads="1"/>
            </p:cNvSpPr>
            <p:nvPr/>
          </p:nvSpPr>
          <p:spPr bwMode="auto">
            <a:xfrm>
              <a:off x="3321002" y="3446013"/>
              <a:ext cx="1590371" cy="338554"/>
            </a:xfrm>
            <a:prstGeom prst="rect">
              <a:avLst/>
            </a:prstGeom>
            <a:noFill/>
            <a:ln w="9525">
              <a:noFill/>
              <a:miter lim="800000"/>
              <a:headEnd/>
              <a:tailEnd/>
            </a:ln>
          </p:spPr>
          <p:txBody>
            <a:bodyPr wrap="none">
              <a:spAutoFit/>
            </a:bodyPr>
            <a:lstStyle/>
            <a:p>
              <a:pPr algn="ctr" eaLnBrk="0" hangingPunct="0"/>
              <a:r>
                <a:rPr lang="en-US" sz="1600" u="none"/>
                <a:t>© S. Nayar, CU</a:t>
              </a:r>
              <a:endParaRPr lang="fr-FR" sz="1600" u="none"/>
            </a:p>
          </p:txBody>
        </p:sp>
        <p:pic>
          <p:nvPicPr>
            <p:cNvPr id="10250" name="Picture 5"/>
            <p:cNvPicPr>
              <a:picLocks noChangeAspect="1" noChangeArrowheads="1"/>
            </p:cNvPicPr>
            <p:nvPr/>
          </p:nvPicPr>
          <p:blipFill>
            <a:blip r:embed="rId5" cstate="print"/>
            <a:srcRect l="67488" t="17239" r="8664" b="13364"/>
            <a:stretch>
              <a:fillRect/>
            </a:stretch>
          </p:blipFill>
          <p:spPr bwMode="auto">
            <a:xfrm>
              <a:off x="3302757" y="1119116"/>
              <a:ext cx="1637731" cy="2320137"/>
            </a:xfrm>
            <a:prstGeom prst="rect">
              <a:avLst/>
            </a:prstGeom>
            <a:noFill/>
            <a:ln w="9525">
              <a:noFill/>
              <a:miter lim="800000"/>
              <a:headEnd/>
              <a:tailEnd/>
            </a:ln>
          </p:spPr>
        </p:pic>
      </p:grpSp>
      <p:sp>
        <p:nvSpPr>
          <p:cNvPr id="10247" name="ZoneTexte 15"/>
          <p:cNvSpPr txBox="1">
            <a:spLocks noChangeArrowheads="1"/>
          </p:cNvSpPr>
          <p:nvPr/>
        </p:nvSpPr>
        <p:spPr bwMode="auto">
          <a:xfrm>
            <a:off x="6142038" y="5895975"/>
            <a:ext cx="2852737" cy="923925"/>
          </a:xfrm>
          <a:prstGeom prst="rect">
            <a:avLst/>
          </a:prstGeom>
          <a:noFill/>
          <a:ln w="9525">
            <a:noFill/>
            <a:miter lim="800000"/>
            <a:headEnd/>
            <a:tailEnd/>
          </a:ln>
        </p:spPr>
        <p:txBody>
          <a:bodyPr wrap="none">
            <a:spAutoFit/>
          </a:bodyPr>
          <a:lstStyle/>
          <a:p>
            <a:r>
              <a:rPr lang="en-US" u="none">
                <a:latin typeface="Comic Sans MS" pitchFamily="66" charset="0"/>
              </a:rPr>
              <a:t>(Pajdla, 2002)</a:t>
            </a:r>
          </a:p>
          <a:p>
            <a:r>
              <a:rPr lang="en-US" u="none">
                <a:latin typeface="Comic Sans MS" pitchFamily="66" charset="0"/>
              </a:rPr>
              <a:t>(Seitz and Kim, 2002)</a:t>
            </a:r>
          </a:p>
          <a:p>
            <a:r>
              <a:rPr lang="en-US" u="none">
                <a:latin typeface="Comic Sans MS" pitchFamily="66" charset="0"/>
              </a:rPr>
              <a:t>( Yu and McMillan, 2004)</a:t>
            </a:r>
            <a:endParaRPr lang="fr-FR" u="none">
              <a:latin typeface="Comic Sans MS" pitchFamily="66" charset="0"/>
            </a:endParaRPr>
          </a:p>
        </p:txBody>
      </p:sp>
      <p:pic>
        <p:nvPicPr>
          <p:cNvPr id="10248" name="Picture 14"/>
          <p:cNvPicPr>
            <a:picLocks noChangeAspect="1" noChangeArrowheads="1"/>
          </p:cNvPicPr>
          <p:nvPr/>
        </p:nvPicPr>
        <p:blipFill>
          <a:blip r:embed="rId6" cstate="print"/>
          <a:srcRect/>
          <a:stretch>
            <a:fillRect/>
          </a:stretch>
        </p:blipFill>
        <p:spPr bwMode="auto">
          <a:xfrm>
            <a:off x="355600" y="1665288"/>
            <a:ext cx="2482850" cy="2979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48"/>
          <p:cNvPicPr>
            <a:picLocks noChangeAspect="1" noChangeArrowheads="1"/>
          </p:cNvPicPr>
          <p:nvPr/>
        </p:nvPicPr>
        <p:blipFill>
          <a:blip r:embed="rId3" cstate="print"/>
          <a:srcRect/>
          <a:stretch>
            <a:fillRect/>
          </a:stretch>
        </p:blipFill>
        <p:spPr bwMode="auto">
          <a:xfrm>
            <a:off x="6067425" y="1897063"/>
            <a:ext cx="2689225" cy="2809875"/>
          </a:xfrm>
          <a:prstGeom prst="rect">
            <a:avLst/>
          </a:prstGeom>
          <a:noFill/>
          <a:ln w="9525" algn="ctr">
            <a:noFill/>
            <a:miter lim="800000"/>
            <a:headEnd/>
            <a:tailEnd/>
          </a:ln>
        </p:spPr>
      </p:pic>
      <p:sp>
        <p:nvSpPr>
          <p:cNvPr id="15" name="ZoneTexte 14"/>
          <p:cNvSpPr txBox="1"/>
          <p:nvPr/>
        </p:nvSpPr>
        <p:spPr>
          <a:xfrm>
            <a:off x="2951201" y="232039"/>
            <a:ext cx="5057775" cy="1138237"/>
          </a:xfrm>
          <a:prstGeom prst="rect">
            <a:avLst/>
          </a:prstGeom>
          <a:noFill/>
        </p:spPr>
        <p:txBody>
          <a:bodyPr wrap="none">
            <a:spAutoFit/>
          </a:bodyPr>
          <a:lstStyle/>
          <a:p>
            <a:pPr algn="ctr" eaLnBrk="0" hangingPunct="0">
              <a:defRPr/>
            </a:pPr>
            <a:r>
              <a:rPr lang="en-US" sz="4400" u="none" dirty="0">
                <a:solidFill>
                  <a:schemeClr val="tx2"/>
                </a:solidFill>
                <a:effectLst>
                  <a:outerShdw blurRad="38100" dist="38100" dir="2700000" algn="tl">
                    <a:srgbClr val="000000">
                      <a:alpha val="43137"/>
                    </a:srgbClr>
                  </a:outerShdw>
                </a:effectLst>
                <a:latin typeface="Comic Sans MS" pitchFamily="66" charset="0"/>
              </a:rPr>
              <a:t>What is a camera?</a:t>
            </a:r>
          </a:p>
          <a:p>
            <a:pPr algn="ctr" eaLnBrk="0" hangingPunct="0">
              <a:defRPr/>
            </a:pPr>
            <a:r>
              <a:rPr lang="en-US" sz="2400" u="none" dirty="0">
                <a:effectLst>
                  <a:outerShdw blurRad="38100" dist="38100" dir="2700000" algn="tl">
                    <a:srgbClr val="000000">
                      <a:alpha val="43137"/>
                    </a:srgbClr>
                  </a:outerShdw>
                </a:effectLst>
                <a:latin typeface="Comic Sans MS" pitchFamily="66" charset="0"/>
              </a:rPr>
              <a:t>(Ponce</a:t>
            </a:r>
            <a:r>
              <a:rPr lang="en-US" sz="2400" u="none">
                <a:effectLst>
                  <a:outerShdw blurRad="38100" dist="38100" dir="2700000" algn="tl">
                    <a:srgbClr val="000000">
                      <a:alpha val="43137"/>
                    </a:srgbClr>
                  </a:outerShdw>
                </a:effectLst>
                <a:latin typeface="Comic Sans MS" pitchFamily="66" charset="0"/>
              </a:rPr>
              <a:t>, </a:t>
            </a:r>
            <a:r>
              <a:rPr lang="en-US" sz="2400" u="none" smtClean="0">
                <a:effectLst>
                  <a:outerShdw blurRad="38100" dist="38100" dir="2700000" algn="tl">
                    <a:srgbClr val="000000">
                      <a:alpha val="43137"/>
                    </a:srgbClr>
                  </a:outerShdw>
                </a:effectLst>
                <a:latin typeface="Comic Sans MS" pitchFamily="66" charset="0"/>
              </a:rPr>
              <a:t>CVPR’09</a:t>
            </a:r>
            <a:r>
              <a:rPr lang="en-US" sz="2400" u="none" dirty="0">
                <a:effectLst>
                  <a:outerShdw blurRad="38100" dist="38100" dir="2700000" algn="tl">
                    <a:srgbClr val="000000">
                      <a:alpha val="43137"/>
                    </a:srgbClr>
                  </a:outerShdw>
                </a:effectLst>
                <a:latin typeface="Comic Sans MS" pitchFamily="66" charset="0"/>
              </a:rPr>
              <a:t>)</a:t>
            </a:r>
            <a:endParaRPr lang="fr-FR" sz="2400" u="none" dirty="0">
              <a:effectLst>
                <a:outerShdw blurRad="38100" dist="38100" dir="2700000" algn="tl">
                  <a:srgbClr val="000000">
                    <a:alpha val="43137"/>
                  </a:srgbClr>
                </a:outerShdw>
              </a:effectLst>
              <a:latin typeface="Comic Sans MS" pitchFamily="66" charset="0"/>
            </a:endParaRPr>
          </a:p>
        </p:txBody>
      </p:sp>
      <p:cxnSp>
        <p:nvCxnSpPr>
          <p:cNvPr id="13" name="Connecteur droit 12"/>
          <p:cNvCxnSpPr/>
          <p:nvPr/>
        </p:nvCxnSpPr>
        <p:spPr>
          <a:xfrm flipV="1">
            <a:off x="3743325" y="3473450"/>
            <a:ext cx="3541713" cy="1098550"/>
          </a:xfrm>
          <a:prstGeom prst="line">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Ellipse 15"/>
          <p:cNvSpPr/>
          <p:nvPr/>
        </p:nvSpPr>
        <p:spPr>
          <a:xfrm>
            <a:off x="7172242" y="3392993"/>
            <a:ext cx="177741" cy="177741"/>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grpSp>
        <p:nvGrpSpPr>
          <p:cNvPr id="2" name="Groupe 22"/>
          <p:cNvGrpSpPr>
            <a:grpSpLocks/>
          </p:cNvGrpSpPr>
          <p:nvPr/>
        </p:nvGrpSpPr>
        <p:grpSpPr bwMode="auto">
          <a:xfrm>
            <a:off x="762000" y="325843"/>
            <a:ext cx="2178050" cy="3232150"/>
            <a:chOff x="762000" y="120650"/>
            <a:chExt cx="2177865" cy="3232150"/>
          </a:xfrm>
        </p:grpSpPr>
        <p:sp>
          <p:nvSpPr>
            <p:cNvPr id="24" name="Parallélogramme 23"/>
            <p:cNvSpPr/>
            <p:nvPr/>
          </p:nvSpPr>
          <p:spPr>
            <a:xfrm>
              <a:off x="762248" y="2641899"/>
              <a:ext cx="2177617" cy="710901"/>
            </a:xfrm>
            <a:prstGeom prst="parallelogram">
              <a:avLst/>
            </a:prstGeom>
            <a:solidFill>
              <a:srgbClr val="00B050"/>
            </a:solidFill>
            <a:ln>
              <a:noFill/>
            </a:ln>
            <a:scene3d>
              <a:camera prst="isometricOffAxis1Top">
                <a:rot lat="18899995" lon="0" rev="0"/>
              </a:camera>
              <a:lightRig rig="threePt" dir="t"/>
            </a:scene3d>
            <a:sp3d prstMaterial="matte">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cxnSp>
          <p:nvCxnSpPr>
            <p:cNvPr id="25" name="Connecteur droit 24"/>
            <p:cNvCxnSpPr/>
            <p:nvPr/>
          </p:nvCxnSpPr>
          <p:spPr>
            <a:xfrm rot="16200000" flipH="1">
              <a:off x="28518" y="1076363"/>
              <a:ext cx="2800350" cy="888924"/>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Ellipse 25"/>
            <p:cNvSpPr/>
            <p:nvPr/>
          </p:nvSpPr>
          <p:spPr>
            <a:xfrm>
              <a:off x="1073083" y="565787"/>
              <a:ext cx="177740" cy="176527"/>
            </a:xfrm>
            <a:prstGeom prst="ellipse">
              <a:avLst/>
            </a:prstGeom>
            <a:solidFill>
              <a:srgbClr val="FFFF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27" name="Ellipse 26"/>
            <p:cNvSpPr/>
            <p:nvPr/>
          </p:nvSpPr>
          <p:spPr>
            <a:xfrm>
              <a:off x="1783840" y="2888994"/>
              <a:ext cx="177741" cy="177741"/>
            </a:xfrm>
            <a:prstGeom prst="ellipse">
              <a:avLst/>
            </a:prstGeom>
            <a:solidFill>
              <a:srgbClr val="FFFF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28" name="Ellipse 27"/>
            <p:cNvSpPr/>
            <p:nvPr/>
          </p:nvSpPr>
          <p:spPr>
            <a:xfrm>
              <a:off x="1472436" y="1810130"/>
              <a:ext cx="177741" cy="177741"/>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29" name="Forme libre 28"/>
            <p:cNvSpPr/>
            <p:nvPr/>
          </p:nvSpPr>
          <p:spPr>
            <a:xfrm>
              <a:off x="1319166" y="617537"/>
              <a:ext cx="1088933" cy="2119313"/>
            </a:xfrm>
            <a:custGeom>
              <a:avLst/>
              <a:gdLst>
                <a:gd name="connsiteX0" fmla="*/ 0 w 1088571"/>
                <a:gd name="connsiteY0" fmla="*/ 0 h 2119086"/>
                <a:gd name="connsiteX1" fmla="*/ 783771 w 1088571"/>
                <a:gd name="connsiteY1" fmla="*/ 304800 h 2119086"/>
                <a:gd name="connsiteX2" fmla="*/ 1074057 w 1088571"/>
                <a:gd name="connsiteY2" fmla="*/ 1204686 h 2119086"/>
                <a:gd name="connsiteX3" fmla="*/ 696685 w 1088571"/>
                <a:gd name="connsiteY3" fmla="*/ 2119086 h 2119086"/>
              </a:gdLst>
              <a:ahLst/>
              <a:cxnLst>
                <a:cxn ang="0">
                  <a:pos x="connsiteX0" y="connsiteY0"/>
                </a:cxn>
                <a:cxn ang="0">
                  <a:pos x="connsiteX1" y="connsiteY1"/>
                </a:cxn>
                <a:cxn ang="0">
                  <a:pos x="connsiteX2" y="connsiteY2"/>
                </a:cxn>
                <a:cxn ang="0">
                  <a:pos x="connsiteX3" y="connsiteY3"/>
                </a:cxn>
              </a:cxnLst>
              <a:rect l="l" t="t" r="r" b="b"/>
              <a:pathLst>
                <a:path w="1088571" h="2119086">
                  <a:moveTo>
                    <a:pt x="0" y="0"/>
                  </a:moveTo>
                  <a:cubicBezTo>
                    <a:pt x="302381" y="52009"/>
                    <a:pt x="604762" y="104019"/>
                    <a:pt x="783771" y="304800"/>
                  </a:cubicBezTo>
                  <a:cubicBezTo>
                    <a:pt x="962780" y="505581"/>
                    <a:pt x="1088571" y="902305"/>
                    <a:pt x="1074057" y="1204686"/>
                  </a:cubicBezTo>
                  <a:cubicBezTo>
                    <a:pt x="1059543" y="1507067"/>
                    <a:pt x="878114" y="1813076"/>
                    <a:pt x="696685" y="2119086"/>
                  </a:cubicBezTo>
                </a:path>
              </a:pathLst>
            </a:cu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eaLnBrk="0" fontAlgn="auto" hangingPunct="0">
                <a:spcBef>
                  <a:spcPts val="0"/>
                </a:spcBef>
                <a:spcAft>
                  <a:spcPts val="0"/>
                </a:spcAft>
                <a:defRPr/>
              </a:pPr>
              <a:endParaRPr lang="fr-FR" u="none"/>
            </a:p>
          </p:txBody>
        </p:sp>
        <p:sp>
          <p:nvSpPr>
            <p:cNvPr id="11296" name="ZoneTexte 78"/>
            <p:cNvSpPr txBox="1">
              <a:spLocks noChangeArrowheads="1"/>
            </p:cNvSpPr>
            <p:nvPr/>
          </p:nvSpPr>
          <p:spPr bwMode="auto">
            <a:xfrm>
              <a:off x="762000" y="342900"/>
              <a:ext cx="336550" cy="457200"/>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x</a:t>
              </a:r>
              <a:endParaRPr lang="fr-FR" sz="2400" b="1" i="1" u="none">
                <a:latin typeface="Times New Roman" pitchFamily="18" charset="0"/>
                <a:cs typeface="Times New Roman" pitchFamily="18" charset="0"/>
              </a:endParaRPr>
            </a:p>
          </p:txBody>
        </p:sp>
        <p:sp>
          <p:nvSpPr>
            <p:cNvPr id="11297" name="ZoneTexte 79"/>
            <p:cNvSpPr txBox="1">
              <a:spLocks noChangeArrowheads="1"/>
            </p:cNvSpPr>
            <p:nvPr/>
          </p:nvSpPr>
          <p:spPr bwMode="auto">
            <a:xfrm>
              <a:off x="1606550" y="1676400"/>
              <a:ext cx="319088" cy="457200"/>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c</a:t>
              </a:r>
              <a:endParaRPr lang="fr-FR" sz="2400" b="1" i="1" u="none">
                <a:latin typeface="Times New Roman" pitchFamily="18" charset="0"/>
                <a:cs typeface="Times New Roman" pitchFamily="18" charset="0"/>
              </a:endParaRPr>
            </a:p>
          </p:txBody>
        </p:sp>
        <p:sp>
          <p:nvSpPr>
            <p:cNvPr id="11298" name="ZoneTexte 80"/>
            <p:cNvSpPr txBox="1">
              <a:spLocks noChangeArrowheads="1"/>
            </p:cNvSpPr>
            <p:nvPr/>
          </p:nvSpPr>
          <p:spPr bwMode="auto">
            <a:xfrm>
              <a:off x="1028700" y="1214438"/>
              <a:ext cx="320675" cy="457200"/>
            </a:xfrm>
            <a:prstGeom prst="rect">
              <a:avLst/>
            </a:prstGeom>
            <a:noFill/>
            <a:ln w="9525">
              <a:noFill/>
              <a:miter lim="800000"/>
              <a:headEnd/>
              <a:tailEnd/>
            </a:ln>
          </p:spPr>
          <p:txBody>
            <a:bodyPr wrap="none">
              <a:spAutoFit/>
            </a:bodyPr>
            <a:lstStyle/>
            <a:p>
              <a:pPr algn="ctr" eaLnBrk="0" hangingPunct="0"/>
              <a:r>
                <a:rPr lang="el-GR" sz="2400" b="1" i="1" u="none">
                  <a:cs typeface="Arial" charset="0"/>
                </a:rPr>
                <a:t>ξ</a:t>
              </a:r>
              <a:endParaRPr lang="fr-FR" sz="2400" b="1" i="1" u="none">
                <a:latin typeface="Times New Roman" pitchFamily="18" charset="0"/>
                <a:cs typeface="Times New Roman" pitchFamily="18" charset="0"/>
              </a:endParaRPr>
            </a:p>
          </p:txBody>
        </p:sp>
        <p:sp>
          <p:nvSpPr>
            <p:cNvPr id="11299" name="ZoneTexte 81"/>
            <p:cNvSpPr txBox="1">
              <a:spLocks noChangeArrowheads="1"/>
            </p:cNvSpPr>
            <p:nvPr/>
          </p:nvSpPr>
          <p:spPr bwMode="auto">
            <a:xfrm>
              <a:off x="2406650" y="2827338"/>
              <a:ext cx="303213" cy="457200"/>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r</a:t>
              </a:r>
              <a:endParaRPr lang="fr-FR" sz="2400" b="1" i="1" u="none">
                <a:latin typeface="Times New Roman" pitchFamily="18" charset="0"/>
                <a:cs typeface="Times New Roman" pitchFamily="18" charset="0"/>
              </a:endParaRPr>
            </a:p>
          </p:txBody>
        </p:sp>
        <p:sp>
          <p:nvSpPr>
            <p:cNvPr id="11300" name="ZoneTexte 83"/>
            <p:cNvSpPr txBox="1">
              <a:spLocks noChangeArrowheads="1"/>
            </p:cNvSpPr>
            <p:nvPr/>
          </p:nvSpPr>
          <p:spPr bwMode="auto">
            <a:xfrm>
              <a:off x="1435100" y="2711450"/>
              <a:ext cx="319088" cy="457200"/>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y</a:t>
              </a:r>
              <a:endParaRPr lang="fr-FR" sz="2400" b="1" i="1" u="none">
                <a:latin typeface="Times New Roman" pitchFamily="18" charset="0"/>
                <a:cs typeface="Times New Roman" pitchFamily="18" charset="0"/>
              </a:endParaRPr>
            </a:p>
          </p:txBody>
        </p:sp>
        <p:sp>
          <p:nvSpPr>
            <p:cNvPr id="35" name="Forme libre 34"/>
            <p:cNvSpPr/>
            <p:nvPr/>
          </p:nvSpPr>
          <p:spPr>
            <a:xfrm>
              <a:off x="820733" y="1633537"/>
              <a:ext cx="585737" cy="1204913"/>
            </a:xfrm>
            <a:custGeom>
              <a:avLst/>
              <a:gdLst>
                <a:gd name="connsiteX0" fmla="*/ 585409 w 585409"/>
                <a:gd name="connsiteY0" fmla="*/ 1204686 h 1204686"/>
                <a:gd name="connsiteX1" fmla="*/ 48381 w 585409"/>
                <a:gd name="connsiteY1" fmla="*/ 667657 h 1204686"/>
                <a:gd name="connsiteX2" fmla="*/ 295124 w 585409"/>
                <a:gd name="connsiteY2" fmla="*/ 0 h 1204686"/>
                <a:gd name="connsiteX3" fmla="*/ 295124 w 585409"/>
                <a:gd name="connsiteY3" fmla="*/ 0 h 1204686"/>
                <a:gd name="connsiteX4" fmla="*/ 295124 w 585409"/>
                <a:gd name="connsiteY4" fmla="*/ 0 h 120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5409" h="1204686">
                  <a:moveTo>
                    <a:pt x="585409" y="1204686"/>
                  </a:moveTo>
                  <a:cubicBezTo>
                    <a:pt x="341085" y="1036562"/>
                    <a:pt x="96762" y="868438"/>
                    <a:pt x="48381" y="667657"/>
                  </a:cubicBezTo>
                  <a:cubicBezTo>
                    <a:pt x="0" y="466876"/>
                    <a:pt x="295124" y="0"/>
                    <a:pt x="295124" y="0"/>
                  </a:cubicBezTo>
                  <a:lnTo>
                    <a:pt x="295124" y="0"/>
                  </a:lnTo>
                  <a:lnTo>
                    <a:pt x="295124" y="0"/>
                  </a:lnTo>
                </a:path>
              </a:pathLst>
            </a:cu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eaLnBrk="0" fontAlgn="auto" hangingPunct="0">
                <a:spcBef>
                  <a:spcPts val="0"/>
                </a:spcBef>
                <a:spcAft>
                  <a:spcPts val="0"/>
                </a:spcAft>
                <a:defRPr/>
              </a:pPr>
              <a:endParaRPr lang="fr-FR" u="none"/>
            </a:p>
          </p:txBody>
        </p:sp>
      </p:grpSp>
      <p:sp>
        <p:nvSpPr>
          <p:cNvPr id="11273" name="ZoneTexte 78"/>
          <p:cNvSpPr txBox="1">
            <a:spLocks noChangeArrowheads="1"/>
          </p:cNvSpPr>
          <p:nvPr/>
        </p:nvSpPr>
        <p:spPr bwMode="auto">
          <a:xfrm>
            <a:off x="3098800" y="4262438"/>
            <a:ext cx="439738" cy="708025"/>
          </a:xfrm>
          <a:prstGeom prst="rect">
            <a:avLst/>
          </a:prstGeom>
          <a:noFill/>
          <a:ln w="9525">
            <a:noFill/>
            <a:miter lim="800000"/>
            <a:headEnd/>
            <a:tailEnd/>
          </a:ln>
        </p:spPr>
        <p:txBody>
          <a:bodyPr wrap="none">
            <a:spAutoFit/>
          </a:bodyPr>
          <a:lstStyle/>
          <a:p>
            <a:pPr algn="ctr" eaLnBrk="0" hangingPunct="0"/>
            <a:r>
              <a:rPr lang="en-US" sz="4000" b="1" i="1" u="none">
                <a:latin typeface="Times New Roman" pitchFamily="18" charset="0"/>
                <a:cs typeface="Times New Roman" pitchFamily="18" charset="0"/>
              </a:rPr>
              <a:t>x</a:t>
            </a:r>
            <a:endParaRPr lang="fr-FR" sz="4000" b="1" i="1" u="none">
              <a:latin typeface="Times New Roman" pitchFamily="18" charset="0"/>
              <a:cs typeface="Times New Roman" pitchFamily="18" charset="0"/>
            </a:endParaRPr>
          </a:p>
        </p:txBody>
      </p:sp>
      <p:grpSp>
        <p:nvGrpSpPr>
          <p:cNvPr id="3" name="Groupe 51"/>
          <p:cNvGrpSpPr>
            <a:grpSpLocks/>
          </p:cNvGrpSpPr>
          <p:nvPr/>
        </p:nvGrpSpPr>
        <p:grpSpPr bwMode="auto">
          <a:xfrm>
            <a:off x="3743325" y="3300413"/>
            <a:ext cx="3513138" cy="1277937"/>
            <a:chOff x="3743864" y="3300207"/>
            <a:chExt cx="3511952" cy="1277731"/>
          </a:xfrm>
        </p:grpSpPr>
        <p:cxnSp>
          <p:nvCxnSpPr>
            <p:cNvPr id="11282" name="Connecteur droit 41"/>
            <p:cNvCxnSpPr>
              <a:cxnSpLocks noChangeShapeType="1"/>
              <a:endCxn id="11278" idx="4"/>
            </p:cNvCxnSpPr>
            <p:nvPr/>
          </p:nvCxnSpPr>
          <p:spPr bwMode="auto">
            <a:xfrm flipV="1">
              <a:off x="3758540" y="3743501"/>
              <a:ext cx="3497276" cy="834437"/>
            </a:xfrm>
            <a:prstGeom prst="line">
              <a:avLst/>
            </a:prstGeom>
            <a:noFill/>
            <a:ln w="38100" algn="ctr">
              <a:solidFill>
                <a:schemeClr val="accent1"/>
              </a:solidFill>
              <a:round/>
              <a:headEnd/>
              <a:tailEnd/>
            </a:ln>
          </p:spPr>
        </p:cxnSp>
        <p:cxnSp>
          <p:nvCxnSpPr>
            <p:cNvPr id="11283" name="Connecteur droit 43"/>
            <p:cNvCxnSpPr>
              <a:cxnSpLocks noChangeShapeType="1"/>
              <a:endCxn id="11278" idx="1"/>
            </p:cNvCxnSpPr>
            <p:nvPr/>
          </p:nvCxnSpPr>
          <p:spPr bwMode="auto">
            <a:xfrm flipV="1">
              <a:off x="3743864" y="3300207"/>
              <a:ext cx="3360809" cy="1263168"/>
            </a:xfrm>
            <a:prstGeom prst="line">
              <a:avLst/>
            </a:prstGeom>
            <a:noFill/>
            <a:ln w="38100" algn="ctr">
              <a:solidFill>
                <a:schemeClr val="accent1"/>
              </a:solidFill>
              <a:round/>
              <a:headEnd/>
              <a:tailEnd/>
            </a:ln>
          </p:spPr>
        </p:cxnSp>
      </p:grpSp>
      <p:sp>
        <p:nvSpPr>
          <p:cNvPr id="14" name="Ellipse 13"/>
          <p:cNvSpPr/>
          <p:nvPr/>
        </p:nvSpPr>
        <p:spPr>
          <a:xfrm>
            <a:off x="3583407" y="4391025"/>
            <a:ext cx="340893" cy="345041"/>
          </a:xfrm>
          <a:prstGeom prst="ellipse">
            <a:avLst/>
          </a:prstGeom>
          <a:solidFill>
            <a:srgbClr val="FFFF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11278" name="Ellipse 37"/>
          <p:cNvSpPr>
            <a:spLocks noChangeArrowheads="1"/>
          </p:cNvSpPr>
          <p:nvPr/>
        </p:nvSpPr>
        <p:spPr bwMode="auto">
          <a:xfrm>
            <a:off x="7042150" y="3224213"/>
            <a:ext cx="427038" cy="519112"/>
          </a:xfrm>
          <a:prstGeom prst="ellipse">
            <a:avLst/>
          </a:prstGeom>
          <a:solidFill>
            <a:schemeClr val="accent1">
              <a:alpha val="50195"/>
            </a:schemeClr>
          </a:solidFill>
          <a:ln w="38100" algn="ctr">
            <a:solidFill>
              <a:schemeClr val="accent1"/>
            </a:solidFill>
            <a:round/>
            <a:headEnd/>
            <a:tailEnd/>
          </a:ln>
        </p:spPr>
        <p:txBody>
          <a:bodyPr>
            <a:spAutoFit/>
          </a:bodyPr>
          <a:lstStyle/>
          <a:p>
            <a:pPr algn="ctr" eaLnBrk="0" hangingPunct="0"/>
            <a:endParaRPr lang="fr-FR"/>
          </a:p>
        </p:txBody>
      </p:sp>
      <p:sp>
        <p:nvSpPr>
          <p:cNvPr id="11279" name="Forme libre 60"/>
          <p:cNvSpPr>
            <a:spLocks noChangeArrowheads="1"/>
          </p:cNvSpPr>
          <p:nvPr/>
        </p:nvSpPr>
        <p:spPr bwMode="auto">
          <a:xfrm>
            <a:off x="3752850" y="3217863"/>
            <a:ext cx="3717925" cy="1354137"/>
          </a:xfrm>
          <a:custGeom>
            <a:avLst/>
            <a:gdLst>
              <a:gd name="T0" fmla="*/ 0 w 3717984"/>
              <a:gd name="T1" fmla="*/ 1354137 h 1354347"/>
              <a:gd name="T2" fmla="*/ 3510894 w 3717984"/>
              <a:gd name="T3" fmla="*/ 526129 h 1354347"/>
              <a:gd name="T4" fmla="*/ 3605783 w 3717984"/>
              <a:gd name="T5" fmla="*/ 500254 h 1354347"/>
              <a:gd name="T6" fmla="*/ 3692045 w 3717984"/>
              <a:gd name="T7" fmla="*/ 396753 h 1354347"/>
              <a:gd name="T8" fmla="*/ 3717925 w 3717984"/>
              <a:gd name="T9" fmla="*/ 258752 h 1354347"/>
              <a:gd name="T10" fmla="*/ 3692045 w 3717984"/>
              <a:gd name="T11" fmla="*/ 129376 h 1354347"/>
              <a:gd name="T12" fmla="*/ 3605783 w 3717984"/>
              <a:gd name="T13" fmla="*/ 43125 h 1354347"/>
              <a:gd name="T14" fmla="*/ 3476389 w 3717984"/>
              <a:gd name="T15" fmla="*/ 0 h 1354347"/>
              <a:gd name="T16" fmla="*/ 3364247 w 3717984"/>
              <a:gd name="T17" fmla="*/ 69000 h 1354347"/>
              <a:gd name="T18" fmla="*/ 2993319 w 3717984"/>
              <a:gd name="T19" fmla="*/ 224252 h 1354347"/>
              <a:gd name="T20" fmla="*/ 0 w 3717984"/>
              <a:gd name="T21" fmla="*/ 1354137 h 13543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17984"/>
              <a:gd name="T34" fmla="*/ 0 h 1354347"/>
              <a:gd name="T35" fmla="*/ 3717984 w 3717984"/>
              <a:gd name="T36" fmla="*/ 1354347 h 13543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17984" h="1354347">
                <a:moveTo>
                  <a:pt x="0" y="1354347"/>
                </a:moveTo>
                <a:lnTo>
                  <a:pt x="3510951" y="526211"/>
                </a:lnTo>
                <a:lnTo>
                  <a:pt x="3605841" y="500332"/>
                </a:lnTo>
                <a:lnTo>
                  <a:pt x="3692105" y="396815"/>
                </a:lnTo>
                <a:lnTo>
                  <a:pt x="3717984" y="258792"/>
                </a:lnTo>
                <a:lnTo>
                  <a:pt x="3692105" y="129396"/>
                </a:lnTo>
                <a:lnTo>
                  <a:pt x="3605841" y="43132"/>
                </a:lnTo>
                <a:lnTo>
                  <a:pt x="3476445" y="0"/>
                </a:lnTo>
                <a:cubicBezTo>
                  <a:pt x="3439064" y="23004"/>
                  <a:pt x="3375803" y="46007"/>
                  <a:pt x="3364301" y="69011"/>
                </a:cubicBezTo>
                <a:lnTo>
                  <a:pt x="2993366" y="224287"/>
                </a:lnTo>
                <a:lnTo>
                  <a:pt x="0" y="1354347"/>
                </a:lnTo>
                <a:close/>
              </a:path>
            </a:pathLst>
          </a:custGeom>
          <a:solidFill>
            <a:schemeClr val="accent1">
              <a:alpha val="25882"/>
            </a:schemeClr>
          </a:solidFill>
          <a:ln w="9525" algn="ctr">
            <a:noFill/>
            <a:round/>
            <a:headEnd/>
            <a:tailEnd/>
          </a:ln>
        </p:spPr>
        <p:txBody>
          <a:bodyPr wrap="none">
            <a:spAutoFit/>
          </a:bodyPr>
          <a:lstStyle/>
          <a:p>
            <a:pPr algn="ctr" eaLnBrk="0" hangingPunct="0"/>
            <a:endParaRPr lang="fr-FR"/>
          </a:p>
        </p:txBody>
      </p:sp>
      <p:cxnSp>
        <p:nvCxnSpPr>
          <p:cNvPr id="11280" name="Connecteur droit 62"/>
          <p:cNvCxnSpPr>
            <a:cxnSpLocks noChangeShapeType="1"/>
          </p:cNvCxnSpPr>
          <p:nvPr/>
        </p:nvCxnSpPr>
        <p:spPr bwMode="auto">
          <a:xfrm rot="5400000">
            <a:off x="5789612" y="3906838"/>
            <a:ext cx="123825" cy="101600"/>
          </a:xfrm>
          <a:prstGeom prst="line">
            <a:avLst/>
          </a:prstGeom>
          <a:noFill/>
          <a:ln w="38100" algn="ctr">
            <a:solidFill>
              <a:schemeClr val="accent1"/>
            </a:solidFill>
            <a:round/>
            <a:headEnd/>
            <a:tailEnd/>
          </a:ln>
        </p:spPr>
      </p:cxnSp>
      <p:cxnSp>
        <p:nvCxnSpPr>
          <p:cNvPr id="11281" name="Connecteur droit 64"/>
          <p:cNvCxnSpPr>
            <a:cxnSpLocks noChangeShapeType="1"/>
          </p:cNvCxnSpPr>
          <p:nvPr/>
        </p:nvCxnSpPr>
        <p:spPr bwMode="auto">
          <a:xfrm rot="10800000">
            <a:off x="5738813" y="3862388"/>
            <a:ext cx="157162" cy="41275"/>
          </a:xfrm>
          <a:prstGeom prst="line">
            <a:avLst/>
          </a:prstGeom>
          <a:noFill/>
          <a:ln w="38100" algn="ctr">
            <a:solidFill>
              <a:schemeClr val="accent1"/>
            </a:solidFill>
            <a:round/>
            <a:headEnd/>
            <a:tailEnd/>
          </a:ln>
        </p:spPr>
      </p:cxnSp>
      <p:grpSp>
        <p:nvGrpSpPr>
          <p:cNvPr id="4" name="Groupe 82"/>
          <p:cNvGrpSpPr>
            <a:grpSpLocks/>
          </p:cNvGrpSpPr>
          <p:nvPr/>
        </p:nvGrpSpPr>
        <p:grpSpPr bwMode="auto">
          <a:xfrm>
            <a:off x="561638" y="3600890"/>
            <a:ext cx="1981200" cy="3200400"/>
            <a:chOff x="6280150" y="120650"/>
            <a:chExt cx="1981200" cy="3200400"/>
          </a:xfrm>
        </p:grpSpPr>
        <p:sp>
          <p:nvSpPr>
            <p:cNvPr id="31" name="Line 53"/>
            <p:cNvSpPr>
              <a:spLocks noChangeShapeType="1"/>
            </p:cNvSpPr>
            <p:nvPr/>
          </p:nvSpPr>
          <p:spPr bwMode="auto">
            <a:xfrm>
              <a:off x="6461125" y="1385888"/>
              <a:ext cx="1619250" cy="1079500"/>
            </a:xfrm>
            <a:prstGeom prst="line">
              <a:avLst/>
            </a:prstGeom>
            <a:noFill/>
            <a:ln w="38100">
              <a:solidFill>
                <a:schemeClr val="accent1"/>
              </a:solidFill>
              <a:round/>
              <a:headEnd/>
              <a:tailEnd/>
            </a:ln>
          </p:spPr>
          <p:txBody>
            <a:bodyPr/>
            <a:lstStyle/>
            <a:p>
              <a:endParaRPr lang="fr-FR"/>
            </a:p>
          </p:txBody>
        </p:sp>
        <p:sp>
          <p:nvSpPr>
            <p:cNvPr id="32" name="Line 52"/>
            <p:cNvSpPr>
              <a:spLocks noChangeShapeType="1"/>
            </p:cNvSpPr>
            <p:nvPr/>
          </p:nvSpPr>
          <p:spPr bwMode="auto">
            <a:xfrm flipH="1">
              <a:off x="6280150" y="1746250"/>
              <a:ext cx="1981200" cy="360363"/>
            </a:xfrm>
            <a:prstGeom prst="line">
              <a:avLst/>
            </a:prstGeom>
            <a:noFill/>
            <a:ln w="38100">
              <a:solidFill>
                <a:schemeClr val="accent1"/>
              </a:solidFill>
              <a:round/>
              <a:headEnd/>
              <a:tailEnd/>
            </a:ln>
          </p:spPr>
          <p:txBody>
            <a:bodyPr/>
            <a:lstStyle/>
            <a:p>
              <a:endParaRPr lang="fr-FR"/>
            </a:p>
          </p:txBody>
        </p:sp>
        <p:sp>
          <p:nvSpPr>
            <p:cNvPr id="33" name="Line 51"/>
            <p:cNvSpPr>
              <a:spLocks noChangeShapeType="1"/>
            </p:cNvSpPr>
            <p:nvPr/>
          </p:nvSpPr>
          <p:spPr bwMode="auto">
            <a:xfrm flipH="1">
              <a:off x="6416675" y="620713"/>
              <a:ext cx="1798637" cy="2520950"/>
            </a:xfrm>
            <a:prstGeom prst="line">
              <a:avLst/>
            </a:prstGeom>
            <a:noFill/>
            <a:ln w="38100">
              <a:solidFill>
                <a:schemeClr val="accent1"/>
              </a:solidFill>
              <a:round/>
              <a:headEnd/>
              <a:tailEnd/>
            </a:ln>
          </p:spPr>
          <p:txBody>
            <a:bodyPr/>
            <a:lstStyle/>
            <a:p>
              <a:endParaRPr lang="fr-FR"/>
            </a:p>
          </p:txBody>
        </p:sp>
        <p:cxnSp>
          <p:nvCxnSpPr>
            <p:cNvPr id="34" name="Connecteur droit 57"/>
            <p:cNvCxnSpPr/>
            <p:nvPr/>
          </p:nvCxnSpPr>
          <p:spPr>
            <a:xfrm rot="16200000" flipH="1">
              <a:off x="5610225" y="1209675"/>
              <a:ext cx="3200400" cy="10223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Ellipse 65"/>
            <p:cNvSpPr/>
            <p:nvPr/>
          </p:nvSpPr>
          <p:spPr>
            <a:xfrm>
              <a:off x="7188398" y="1838705"/>
              <a:ext cx="177974" cy="177741"/>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ZoneTexte 19"/>
          <p:cNvSpPr txBox="1">
            <a:spLocks noChangeArrowheads="1"/>
          </p:cNvSpPr>
          <p:nvPr/>
        </p:nvSpPr>
        <p:spPr bwMode="auto">
          <a:xfrm>
            <a:off x="130175" y="6472238"/>
            <a:ext cx="8901113" cy="369887"/>
          </a:xfrm>
          <a:prstGeom prst="rect">
            <a:avLst/>
          </a:prstGeom>
          <a:noFill/>
          <a:ln w="9525">
            <a:noFill/>
            <a:miter lim="800000"/>
            <a:headEnd/>
            <a:tailEnd/>
          </a:ln>
        </p:spPr>
        <p:txBody>
          <a:bodyPr wrap="none">
            <a:spAutoFit/>
          </a:bodyPr>
          <a:lstStyle/>
          <a:p>
            <a:pPr algn="ctr" eaLnBrk="0" hangingPunct="0"/>
            <a:r>
              <a:rPr lang="en-US" u="none"/>
              <a:t>(Veblen &amp; Young, 1910; Pottman and Wallner, 2001). Illustrations © H. Havlicek, VUT.</a:t>
            </a:r>
            <a:endParaRPr lang="fr-FR" u="none"/>
          </a:p>
        </p:txBody>
      </p:sp>
      <p:pic>
        <p:nvPicPr>
          <p:cNvPr id="17411" name="Image 20" descr="reg-faserung_ret.png"/>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484188" y="3903663"/>
            <a:ext cx="1863725" cy="2428875"/>
          </a:xfrm>
          <a:prstGeom prst="rect">
            <a:avLst/>
          </a:prstGeom>
          <a:noFill/>
          <a:ln w="9525">
            <a:noFill/>
            <a:miter lim="800000"/>
            <a:headEnd/>
            <a:tailEnd/>
          </a:ln>
        </p:spPr>
      </p:pic>
      <p:pic>
        <p:nvPicPr>
          <p:cNvPr id="17412" name="Image 21" descr="hypnetz.jpg"/>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3187700" y="4202113"/>
            <a:ext cx="2613025" cy="1987550"/>
          </a:xfrm>
          <a:prstGeom prst="rect">
            <a:avLst/>
          </a:prstGeom>
          <a:noFill/>
          <a:ln w="9525">
            <a:noFill/>
            <a:miter lim="800000"/>
            <a:headEnd/>
            <a:tailEnd/>
          </a:ln>
        </p:spPr>
      </p:pic>
      <p:pic>
        <p:nvPicPr>
          <p:cNvPr id="17413" name="Image 22" descr="parnetz.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rot="-3427449">
            <a:off x="6437313" y="4810125"/>
            <a:ext cx="2719387" cy="931863"/>
          </a:xfrm>
          <a:prstGeom prst="rect">
            <a:avLst/>
          </a:prstGeom>
          <a:noFill/>
          <a:ln w="9525">
            <a:noFill/>
            <a:miter lim="800000"/>
            <a:headEnd/>
            <a:tailEnd/>
          </a:ln>
        </p:spPr>
      </p:pic>
      <p:pic>
        <p:nvPicPr>
          <p:cNvPr id="17414" name="Picture 2"/>
          <p:cNvPicPr>
            <a:picLocks noChangeAspect="1" noChangeArrowheads="1"/>
          </p:cNvPicPr>
          <p:nvPr/>
        </p:nvPicPr>
        <p:blipFill>
          <a:blip r:embed="rId6" cstate="print"/>
          <a:srcRect t="10121"/>
          <a:stretch>
            <a:fillRect/>
          </a:stretch>
        </p:blipFill>
        <p:spPr bwMode="auto">
          <a:xfrm>
            <a:off x="185738" y="2197100"/>
            <a:ext cx="2420937" cy="1512888"/>
          </a:xfrm>
          <a:prstGeom prst="rect">
            <a:avLst/>
          </a:prstGeom>
          <a:noFill/>
          <a:ln w="9525">
            <a:noFill/>
            <a:miter lim="800000"/>
            <a:headEnd/>
            <a:tailEnd/>
          </a:ln>
        </p:spPr>
      </p:pic>
      <p:grpSp>
        <p:nvGrpSpPr>
          <p:cNvPr id="2" name="Groupe 8"/>
          <p:cNvGrpSpPr>
            <a:grpSpLocks/>
          </p:cNvGrpSpPr>
          <p:nvPr/>
        </p:nvGrpSpPr>
        <p:grpSpPr bwMode="auto">
          <a:xfrm>
            <a:off x="3387725" y="1187450"/>
            <a:ext cx="1811338" cy="2516188"/>
            <a:chOff x="1003548" y="163513"/>
            <a:chExt cx="2177617" cy="3225787"/>
          </a:xfrm>
        </p:grpSpPr>
        <p:sp>
          <p:nvSpPr>
            <p:cNvPr id="17456" name="ZoneTexte 78"/>
            <p:cNvSpPr txBox="1">
              <a:spLocks noChangeArrowheads="1"/>
            </p:cNvSpPr>
            <p:nvPr/>
          </p:nvSpPr>
          <p:spPr bwMode="auto">
            <a:xfrm>
              <a:off x="1655763" y="163513"/>
              <a:ext cx="336550" cy="457200"/>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x</a:t>
              </a:r>
              <a:endParaRPr lang="fr-FR" sz="2400" b="1" i="1" u="none">
                <a:latin typeface="Times New Roman" pitchFamily="18" charset="0"/>
                <a:cs typeface="Times New Roman" pitchFamily="18" charset="0"/>
              </a:endParaRPr>
            </a:p>
          </p:txBody>
        </p:sp>
        <p:sp>
          <p:nvSpPr>
            <p:cNvPr id="17457" name="ZoneTexte 80"/>
            <p:cNvSpPr txBox="1">
              <a:spLocks noChangeArrowheads="1"/>
            </p:cNvSpPr>
            <p:nvPr/>
          </p:nvSpPr>
          <p:spPr bwMode="auto">
            <a:xfrm>
              <a:off x="2232025" y="2060575"/>
              <a:ext cx="320675" cy="457200"/>
            </a:xfrm>
            <a:prstGeom prst="rect">
              <a:avLst/>
            </a:prstGeom>
            <a:noFill/>
            <a:ln w="9525">
              <a:noFill/>
              <a:miter lim="800000"/>
              <a:headEnd/>
              <a:tailEnd/>
            </a:ln>
          </p:spPr>
          <p:txBody>
            <a:bodyPr wrap="none">
              <a:spAutoFit/>
            </a:bodyPr>
            <a:lstStyle/>
            <a:p>
              <a:pPr algn="ctr" eaLnBrk="0" hangingPunct="0"/>
              <a:r>
                <a:rPr lang="el-GR" sz="2400" b="1" i="1" u="none">
                  <a:cs typeface="Arial" charset="0"/>
                </a:rPr>
                <a:t>ξ</a:t>
              </a:r>
              <a:endParaRPr lang="fr-FR" sz="2400" b="1" i="1" u="none">
                <a:latin typeface="Times New Roman" pitchFamily="18" charset="0"/>
                <a:cs typeface="Times New Roman" pitchFamily="18" charset="0"/>
              </a:endParaRPr>
            </a:p>
          </p:txBody>
        </p:sp>
        <p:sp>
          <p:nvSpPr>
            <p:cNvPr id="17458" name="Rectangle 39"/>
            <p:cNvSpPr>
              <a:spLocks noChangeArrowheads="1"/>
            </p:cNvSpPr>
            <p:nvPr/>
          </p:nvSpPr>
          <p:spPr bwMode="auto">
            <a:xfrm rot="819857">
              <a:off x="1331913" y="1016000"/>
              <a:ext cx="1350962" cy="90488"/>
            </a:xfrm>
            <a:prstGeom prst="rect">
              <a:avLst/>
            </a:prstGeom>
            <a:noFill/>
            <a:ln w="38100">
              <a:solidFill>
                <a:srgbClr val="00CC99"/>
              </a:solidFill>
              <a:miter lim="800000"/>
              <a:headEnd/>
              <a:tailEnd/>
            </a:ln>
          </p:spPr>
          <p:txBody>
            <a:bodyPr wrap="none" anchor="ctr"/>
            <a:lstStyle/>
            <a:p>
              <a:pPr algn="ctr" eaLnBrk="0" hangingPunct="0"/>
              <a:endParaRPr lang="fr-FR" u="none"/>
            </a:p>
          </p:txBody>
        </p:sp>
        <p:sp>
          <p:nvSpPr>
            <p:cNvPr id="31" name="Rectangle 40"/>
            <p:cNvSpPr>
              <a:spLocks noChangeArrowheads="1"/>
            </p:cNvSpPr>
            <p:nvPr/>
          </p:nvSpPr>
          <p:spPr bwMode="auto">
            <a:xfrm rot="-1306096">
              <a:off x="1384300" y="1790700"/>
              <a:ext cx="1350963" cy="90488"/>
            </a:xfrm>
            <a:prstGeom prst="rect">
              <a:avLst/>
            </a:prstGeom>
            <a:noFill/>
            <a:ln w="57150">
              <a:solidFill>
                <a:srgbClr val="00CC99"/>
              </a:solidFill>
              <a:miter lim="800000"/>
              <a:headEnd/>
              <a:tailEnd/>
            </a:ln>
            <a:effectLst>
              <a:softEdge rad="12700"/>
            </a:effectLst>
          </p:spPr>
          <p:txBody>
            <a:bodyPr wrap="none" anchor="ctr"/>
            <a:lstStyle/>
            <a:p>
              <a:pPr algn="ctr" eaLnBrk="0" hangingPunct="0">
                <a:defRPr/>
              </a:pPr>
              <a:endParaRPr lang="fr-FR" u="none">
                <a:latin typeface="Arial" pitchFamily="34" charset="0"/>
              </a:endParaRPr>
            </a:p>
          </p:txBody>
        </p:sp>
        <p:sp>
          <p:nvSpPr>
            <p:cNvPr id="32" name="Parallélogramme 31"/>
            <p:cNvSpPr/>
            <p:nvPr/>
          </p:nvSpPr>
          <p:spPr>
            <a:xfrm>
              <a:off x="1003548" y="2678399"/>
              <a:ext cx="2177617" cy="710901"/>
            </a:xfrm>
            <a:prstGeom prst="parallelogram">
              <a:avLst/>
            </a:prstGeom>
            <a:solidFill>
              <a:srgbClr val="00B050"/>
            </a:solidFill>
            <a:ln>
              <a:noFill/>
            </a:ln>
            <a:scene3d>
              <a:camera prst="orthographicFront"/>
              <a:lightRig rig="sunset" dir="t"/>
            </a:scene3d>
            <a:sp3d extrusionH="76200">
              <a:bevelT h="19050"/>
              <a:extrusionClr>
                <a:schemeClr val="tx2">
                  <a:lumMod val="75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cxnSp>
          <p:nvCxnSpPr>
            <p:cNvPr id="33" name="Connecteur droit 32"/>
            <p:cNvCxnSpPr/>
            <p:nvPr/>
          </p:nvCxnSpPr>
          <p:spPr>
            <a:xfrm rot="16200000" flipH="1">
              <a:off x="592645" y="1179399"/>
              <a:ext cx="2808571" cy="89891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4" name="Ellipse 33"/>
            <p:cNvSpPr/>
            <p:nvPr/>
          </p:nvSpPr>
          <p:spPr>
            <a:xfrm>
              <a:off x="1975674" y="1740280"/>
              <a:ext cx="177740" cy="177741"/>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35" name="Ellipse 66"/>
            <p:cNvSpPr/>
            <p:nvPr/>
          </p:nvSpPr>
          <p:spPr>
            <a:xfrm>
              <a:off x="1697861" y="903668"/>
              <a:ext cx="177741" cy="177740"/>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36" name="Ellipse 35"/>
            <p:cNvSpPr/>
            <p:nvPr/>
          </p:nvSpPr>
          <p:spPr>
            <a:xfrm>
              <a:off x="1519170" y="341949"/>
              <a:ext cx="177741" cy="176527"/>
            </a:xfrm>
            <a:prstGeom prst="ellipse">
              <a:avLst/>
            </a:prstGeom>
            <a:solidFill>
              <a:srgbClr val="FFFF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37" name="Ellipse 61"/>
            <p:cNvSpPr/>
            <p:nvPr/>
          </p:nvSpPr>
          <p:spPr>
            <a:xfrm>
              <a:off x="2338320" y="2897824"/>
              <a:ext cx="177741" cy="176527"/>
            </a:xfrm>
            <a:prstGeom prst="ellipse">
              <a:avLst/>
            </a:prstGeom>
            <a:solidFill>
              <a:srgbClr val="FFFF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17476" name="ZoneTexte 83"/>
            <p:cNvSpPr txBox="1">
              <a:spLocks noChangeArrowheads="1"/>
            </p:cNvSpPr>
            <p:nvPr/>
          </p:nvSpPr>
          <p:spPr bwMode="auto">
            <a:xfrm>
              <a:off x="2057400" y="2708275"/>
              <a:ext cx="319088" cy="457200"/>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y</a:t>
              </a:r>
              <a:endParaRPr lang="fr-FR" sz="2400" b="1" i="1" u="none">
                <a:latin typeface="Times New Roman" pitchFamily="18" charset="0"/>
                <a:cs typeface="Times New Roman" pitchFamily="18" charset="0"/>
              </a:endParaRPr>
            </a:p>
          </p:txBody>
        </p:sp>
        <p:sp>
          <p:nvSpPr>
            <p:cNvPr id="17477" name="ZoneTexte 81"/>
            <p:cNvSpPr txBox="1">
              <a:spLocks noChangeArrowheads="1"/>
            </p:cNvSpPr>
            <p:nvPr/>
          </p:nvSpPr>
          <p:spPr bwMode="auto">
            <a:xfrm>
              <a:off x="1079500" y="2852738"/>
              <a:ext cx="303213" cy="457200"/>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r</a:t>
              </a:r>
              <a:endParaRPr lang="fr-FR" sz="2400" b="1" i="1" u="none">
                <a:latin typeface="Times New Roman" pitchFamily="18" charset="0"/>
                <a:cs typeface="Times New Roman" pitchFamily="18" charset="0"/>
              </a:endParaRPr>
            </a:p>
          </p:txBody>
        </p:sp>
      </p:grpSp>
      <p:pic>
        <p:nvPicPr>
          <p:cNvPr id="17416" name="Picture 23" descr="D:\tex\talks\viscom08\p16_226.jpg"/>
          <p:cNvPicPr>
            <a:picLocks noChangeAspect="1" noChangeArrowheads="1"/>
          </p:cNvPicPr>
          <p:nvPr/>
        </p:nvPicPr>
        <p:blipFill>
          <a:blip r:embed="rId7" cstate="print"/>
          <a:srcRect/>
          <a:stretch>
            <a:fillRect/>
          </a:stretch>
        </p:blipFill>
        <p:spPr bwMode="auto">
          <a:xfrm>
            <a:off x="709928" y="0"/>
            <a:ext cx="1716087" cy="1770063"/>
          </a:xfrm>
          <a:prstGeom prst="rect">
            <a:avLst/>
          </a:prstGeom>
          <a:noFill/>
          <a:ln w="9525">
            <a:noFill/>
            <a:miter lim="800000"/>
            <a:headEnd/>
            <a:tailEnd/>
          </a:ln>
        </p:spPr>
      </p:pic>
      <p:sp>
        <p:nvSpPr>
          <p:cNvPr id="17417" name="ZoneTexte 78"/>
          <p:cNvSpPr txBox="1">
            <a:spLocks noChangeArrowheads="1"/>
          </p:cNvSpPr>
          <p:nvPr/>
        </p:nvSpPr>
        <p:spPr bwMode="auto">
          <a:xfrm>
            <a:off x="6840538" y="3316288"/>
            <a:ext cx="274637" cy="361950"/>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x</a:t>
            </a:r>
            <a:endParaRPr lang="fr-FR" sz="2400" b="1" i="1" u="none">
              <a:latin typeface="Times New Roman" pitchFamily="18" charset="0"/>
              <a:cs typeface="Times New Roman" pitchFamily="18" charset="0"/>
            </a:endParaRPr>
          </a:p>
        </p:txBody>
      </p:sp>
      <p:sp>
        <p:nvSpPr>
          <p:cNvPr id="17418" name="Rectangle 5"/>
          <p:cNvSpPr>
            <a:spLocks noChangeArrowheads="1"/>
          </p:cNvSpPr>
          <p:nvPr/>
        </p:nvSpPr>
        <p:spPr bwMode="auto">
          <a:xfrm>
            <a:off x="5553075" y="2287588"/>
            <a:ext cx="1106488" cy="628650"/>
          </a:xfrm>
          <a:prstGeom prst="rect">
            <a:avLst/>
          </a:prstGeom>
          <a:solidFill>
            <a:schemeClr val="tx1"/>
          </a:solidFill>
          <a:ln w="38100">
            <a:solidFill>
              <a:srgbClr val="00CC99"/>
            </a:solidFill>
            <a:miter lim="800000"/>
            <a:headEnd/>
            <a:tailEnd/>
          </a:ln>
        </p:spPr>
        <p:txBody>
          <a:bodyPr wrap="none" anchor="ctr"/>
          <a:lstStyle/>
          <a:p>
            <a:pPr algn="ctr" eaLnBrk="0" hangingPunct="0"/>
            <a:endParaRPr lang="fr-FR" u="none"/>
          </a:p>
        </p:txBody>
      </p:sp>
      <p:sp>
        <p:nvSpPr>
          <p:cNvPr id="44" name="Ellipse 43"/>
          <p:cNvSpPr/>
          <p:nvPr/>
        </p:nvSpPr>
        <p:spPr bwMode="auto">
          <a:xfrm>
            <a:off x="6795470" y="2567270"/>
            <a:ext cx="145490" cy="141142"/>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17422" name="ZoneTexte 83"/>
          <p:cNvSpPr txBox="1">
            <a:spLocks noChangeArrowheads="1"/>
          </p:cNvSpPr>
          <p:nvPr/>
        </p:nvSpPr>
        <p:spPr bwMode="auto">
          <a:xfrm>
            <a:off x="6378575" y="1792288"/>
            <a:ext cx="261938" cy="363537"/>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y</a:t>
            </a:r>
            <a:endParaRPr lang="fr-FR" sz="2400" b="1" i="1" u="none">
              <a:latin typeface="Times New Roman" pitchFamily="18" charset="0"/>
              <a:cs typeface="Times New Roman" pitchFamily="18" charset="0"/>
            </a:endParaRPr>
          </a:p>
        </p:txBody>
      </p:sp>
      <p:sp>
        <p:nvSpPr>
          <p:cNvPr id="17423" name="ZoneTexte 81"/>
          <p:cNvSpPr txBox="1">
            <a:spLocks noChangeArrowheads="1"/>
          </p:cNvSpPr>
          <p:nvPr/>
        </p:nvSpPr>
        <p:spPr bwMode="auto">
          <a:xfrm>
            <a:off x="5702300" y="1419225"/>
            <a:ext cx="247650" cy="363538"/>
          </a:xfrm>
          <a:prstGeom prst="rect">
            <a:avLst/>
          </a:prstGeom>
          <a:noFill/>
          <a:ln w="9525">
            <a:noFill/>
            <a:miter lim="800000"/>
            <a:headEnd/>
            <a:tailEnd/>
          </a:ln>
        </p:spPr>
        <p:txBody>
          <a:bodyPr wrap="none">
            <a:spAutoFit/>
          </a:bodyPr>
          <a:lstStyle/>
          <a:p>
            <a:pPr algn="ctr" eaLnBrk="0" hangingPunct="0"/>
            <a:r>
              <a:rPr lang="en-US" sz="2400" b="1" i="1" u="none">
                <a:latin typeface="Times New Roman" pitchFamily="18" charset="0"/>
                <a:cs typeface="Times New Roman" pitchFamily="18" charset="0"/>
              </a:rPr>
              <a:t>r</a:t>
            </a:r>
            <a:endParaRPr lang="fr-FR" sz="2400" b="1" i="1" u="none">
              <a:latin typeface="Times New Roman" pitchFamily="18" charset="0"/>
              <a:cs typeface="Times New Roman" pitchFamily="18" charset="0"/>
            </a:endParaRPr>
          </a:p>
        </p:txBody>
      </p:sp>
      <p:sp>
        <p:nvSpPr>
          <p:cNvPr id="17424" name="Rectangle 27"/>
          <p:cNvSpPr>
            <a:spLocks noChangeArrowheads="1"/>
          </p:cNvSpPr>
          <p:nvPr/>
        </p:nvSpPr>
        <p:spPr bwMode="auto">
          <a:xfrm>
            <a:off x="5715000" y="2363788"/>
            <a:ext cx="1106488" cy="628650"/>
          </a:xfrm>
          <a:prstGeom prst="rect">
            <a:avLst/>
          </a:prstGeom>
          <a:solidFill>
            <a:srgbClr val="FFFFFF"/>
          </a:solidFill>
          <a:ln w="38100">
            <a:solidFill>
              <a:srgbClr val="00CC99"/>
            </a:solidFill>
            <a:miter lim="800000"/>
            <a:headEnd/>
            <a:tailEnd/>
          </a:ln>
        </p:spPr>
        <p:txBody>
          <a:bodyPr wrap="none" anchor="ctr"/>
          <a:lstStyle/>
          <a:p>
            <a:pPr algn="ctr" eaLnBrk="0" hangingPunct="0"/>
            <a:endParaRPr lang="fr-FR" u="none"/>
          </a:p>
        </p:txBody>
      </p:sp>
      <p:sp>
        <p:nvSpPr>
          <p:cNvPr id="17425" name="Rectangle 28"/>
          <p:cNvSpPr>
            <a:spLocks noChangeArrowheads="1"/>
          </p:cNvSpPr>
          <p:nvPr/>
        </p:nvSpPr>
        <p:spPr bwMode="auto">
          <a:xfrm>
            <a:off x="5891213" y="2449513"/>
            <a:ext cx="1106487" cy="628650"/>
          </a:xfrm>
          <a:prstGeom prst="rect">
            <a:avLst/>
          </a:prstGeom>
          <a:solidFill>
            <a:srgbClr val="FFFFFF"/>
          </a:solidFill>
          <a:ln w="38100">
            <a:solidFill>
              <a:srgbClr val="00CC99"/>
            </a:solidFill>
            <a:miter lim="800000"/>
            <a:headEnd/>
            <a:tailEnd/>
          </a:ln>
        </p:spPr>
        <p:txBody>
          <a:bodyPr wrap="none" anchor="ctr"/>
          <a:lstStyle/>
          <a:p>
            <a:pPr algn="ctr" eaLnBrk="0" hangingPunct="0"/>
            <a:endParaRPr lang="fr-FR" u="none"/>
          </a:p>
        </p:txBody>
      </p:sp>
      <p:sp>
        <p:nvSpPr>
          <p:cNvPr id="17426" name="Rectangle 29"/>
          <p:cNvSpPr>
            <a:spLocks noChangeArrowheads="1"/>
          </p:cNvSpPr>
          <p:nvPr/>
        </p:nvSpPr>
        <p:spPr bwMode="auto">
          <a:xfrm>
            <a:off x="6097588" y="2535238"/>
            <a:ext cx="1106487" cy="628650"/>
          </a:xfrm>
          <a:prstGeom prst="rect">
            <a:avLst/>
          </a:prstGeom>
          <a:solidFill>
            <a:srgbClr val="FFFFFF"/>
          </a:solidFill>
          <a:ln w="38100">
            <a:solidFill>
              <a:srgbClr val="00CC99"/>
            </a:solidFill>
            <a:miter lim="800000"/>
            <a:headEnd/>
            <a:tailEnd/>
          </a:ln>
        </p:spPr>
        <p:txBody>
          <a:bodyPr wrap="none" anchor="ctr"/>
          <a:lstStyle/>
          <a:p>
            <a:pPr algn="ctr" eaLnBrk="0" hangingPunct="0"/>
            <a:endParaRPr lang="fr-FR" u="none"/>
          </a:p>
        </p:txBody>
      </p:sp>
      <p:sp>
        <p:nvSpPr>
          <p:cNvPr id="17427" name="Rectangle 30"/>
          <p:cNvSpPr>
            <a:spLocks noChangeArrowheads="1"/>
          </p:cNvSpPr>
          <p:nvPr/>
        </p:nvSpPr>
        <p:spPr bwMode="auto">
          <a:xfrm>
            <a:off x="6305550" y="2620963"/>
            <a:ext cx="1104900" cy="628650"/>
          </a:xfrm>
          <a:prstGeom prst="rect">
            <a:avLst/>
          </a:prstGeom>
          <a:solidFill>
            <a:srgbClr val="FFFFFF"/>
          </a:solidFill>
          <a:ln w="38100">
            <a:solidFill>
              <a:srgbClr val="00CC99"/>
            </a:solidFill>
            <a:miter lim="800000"/>
            <a:headEnd/>
            <a:tailEnd/>
          </a:ln>
        </p:spPr>
        <p:txBody>
          <a:bodyPr wrap="none" anchor="ctr"/>
          <a:lstStyle/>
          <a:p>
            <a:pPr algn="ctr" eaLnBrk="0" hangingPunct="0"/>
            <a:endParaRPr lang="fr-FR" u="none"/>
          </a:p>
        </p:txBody>
      </p:sp>
      <p:sp>
        <p:nvSpPr>
          <p:cNvPr id="17428" name="Line 26"/>
          <p:cNvSpPr>
            <a:spLocks noChangeShapeType="1"/>
          </p:cNvSpPr>
          <p:nvPr/>
        </p:nvSpPr>
        <p:spPr bwMode="auto">
          <a:xfrm>
            <a:off x="5876925" y="2192338"/>
            <a:ext cx="1179513" cy="514350"/>
          </a:xfrm>
          <a:prstGeom prst="line">
            <a:avLst/>
          </a:prstGeom>
          <a:noFill/>
          <a:ln w="38100">
            <a:solidFill>
              <a:srgbClr val="00CC99"/>
            </a:solidFill>
            <a:round/>
            <a:headEnd/>
            <a:tailEnd/>
          </a:ln>
        </p:spPr>
        <p:txBody>
          <a:bodyPr/>
          <a:lstStyle/>
          <a:p>
            <a:endParaRPr lang="fr-FR"/>
          </a:p>
        </p:txBody>
      </p:sp>
      <p:cxnSp>
        <p:nvCxnSpPr>
          <p:cNvPr id="52" name="Connecteur droit 51"/>
          <p:cNvCxnSpPr/>
          <p:nvPr/>
        </p:nvCxnSpPr>
        <p:spPr bwMode="auto">
          <a:xfrm rot="16200000" flipH="1">
            <a:off x="6165851" y="2528887"/>
            <a:ext cx="1516062" cy="50006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Ellipse 52"/>
          <p:cNvSpPr/>
          <p:nvPr/>
        </p:nvSpPr>
        <p:spPr bwMode="auto">
          <a:xfrm>
            <a:off x="7092316" y="3457468"/>
            <a:ext cx="145491" cy="140178"/>
          </a:xfrm>
          <a:prstGeom prst="ellipse">
            <a:avLst/>
          </a:prstGeom>
          <a:solidFill>
            <a:srgbClr val="FFFF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54" name="Ellipse 61"/>
          <p:cNvSpPr/>
          <p:nvPr/>
        </p:nvSpPr>
        <p:spPr bwMode="auto">
          <a:xfrm>
            <a:off x="6616589" y="1959859"/>
            <a:ext cx="145491" cy="140178"/>
          </a:xfrm>
          <a:prstGeom prst="ellipse">
            <a:avLst/>
          </a:prstGeom>
          <a:solidFill>
            <a:srgbClr val="FFFF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sp>
        <p:nvSpPr>
          <p:cNvPr id="17436" name="ZoneTexte 80"/>
          <p:cNvSpPr txBox="1">
            <a:spLocks noChangeArrowheads="1"/>
          </p:cNvSpPr>
          <p:nvPr/>
        </p:nvSpPr>
        <p:spPr bwMode="auto">
          <a:xfrm>
            <a:off x="6972300" y="2792413"/>
            <a:ext cx="261938" cy="363537"/>
          </a:xfrm>
          <a:prstGeom prst="rect">
            <a:avLst/>
          </a:prstGeom>
          <a:noFill/>
          <a:ln w="9525">
            <a:noFill/>
            <a:miter lim="800000"/>
            <a:headEnd/>
            <a:tailEnd/>
          </a:ln>
        </p:spPr>
        <p:txBody>
          <a:bodyPr wrap="none">
            <a:spAutoFit/>
          </a:bodyPr>
          <a:lstStyle/>
          <a:p>
            <a:pPr algn="ctr" eaLnBrk="0" hangingPunct="0"/>
            <a:r>
              <a:rPr lang="el-GR" sz="2400" b="1" i="1" u="none">
                <a:cs typeface="Arial" charset="0"/>
              </a:rPr>
              <a:t>ξ</a:t>
            </a:r>
            <a:endParaRPr lang="fr-FR" sz="2400" b="1" i="1" u="none">
              <a:latin typeface="Times New Roman" pitchFamily="18" charset="0"/>
              <a:cs typeface="Times New Roman" pitchFamily="18" charset="0"/>
            </a:endParaRPr>
          </a:p>
        </p:txBody>
      </p:sp>
      <p:sp>
        <p:nvSpPr>
          <p:cNvPr id="56" name="Rectangle 35"/>
          <p:cNvSpPr>
            <a:spLocks noChangeArrowheads="1"/>
          </p:cNvSpPr>
          <p:nvPr/>
        </p:nvSpPr>
        <p:spPr bwMode="auto">
          <a:xfrm>
            <a:off x="6673850" y="2135188"/>
            <a:ext cx="88900" cy="57150"/>
          </a:xfrm>
          <a:prstGeom prst="rect">
            <a:avLst/>
          </a:prstGeom>
          <a:solidFill>
            <a:schemeClr val="bg2">
              <a:lumMod val="85000"/>
              <a:lumOff val="15000"/>
            </a:schemeClr>
          </a:solidFill>
          <a:ln w="9525">
            <a:noFill/>
            <a:miter lim="800000"/>
            <a:headEnd/>
            <a:tailEnd/>
          </a:ln>
          <a:effectLst/>
        </p:spPr>
        <p:txBody>
          <a:bodyPr wrap="none" anchor="ctr"/>
          <a:lstStyle/>
          <a:p>
            <a:pPr algn="ctr" eaLnBrk="0" hangingPunct="0">
              <a:defRPr/>
            </a:pPr>
            <a:endParaRPr lang="fr-FR" u="none">
              <a:latin typeface="Arial" pitchFamily="34" charset="0"/>
            </a:endParaRPr>
          </a:p>
        </p:txBody>
      </p:sp>
      <p:sp>
        <p:nvSpPr>
          <p:cNvPr id="17438" name="AutoShape 31"/>
          <p:cNvSpPr>
            <a:spLocks noChangeArrowheads="1"/>
          </p:cNvSpPr>
          <p:nvPr/>
        </p:nvSpPr>
        <p:spPr bwMode="auto">
          <a:xfrm flipH="1">
            <a:off x="5553075" y="1820863"/>
            <a:ext cx="1857375" cy="342900"/>
          </a:xfrm>
          <a:prstGeom prst="parallelogram">
            <a:avLst>
              <a:gd name="adj" fmla="val 207488"/>
            </a:avLst>
          </a:prstGeom>
          <a:noFill/>
          <a:ln w="38100">
            <a:solidFill>
              <a:srgbClr val="92D050"/>
            </a:solidFill>
            <a:miter lim="800000"/>
            <a:headEnd/>
            <a:tailEnd/>
          </a:ln>
        </p:spPr>
        <p:txBody>
          <a:bodyPr wrap="none" anchor="ctr"/>
          <a:lstStyle/>
          <a:p>
            <a:pPr algn="ctr" eaLnBrk="0" hangingPunct="0"/>
            <a:endParaRPr lang="fr-FR" u="none"/>
          </a:p>
        </p:txBody>
      </p:sp>
      <p:sp>
        <p:nvSpPr>
          <p:cNvPr id="17439" name="Line 36"/>
          <p:cNvSpPr>
            <a:spLocks noChangeShapeType="1"/>
          </p:cNvSpPr>
          <p:nvPr/>
        </p:nvSpPr>
        <p:spPr bwMode="auto">
          <a:xfrm flipH="1">
            <a:off x="6526213" y="2449513"/>
            <a:ext cx="412750" cy="944562"/>
          </a:xfrm>
          <a:prstGeom prst="line">
            <a:avLst/>
          </a:prstGeom>
          <a:noFill/>
          <a:ln w="38100">
            <a:solidFill>
              <a:schemeClr val="accent1"/>
            </a:solidFill>
            <a:round/>
            <a:headEnd/>
            <a:tailEnd/>
          </a:ln>
        </p:spPr>
        <p:txBody>
          <a:bodyPr/>
          <a:lstStyle/>
          <a:p>
            <a:endParaRPr lang="fr-FR"/>
          </a:p>
        </p:txBody>
      </p:sp>
      <p:sp>
        <p:nvSpPr>
          <p:cNvPr id="17440" name="Line 37"/>
          <p:cNvSpPr>
            <a:spLocks noChangeShapeType="1"/>
          </p:cNvSpPr>
          <p:nvPr/>
        </p:nvSpPr>
        <p:spPr bwMode="auto">
          <a:xfrm flipV="1">
            <a:off x="6230938" y="2535238"/>
            <a:ext cx="766762" cy="457200"/>
          </a:xfrm>
          <a:prstGeom prst="line">
            <a:avLst/>
          </a:prstGeom>
          <a:noFill/>
          <a:ln w="38100">
            <a:solidFill>
              <a:schemeClr val="accent1"/>
            </a:solidFill>
            <a:round/>
            <a:headEnd/>
            <a:tailEnd/>
          </a:ln>
        </p:spPr>
        <p:txBody>
          <a:bodyPr/>
          <a:lstStyle/>
          <a:p>
            <a:endParaRPr lang="fr-FR"/>
          </a:p>
        </p:txBody>
      </p:sp>
      <p:sp>
        <p:nvSpPr>
          <p:cNvPr id="17441" name="Line 38"/>
          <p:cNvSpPr>
            <a:spLocks noChangeShapeType="1"/>
          </p:cNvSpPr>
          <p:nvPr/>
        </p:nvSpPr>
        <p:spPr bwMode="auto">
          <a:xfrm flipH="1" flipV="1">
            <a:off x="6643688" y="2563813"/>
            <a:ext cx="649287" cy="142875"/>
          </a:xfrm>
          <a:prstGeom prst="line">
            <a:avLst/>
          </a:prstGeom>
          <a:noFill/>
          <a:ln w="38100">
            <a:solidFill>
              <a:schemeClr val="accent1"/>
            </a:solidFill>
            <a:round/>
            <a:headEnd/>
            <a:tailEnd/>
          </a:ln>
        </p:spPr>
        <p:txBody>
          <a:bodyPr/>
          <a:lstStyle/>
          <a:p>
            <a:endParaRPr lang="fr-FR"/>
          </a:p>
        </p:txBody>
      </p:sp>
      <p:sp>
        <p:nvSpPr>
          <p:cNvPr id="61" name="Ellipse 66"/>
          <p:cNvSpPr/>
          <p:nvPr/>
        </p:nvSpPr>
        <p:spPr bwMode="auto">
          <a:xfrm>
            <a:off x="6788972" y="2538277"/>
            <a:ext cx="145491" cy="141141"/>
          </a:xfrm>
          <a:prstGeom prst="ellipse">
            <a:avLst/>
          </a:prstGeom>
          <a:solidFill>
            <a:srgbClr val="FF0000"/>
          </a:solidFill>
          <a:ln>
            <a:noFill/>
          </a:ln>
          <a:effectLst>
            <a:innerShdw blurRad="63500" dist="50800" dir="54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endParaRPr lang="fr-FR" u="none"/>
          </a:p>
        </p:txBody>
      </p:sp>
      <p:pic>
        <p:nvPicPr>
          <p:cNvPr id="17445" name="Picture 59"/>
          <p:cNvPicPr>
            <a:picLocks noChangeAspect="1" noChangeArrowheads="1"/>
          </p:cNvPicPr>
          <p:nvPr/>
        </p:nvPicPr>
        <p:blipFill>
          <a:blip r:embed="rId8" cstate="print"/>
          <a:srcRect l="21602"/>
          <a:stretch>
            <a:fillRect/>
          </a:stretch>
        </p:blipFill>
        <p:spPr bwMode="auto">
          <a:xfrm>
            <a:off x="7000612" y="0"/>
            <a:ext cx="1658937" cy="1774825"/>
          </a:xfrm>
          <a:prstGeom prst="rect">
            <a:avLst/>
          </a:prstGeom>
          <a:noFill/>
          <a:ln w="9525">
            <a:noFill/>
            <a:miter lim="800000"/>
            <a:headEnd/>
            <a:tailEnd/>
          </a:ln>
        </p:spPr>
      </p:pic>
      <p:sp>
        <p:nvSpPr>
          <p:cNvPr id="17446" name="ZoneTexte 24"/>
          <p:cNvSpPr txBox="1">
            <a:spLocks noChangeArrowheads="1"/>
          </p:cNvSpPr>
          <p:nvPr/>
        </p:nvSpPr>
        <p:spPr bwMode="auto">
          <a:xfrm rot="16200000">
            <a:off x="-142559" y="720725"/>
            <a:ext cx="1408112" cy="338137"/>
          </a:xfrm>
          <a:prstGeom prst="rect">
            <a:avLst/>
          </a:prstGeom>
          <a:noFill/>
          <a:ln w="9525">
            <a:noFill/>
            <a:miter lim="800000"/>
            <a:headEnd/>
            <a:tailEnd/>
          </a:ln>
        </p:spPr>
        <p:txBody>
          <a:bodyPr wrap="none">
            <a:spAutoFit/>
          </a:bodyPr>
          <a:lstStyle/>
          <a:p>
            <a:pPr algn="ctr" eaLnBrk="0" hangingPunct="0"/>
            <a:r>
              <a:rPr lang="en-US" sz="1600" u="none"/>
              <a:t>© E. Molzcan</a:t>
            </a:r>
            <a:endParaRPr lang="fr-FR" sz="1600" u="none"/>
          </a:p>
        </p:txBody>
      </p:sp>
      <p:sp>
        <p:nvSpPr>
          <p:cNvPr id="17447" name="ZoneTexte 24"/>
          <p:cNvSpPr txBox="1">
            <a:spLocks noChangeArrowheads="1"/>
          </p:cNvSpPr>
          <p:nvPr/>
        </p:nvSpPr>
        <p:spPr bwMode="auto">
          <a:xfrm rot="16200000">
            <a:off x="6394981" y="745331"/>
            <a:ext cx="882650" cy="338137"/>
          </a:xfrm>
          <a:prstGeom prst="rect">
            <a:avLst/>
          </a:prstGeom>
          <a:noFill/>
          <a:ln w="9525">
            <a:noFill/>
            <a:miter lim="800000"/>
            <a:headEnd/>
            <a:tailEnd/>
          </a:ln>
        </p:spPr>
        <p:txBody>
          <a:bodyPr>
            <a:spAutoFit/>
          </a:bodyPr>
          <a:lstStyle/>
          <a:p>
            <a:pPr algn="ctr" eaLnBrk="0" hangingPunct="0"/>
            <a:r>
              <a:rPr lang="en-US" sz="1600" u="none"/>
              <a:t>© Leica</a:t>
            </a:r>
            <a:endParaRPr lang="fr-FR" sz="1600" u="none"/>
          </a:p>
        </p:txBody>
      </p:sp>
      <p:sp>
        <p:nvSpPr>
          <p:cNvPr id="17448" name="Flèche vers le bas 64"/>
          <p:cNvSpPr>
            <a:spLocks noChangeArrowheads="1"/>
          </p:cNvSpPr>
          <p:nvPr/>
        </p:nvSpPr>
        <p:spPr bwMode="auto">
          <a:xfrm rot="10800000">
            <a:off x="4135438" y="3903663"/>
            <a:ext cx="354012" cy="454025"/>
          </a:xfrm>
          <a:prstGeom prst="downArrow">
            <a:avLst>
              <a:gd name="adj1" fmla="val 50000"/>
              <a:gd name="adj2" fmla="val 50006"/>
            </a:avLst>
          </a:prstGeom>
          <a:solidFill>
            <a:schemeClr val="accent1"/>
          </a:solidFill>
          <a:ln w="9525" algn="ctr">
            <a:solidFill>
              <a:schemeClr val="tx1"/>
            </a:solidFill>
            <a:round/>
            <a:headEnd/>
            <a:tailEnd/>
          </a:ln>
        </p:spPr>
        <p:txBody>
          <a:bodyPr>
            <a:spAutoFit/>
          </a:bodyPr>
          <a:lstStyle/>
          <a:p>
            <a:pPr algn="ctr" eaLnBrk="0" hangingPunct="0"/>
            <a:endParaRPr lang="fr-FR"/>
          </a:p>
        </p:txBody>
      </p:sp>
      <p:sp>
        <p:nvSpPr>
          <p:cNvPr id="17449" name="Flèche vers le bas 67"/>
          <p:cNvSpPr>
            <a:spLocks noChangeArrowheads="1"/>
          </p:cNvSpPr>
          <p:nvPr/>
        </p:nvSpPr>
        <p:spPr bwMode="auto">
          <a:xfrm rot="-8998596">
            <a:off x="5802313" y="3482975"/>
            <a:ext cx="355600" cy="454025"/>
          </a:xfrm>
          <a:prstGeom prst="downArrow">
            <a:avLst>
              <a:gd name="adj1" fmla="val 50000"/>
              <a:gd name="adj2" fmla="val 49783"/>
            </a:avLst>
          </a:prstGeom>
          <a:solidFill>
            <a:schemeClr val="accent1"/>
          </a:solidFill>
          <a:ln w="9525" algn="ctr">
            <a:solidFill>
              <a:schemeClr val="tx1"/>
            </a:solidFill>
            <a:round/>
            <a:headEnd/>
            <a:tailEnd/>
          </a:ln>
        </p:spPr>
        <p:txBody>
          <a:bodyPr>
            <a:spAutoFit/>
          </a:bodyPr>
          <a:lstStyle/>
          <a:p>
            <a:pPr algn="ctr" eaLnBrk="0" hangingPunct="0"/>
            <a:endParaRPr lang="fr-FR"/>
          </a:p>
        </p:txBody>
      </p:sp>
      <p:sp>
        <p:nvSpPr>
          <p:cNvPr id="17450" name="Flèche vers le bas 68"/>
          <p:cNvSpPr>
            <a:spLocks noChangeArrowheads="1"/>
          </p:cNvSpPr>
          <p:nvPr/>
        </p:nvSpPr>
        <p:spPr bwMode="auto">
          <a:xfrm rot="-9009435">
            <a:off x="2063750" y="3810000"/>
            <a:ext cx="354013" cy="455613"/>
          </a:xfrm>
          <a:prstGeom prst="downArrow">
            <a:avLst>
              <a:gd name="adj1" fmla="val 50000"/>
              <a:gd name="adj2" fmla="val 50181"/>
            </a:avLst>
          </a:prstGeom>
          <a:solidFill>
            <a:schemeClr val="accent1"/>
          </a:solidFill>
          <a:ln w="9525" algn="ctr">
            <a:solidFill>
              <a:schemeClr val="tx1"/>
            </a:solidFill>
            <a:round/>
            <a:headEnd/>
            <a:tailEnd/>
          </a:ln>
        </p:spPr>
        <p:txBody>
          <a:bodyPr>
            <a:spAutoFit/>
          </a:bodyPr>
          <a:lstStyle/>
          <a:p>
            <a:pPr algn="ctr" eaLnBrk="0" hangingPunct="0"/>
            <a:endParaRPr lang="fr-FR"/>
          </a:p>
        </p:txBody>
      </p:sp>
      <p:sp>
        <p:nvSpPr>
          <p:cNvPr id="17451" name="Flèche vers le bas 69"/>
          <p:cNvSpPr>
            <a:spLocks noChangeArrowheads="1"/>
          </p:cNvSpPr>
          <p:nvPr/>
        </p:nvSpPr>
        <p:spPr bwMode="auto">
          <a:xfrm rot="9009435" flipH="1">
            <a:off x="427038" y="3811588"/>
            <a:ext cx="355600" cy="455612"/>
          </a:xfrm>
          <a:prstGeom prst="downArrow">
            <a:avLst>
              <a:gd name="adj1" fmla="val 50000"/>
              <a:gd name="adj2" fmla="val 49957"/>
            </a:avLst>
          </a:prstGeom>
          <a:solidFill>
            <a:schemeClr val="accent1"/>
          </a:solidFill>
          <a:ln w="9525" algn="ctr">
            <a:solidFill>
              <a:schemeClr val="tx1"/>
            </a:solidFill>
            <a:round/>
            <a:headEnd/>
            <a:tailEnd/>
          </a:ln>
        </p:spPr>
        <p:txBody>
          <a:bodyPr>
            <a:spAutoFit/>
          </a:bodyPr>
          <a:lstStyle/>
          <a:p>
            <a:pPr algn="ctr" eaLnBrk="0" hangingPunct="0"/>
            <a:endParaRPr lang="fr-FR"/>
          </a:p>
        </p:txBody>
      </p:sp>
      <p:sp>
        <p:nvSpPr>
          <p:cNvPr id="17452" name="Flèche vers le bas 70"/>
          <p:cNvSpPr>
            <a:spLocks noChangeArrowheads="1"/>
          </p:cNvSpPr>
          <p:nvPr/>
        </p:nvSpPr>
        <p:spPr bwMode="auto">
          <a:xfrm rot="13225846">
            <a:off x="7756811" y="1914525"/>
            <a:ext cx="354013" cy="455613"/>
          </a:xfrm>
          <a:prstGeom prst="downArrow">
            <a:avLst>
              <a:gd name="adj1" fmla="val 50000"/>
              <a:gd name="adj2" fmla="val 50181"/>
            </a:avLst>
          </a:prstGeom>
          <a:solidFill>
            <a:schemeClr val="accent1"/>
          </a:solidFill>
          <a:ln w="9525" algn="ctr">
            <a:solidFill>
              <a:schemeClr val="tx1"/>
            </a:solidFill>
            <a:round/>
            <a:headEnd/>
            <a:tailEnd/>
          </a:ln>
        </p:spPr>
        <p:txBody>
          <a:bodyPr>
            <a:spAutoFit/>
          </a:bodyPr>
          <a:lstStyle/>
          <a:p>
            <a:pPr algn="ctr" eaLnBrk="0" hangingPunct="0"/>
            <a:endParaRPr lang="fr-FR"/>
          </a:p>
        </p:txBody>
      </p:sp>
      <p:sp>
        <p:nvSpPr>
          <p:cNvPr id="17453" name="Flèche vers le bas 71"/>
          <p:cNvSpPr>
            <a:spLocks noChangeArrowheads="1"/>
          </p:cNvSpPr>
          <p:nvPr/>
        </p:nvSpPr>
        <p:spPr bwMode="auto">
          <a:xfrm rot="7985704" flipH="1">
            <a:off x="2953988" y="1317011"/>
            <a:ext cx="355600" cy="455613"/>
          </a:xfrm>
          <a:prstGeom prst="downArrow">
            <a:avLst>
              <a:gd name="adj1" fmla="val 50000"/>
              <a:gd name="adj2" fmla="val 49957"/>
            </a:avLst>
          </a:prstGeom>
          <a:solidFill>
            <a:schemeClr val="accent1"/>
          </a:solidFill>
          <a:ln w="9525" algn="ctr">
            <a:solidFill>
              <a:schemeClr val="tx1"/>
            </a:solidFill>
            <a:round/>
            <a:headEnd/>
            <a:tailEnd/>
          </a:ln>
        </p:spPr>
        <p:txBody>
          <a:bodyPr>
            <a:spAutoFit/>
          </a:bodyPr>
          <a:lstStyle/>
          <a:p>
            <a:pPr algn="ctr" eaLnBrk="0" hangingPunct="0"/>
            <a:endParaRPr lang="fr-FR"/>
          </a:p>
        </p:txBody>
      </p:sp>
      <p:sp>
        <p:nvSpPr>
          <p:cNvPr id="17454" name="ZoneTexte 72"/>
          <p:cNvSpPr txBox="1">
            <a:spLocks noChangeArrowheads="1"/>
          </p:cNvSpPr>
          <p:nvPr/>
        </p:nvSpPr>
        <p:spPr bwMode="auto">
          <a:xfrm>
            <a:off x="6932613" y="4572000"/>
            <a:ext cx="669925" cy="646113"/>
          </a:xfrm>
          <a:prstGeom prst="rect">
            <a:avLst/>
          </a:prstGeom>
          <a:noFill/>
          <a:ln w="9525">
            <a:noFill/>
            <a:miter lim="800000"/>
            <a:headEnd/>
            <a:tailEnd/>
          </a:ln>
        </p:spPr>
        <p:txBody>
          <a:bodyPr wrap="none">
            <a:spAutoFit/>
          </a:bodyPr>
          <a:lstStyle/>
          <a:p>
            <a:r>
              <a:rPr lang="en-US" sz="3600" u="none">
                <a:solidFill>
                  <a:schemeClr val="accent1"/>
                </a:solidFill>
                <a:latin typeface="Comic Sans MS" pitchFamily="66" charset="0"/>
              </a:rPr>
              <a:t>??</a:t>
            </a:r>
            <a:endParaRPr lang="fr-FR" sz="3600" u="none">
              <a:solidFill>
                <a:schemeClr val="accent1"/>
              </a:solidFill>
              <a:latin typeface="Comic Sans MS" pitchFamily="66" charset="0"/>
            </a:endParaRPr>
          </a:p>
        </p:txBody>
      </p:sp>
      <p:sp>
        <p:nvSpPr>
          <p:cNvPr id="17455" name="ZoneTexte 10"/>
          <p:cNvSpPr txBox="1">
            <a:spLocks noChangeArrowheads="1"/>
          </p:cNvSpPr>
          <p:nvPr/>
        </p:nvSpPr>
        <p:spPr bwMode="auto">
          <a:xfrm>
            <a:off x="501650" y="1882775"/>
            <a:ext cx="1766888" cy="338138"/>
          </a:xfrm>
          <a:prstGeom prst="rect">
            <a:avLst/>
          </a:prstGeom>
          <a:noFill/>
          <a:ln w="9525">
            <a:noFill/>
            <a:miter lim="800000"/>
            <a:headEnd/>
            <a:tailEnd/>
          </a:ln>
        </p:spPr>
        <p:txBody>
          <a:bodyPr wrap="none">
            <a:spAutoFit/>
          </a:bodyPr>
          <a:lstStyle/>
          <a:p>
            <a:pPr algn="ctr" eaLnBrk="0" hangingPunct="0"/>
            <a:r>
              <a:rPr lang="en-US" sz="1600" u="none"/>
              <a:t>©  T. Pajdla, CTU</a:t>
            </a:r>
            <a:endParaRPr lang="fr-FR" sz="1600" u="none"/>
          </a:p>
        </p:txBody>
      </p:sp>
      <p:sp>
        <p:nvSpPr>
          <p:cNvPr id="55" name="ZoneTexte 2"/>
          <p:cNvSpPr txBox="1">
            <a:spLocks noChangeArrowheads="1"/>
          </p:cNvSpPr>
          <p:nvPr/>
        </p:nvSpPr>
        <p:spPr bwMode="auto">
          <a:xfrm>
            <a:off x="2760296" y="78868"/>
            <a:ext cx="3858904" cy="954107"/>
          </a:xfrm>
          <a:prstGeom prst="rect">
            <a:avLst/>
          </a:prstGeom>
          <a:noFill/>
          <a:ln w="9525">
            <a:noFill/>
            <a:miter lim="800000"/>
            <a:headEnd/>
            <a:tailEnd/>
          </a:ln>
        </p:spPr>
        <p:txBody>
          <a:bodyPr wrap="square">
            <a:spAutoFit/>
          </a:bodyPr>
          <a:lstStyle/>
          <a:p>
            <a:pPr algn="ctr" eaLnBrk="0" hangingPunct="0"/>
            <a:r>
              <a:rPr lang="en-US" sz="2800" u="none" dirty="0" err="1">
                <a:solidFill>
                  <a:schemeClr val="tx2"/>
                </a:solidFill>
                <a:latin typeface="Comic Sans MS" pitchFamily="66" charset="0"/>
              </a:rPr>
              <a:t>Nondegenerate</a:t>
            </a:r>
            <a:r>
              <a:rPr lang="en-US" sz="2800" u="none" dirty="0">
                <a:solidFill>
                  <a:schemeClr val="tx2"/>
                </a:solidFill>
                <a:latin typeface="Comic Sans MS" pitchFamily="66" charset="0"/>
              </a:rPr>
              <a:t> linear </a:t>
            </a:r>
            <a:endParaRPr lang="en-US" sz="2800" u="none" dirty="0" smtClean="0">
              <a:solidFill>
                <a:schemeClr val="tx2"/>
              </a:solidFill>
              <a:latin typeface="Comic Sans MS" pitchFamily="66" charset="0"/>
            </a:endParaRPr>
          </a:p>
          <a:p>
            <a:pPr algn="ctr" eaLnBrk="0" hangingPunct="0"/>
            <a:r>
              <a:rPr lang="en-US" sz="2800" u="none" dirty="0" err="1" smtClean="0">
                <a:solidFill>
                  <a:schemeClr val="tx2"/>
                </a:solidFill>
                <a:latin typeface="Comic Sans MS" pitchFamily="66" charset="0"/>
              </a:rPr>
              <a:t>congruences</a:t>
            </a:r>
            <a:endParaRPr lang="fr-FR" sz="2800" u="none" dirty="0">
              <a:solidFill>
                <a:schemeClr val="tx2"/>
              </a:solidFill>
              <a:latin typeface="Comic Sans MS" pitchFamily="66"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FIRSTJEAN20PONCE@YOU5KKNFUVWXY5L9" val="2642"/>
  <p:tag name="FIRSTJEAN20PONCE@CGXBVIMFUVWXY5LK" val="3251"/>
</p:tagLst>
</file>

<file path=ppt/theme/theme1.xml><?xml version="1.0" encoding="utf-8"?>
<a:theme xmlns:a="http://schemas.openxmlformats.org/drawingml/2006/main" name="Default Design">
  <a:themeElements>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1_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sng" strike="noStrike" cap="none" normalizeH="0" baseline="0" smtClean="0">
            <a:ln>
              <a:noFill/>
            </a:ln>
            <a:solidFill>
              <a:schemeClr val="tx1"/>
            </a:solidFill>
            <a:effectLst/>
            <a:latin typeface="Arial"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3041</TotalTime>
  <Words>2480</Words>
  <Application>Microsoft Office PowerPoint</Application>
  <PresentationFormat>Affichage à l'écran (4:3)</PresentationFormat>
  <Paragraphs>529</Paragraphs>
  <Slides>51</Slides>
  <Notes>51</Notes>
  <HiddenSlides>0</HiddenSlides>
  <MMClips>6</MMClips>
  <ScaleCrop>false</ScaleCrop>
  <HeadingPairs>
    <vt:vector size="6" baseType="variant">
      <vt:variant>
        <vt:lpstr>Polices utilisées</vt:lpstr>
      </vt:variant>
      <vt:variant>
        <vt:i4>8</vt:i4>
      </vt:variant>
      <vt:variant>
        <vt:lpstr>Thème</vt:lpstr>
      </vt:variant>
      <vt:variant>
        <vt:i4>2</vt:i4>
      </vt:variant>
      <vt:variant>
        <vt:lpstr>Titres des diapositives</vt:lpstr>
      </vt:variant>
      <vt:variant>
        <vt:i4>51</vt:i4>
      </vt:variant>
    </vt:vector>
  </HeadingPairs>
  <TitlesOfParts>
    <vt:vector size="61" baseType="lpstr">
      <vt:lpstr>Arial</vt:lpstr>
      <vt:lpstr>Comic Sans MS</vt:lpstr>
      <vt:lpstr>Times New Roman</vt:lpstr>
      <vt:lpstr>cmmi10</vt:lpstr>
      <vt:lpstr>Symbol</vt:lpstr>
      <vt:lpstr>Calibri</vt:lpstr>
      <vt:lpstr>Verdana</vt:lpstr>
      <vt:lpstr>Wingdings</vt:lpstr>
      <vt:lpstr>Default Design</vt:lpstr>
      <vt:lpstr>1_Default Design</vt:lpstr>
      <vt:lpstr>Diapositive 1</vt:lpstr>
      <vt:lpstr>Diapositive 2</vt:lpstr>
      <vt:lpstr>Diapositive 3</vt:lpstr>
      <vt:lpstr>Diapositive 4</vt:lpstr>
      <vt:lpstr>Diapositive 5</vt:lpstr>
      <vt:lpstr>Outline</vt:lpstr>
      <vt:lpstr>Diapositive 7</vt:lpstr>
      <vt:lpstr>Diapositive 8</vt:lpstr>
      <vt:lpstr>Diapositive 9</vt:lpstr>
      <vt:lpstr>Diapositive 10</vt:lpstr>
      <vt:lpstr>Diapositive 11</vt:lpstr>
      <vt:lpstr>Diapositive 12</vt:lpstr>
      <vt:lpstr>Diapositive 13</vt:lpstr>
      <vt:lpstr>Diapositive 14</vt:lpstr>
      <vt:lpstr>Diapositive 15</vt:lpstr>
      <vt:lpstr>Outline</vt:lpstr>
      <vt:lpstr>Diapositive 17</vt:lpstr>
      <vt:lpstr>Diapositive 18</vt:lpstr>
      <vt:lpstr>Diapositive 19</vt:lpstr>
      <vt:lpstr>Diapositive 20</vt:lpstr>
      <vt:lpstr>Diapositive 21</vt:lpstr>
      <vt:lpstr>Outline</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Outline</vt:lpstr>
      <vt:lpstr>Diapositive 38</vt:lpstr>
      <vt:lpstr>Diapositive 39</vt:lpstr>
      <vt:lpstr>Outline</vt:lpstr>
      <vt:lpstr>Diapositive 41</vt:lpstr>
      <vt:lpstr>Diapositive 42</vt:lpstr>
      <vt:lpstr>Diapositive 43</vt:lpstr>
      <vt:lpstr>Diapositive 44</vt:lpstr>
      <vt:lpstr>Diapositive 45</vt:lpstr>
      <vt:lpstr>Diapositive 46</vt:lpstr>
      <vt:lpstr>Diapositive 47</vt:lpstr>
      <vt:lpstr>Diapositive 48</vt:lpstr>
      <vt:lpstr>Projects</vt:lpstr>
      <vt:lpstr>Diapositive 50</vt:lpstr>
      <vt:lpstr>Diapositive 51</vt:lpstr>
    </vt:vector>
  </TitlesOfParts>
  <Company>Dell Computer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Jean Ponce</dc:creator>
  <cp:lastModifiedBy>ponce</cp:lastModifiedBy>
  <cp:revision>2903</cp:revision>
  <dcterms:created xsi:type="dcterms:W3CDTF">2008-01-29T14:35:12Z</dcterms:created>
  <dcterms:modified xsi:type="dcterms:W3CDTF">2010-03-30T09:15:00Z</dcterms:modified>
</cp:coreProperties>
</file>