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activeX/activeX2.xml" ContentType="application/vnd.ms-office.activeX+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activeX/activeX5.xml" ContentType="application/vnd.ms-office.activeX+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activeX/activeX3.xml" ContentType="application/vnd.ms-office.activeX+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activeX/activeX1.xml" ContentType="application/vnd.ms-office.activeX+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activeX/activeX4.xml" ContentType="application/vnd.ms-office.activeX+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8" r:id="rId1"/>
    <p:sldMasterId id="2147483649" r:id="rId2"/>
  </p:sldMasterIdLst>
  <p:notesMasterIdLst>
    <p:notesMasterId r:id="rId37"/>
  </p:notesMasterIdLst>
  <p:handoutMasterIdLst>
    <p:handoutMasterId r:id="rId38"/>
  </p:handoutMasterIdLst>
  <p:sldIdLst>
    <p:sldId id="1247" r:id="rId3"/>
    <p:sldId id="1277" r:id="rId4"/>
    <p:sldId id="1278" r:id="rId5"/>
    <p:sldId id="1279" r:id="rId6"/>
    <p:sldId id="1252" r:id="rId7"/>
    <p:sldId id="1085" r:id="rId8"/>
    <p:sldId id="1253" r:id="rId9"/>
    <p:sldId id="1256" r:id="rId10"/>
    <p:sldId id="1267" r:id="rId11"/>
    <p:sldId id="1266" r:id="rId12"/>
    <p:sldId id="1273" r:id="rId13"/>
    <p:sldId id="1261" r:id="rId14"/>
    <p:sldId id="1129" r:id="rId15"/>
    <p:sldId id="1215" r:id="rId16"/>
    <p:sldId id="1131" r:id="rId17"/>
    <p:sldId id="1133" r:id="rId18"/>
    <p:sldId id="1135" r:id="rId19"/>
    <p:sldId id="1137" r:id="rId20"/>
    <p:sldId id="1203" r:id="rId21"/>
    <p:sldId id="1204" r:id="rId22"/>
    <p:sldId id="1205" r:id="rId23"/>
    <p:sldId id="1270" r:id="rId24"/>
    <p:sldId id="1269" r:id="rId25"/>
    <p:sldId id="1200" r:id="rId26"/>
    <p:sldId id="1268" r:id="rId27"/>
    <p:sldId id="1210" r:id="rId28"/>
    <p:sldId id="1211" r:id="rId29"/>
    <p:sldId id="1212" r:id="rId30"/>
    <p:sldId id="1213" r:id="rId31"/>
    <p:sldId id="1193" r:id="rId32"/>
    <p:sldId id="1195" r:id="rId33"/>
    <p:sldId id="1194" r:id="rId34"/>
    <p:sldId id="1214" r:id="rId35"/>
    <p:sldId id="1257" r:id="rId36"/>
  </p:sldIdLst>
  <p:sldSz cx="9144000" cy="6858000" type="screen4x3"/>
  <p:notesSz cx="7099300" cy="10234613"/>
  <p:embeddedFontLst>
    <p:embeddedFont>
      <p:font typeface="Comic Sans MS" pitchFamily="66" charset="0"/>
      <p:regular r:id="rId39"/>
      <p:bold r:id="rId40"/>
    </p:embeddedFont>
    <p:embeddedFont>
      <p:font typeface="cmsy10" pitchFamily="34" charset="0"/>
      <p:regular r:id="rId41"/>
    </p:embeddedFont>
    <p:embeddedFont>
      <p:font typeface="msbm9" pitchFamily="34" charset="0"/>
      <p:regular r:id="rId42"/>
    </p:embeddedFont>
    <p:embeddedFont>
      <p:font typeface="cmmi10" pitchFamily="34" charset="0"/>
      <p:regular r:id="rId43"/>
    </p:embeddedFont>
    <p:embeddedFont>
      <p:font typeface="Verdana" pitchFamily="34" charset="0"/>
      <p:regular r:id="rId44"/>
      <p:bold r:id="rId45"/>
      <p:italic r:id="rId46"/>
      <p:boldItalic r:id="rId47"/>
    </p:embeddedFont>
  </p:embeddedFontLst>
  <p:custDataLst>
    <p:tags r:id="rId48"/>
  </p:custDataLst>
  <p:defaultTextStyle>
    <a:defPPr>
      <a:defRPr lang="en-US"/>
    </a:defPPr>
    <a:lvl1pPr algn="l" rtl="0" fontAlgn="base">
      <a:spcBef>
        <a:spcPct val="0"/>
      </a:spcBef>
      <a:spcAft>
        <a:spcPct val="0"/>
      </a:spcAft>
      <a:defRPr u="sng" kern="1200">
        <a:solidFill>
          <a:schemeClr val="tx1"/>
        </a:solidFill>
        <a:latin typeface="Arial" pitchFamily="34" charset="0"/>
        <a:ea typeface="+mn-ea"/>
        <a:cs typeface="+mn-cs"/>
      </a:defRPr>
    </a:lvl1pPr>
    <a:lvl2pPr marL="457200" algn="l" rtl="0" fontAlgn="base">
      <a:spcBef>
        <a:spcPct val="0"/>
      </a:spcBef>
      <a:spcAft>
        <a:spcPct val="0"/>
      </a:spcAft>
      <a:defRPr u="sng" kern="1200">
        <a:solidFill>
          <a:schemeClr val="tx1"/>
        </a:solidFill>
        <a:latin typeface="Arial" pitchFamily="34" charset="0"/>
        <a:ea typeface="+mn-ea"/>
        <a:cs typeface="+mn-cs"/>
      </a:defRPr>
    </a:lvl2pPr>
    <a:lvl3pPr marL="914400" algn="l" rtl="0" fontAlgn="base">
      <a:spcBef>
        <a:spcPct val="0"/>
      </a:spcBef>
      <a:spcAft>
        <a:spcPct val="0"/>
      </a:spcAft>
      <a:defRPr u="sng" kern="1200">
        <a:solidFill>
          <a:schemeClr val="tx1"/>
        </a:solidFill>
        <a:latin typeface="Arial" pitchFamily="34" charset="0"/>
        <a:ea typeface="+mn-ea"/>
        <a:cs typeface="+mn-cs"/>
      </a:defRPr>
    </a:lvl3pPr>
    <a:lvl4pPr marL="1371600" algn="l" rtl="0" fontAlgn="base">
      <a:spcBef>
        <a:spcPct val="0"/>
      </a:spcBef>
      <a:spcAft>
        <a:spcPct val="0"/>
      </a:spcAft>
      <a:defRPr u="sng" kern="1200">
        <a:solidFill>
          <a:schemeClr val="tx1"/>
        </a:solidFill>
        <a:latin typeface="Arial" pitchFamily="34" charset="0"/>
        <a:ea typeface="+mn-ea"/>
        <a:cs typeface="+mn-cs"/>
      </a:defRPr>
    </a:lvl4pPr>
    <a:lvl5pPr marL="1828800" algn="l" rtl="0" fontAlgn="base">
      <a:spcBef>
        <a:spcPct val="0"/>
      </a:spcBef>
      <a:spcAft>
        <a:spcPct val="0"/>
      </a:spcAft>
      <a:defRPr u="sng" kern="1200">
        <a:solidFill>
          <a:schemeClr val="tx1"/>
        </a:solidFill>
        <a:latin typeface="Arial" pitchFamily="34" charset="0"/>
        <a:ea typeface="+mn-ea"/>
        <a:cs typeface="+mn-cs"/>
      </a:defRPr>
    </a:lvl5pPr>
    <a:lvl6pPr marL="2286000" algn="l" defTabSz="914400" rtl="0" eaLnBrk="1" latinLnBrk="0" hangingPunct="1">
      <a:defRPr u="sng" kern="1200">
        <a:solidFill>
          <a:schemeClr val="tx1"/>
        </a:solidFill>
        <a:latin typeface="Arial" pitchFamily="34" charset="0"/>
        <a:ea typeface="+mn-ea"/>
        <a:cs typeface="+mn-cs"/>
      </a:defRPr>
    </a:lvl6pPr>
    <a:lvl7pPr marL="2743200" algn="l" defTabSz="914400" rtl="0" eaLnBrk="1" latinLnBrk="0" hangingPunct="1">
      <a:defRPr u="sng" kern="1200">
        <a:solidFill>
          <a:schemeClr val="tx1"/>
        </a:solidFill>
        <a:latin typeface="Arial" pitchFamily="34" charset="0"/>
        <a:ea typeface="+mn-ea"/>
        <a:cs typeface="+mn-cs"/>
      </a:defRPr>
    </a:lvl7pPr>
    <a:lvl8pPr marL="3200400" algn="l" defTabSz="914400" rtl="0" eaLnBrk="1" latinLnBrk="0" hangingPunct="1">
      <a:defRPr u="sng" kern="1200">
        <a:solidFill>
          <a:schemeClr val="tx1"/>
        </a:solidFill>
        <a:latin typeface="Arial" pitchFamily="34" charset="0"/>
        <a:ea typeface="+mn-ea"/>
        <a:cs typeface="+mn-cs"/>
      </a:defRPr>
    </a:lvl8pPr>
    <a:lvl9pPr marL="3657600" algn="l" defTabSz="914400" rtl="0" eaLnBrk="1" latinLnBrk="0" hangingPunct="1">
      <a:defRPr u="sng"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FF66FF"/>
    <a:srgbClr val="919AED"/>
    <a:srgbClr val="FF6600"/>
    <a:srgbClr val="0066FF"/>
    <a:srgbClr val="B2B2B2"/>
    <a:srgbClr val="99CCFF"/>
    <a:srgbClr val="00CCFF"/>
    <a:srgbClr val="33CCCC"/>
    <a:srgbClr val="00FFFF"/>
    <a:srgbClr val="29292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9809" autoAdjust="0"/>
    <p:restoredTop sz="91182" autoAdjust="0"/>
  </p:normalViewPr>
  <p:slideViewPr>
    <p:cSldViewPr snapToGrid="0">
      <p:cViewPr>
        <p:scale>
          <a:sx n="70" d="100"/>
          <a:sy n="70" d="100"/>
        </p:scale>
        <p:origin x="-1008"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46"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6.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5.fntdata"/><Relationship Id="rId48"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theme" Target="theme/theme1.xml"/></Relationships>
</file>

<file path=ppt/activeX/activeX1.xml><?xml version="1.0" encoding="utf-8"?>
<ax:ocx xmlns:ax="http://schemas.microsoft.com/office/2006/activeX" xmlns:r="http://schemas.openxmlformats.org/officeDocument/2006/relationships" ax:classid="{6BF52A52-394A-11D3-B153-00C04F79FAA6}" ax:persistence="persistPropertyBag">
  <ax:ocxPr ax:name="URL" ax:value="D:\tex\talks\talks09\willow09sept-ens\casinoroyale_crop.avi"/>
  <ax:ocxPr ax:name="rate" ax:value="1"/>
  <ax:ocxPr ax:name="balance" ax:value="0"/>
  <ax:ocxPr ax:name="currentPosition" ax:value="0"/>
  <ax:ocxPr ax:name="defaultFrame" ax:value=""/>
  <ax:ocxPr ax:name="playCount" ax:value="1"/>
  <ax:ocxPr ax:name="autoStart" ax:value="-1"/>
  <ax:ocxPr ax:name="currentMarker" ax:value="0"/>
  <ax:ocxPr ax:name="invokeURLs" ax:value="-1"/>
  <ax:ocxPr ax:name="baseURL" ax:value=""/>
  <ax:ocxPr ax:name="volume" ax:value="50"/>
  <ax:ocxPr ax:name="mute" ax:value="0"/>
  <ax:ocxPr ax:name="uiMode" ax:value="full"/>
  <ax:ocxPr ax:name="stretchToFit" ax:value="0"/>
  <ax:ocxPr ax:name="windowlessVideo" ax:value="0"/>
  <ax:ocxPr ax:name="enabled" ax:value="-1"/>
  <ax:ocxPr ax:name="enableContextMenu" ax:value="-1"/>
  <ax:ocxPr ax:name="fullScreen" ax:value="0"/>
  <ax:ocxPr ax:name="SAMIStyle" ax:value=""/>
  <ax:ocxPr ax:name="SAMILang" ax:value=""/>
  <ax:ocxPr ax:name="SAMIFilename" ax:value=""/>
  <ax:ocxPr ax:name="captioningID" ax:value=""/>
  <ax:ocxPr ax:name="enableErrorDialogs" ax:value="0"/>
  <ax:ocxPr ax:name="_cx" ax:value="13361"/>
  <ax:ocxPr ax:name="_cy" ax:value="7938"/>
</ax:ocx>
</file>

<file path=ppt/activeX/activeX2.xml><?xml version="1.0" encoding="utf-8"?>
<ax:ocx xmlns:ax="http://schemas.microsoft.com/office/2006/activeX" xmlns:r="http://schemas.openxmlformats.org/officeDocument/2006/relationships" ax:classid="{6BF52A52-394A-11D3-B153-00C04F79FAA6}" ax:persistence="persistPropertyBag">
  <ax:ocxPr ax:name="URL" ax:value="D:\tex\talks\talks09\willow09sept-ens\matrixdemo-cin.avi"/>
  <ax:ocxPr ax:name="rate" ax:value="1"/>
  <ax:ocxPr ax:name="balance" ax:value="0"/>
  <ax:ocxPr ax:name="currentPosition" ax:value="0"/>
  <ax:ocxPr ax:name="defaultFrame" ax:value=""/>
  <ax:ocxPr ax:name="playCount" ax:value="1"/>
  <ax:ocxPr ax:name="autoStart" ax:value="-1"/>
  <ax:ocxPr ax:name="currentMarker" ax:value="0"/>
  <ax:ocxPr ax:name="invokeURLs" ax:value="-1"/>
  <ax:ocxPr ax:name="baseURL" ax:value=""/>
  <ax:ocxPr ax:name="volume" ax:value="50"/>
  <ax:ocxPr ax:name="mute" ax:value="0"/>
  <ax:ocxPr ax:name="uiMode" ax:value="full"/>
  <ax:ocxPr ax:name="stretchToFit" ax:value="0"/>
  <ax:ocxPr ax:name="windowlessVideo" ax:value="0"/>
  <ax:ocxPr ax:name="enabled" ax:value="-1"/>
  <ax:ocxPr ax:name="enableContextMenu" ax:value="-1"/>
  <ax:ocxPr ax:name="fullScreen" ax:value="0"/>
  <ax:ocxPr ax:name="SAMIStyle" ax:value=""/>
  <ax:ocxPr ax:name="SAMILang" ax:value=""/>
  <ax:ocxPr ax:name="SAMIFilename" ax:value=""/>
  <ax:ocxPr ax:name="captioningID" ax:value=""/>
  <ax:ocxPr ax:name="enableErrorDialogs" ax:value="0"/>
  <ax:ocxPr ax:name="_cx" ax:value="12938"/>
  <ax:ocxPr ax:name="_cy" ax:value="7805"/>
</ax:ocx>
</file>

<file path=ppt/activeX/activeX3.xml><?xml version="1.0" encoding="utf-8"?>
<ax:ocx xmlns:ax="http://schemas.microsoft.com/office/2006/activeX" xmlns:r="http://schemas.openxmlformats.org/officeDocument/2006/relationships" ax:classid="{6BF52A52-394A-11D3-B153-00C04F79FAA6}" ax:persistence="persistPropertyBag">
  <ax:ocxPr ax:name="URL" ax:value="d:\tex\talks\willow09\nskullah-side000.m1v"/>
  <ax:ocxPr ax:name="rate" ax:value="1"/>
  <ax:ocxPr ax:name="balance" ax:value="0"/>
  <ax:ocxPr ax:name="currentPosition" ax:value="0"/>
  <ax:ocxPr ax:name="defaultFrame" ax:value=""/>
  <ax:ocxPr ax:name="playCount" ax:value="1"/>
  <ax:ocxPr ax:name="autoStart" ax:value="-1"/>
  <ax:ocxPr ax:name="currentMarker" ax:value="0"/>
  <ax:ocxPr ax:name="invokeURLs" ax:value="-1"/>
  <ax:ocxPr ax:name="baseURL" ax:value=""/>
  <ax:ocxPr ax:name="volume" ax:value="50"/>
  <ax:ocxPr ax:name="mute" ax:value="0"/>
  <ax:ocxPr ax:name="uiMode" ax:value="full"/>
  <ax:ocxPr ax:name="stretchToFit" ax:value="0"/>
  <ax:ocxPr ax:name="windowlessVideo" ax:value="0"/>
  <ax:ocxPr ax:name="enabled" ax:value="-1"/>
  <ax:ocxPr ax:name="enableContextMenu" ax:value="-1"/>
  <ax:ocxPr ax:name="fullScreen" ax:value="0"/>
  <ax:ocxPr ax:name="SAMIStyle" ax:value=""/>
  <ax:ocxPr ax:name="SAMILang" ax:value=""/>
  <ax:ocxPr ax:name="SAMIFilename" ax:value=""/>
  <ax:ocxPr ax:name="captioningID" ax:value=""/>
  <ax:ocxPr ax:name="enableErrorDialogs" ax:value="0"/>
  <ax:ocxPr ax:name="_cx" ax:value="6271"/>
  <ax:ocxPr ax:name="_cy" ax:value="6429"/>
</ax:ocx>
</file>

<file path=ppt/activeX/activeX4.xml><?xml version="1.0" encoding="utf-8"?>
<ax:ocx xmlns:ax="http://schemas.microsoft.com/office/2006/activeX" xmlns:r="http://schemas.openxmlformats.org/officeDocument/2006/relationships" ax:classid="{6BF52A52-394A-11D3-B153-00C04F79FAA6}" ax:persistence="persistPropertyBag">
  <ax:ocxPr ax:name="URL" ax:value="d:\tex\cvpr09a\new-all.avi"/>
  <ax:ocxPr ax:name="rate" ax:value="1"/>
  <ax:ocxPr ax:name="balance" ax:value="0"/>
  <ax:ocxPr ax:name="currentPosition" ax:value="0"/>
  <ax:ocxPr ax:name="defaultFrame" ax:value=""/>
  <ax:ocxPr ax:name="playCount" ax:value="1"/>
  <ax:ocxPr ax:name="autoStart" ax:value="-1"/>
  <ax:ocxPr ax:name="currentMarker" ax:value="0"/>
  <ax:ocxPr ax:name="invokeURLs" ax:value="-1"/>
  <ax:ocxPr ax:name="baseURL" ax:value=""/>
  <ax:ocxPr ax:name="volume" ax:value="50"/>
  <ax:ocxPr ax:name="mute" ax:value="0"/>
  <ax:ocxPr ax:name="uiMode" ax:value="full"/>
  <ax:ocxPr ax:name="stretchToFit" ax:value="0"/>
  <ax:ocxPr ax:name="windowlessVideo" ax:value="0"/>
  <ax:ocxPr ax:name="enabled" ax:value="-1"/>
  <ax:ocxPr ax:name="enableContextMenu" ax:value="-1"/>
  <ax:ocxPr ax:name="fullScreen" ax:value="0"/>
  <ax:ocxPr ax:name="SAMIStyle" ax:value=""/>
  <ax:ocxPr ax:name="SAMILang" ax:value=""/>
  <ax:ocxPr ax:name="SAMIFilename" ax:value=""/>
  <ax:ocxPr ax:name="captioningID" ax:value=""/>
  <ax:ocxPr ax:name="enableErrorDialogs" ax:value="0"/>
  <ax:ocxPr ax:name="_cx" ax:value="22331"/>
  <ax:ocxPr ax:name="_cy" ax:value="15976"/>
</ax:ocx>
</file>

<file path=ppt/activeX/activeX5.xml><?xml version="1.0" encoding="utf-8"?>
<ax:ocx xmlns:ax="http://schemas.microsoft.com/office/2006/activeX" xmlns:r="http://schemas.openxmlformats.org/officeDocument/2006/relationships" ax:classid="{6BF52A52-394A-11D3-B153-00C04F79FAA6}" ax:persistence="persistPropertyBag">
  <ax:ocxPr ax:name="URL" ax:value="d:\tex\talks\talks09\iccv09demo_multiscale.avi"/>
  <ax:ocxPr ax:name="rate" ax:value="1"/>
  <ax:ocxPr ax:name="balance" ax:value="0"/>
  <ax:ocxPr ax:name="currentPosition" ax:value="0"/>
  <ax:ocxPr ax:name="defaultFrame" ax:value=""/>
  <ax:ocxPr ax:name="playCount" ax:value="1"/>
  <ax:ocxPr ax:name="autoStart" ax:value="-1"/>
  <ax:ocxPr ax:name="currentMarker" ax:value="0"/>
  <ax:ocxPr ax:name="invokeURLs" ax:value="-1"/>
  <ax:ocxPr ax:name="baseURL" ax:value=""/>
  <ax:ocxPr ax:name="volume" ax:value="50"/>
  <ax:ocxPr ax:name="mute" ax:value="0"/>
  <ax:ocxPr ax:name="uiMode" ax:value="full"/>
  <ax:ocxPr ax:name="stretchToFit" ax:value="0"/>
  <ax:ocxPr ax:name="windowlessVideo" ax:value="0"/>
  <ax:ocxPr ax:name="enabled" ax:value="-1"/>
  <ax:ocxPr ax:name="enableContextMenu" ax:value="-1"/>
  <ax:ocxPr ax:name="fullScreen" ax:value="0"/>
  <ax:ocxPr ax:name="SAMIStyle" ax:value=""/>
  <ax:ocxPr ax:name="SAMILang" ax:value=""/>
  <ax:ocxPr ax:name="SAMIFilename" ax:value=""/>
  <ax:ocxPr ax:name="captioningID" ax:value=""/>
  <ax:ocxPr ax:name="enableErrorDialogs" ax:value="0"/>
  <ax:ocxPr ax:name="_cx" ax:value="20316"/>
  <ax:ocxPr ax:name="_cy" ax:value="15853"/>
</ax:ocx>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l" eaLnBrk="0" hangingPunct="0">
              <a:defRPr sz="1300" u="none">
                <a:latin typeface="Times New Roman" pitchFamily="18" charset="0"/>
              </a:defRPr>
            </a:lvl1pPr>
          </a:lstStyle>
          <a:p>
            <a:pPr>
              <a:defRPr/>
            </a:pPr>
            <a:endParaRPr lang="fr-FR"/>
          </a:p>
        </p:txBody>
      </p:sp>
      <p:sp>
        <p:nvSpPr>
          <p:cNvPr id="3075"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eaLnBrk="0" hangingPunct="0">
              <a:defRPr sz="1300" u="none">
                <a:latin typeface="Times New Roman" pitchFamily="18" charset="0"/>
              </a:defRPr>
            </a:lvl1pPr>
          </a:lstStyle>
          <a:p>
            <a:pPr>
              <a:defRPr/>
            </a:pPr>
            <a:endParaRPr lang="fr-FR"/>
          </a:p>
        </p:txBody>
      </p:sp>
      <p:sp>
        <p:nvSpPr>
          <p:cNvPr id="3076"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l" eaLnBrk="0" hangingPunct="0">
              <a:defRPr sz="1300" u="none">
                <a:latin typeface="Times New Roman" pitchFamily="18" charset="0"/>
              </a:defRPr>
            </a:lvl1pPr>
          </a:lstStyle>
          <a:p>
            <a:pPr>
              <a:defRPr/>
            </a:pPr>
            <a:endParaRPr lang="fr-FR"/>
          </a:p>
        </p:txBody>
      </p:sp>
      <p:sp>
        <p:nvSpPr>
          <p:cNvPr id="3077"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eaLnBrk="0" hangingPunct="0">
              <a:defRPr sz="1300" u="none">
                <a:latin typeface="Times New Roman" pitchFamily="18" charset="0"/>
              </a:defRPr>
            </a:lvl1pPr>
          </a:lstStyle>
          <a:p>
            <a:pPr>
              <a:defRPr/>
            </a:pPr>
            <a:fld id="{727A909D-89BA-48D5-B2EA-C7383BEB8307}" type="slidenum">
              <a:rPr lang="fr-FR"/>
              <a:pPr>
                <a:defRPr/>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l" eaLnBrk="0" hangingPunct="0">
              <a:defRPr sz="1300" u="none">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eaLnBrk="0" hangingPunct="0">
              <a:defRPr sz="1300" u="none">
                <a:latin typeface="Times New Roman" pitchFamily="18" charset="0"/>
              </a:defRPr>
            </a:lvl1pPr>
          </a:lstStyle>
          <a:p>
            <a:pPr>
              <a:defRPr/>
            </a:pPr>
            <a:endParaRPr lang="en-US"/>
          </a:p>
        </p:txBody>
      </p:sp>
      <p:sp>
        <p:nvSpPr>
          <p:cNvPr id="62468"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l" eaLnBrk="0" hangingPunct="0">
              <a:defRPr sz="1300" u="none">
                <a:latin typeface="Times New Roman"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eaLnBrk="0" hangingPunct="0">
              <a:defRPr sz="1300" u="none">
                <a:latin typeface="Times New Roman" pitchFamily="18" charset="0"/>
              </a:defRPr>
            </a:lvl1pPr>
          </a:lstStyle>
          <a:p>
            <a:pPr>
              <a:defRPr/>
            </a:pPr>
            <a:fld id="{8A17BA2F-6117-4420-8069-73171502DC56}" type="slidenum">
              <a:rPr lang="en-US"/>
              <a:pPr>
                <a:defRPr/>
              </a:pPr>
              <a:t>‹N°›</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E91EBFFA-A3FD-4A64-BFA3-916B4F7C27C4}" type="slidenum">
              <a:rPr lang="en-US" smtClean="0"/>
              <a:pPr/>
              <a:t>1</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8A17BA2F-6117-4420-8069-73171502DC56}"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8A17BA2F-6117-4420-8069-73171502DC56}"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8A17BA2F-6117-4420-8069-73171502DC56}"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6C853B0C-DE19-4DB9-B8EA-2129E3E0DDDB}" type="slidenum">
              <a:rPr lang="en-US" smtClean="0"/>
              <a:pPr/>
              <a:t>13</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r>
              <a:rPr lang="en-US" smtClean="0"/>
              <a:t>Trucs de Julien, version l_0. Comment aller du reconstructif au discriminatif.</a:t>
            </a:r>
            <a:endParaRPr 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8A17BA2F-6117-4420-8069-73171502DC56}"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61A17FAC-8829-4690-9787-77895686FEF3}" type="slidenum">
              <a:rPr lang="en-US" smtClean="0"/>
              <a:pPr/>
              <a:t>15</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r>
              <a:rPr lang="en-US" smtClean="0"/>
              <a:t>On apprend a classifier les pixels de velo a partir d’images contenant des velos (mais ou on ne sait pas ou ils sont) et d’images n’en contenant pas. Resultats sur une image test.</a:t>
            </a:r>
            <a:endParaRPr lang="fr-F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0D586E46-8E0A-4EDD-B52C-1B0DEDAAD34A}" type="slidenum">
              <a:rPr lang="en-US" smtClean="0"/>
              <a:pPr/>
              <a:t>16</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r>
              <a:rPr lang="en-US" smtClean="0"/>
              <a:t>Version l1. Nouveaux algorithmes efficaces pour la reconstruction et la discrimination.</a:t>
            </a:r>
            <a:endParaRPr lang="fr-F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EC16A649-7155-49C4-ACE1-F6646B75C4AF}" type="slidenum">
              <a:rPr lang="en-US" smtClean="0"/>
              <a:pPr/>
              <a:t>17</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r>
              <a:rPr lang="en-US" smtClean="0"/>
              <a:t>Apprentissage d’un detecteur de contours.</a:t>
            </a:r>
            <a:endParaRPr lang="fr-F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382EA4BB-AFF1-408B-809F-49526748A42B}" type="slidenum">
              <a:rPr lang="en-US" smtClean="0"/>
              <a:pPr/>
              <a:t>18</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r>
              <a:rPr lang="en-US" smtClean="0"/>
              <a:t>Detecteurs de contours specialises pour des categories donnees.</a:t>
            </a:r>
            <a:endParaRPr lang="fr-F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8A17BA2F-6117-4420-8069-73171502DC56}"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C8AFEE-3106-4D64-A0C2-31FB3B046332}" type="slidenum">
              <a:rPr lang="en-US"/>
              <a:pPr/>
              <a:t>2</a:t>
            </a:fld>
            <a:endParaRPr lang="en-US"/>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0D586E46-8E0A-4EDD-B52C-1B0DEDAAD34A}" type="slidenum">
              <a:rPr lang="en-US" smtClean="0"/>
              <a:pPr/>
              <a:t>20</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r>
              <a:rPr lang="en-US" smtClean="0"/>
              <a:t>Version l1. Nouveaux algorithmes efficaces pour la reconstruction et la discrimination.</a:t>
            </a:r>
            <a:endParaRPr lang="fr-F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0D586E46-8E0A-4EDD-B52C-1B0DEDAAD34A}" type="slidenum">
              <a:rPr lang="en-US" smtClean="0"/>
              <a:pPr/>
              <a:t>21</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r>
              <a:rPr lang="en-US" smtClean="0"/>
              <a:t>Version l1. Nouveaux algorithmes efficaces pour la reconstruction et la discrimination.</a:t>
            </a:r>
            <a:endParaRPr lang="fr-F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8A17BA2F-6117-4420-8069-73171502DC56}"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8A17BA2F-6117-4420-8069-73171502DC56}"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8A17BA2F-6117-4420-8069-73171502DC56}"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Espace réservé de l'image des diapositives 1"/>
          <p:cNvSpPr>
            <a:spLocks noGrp="1" noRot="1" noChangeAspect="1" noTextEdit="1"/>
          </p:cNvSpPr>
          <p:nvPr>
            <p:ph type="sldImg"/>
          </p:nvPr>
        </p:nvSpPr>
        <p:spPr>
          <a:ln/>
        </p:spPr>
      </p:sp>
      <p:sp>
        <p:nvSpPr>
          <p:cNvPr id="108547" name="Espace réservé des commentaires 2"/>
          <p:cNvSpPr>
            <a:spLocks noGrp="1"/>
          </p:cNvSpPr>
          <p:nvPr>
            <p:ph type="body" idx="1"/>
          </p:nvPr>
        </p:nvSpPr>
        <p:spPr>
          <a:noFill/>
          <a:ln/>
        </p:spPr>
        <p:txBody>
          <a:bodyPr/>
          <a:lstStyle/>
          <a:p>
            <a:r>
              <a:rPr lang="en-US" smtClean="0"/>
              <a:t>Resultats d’inpainting sur une image de 12MP grace a l’algorithme stochastique de Julien soumis a ICML-09.</a:t>
            </a:r>
            <a:endParaRPr lang="fr-FR" smtClean="0"/>
          </a:p>
        </p:txBody>
      </p:sp>
      <p:sp>
        <p:nvSpPr>
          <p:cNvPr id="108548" name="Espace réservé du numéro de diapositive 3"/>
          <p:cNvSpPr>
            <a:spLocks noGrp="1"/>
          </p:cNvSpPr>
          <p:nvPr>
            <p:ph type="sldNum" sz="quarter" idx="5"/>
          </p:nvPr>
        </p:nvSpPr>
        <p:spPr>
          <a:noFill/>
        </p:spPr>
        <p:txBody>
          <a:bodyPr/>
          <a:lstStyle/>
          <a:p>
            <a:fld id="{D9D553E8-E3EE-4519-BA82-143C2374144B}"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8A17BA2F-6117-4420-8069-73171502DC56}"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8A17BA2F-6117-4420-8069-73171502DC56}"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8A17BA2F-6117-4420-8069-73171502DC56}"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Espace réservé de l'image des diapositives 1"/>
          <p:cNvSpPr>
            <a:spLocks noGrp="1" noRot="1" noChangeAspect="1" noTextEdit="1"/>
          </p:cNvSpPr>
          <p:nvPr>
            <p:ph type="sldImg"/>
          </p:nvPr>
        </p:nvSpPr>
        <p:spPr>
          <a:ln/>
        </p:spPr>
      </p:sp>
      <p:sp>
        <p:nvSpPr>
          <p:cNvPr id="109571" name="Espace réservé des commentaires 2"/>
          <p:cNvSpPr>
            <a:spLocks noGrp="1"/>
          </p:cNvSpPr>
          <p:nvPr>
            <p:ph type="body" idx="1"/>
          </p:nvPr>
        </p:nvSpPr>
        <p:spPr>
          <a:noFill/>
          <a:ln/>
        </p:spPr>
        <p:txBody>
          <a:bodyPr/>
          <a:lstStyle/>
          <a:p>
            <a:r>
              <a:rPr lang="en-US" smtClean="0"/>
              <a:t>Denoising avec du bruit synthetique. Noter qu’on retrouve la structure de briques. Meilleure methode sur les images standard habituelles (Lena etc.). SC et lSC sont des versions simplifiees de la methode ou on n’apprend pas le dictionnaire (SC) ou on l’apprend mais on ne fais pas de groupes (LSC).</a:t>
            </a:r>
            <a:endParaRPr lang="fr-FR" smtClean="0"/>
          </a:p>
        </p:txBody>
      </p:sp>
      <p:sp>
        <p:nvSpPr>
          <p:cNvPr id="109572" name="Espace réservé du numéro de diapositive 3"/>
          <p:cNvSpPr>
            <a:spLocks noGrp="1"/>
          </p:cNvSpPr>
          <p:nvPr>
            <p:ph type="sldNum" sz="quarter" idx="5"/>
          </p:nvPr>
        </p:nvSpPr>
        <p:spPr>
          <a:noFill/>
        </p:spPr>
        <p:txBody>
          <a:bodyPr/>
          <a:lstStyle/>
          <a:p>
            <a:fld id="{075823EB-DDFF-401E-928B-5B1F7E7F3689}"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C8AFEE-3106-4D64-A0C2-31FB3B046332}" type="slidenum">
              <a:rPr lang="en-US"/>
              <a:pPr/>
              <a:t>3</a:t>
            </a:fld>
            <a:endParaRPr lang="en-US"/>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Espace réservé de l'image des diapositives 1"/>
          <p:cNvSpPr>
            <a:spLocks noGrp="1" noRot="1" noChangeAspect="1" noTextEdit="1"/>
          </p:cNvSpPr>
          <p:nvPr>
            <p:ph type="sldImg"/>
          </p:nvPr>
        </p:nvSpPr>
        <p:spPr>
          <a:ln/>
        </p:spPr>
      </p:sp>
      <p:sp>
        <p:nvSpPr>
          <p:cNvPr id="109571" name="Espace réservé des commentaires 2"/>
          <p:cNvSpPr>
            <a:spLocks noGrp="1"/>
          </p:cNvSpPr>
          <p:nvPr>
            <p:ph type="body" idx="1"/>
          </p:nvPr>
        </p:nvSpPr>
        <p:spPr>
          <a:noFill/>
          <a:ln/>
        </p:spPr>
        <p:txBody>
          <a:bodyPr/>
          <a:lstStyle/>
          <a:p>
            <a:r>
              <a:rPr lang="en-US" smtClean="0"/>
              <a:t>Denoising avec du bruit synthetique. Noter qu’on retrouve la structure de briques. Meilleure methode sur les images standard habituelles (Lena etc.). SC et lSC sont des versions simplifiees de la methode ou on n’apprend pas le dictionnaire (SC) ou on l’apprend mais on ne fais pas de groupes (LSC).</a:t>
            </a:r>
            <a:endParaRPr lang="fr-FR" smtClean="0"/>
          </a:p>
        </p:txBody>
      </p:sp>
      <p:sp>
        <p:nvSpPr>
          <p:cNvPr id="109572" name="Espace réservé du numéro de diapositive 3"/>
          <p:cNvSpPr>
            <a:spLocks noGrp="1"/>
          </p:cNvSpPr>
          <p:nvPr>
            <p:ph type="sldNum" sz="quarter" idx="5"/>
          </p:nvPr>
        </p:nvSpPr>
        <p:spPr>
          <a:noFill/>
        </p:spPr>
        <p:txBody>
          <a:bodyPr/>
          <a:lstStyle/>
          <a:p>
            <a:fld id="{075823EB-DDFF-401E-928B-5B1F7E7F3689}"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Espace réservé de l'image des diapositives 1"/>
          <p:cNvSpPr>
            <a:spLocks noGrp="1" noRot="1" noChangeAspect="1" noTextEdit="1"/>
          </p:cNvSpPr>
          <p:nvPr>
            <p:ph type="sldImg"/>
          </p:nvPr>
        </p:nvSpPr>
        <p:spPr>
          <a:ln/>
        </p:spPr>
      </p:sp>
      <p:sp>
        <p:nvSpPr>
          <p:cNvPr id="110595" name="Espace réservé des commentaires 2"/>
          <p:cNvSpPr>
            <a:spLocks noGrp="1"/>
          </p:cNvSpPr>
          <p:nvPr>
            <p:ph type="body" idx="1"/>
          </p:nvPr>
        </p:nvSpPr>
        <p:spPr>
          <a:noFill/>
          <a:ln/>
        </p:spPr>
        <p:txBody>
          <a:bodyPr/>
          <a:lstStyle/>
          <a:p>
            <a:r>
              <a:rPr lang="en-US" smtClean="0"/>
              <a:t>Meilleurs resultats sur les donnees standard. LSC (qui est deja tres bon) donne comme les autres methodes standard des artefacts de couleur sur la barriere). LSSC n’a pas ces problemes.</a:t>
            </a:r>
            <a:endParaRPr lang="fr-FR" smtClean="0"/>
          </a:p>
        </p:txBody>
      </p:sp>
      <p:sp>
        <p:nvSpPr>
          <p:cNvPr id="110596" name="Espace réservé du numéro de diapositive 3"/>
          <p:cNvSpPr>
            <a:spLocks noGrp="1"/>
          </p:cNvSpPr>
          <p:nvPr>
            <p:ph type="sldNum" sz="quarter" idx="5"/>
          </p:nvPr>
        </p:nvSpPr>
        <p:spPr>
          <a:noFill/>
        </p:spPr>
        <p:txBody>
          <a:bodyPr/>
          <a:lstStyle/>
          <a:p>
            <a:fld id="{5B105291-0FBA-4DE1-B621-BD4A99BA88C6}"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Espace réservé de l'image des diapositives 1"/>
          <p:cNvSpPr>
            <a:spLocks noGrp="1" noRot="1" noChangeAspect="1" noTextEdit="1"/>
          </p:cNvSpPr>
          <p:nvPr>
            <p:ph type="sldImg"/>
          </p:nvPr>
        </p:nvSpPr>
        <p:spPr>
          <a:ln/>
        </p:spPr>
      </p:sp>
      <p:sp>
        <p:nvSpPr>
          <p:cNvPr id="111619" name="Espace réservé des commentaires 2"/>
          <p:cNvSpPr>
            <a:spLocks noGrp="1"/>
          </p:cNvSpPr>
          <p:nvPr>
            <p:ph type="body" idx="1"/>
          </p:nvPr>
        </p:nvSpPr>
        <p:spPr>
          <a:noFill/>
          <a:ln/>
        </p:spPr>
        <p:txBody>
          <a:bodyPr/>
          <a:lstStyle/>
          <a:p>
            <a:r>
              <a:rPr lang="en-US" smtClean="0"/>
              <a:t>Images reelles. La camera et Photoshop donnent des resultats tres bruites. DxO et LSSC donnent des resultats satisfaisants.</a:t>
            </a:r>
            <a:endParaRPr lang="fr-FR" smtClean="0"/>
          </a:p>
        </p:txBody>
      </p:sp>
      <p:sp>
        <p:nvSpPr>
          <p:cNvPr id="111620" name="Espace réservé du numéro de diapositive 3"/>
          <p:cNvSpPr>
            <a:spLocks noGrp="1"/>
          </p:cNvSpPr>
          <p:nvPr>
            <p:ph type="sldNum" sz="quarter" idx="5"/>
          </p:nvPr>
        </p:nvSpPr>
        <p:spPr>
          <a:noFill/>
        </p:spPr>
        <p:txBody>
          <a:bodyPr/>
          <a:lstStyle/>
          <a:p>
            <a:fld id="{4A36DCE3-D4DB-4040-BD72-DBEAC1C11380}"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7E90018C-EDEA-48C1-8FDA-73ABA83C8A2E}" type="slidenum">
              <a:rPr lang="en-US" smtClean="0"/>
              <a:pPr/>
              <a:t>33</a:t>
            </a:fld>
            <a:endParaRPr 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r>
              <a:rPr lang="en-US" smtClean="0"/>
              <a:t>Nouveaux resultats.</a:t>
            </a:r>
            <a:endParaRPr lang="fr-F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AA984DB6-3A8C-4B65-8575-7C59A872E91D}" type="slidenum">
              <a:rPr lang="en-US" smtClean="0"/>
              <a:pPr/>
              <a:t>34</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r>
              <a:rPr lang="en-US" smtClean="0"/>
              <a:t>Les deux focus sont la partie 3D et la partie apprentissage. Le reste est presente assez brievement.</a:t>
            </a:r>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446FC7CB-1EFF-42EC-9735-6C0D81189374}" type="slidenum">
              <a:rPr lang="en-US" smtClean="0"/>
              <a:pPr/>
              <a:t>4</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r>
              <a:rPr lang="en-US" smtClean="0"/>
              <a:t>Les deux focus sont la partie 3D et la partie apprentissage. Le reste est presente assez brievement.</a:t>
            </a:r>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86C35C24-9760-406F-9D3C-B45706CC4777}" type="slidenum">
              <a:rPr lang="en-US" smtClean="0"/>
              <a:pPr/>
              <a:t>5</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lang="en-US" smtClean="0"/>
              <a:t>Le tenet est le theme de l’equipe, raffine dans les 4 challenges. Place de plus en plus importante a l’apprentissage.</a:t>
            </a:r>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850E7C0-4714-4A08-9DB3-1BC7CE5320E5}" type="slidenum">
              <a:rPr lang="en-US" smtClean="0"/>
              <a:pPr/>
              <a:t>6</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r>
              <a:rPr lang="en-US" smtClean="0"/>
              <a:t>Hui: Nanyang Tech., U. Singapore, Jan: U. Amsterdam, Guillaume: UC Berkeley, Timothee: UPenn, Neva: U. Washington.</a:t>
            </a:r>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ce réservé de l'image des diapositives 1"/>
          <p:cNvSpPr>
            <a:spLocks noGrp="1" noRot="1" noChangeAspect="1" noTextEdit="1"/>
          </p:cNvSpPr>
          <p:nvPr>
            <p:ph type="sldImg"/>
          </p:nvPr>
        </p:nvSpPr>
        <p:spPr>
          <a:ln/>
        </p:spPr>
      </p:sp>
      <p:sp>
        <p:nvSpPr>
          <p:cNvPr id="80899" name="Espace réservé des commentaires 2"/>
          <p:cNvSpPr>
            <a:spLocks noGrp="1"/>
          </p:cNvSpPr>
          <p:nvPr>
            <p:ph type="body" idx="1"/>
          </p:nvPr>
        </p:nvSpPr>
        <p:spPr>
          <a:noFill/>
          <a:ln/>
        </p:spPr>
        <p:txBody>
          <a:bodyPr/>
          <a:lstStyle/>
          <a:p>
            <a:r>
              <a:rPr lang="en-US" smtClean="0"/>
              <a:t>Dans ce cas le modele local n’est pas rigide pour laisser la peau s’etirer. Le maquillage ne serait pas un probleme en pratique, le mouvement retrouve etant utilise pour anumer un avatar parametrique.</a:t>
            </a:r>
            <a:endParaRPr lang="fr-FR" smtClean="0"/>
          </a:p>
        </p:txBody>
      </p:sp>
      <p:sp>
        <p:nvSpPr>
          <p:cNvPr id="80900" name="Espace réservé du numéro de diapositive 3"/>
          <p:cNvSpPr>
            <a:spLocks noGrp="1"/>
          </p:cNvSpPr>
          <p:nvPr>
            <p:ph type="sldNum" sz="quarter" idx="5"/>
          </p:nvPr>
        </p:nvSpPr>
        <p:spPr>
          <a:noFill/>
        </p:spPr>
        <p:txBody>
          <a:bodyPr/>
          <a:lstStyle/>
          <a:p>
            <a:fld id="{EEFD2D63-ED83-4F6C-841D-36B0BBACB9B1}"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Espace réservé de l'image des diapositives 1"/>
          <p:cNvSpPr>
            <a:spLocks noGrp="1" noRot="1" noChangeAspect="1" noTextEdit="1"/>
          </p:cNvSpPr>
          <p:nvPr>
            <p:ph type="sldImg"/>
          </p:nvPr>
        </p:nvSpPr>
        <p:spPr>
          <a:ln/>
        </p:spPr>
      </p:sp>
      <p:sp>
        <p:nvSpPr>
          <p:cNvPr id="97283" name="Espace réservé des commentaires 2"/>
          <p:cNvSpPr>
            <a:spLocks noGrp="1"/>
          </p:cNvSpPr>
          <p:nvPr>
            <p:ph type="body" idx="1"/>
          </p:nvPr>
        </p:nvSpPr>
        <p:spPr>
          <a:noFill/>
          <a:ln/>
        </p:spPr>
        <p:txBody>
          <a:bodyPr/>
          <a:lstStyle/>
          <a:p>
            <a:endParaRPr lang="fr-FR" dirty="0" smtClean="0"/>
          </a:p>
        </p:txBody>
      </p:sp>
      <p:sp>
        <p:nvSpPr>
          <p:cNvPr id="97284" name="Espace réservé du numéro de diapositive 3"/>
          <p:cNvSpPr>
            <a:spLocks noGrp="1"/>
          </p:cNvSpPr>
          <p:nvPr>
            <p:ph type="sldNum" sz="quarter" idx="5"/>
          </p:nvPr>
        </p:nvSpPr>
        <p:spPr>
          <a:noFill/>
        </p:spPr>
        <p:txBody>
          <a:bodyPr/>
          <a:lstStyle/>
          <a:p>
            <a:fld id="{5BE612BC-FE2C-4DD3-A4C9-3DB55B798DAE}" type="slidenum">
              <a:rPr lang="en-US" smtClean="0"/>
              <a:pPr/>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8A17BA2F-6117-4420-8069-73171502DC56}"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F87FC6-5B39-44C4-9684-F0694C5AE81B}" type="slidenum">
              <a:rPr lang="en-US"/>
              <a:pPr>
                <a:defRPr/>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E85C67-0F37-40AE-B1D0-3B4E1EC5C4DB}" type="slidenum">
              <a:rPr lang="en-US"/>
              <a:pPr>
                <a:defRPr/>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BEE225-30BC-40A2-B87E-62EAA790D35B}" type="slidenum">
              <a:rPr lang="en-US"/>
              <a:pPr>
                <a:defRPr/>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6"/>
          <p:cNvSpPr>
            <a:spLocks noGrp="1" noChangeArrowheads="1"/>
          </p:cNvSpPr>
          <p:nvPr>
            <p:ph type="sldNum" sz="quarter" idx="10"/>
          </p:nvPr>
        </p:nvSpPr>
        <p:spPr>
          <a:ln/>
        </p:spPr>
        <p:txBody>
          <a:bodyPr/>
          <a:lstStyle>
            <a:lvl1pPr>
              <a:defRPr/>
            </a:lvl1pPr>
          </a:lstStyle>
          <a:p>
            <a:pPr>
              <a:defRPr/>
            </a:pPr>
            <a:fld id="{2F979C70-7651-48AD-9CED-F7457A550C8D}" type="slidenum">
              <a:rPr lang="en-US"/>
              <a:pPr>
                <a:defRPr/>
              </a:pPr>
              <a:t>‹N°›</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ln/>
        </p:spPr>
        <p:txBody>
          <a:bodyPr/>
          <a:lstStyle>
            <a:lvl1pPr>
              <a:defRPr/>
            </a:lvl1pPr>
          </a:lstStyle>
          <a:p>
            <a:pPr>
              <a:defRPr/>
            </a:pPr>
            <a:fld id="{C8DB0BAF-04DA-4700-82C0-0E42BFB8B776}" type="slidenum">
              <a:rPr lang="en-US"/>
              <a:pPr>
                <a:defRPr/>
              </a:pPr>
              <a:t>‹N°›</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6"/>
          <p:cNvSpPr>
            <a:spLocks noGrp="1" noChangeArrowheads="1"/>
          </p:cNvSpPr>
          <p:nvPr>
            <p:ph type="sldNum" sz="quarter" idx="10"/>
          </p:nvPr>
        </p:nvSpPr>
        <p:spPr>
          <a:ln/>
        </p:spPr>
        <p:txBody>
          <a:bodyPr/>
          <a:lstStyle>
            <a:lvl1pPr>
              <a:defRPr/>
            </a:lvl1pPr>
          </a:lstStyle>
          <a:p>
            <a:pPr>
              <a:defRPr/>
            </a:pPr>
            <a:fld id="{8C3FD26D-44D7-4715-894A-E1949C078EEE}" type="slidenum">
              <a:rPr lang="en-US"/>
              <a:pPr>
                <a:defRPr/>
              </a:pPr>
              <a:t>‹N°›</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330200" y="1130300"/>
            <a:ext cx="411480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597400" y="1130300"/>
            <a:ext cx="411480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6"/>
          <p:cNvSpPr>
            <a:spLocks noGrp="1" noChangeArrowheads="1"/>
          </p:cNvSpPr>
          <p:nvPr>
            <p:ph type="sldNum" sz="quarter" idx="10"/>
          </p:nvPr>
        </p:nvSpPr>
        <p:spPr>
          <a:ln/>
        </p:spPr>
        <p:txBody>
          <a:bodyPr/>
          <a:lstStyle>
            <a:lvl1pPr>
              <a:defRPr/>
            </a:lvl1pPr>
          </a:lstStyle>
          <a:p>
            <a:pPr>
              <a:defRPr/>
            </a:pPr>
            <a:fld id="{286A3631-6370-4896-849C-AF60D9DEF167}" type="slidenum">
              <a:rPr lang="en-US"/>
              <a:pPr>
                <a:defRPr/>
              </a:pPr>
              <a:t>‹N°›</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6"/>
          <p:cNvSpPr>
            <a:spLocks noGrp="1" noChangeArrowheads="1"/>
          </p:cNvSpPr>
          <p:nvPr>
            <p:ph type="sldNum" sz="quarter" idx="10"/>
          </p:nvPr>
        </p:nvSpPr>
        <p:spPr>
          <a:ln/>
        </p:spPr>
        <p:txBody>
          <a:bodyPr/>
          <a:lstStyle>
            <a:lvl1pPr>
              <a:defRPr/>
            </a:lvl1pPr>
          </a:lstStyle>
          <a:p>
            <a:pPr>
              <a:defRPr/>
            </a:pPr>
            <a:fld id="{3A89D924-E81B-47F1-B2BD-2B56CF8EB4AB}" type="slidenum">
              <a:rPr lang="en-US"/>
              <a:pPr>
                <a:defRPr/>
              </a:pPr>
              <a:t>‹N°›</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6"/>
          <p:cNvSpPr>
            <a:spLocks noGrp="1" noChangeArrowheads="1"/>
          </p:cNvSpPr>
          <p:nvPr>
            <p:ph type="sldNum" sz="quarter" idx="10"/>
          </p:nvPr>
        </p:nvSpPr>
        <p:spPr>
          <a:ln/>
        </p:spPr>
        <p:txBody>
          <a:bodyPr/>
          <a:lstStyle>
            <a:lvl1pPr>
              <a:defRPr/>
            </a:lvl1pPr>
          </a:lstStyle>
          <a:p>
            <a:pPr>
              <a:defRPr/>
            </a:pPr>
            <a:fld id="{7CC53D42-09F6-44F7-8F1C-0605B0155835}" type="slidenum">
              <a:rPr lang="en-US"/>
              <a:pPr>
                <a:defRPr/>
              </a:pPr>
              <a:t>‹N°›</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294138D4-4AF0-4117-B1B2-56CA5E6990C1}" type="slidenum">
              <a:rPr lang="en-US"/>
              <a:pPr>
                <a:defRPr/>
              </a:pPr>
              <a:t>‹N°›</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6"/>
          <p:cNvSpPr>
            <a:spLocks noGrp="1" noChangeArrowheads="1"/>
          </p:cNvSpPr>
          <p:nvPr>
            <p:ph type="sldNum" sz="quarter" idx="10"/>
          </p:nvPr>
        </p:nvSpPr>
        <p:spPr>
          <a:ln/>
        </p:spPr>
        <p:txBody>
          <a:bodyPr/>
          <a:lstStyle>
            <a:lvl1pPr>
              <a:defRPr/>
            </a:lvl1pPr>
          </a:lstStyle>
          <a:p>
            <a:pPr>
              <a:defRPr/>
            </a:pPr>
            <a:fld id="{9B4E8660-D473-4557-93EA-70768D1FD0C3}" type="slidenum">
              <a:rPr lang="en-US"/>
              <a:pPr>
                <a:defRPr/>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289F28-772E-42C8-86E1-962FBEF92BBF}" type="slidenum">
              <a:rPr lang="en-US"/>
              <a:pPr>
                <a:defRPr/>
              </a:pPr>
              <a:t>‹N°›</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6"/>
          <p:cNvSpPr>
            <a:spLocks noGrp="1" noChangeArrowheads="1"/>
          </p:cNvSpPr>
          <p:nvPr>
            <p:ph type="sldNum" sz="quarter" idx="10"/>
          </p:nvPr>
        </p:nvSpPr>
        <p:spPr>
          <a:ln/>
        </p:spPr>
        <p:txBody>
          <a:bodyPr/>
          <a:lstStyle>
            <a:lvl1pPr>
              <a:defRPr/>
            </a:lvl1pPr>
          </a:lstStyle>
          <a:p>
            <a:pPr>
              <a:defRPr/>
            </a:pPr>
            <a:fld id="{CFE035F8-3567-456E-A2CB-89C3AAE490B7}" type="slidenum">
              <a:rPr lang="en-US"/>
              <a:pPr>
                <a:defRPr/>
              </a:pPr>
              <a:t>‹N°›</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ln/>
        </p:spPr>
        <p:txBody>
          <a:bodyPr/>
          <a:lstStyle>
            <a:lvl1pPr>
              <a:defRPr/>
            </a:lvl1pPr>
          </a:lstStyle>
          <a:p>
            <a:pPr>
              <a:defRPr/>
            </a:pPr>
            <a:fld id="{D0CE053B-CD90-439C-9B2B-4B289DE213C2}" type="slidenum">
              <a:rPr lang="en-US"/>
              <a:pPr>
                <a:defRPr/>
              </a:pPr>
              <a:t>‹N°›</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54800" y="298450"/>
            <a:ext cx="2106613" cy="59055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330200" y="298450"/>
            <a:ext cx="6172200" cy="59055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ln/>
        </p:spPr>
        <p:txBody>
          <a:bodyPr/>
          <a:lstStyle>
            <a:lvl1pPr>
              <a:defRPr/>
            </a:lvl1pPr>
          </a:lstStyle>
          <a:p>
            <a:pPr>
              <a:defRPr/>
            </a:pPr>
            <a:fld id="{7648E1ED-CC33-4596-9884-4F293592894F}" type="slidenum">
              <a:rPr lang="en-US"/>
              <a:pPr>
                <a:defRPr/>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1480CC-8A5C-42E5-B8BC-27311577AA96}" type="slidenum">
              <a:rPr lang="en-US"/>
              <a:pPr>
                <a:defRPr/>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F22DF3-2B47-49CF-951B-E49CEE789960}" type="slidenum">
              <a:rPr lang="en-US"/>
              <a:pPr>
                <a:defRPr/>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F5EE0A7-378C-4490-8C90-A68CFE1F9C4C}" type="slidenum">
              <a:rPr lang="en-US"/>
              <a:pPr>
                <a:defRPr/>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7C3A533-1682-4338-A716-897B38C8C38B}" type="slidenum">
              <a:rPr lang="en-US"/>
              <a:pPr>
                <a:defRPr/>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A1DA988-6AEA-4DDD-A9CF-C29D9A71B289}" type="slidenum">
              <a:rPr lang="en-US"/>
              <a:pPr>
                <a:defRPr/>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EFEE65-297E-49F0-A0B2-F9BF132B2DB5}" type="slidenum">
              <a:rPr lang="en-US"/>
              <a:pPr>
                <a:defRPr/>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66AA79-DC9D-4F7C-9D6F-AE47C06D9424}" type="slidenum">
              <a:rPr lang="en-US"/>
              <a:pPr>
                <a:defRPr/>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4D4D4D"/>
            </a:gs>
            <a:gs pos="100000">
              <a:srgbClr val="111111"/>
            </a:gs>
          </a:gsLst>
          <a:lin ang="54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u="none">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u="none">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u="none">
                <a:latin typeface="+mn-lt"/>
              </a:defRPr>
            </a:lvl1pPr>
          </a:lstStyle>
          <a:p>
            <a:pPr>
              <a:defRPr/>
            </a:pPr>
            <a:fld id="{B2EBF275-E637-47F8-A2D1-7951984D7B7B}" type="slidenum">
              <a:rPr lang="en-US"/>
              <a:pPr>
                <a:defRPr/>
              </a:pPr>
              <a:t>‹N°›</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CECFF"/>
        </a:solidFill>
        <a:effectLst/>
      </p:bgPr>
    </p:bg>
    <p:spTree>
      <p:nvGrpSpPr>
        <p:cNvPr id="1" name=""/>
        <p:cNvGrpSpPr/>
        <p:nvPr/>
      </p:nvGrpSpPr>
      <p:grpSpPr>
        <a:xfrm>
          <a:off x="0" y="0"/>
          <a:ext cx="0" cy="0"/>
          <a:chOff x="0" y="0"/>
          <a:chExt cx="0" cy="0"/>
        </a:xfrm>
      </p:grpSpPr>
      <p:sp>
        <p:nvSpPr>
          <p:cNvPr id="1026" name="Rectangle 9"/>
          <p:cNvSpPr>
            <a:spLocks noChangeArrowheads="1"/>
          </p:cNvSpPr>
          <p:nvPr/>
        </p:nvSpPr>
        <p:spPr bwMode="auto">
          <a:xfrm>
            <a:off x="0" y="6364288"/>
            <a:ext cx="9144000" cy="493712"/>
          </a:xfrm>
          <a:prstGeom prst="rect">
            <a:avLst/>
          </a:prstGeom>
          <a:solidFill>
            <a:schemeClr val="bg1"/>
          </a:solidFill>
          <a:ln w="9525">
            <a:noFill/>
            <a:miter lim="800000"/>
            <a:headEnd/>
            <a:tailEnd/>
          </a:ln>
        </p:spPr>
        <p:txBody>
          <a:bodyPr/>
          <a:lstStyle/>
          <a:p>
            <a:pPr>
              <a:defRPr/>
            </a:pPr>
            <a:endParaRPr lang="en-GB" u="none">
              <a:latin typeface="Arial" charset="0"/>
              <a:cs typeface="Arial" charset="0"/>
            </a:endParaRPr>
          </a:p>
        </p:txBody>
      </p:sp>
      <p:sp>
        <p:nvSpPr>
          <p:cNvPr id="4099" name="Rectangle 3"/>
          <p:cNvSpPr>
            <a:spLocks noGrp="1" noChangeArrowheads="1"/>
          </p:cNvSpPr>
          <p:nvPr>
            <p:ph type="body" idx="1"/>
          </p:nvPr>
        </p:nvSpPr>
        <p:spPr bwMode="auto">
          <a:xfrm>
            <a:off x="330200" y="1130300"/>
            <a:ext cx="8382000" cy="5073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endParaRPr lang="en-US" smtClean="0"/>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6"/>
          <p:cNvSpPr>
            <a:spLocks noGrp="1" noChangeArrowheads="1"/>
          </p:cNvSpPr>
          <p:nvPr>
            <p:ph type="sldNum" sz="quarter" idx="4"/>
          </p:nvPr>
        </p:nvSpPr>
        <p:spPr bwMode="auto">
          <a:xfrm>
            <a:off x="342900" y="6453188"/>
            <a:ext cx="1473200" cy="360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1">
              <a:defRPr kumimoji="1" sz="1400" u="none">
                <a:latin typeface="+mn-lt"/>
                <a:cs typeface="Arial" charset="0"/>
                <a:sym typeface="Wingdings" pitchFamily="2" charset="2"/>
              </a:defRPr>
            </a:lvl1pPr>
          </a:lstStyle>
          <a:p>
            <a:pPr>
              <a:defRPr/>
            </a:pPr>
            <a:fld id="{773F69DC-7854-418C-AEBC-4F5F65D8DA8D}" type="slidenum">
              <a:rPr lang="en-US"/>
              <a:pPr>
                <a:defRPr/>
              </a:pPr>
              <a:t>‹N°›</a:t>
            </a:fld>
            <a:endParaRPr lang="en-US"/>
          </a:p>
        </p:txBody>
      </p:sp>
      <p:sp>
        <p:nvSpPr>
          <p:cNvPr id="4101" name="Rectangle 8"/>
          <p:cNvSpPr>
            <a:spLocks noGrp="1" noChangeArrowheads="1"/>
          </p:cNvSpPr>
          <p:nvPr>
            <p:ph type="title"/>
          </p:nvPr>
        </p:nvSpPr>
        <p:spPr bwMode="auto">
          <a:xfrm>
            <a:off x="339725" y="298450"/>
            <a:ext cx="8421688" cy="53975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smtClean="0"/>
              <a:t>Type heading here</a:t>
            </a:r>
            <a:endParaRPr lang="en-US" smtClean="0"/>
          </a:p>
        </p:txBody>
      </p:sp>
      <p:pic>
        <p:nvPicPr>
          <p:cNvPr id="4102" name="Picture 6"/>
          <p:cNvPicPr>
            <a:picLocks noChangeArrowheads="1"/>
          </p:cNvPicPr>
          <p:nvPr/>
        </p:nvPicPr>
        <p:blipFill>
          <a:blip r:embed="rId13"/>
          <a:srcRect/>
          <a:stretch>
            <a:fillRect/>
          </a:stretch>
        </p:blipFill>
        <p:spPr bwMode="auto">
          <a:xfrm>
            <a:off x="7288213" y="6397625"/>
            <a:ext cx="1408112" cy="442913"/>
          </a:xfrm>
          <a:prstGeom prst="rect">
            <a:avLst/>
          </a:prstGeom>
          <a:noFill/>
          <a:ln w="9525">
            <a:noFill/>
            <a:miter lim="800000"/>
            <a:headEnd/>
            <a:tailEnd/>
          </a:ln>
        </p:spPr>
      </p:pic>
      <p:sp>
        <p:nvSpPr>
          <p:cNvPr id="1031" name="Rectangle 12"/>
          <p:cNvSpPr>
            <a:spLocks/>
          </p:cNvSpPr>
          <p:nvPr/>
        </p:nvSpPr>
        <p:spPr bwMode="auto">
          <a:xfrm>
            <a:off x="0" y="6259513"/>
            <a:ext cx="9144000" cy="100012"/>
          </a:xfrm>
          <a:prstGeom prst="rect">
            <a:avLst/>
          </a:prstGeom>
          <a:solidFill>
            <a:srgbClr val="89BAEF"/>
          </a:solidFill>
          <a:ln w="9525" algn="ctr">
            <a:solidFill>
              <a:schemeClr val="tx1"/>
            </a:solidFill>
            <a:miter lim="800000"/>
            <a:headEnd/>
            <a:tailEnd/>
          </a:ln>
        </p:spPr>
        <p:txBody>
          <a:bodyPr/>
          <a:lstStyle/>
          <a:p>
            <a:pPr>
              <a:defRPr/>
            </a:pPr>
            <a:endParaRPr lang="en-GB" u="none">
              <a:latin typeface="Arial" charset="0"/>
              <a:cs typeface="Arial" charset="0"/>
            </a:endParaRPr>
          </a:p>
        </p:txBody>
      </p:sp>
      <p:sp>
        <p:nvSpPr>
          <p:cNvPr id="1032" name="Rectangle 13"/>
          <p:cNvSpPr>
            <a:spLocks/>
          </p:cNvSpPr>
          <p:nvPr/>
        </p:nvSpPr>
        <p:spPr bwMode="auto">
          <a:xfrm>
            <a:off x="0" y="839788"/>
            <a:ext cx="9144000" cy="100012"/>
          </a:xfrm>
          <a:prstGeom prst="rect">
            <a:avLst/>
          </a:prstGeom>
          <a:solidFill>
            <a:srgbClr val="89BAEF"/>
          </a:solidFill>
          <a:ln w="9525" algn="ctr">
            <a:solidFill>
              <a:schemeClr val="tx1"/>
            </a:solidFill>
            <a:miter lim="800000"/>
            <a:headEnd/>
            <a:tailEnd/>
          </a:ln>
        </p:spPr>
        <p:txBody>
          <a:bodyPr/>
          <a:lstStyle/>
          <a:p>
            <a:pPr>
              <a:defRPr/>
            </a:pPr>
            <a:endParaRPr lang="en-GB" u="none">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kumimoji="1" sz="3200">
          <a:solidFill>
            <a:schemeClr val="folHlink"/>
          </a:solidFill>
          <a:latin typeface="+mj-lt"/>
          <a:ea typeface="+mj-ea"/>
          <a:cs typeface="+mj-cs"/>
        </a:defRPr>
      </a:lvl1pPr>
      <a:lvl2pPr algn="ctr" rtl="0" eaLnBrk="0" fontAlgn="base" hangingPunct="0">
        <a:spcBef>
          <a:spcPct val="0"/>
        </a:spcBef>
        <a:spcAft>
          <a:spcPct val="0"/>
        </a:spcAft>
        <a:defRPr kumimoji="1" sz="3200">
          <a:solidFill>
            <a:schemeClr val="folHlink"/>
          </a:solidFill>
          <a:latin typeface="Verdana" pitchFamily="34" charset="0"/>
        </a:defRPr>
      </a:lvl2pPr>
      <a:lvl3pPr algn="ctr" rtl="0" eaLnBrk="0" fontAlgn="base" hangingPunct="0">
        <a:spcBef>
          <a:spcPct val="0"/>
        </a:spcBef>
        <a:spcAft>
          <a:spcPct val="0"/>
        </a:spcAft>
        <a:defRPr kumimoji="1" sz="3200">
          <a:solidFill>
            <a:schemeClr val="folHlink"/>
          </a:solidFill>
          <a:latin typeface="Verdana" pitchFamily="34" charset="0"/>
        </a:defRPr>
      </a:lvl3pPr>
      <a:lvl4pPr algn="ctr" rtl="0" eaLnBrk="0" fontAlgn="base" hangingPunct="0">
        <a:spcBef>
          <a:spcPct val="0"/>
        </a:spcBef>
        <a:spcAft>
          <a:spcPct val="0"/>
        </a:spcAft>
        <a:defRPr kumimoji="1" sz="3200">
          <a:solidFill>
            <a:schemeClr val="folHlink"/>
          </a:solidFill>
          <a:latin typeface="Verdana" pitchFamily="34" charset="0"/>
        </a:defRPr>
      </a:lvl4pPr>
      <a:lvl5pPr algn="ctr" rtl="0" eaLnBrk="0" fontAlgn="base" hangingPunct="0">
        <a:spcBef>
          <a:spcPct val="0"/>
        </a:spcBef>
        <a:spcAft>
          <a:spcPct val="0"/>
        </a:spcAft>
        <a:defRPr kumimoji="1" sz="3200">
          <a:solidFill>
            <a:schemeClr val="folHlink"/>
          </a:solidFill>
          <a:latin typeface="Verdana" pitchFamily="34" charset="0"/>
        </a:defRPr>
      </a:lvl5pPr>
      <a:lvl6pPr marL="457200" algn="ctr" rtl="0" fontAlgn="base">
        <a:spcBef>
          <a:spcPct val="0"/>
        </a:spcBef>
        <a:spcAft>
          <a:spcPct val="0"/>
        </a:spcAft>
        <a:defRPr kumimoji="1" sz="3200">
          <a:solidFill>
            <a:schemeClr val="folHlink"/>
          </a:solidFill>
          <a:latin typeface="Verdana" pitchFamily="34" charset="0"/>
        </a:defRPr>
      </a:lvl6pPr>
      <a:lvl7pPr marL="914400" algn="ctr" rtl="0" fontAlgn="base">
        <a:spcBef>
          <a:spcPct val="0"/>
        </a:spcBef>
        <a:spcAft>
          <a:spcPct val="0"/>
        </a:spcAft>
        <a:defRPr kumimoji="1" sz="3200">
          <a:solidFill>
            <a:schemeClr val="folHlink"/>
          </a:solidFill>
          <a:latin typeface="Verdana" pitchFamily="34" charset="0"/>
        </a:defRPr>
      </a:lvl7pPr>
      <a:lvl8pPr marL="1371600" algn="ctr" rtl="0" fontAlgn="base">
        <a:spcBef>
          <a:spcPct val="0"/>
        </a:spcBef>
        <a:spcAft>
          <a:spcPct val="0"/>
        </a:spcAft>
        <a:defRPr kumimoji="1" sz="3200">
          <a:solidFill>
            <a:schemeClr val="folHlink"/>
          </a:solidFill>
          <a:latin typeface="Verdana" pitchFamily="34" charset="0"/>
        </a:defRPr>
      </a:lvl8pPr>
      <a:lvl9pPr marL="1828800" algn="ctr" rtl="0" fontAlgn="base">
        <a:spcBef>
          <a:spcPct val="0"/>
        </a:spcBef>
        <a:spcAft>
          <a:spcPct val="0"/>
        </a:spcAft>
        <a:defRPr kumimoji="1" sz="3200">
          <a:solidFill>
            <a:schemeClr val="folHlink"/>
          </a:solidFill>
          <a:latin typeface="Verdana" pitchFamily="34" charset="0"/>
        </a:defRPr>
      </a:lvl9pPr>
    </p:titleStyle>
    <p:bodyStyle>
      <a:lvl1pPr marL="358775" indent="-358775" algn="l" rtl="0" eaLnBrk="0" fontAlgn="base" hangingPunct="0">
        <a:lnSpc>
          <a:spcPct val="110000"/>
        </a:lnSpc>
        <a:spcBef>
          <a:spcPct val="20000"/>
        </a:spcBef>
        <a:spcAft>
          <a:spcPct val="20000"/>
        </a:spcAft>
        <a:buChar char="•"/>
        <a:defRPr kumimoji="1" sz="3200">
          <a:solidFill>
            <a:srgbClr val="000066"/>
          </a:solidFill>
          <a:latin typeface="+mn-lt"/>
          <a:ea typeface="+mn-ea"/>
          <a:cs typeface="+mn-cs"/>
        </a:defRPr>
      </a:lvl1pPr>
      <a:lvl2pPr marL="892175" indent="-354013" algn="l" rtl="0" eaLnBrk="0" fontAlgn="base" hangingPunct="0">
        <a:lnSpc>
          <a:spcPct val="110000"/>
        </a:lnSpc>
        <a:spcBef>
          <a:spcPct val="20000"/>
        </a:spcBef>
        <a:spcAft>
          <a:spcPct val="20000"/>
        </a:spcAft>
        <a:buChar char="–"/>
        <a:defRPr kumimoji="1" sz="2800">
          <a:solidFill>
            <a:srgbClr val="000066"/>
          </a:solidFill>
          <a:latin typeface="+mn-lt"/>
        </a:defRPr>
      </a:lvl2pPr>
      <a:lvl3pPr marL="1431925" indent="-358775" algn="l" rtl="0" eaLnBrk="0" fontAlgn="base" hangingPunct="0">
        <a:lnSpc>
          <a:spcPct val="110000"/>
        </a:lnSpc>
        <a:spcBef>
          <a:spcPct val="20000"/>
        </a:spcBef>
        <a:spcAft>
          <a:spcPct val="20000"/>
        </a:spcAft>
        <a:buChar char="•"/>
        <a:defRPr kumimoji="1" sz="2400">
          <a:solidFill>
            <a:srgbClr val="000066"/>
          </a:solidFill>
          <a:latin typeface="+mn-lt"/>
        </a:defRPr>
      </a:lvl3pPr>
      <a:lvl4pPr marL="1970088" indent="-358775" algn="l" rtl="0" eaLnBrk="0" fontAlgn="base" hangingPunct="0">
        <a:lnSpc>
          <a:spcPct val="110000"/>
        </a:lnSpc>
        <a:spcBef>
          <a:spcPct val="20000"/>
        </a:spcBef>
        <a:spcAft>
          <a:spcPct val="20000"/>
        </a:spcAft>
        <a:buChar char="–"/>
        <a:defRPr kumimoji="1" sz="2000">
          <a:solidFill>
            <a:srgbClr val="000066"/>
          </a:solidFill>
          <a:latin typeface="+mn-lt"/>
        </a:defRPr>
      </a:lvl4pPr>
      <a:lvl5pPr marL="2514600" indent="-358775" algn="l" rtl="0" eaLnBrk="0" fontAlgn="base" hangingPunct="0">
        <a:lnSpc>
          <a:spcPct val="110000"/>
        </a:lnSpc>
        <a:spcBef>
          <a:spcPct val="20000"/>
        </a:spcBef>
        <a:spcAft>
          <a:spcPct val="20000"/>
        </a:spcAft>
        <a:buChar char="»"/>
        <a:defRPr kumimoji="1" sz="1600">
          <a:solidFill>
            <a:srgbClr val="000066"/>
          </a:solidFill>
          <a:latin typeface="+mn-lt"/>
        </a:defRPr>
      </a:lvl5pPr>
      <a:lvl6pPr marL="2971800" indent="-358775" algn="l" rtl="0" fontAlgn="base">
        <a:lnSpc>
          <a:spcPct val="110000"/>
        </a:lnSpc>
        <a:spcBef>
          <a:spcPct val="20000"/>
        </a:spcBef>
        <a:spcAft>
          <a:spcPct val="20000"/>
        </a:spcAft>
        <a:buChar char="»"/>
        <a:defRPr kumimoji="1" sz="1600">
          <a:solidFill>
            <a:srgbClr val="000066"/>
          </a:solidFill>
          <a:latin typeface="+mn-lt"/>
        </a:defRPr>
      </a:lvl6pPr>
      <a:lvl7pPr marL="3429000" indent="-358775" algn="l" rtl="0" fontAlgn="base">
        <a:lnSpc>
          <a:spcPct val="110000"/>
        </a:lnSpc>
        <a:spcBef>
          <a:spcPct val="20000"/>
        </a:spcBef>
        <a:spcAft>
          <a:spcPct val="20000"/>
        </a:spcAft>
        <a:buChar char="»"/>
        <a:defRPr kumimoji="1" sz="1600">
          <a:solidFill>
            <a:srgbClr val="000066"/>
          </a:solidFill>
          <a:latin typeface="+mn-lt"/>
        </a:defRPr>
      </a:lvl7pPr>
      <a:lvl8pPr marL="3886200" indent="-358775" algn="l" rtl="0" fontAlgn="base">
        <a:lnSpc>
          <a:spcPct val="110000"/>
        </a:lnSpc>
        <a:spcBef>
          <a:spcPct val="20000"/>
        </a:spcBef>
        <a:spcAft>
          <a:spcPct val="20000"/>
        </a:spcAft>
        <a:buChar char="»"/>
        <a:defRPr kumimoji="1" sz="1600">
          <a:solidFill>
            <a:srgbClr val="000066"/>
          </a:solidFill>
          <a:latin typeface="+mn-lt"/>
        </a:defRPr>
      </a:lvl8pPr>
      <a:lvl9pPr marL="4343400" indent="-358775" algn="l" rtl="0" fontAlgn="base">
        <a:lnSpc>
          <a:spcPct val="110000"/>
        </a:lnSpc>
        <a:spcBef>
          <a:spcPct val="20000"/>
        </a:spcBef>
        <a:spcAft>
          <a:spcPct val="20000"/>
        </a:spcAft>
        <a:buChar char="»"/>
        <a:defRPr kumimoji="1" sz="1600">
          <a:solidFill>
            <a:srgbClr val="000066"/>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jpeg"/><Relationship Id="rId3" Type="http://schemas.openxmlformats.org/officeDocument/2006/relationships/image" Target="../media/image23.png"/><Relationship Id="rId7" Type="http://schemas.openxmlformats.org/officeDocument/2006/relationships/image" Target="../media/image27.jpeg"/><Relationship Id="rId12"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6.jpe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 Id="rId14" Type="http://schemas.openxmlformats.org/officeDocument/2006/relationships/image" Target="../media/image3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slideLayout" Target="../slideLayouts/slideLayout7.xml"/><Relationship Id="rId7" Type="http://schemas.openxmlformats.org/officeDocument/2006/relationships/image" Target="../media/image10.jpe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control" Target="../activeX/activeX3.xml"/><Relationship Id="rId7" Type="http://schemas.openxmlformats.org/officeDocument/2006/relationships/image" Target="../media/image9.jpe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8.png"/><Relationship Id="rId5" Type="http://schemas.openxmlformats.org/officeDocument/2006/relationships/notesSlide" Target="../notesSlides/notesSlide3.xml"/><Relationship Id="rId4"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7.png"/></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4.xml"/><Relationship Id="rId1" Type="http://schemas.openxmlformats.org/officeDocument/2006/relationships/vmlDrawing" Target="../drawings/vmlDrawing3.v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5.xml"/><Relationship Id="rId1" Type="http://schemas.openxmlformats.org/officeDocument/2006/relationships/vmlDrawing" Target="../drawings/vmlDrawing4.v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304575" y="307869"/>
            <a:ext cx="8542723" cy="2000548"/>
          </a:xfrm>
          <a:prstGeom prst="rect">
            <a:avLst/>
          </a:prstGeom>
          <a:noFill/>
          <a:ln w="9525" algn="ctr">
            <a:noFill/>
            <a:miter lim="800000"/>
            <a:headEnd/>
            <a:tailEnd/>
          </a:ln>
          <a:effectLst/>
        </p:spPr>
        <p:txBody>
          <a:bodyPr wrap="none">
            <a:spAutoFit/>
          </a:bodyPr>
          <a:lstStyle/>
          <a:p>
            <a:pPr algn="ctr" eaLnBrk="0" hangingPunct="0">
              <a:defRPr/>
            </a:pPr>
            <a:r>
              <a:rPr lang="en-US" sz="4400" u="none" dirty="0" smtClean="0">
                <a:solidFill>
                  <a:schemeClr val="tx2"/>
                </a:solidFill>
                <a:effectLst>
                  <a:outerShdw blurRad="38100" dist="38100" dir="2700000" algn="tl">
                    <a:srgbClr val="000000"/>
                  </a:outerShdw>
                </a:effectLst>
                <a:latin typeface="Comic Sans MS" pitchFamily="66" charset="0"/>
              </a:rPr>
              <a:t>Sparse Coding </a:t>
            </a:r>
          </a:p>
          <a:p>
            <a:pPr algn="ctr" eaLnBrk="0" hangingPunct="0">
              <a:defRPr/>
            </a:pPr>
            <a:r>
              <a:rPr lang="en-US" sz="3600" u="none" dirty="0" smtClean="0">
                <a:solidFill>
                  <a:schemeClr val="tx2"/>
                </a:solidFill>
                <a:effectLst>
                  <a:outerShdw blurRad="38100" dist="38100" dir="2700000" algn="tl">
                    <a:srgbClr val="000000"/>
                  </a:outerShdw>
                </a:effectLst>
                <a:latin typeface="Comic Sans MS" pitchFamily="66" charset="0"/>
              </a:rPr>
              <a:t>for</a:t>
            </a:r>
          </a:p>
          <a:p>
            <a:pPr algn="ctr" eaLnBrk="0" hangingPunct="0">
              <a:defRPr/>
            </a:pPr>
            <a:r>
              <a:rPr lang="en-US" sz="4400" u="none" dirty="0" smtClean="0">
                <a:solidFill>
                  <a:schemeClr val="tx2"/>
                </a:solidFill>
                <a:effectLst>
                  <a:outerShdw blurRad="38100" dist="38100" dir="2700000" algn="tl">
                    <a:srgbClr val="000000"/>
                  </a:outerShdw>
                </a:effectLst>
                <a:latin typeface="Comic Sans MS" pitchFamily="66" charset="0"/>
              </a:rPr>
              <a:t>Image and Video Understanding</a:t>
            </a:r>
            <a:endParaRPr lang="fr-FR" sz="4400" u="none" dirty="0">
              <a:effectLst>
                <a:outerShdw blurRad="38100" dist="38100" dir="2700000" algn="tl">
                  <a:srgbClr val="000000"/>
                </a:outerShdw>
              </a:effectLst>
              <a:latin typeface="Comic Sans MS" pitchFamily="66" charset="0"/>
            </a:endParaRPr>
          </a:p>
        </p:txBody>
      </p:sp>
      <p:sp>
        <p:nvSpPr>
          <p:cNvPr id="6148" name="Text Box 4"/>
          <p:cNvSpPr txBox="1">
            <a:spLocks noChangeArrowheads="1"/>
          </p:cNvSpPr>
          <p:nvPr/>
        </p:nvSpPr>
        <p:spPr bwMode="auto">
          <a:xfrm>
            <a:off x="1389827" y="2313888"/>
            <a:ext cx="6354825" cy="2062103"/>
          </a:xfrm>
          <a:prstGeom prst="rect">
            <a:avLst/>
          </a:prstGeom>
          <a:noFill/>
          <a:ln w="9525" algn="ctr">
            <a:noFill/>
            <a:miter lim="800000"/>
            <a:headEnd/>
            <a:tailEnd/>
          </a:ln>
        </p:spPr>
        <p:txBody>
          <a:bodyPr wrap="none">
            <a:spAutoFit/>
          </a:bodyPr>
          <a:lstStyle/>
          <a:p>
            <a:pPr algn="ctr" eaLnBrk="0" hangingPunct="0"/>
            <a:r>
              <a:rPr lang="en-US" sz="3200" u="none" dirty="0" smtClean="0">
                <a:latin typeface="Comic Sans MS" pitchFamily="66" charset="0"/>
              </a:rPr>
              <a:t>Jean Ponce</a:t>
            </a:r>
            <a:endParaRPr lang="en-US" sz="3200" u="none" dirty="0" smtClean="0">
              <a:latin typeface="Comic Sans MS" pitchFamily="66" charset="0"/>
              <a:cs typeface="Times New Roman" pitchFamily="18" charset="0"/>
            </a:endParaRPr>
          </a:p>
          <a:p>
            <a:pPr algn="ctr" eaLnBrk="0" hangingPunct="0"/>
            <a:r>
              <a:rPr lang="en-US" sz="3200" u="none" dirty="0">
                <a:latin typeface="Comic Sans MS" pitchFamily="66" charset="0"/>
                <a:cs typeface="Times New Roman" pitchFamily="18" charset="0"/>
              </a:rPr>
              <a:t>http://</a:t>
            </a:r>
            <a:r>
              <a:rPr lang="en-US" sz="3200" u="none" dirty="0" smtClean="0">
                <a:latin typeface="Comic Sans MS" pitchFamily="66" charset="0"/>
                <a:cs typeface="Times New Roman" pitchFamily="18" charset="0"/>
              </a:rPr>
              <a:t>www.di.ens.fr/willow/</a:t>
            </a:r>
            <a:endParaRPr lang="en-US" sz="3200" u="none" dirty="0">
              <a:latin typeface="Comic Sans MS" pitchFamily="66" charset="0"/>
            </a:endParaRPr>
          </a:p>
          <a:p>
            <a:pPr algn="ctr" eaLnBrk="0" hangingPunct="0"/>
            <a:r>
              <a:rPr lang="en-US" sz="3200" u="none" dirty="0" smtClean="0">
                <a:latin typeface="Comic Sans MS" pitchFamily="66" charset="0"/>
              </a:rPr>
              <a:t>Willow team, LIENS</a:t>
            </a:r>
            <a:r>
              <a:rPr lang="en-US" sz="3200" u="none" dirty="0">
                <a:latin typeface="Comic Sans MS" pitchFamily="66" charset="0"/>
              </a:rPr>
              <a:t>, UMR 8548</a:t>
            </a:r>
          </a:p>
          <a:p>
            <a:pPr algn="ctr" eaLnBrk="0" hangingPunct="0"/>
            <a:r>
              <a:rPr lang="en-US" sz="3200" u="none" dirty="0" err="1" smtClean="0">
                <a:latin typeface="Comic Sans MS" pitchFamily="66" charset="0"/>
              </a:rPr>
              <a:t>Ecole</a:t>
            </a:r>
            <a:r>
              <a:rPr lang="en-US" sz="3200" u="none" dirty="0" smtClean="0">
                <a:latin typeface="Comic Sans MS" pitchFamily="66" charset="0"/>
              </a:rPr>
              <a:t> </a:t>
            </a:r>
            <a:r>
              <a:rPr lang="en-US" sz="3200" u="none" dirty="0" err="1" smtClean="0">
                <a:latin typeface="Comic Sans MS" pitchFamily="66" charset="0"/>
              </a:rPr>
              <a:t>normale</a:t>
            </a:r>
            <a:r>
              <a:rPr lang="en-US" sz="3200" u="none" dirty="0" smtClean="0">
                <a:latin typeface="Comic Sans MS" pitchFamily="66" charset="0"/>
              </a:rPr>
              <a:t> </a:t>
            </a:r>
            <a:r>
              <a:rPr lang="en-US" sz="3200" u="none" dirty="0" err="1" smtClean="0">
                <a:latin typeface="Comic Sans MS" pitchFamily="66" charset="0"/>
              </a:rPr>
              <a:t>sup</a:t>
            </a:r>
            <a:r>
              <a:rPr lang="en-US" sz="3200" u="none" dirty="0" err="1" smtClean="0">
                <a:latin typeface="Comic Sans MS" pitchFamily="66" charset="0"/>
                <a:cs typeface="Times New Roman" pitchFamily="18" charset="0"/>
              </a:rPr>
              <a:t>érieure</a:t>
            </a:r>
            <a:r>
              <a:rPr lang="en-US" sz="3200" u="none" dirty="0">
                <a:latin typeface="Comic Sans MS" pitchFamily="66" charset="0"/>
                <a:cs typeface="Times New Roman" pitchFamily="18" charset="0"/>
              </a:rPr>
              <a:t>, Paris</a:t>
            </a:r>
            <a:endParaRPr lang="fr-FR" sz="3200" u="none" dirty="0">
              <a:latin typeface="Comic Sans MS" pitchFamily="66" charset="0"/>
            </a:endParaRPr>
          </a:p>
        </p:txBody>
      </p:sp>
      <p:sp>
        <p:nvSpPr>
          <p:cNvPr id="4" name="ZoneTexte 3"/>
          <p:cNvSpPr txBox="1"/>
          <p:nvPr/>
        </p:nvSpPr>
        <p:spPr>
          <a:xfrm>
            <a:off x="750627" y="5691106"/>
            <a:ext cx="7637027" cy="954107"/>
          </a:xfrm>
          <a:prstGeom prst="rect">
            <a:avLst/>
          </a:prstGeom>
          <a:noFill/>
        </p:spPr>
        <p:txBody>
          <a:bodyPr wrap="none" rtlCol="0">
            <a:spAutoFit/>
          </a:bodyPr>
          <a:lstStyle/>
          <a:p>
            <a:pPr algn="ctr"/>
            <a:r>
              <a:rPr lang="en-US" sz="2800" u="none" dirty="0" smtClean="0">
                <a:latin typeface="Comic Sans MS" pitchFamily="66" charset="0"/>
              </a:rPr>
              <a:t>Joint work with </a:t>
            </a:r>
            <a:r>
              <a:rPr lang="en-US" sz="2800" u="none" dirty="0" err="1" smtClean="0">
                <a:latin typeface="Comic Sans MS" pitchFamily="66" charset="0"/>
              </a:rPr>
              <a:t>Julien</a:t>
            </a:r>
            <a:r>
              <a:rPr lang="en-US" sz="2800" u="none" dirty="0" smtClean="0">
                <a:latin typeface="Comic Sans MS" pitchFamily="66" charset="0"/>
              </a:rPr>
              <a:t> </a:t>
            </a:r>
            <a:r>
              <a:rPr lang="en-US" sz="2800" u="none" dirty="0" err="1" smtClean="0">
                <a:latin typeface="Comic Sans MS" pitchFamily="66" charset="0"/>
              </a:rPr>
              <a:t>Mairal</a:t>
            </a:r>
            <a:r>
              <a:rPr lang="en-US" sz="2800" u="none" dirty="0" smtClean="0">
                <a:latin typeface="Comic Sans MS" pitchFamily="66" charset="0"/>
              </a:rPr>
              <a:t>, Francis Bach, </a:t>
            </a:r>
          </a:p>
          <a:p>
            <a:pPr algn="ctr"/>
            <a:r>
              <a:rPr lang="en-US" sz="2800" u="none" dirty="0" smtClean="0">
                <a:latin typeface="Comic Sans MS" pitchFamily="66" charset="0"/>
              </a:rPr>
              <a:t>Guillermo </a:t>
            </a:r>
            <a:r>
              <a:rPr lang="en-US" sz="2800" u="none" dirty="0" err="1" smtClean="0">
                <a:latin typeface="Comic Sans MS" pitchFamily="66" charset="0"/>
              </a:rPr>
              <a:t>Sapiro</a:t>
            </a:r>
            <a:r>
              <a:rPr lang="en-US" sz="2800" u="none" dirty="0" smtClean="0">
                <a:latin typeface="Comic Sans MS" pitchFamily="66" charset="0"/>
              </a:rPr>
              <a:t> and Andrew </a:t>
            </a:r>
            <a:r>
              <a:rPr lang="en-US" sz="2800" u="none" dirty="0" err="1" smtClean="0">
                <a:latin typeface="Comic Sans MS" pitchFamily="66" charset="0"/>
              </a:rPr>
              <a:t>Zisserman</a:t>
            </a:r>
            <a:endParaRPr lang="fr-FR" sz="2800" u="none" dirty="0">
              <a:latin typeface="Comic Sans MS" pitchFamily="66" charset="0"/>
            </a:endParaRPr>
          </a:p>
        </p:txBody>
      </p:sp>
      <p:pic>
        <p:nvPicPr>
          <p:cNvPr id="5" name="Picture 2" descr="Willow2"/>
          <p:cNvPicPr>
            <a:picLocks noChangeAspect="1" noChangeArrowheads="1"/>
          </p:cNvPicPr>
          <p:nvPr/>
        </p:nvPicPr>
        <p:blipFill>
          <a:blip r:embed="rId3" cstate="print"/>
          <a:srcRect/>
          <a:stretch>
            <a:fillRect/>
          </a:stretch>
        </p:blipFill>
        <p:spPr bwMode="auto">
          <a:xfrm>
            <a:off x="95250" y="64869"/>
            <a:ext cx="1460595" cy="1497903"/>
          </a:xfrm>
          <a:prstGeom prst="rect">
            <a:avLst/>
          </a:prstGeom>
          <a:noFill/>
          <a:ln w="9525">
            <a:noFill/>
            <a:miter lim="800000"/>
            <a:headEnd/>
            <a:tailEnd/>
          </a:ln>
        </p:spPr>
      </p:pic>
      <p:pic>
        <p:nvPicPr>
          <p:cNvPr id="6" name="Picture 5" descr="File1"/>
          <p:cNvPicPr>
            <a:picLocks noChangeAspect="1" noChangeArrowheads="1"/>
          </p:cNvPicPr>
          <p:nvPr/>
        </p:nvPicPr>
        <p:blipFill>
          <a:blip r:embed="rId4" cstate="print"/>
          <a:srcRect t="5745"/>
          <a:stretch>
            <a:fillRect/>
          </a:stretch>
        </p:blipFill>
        <p:spPr bwMode="auto">
          <a:xfrm>
            <a:off x="7602200" y="53758"/>
            <a:ext cx="1453133" cy="1497902"/>
          </a:xfrm>
          <a:prstGeom prst="rect">
            <a:avLst/>
          </a:prstGeom>
          <a:noFill/>
          <a:ln w="9525">
            <a:noFill/>
            <a:miter lim="800000"/>
            <a:headEnd/>
            <a:tailEnd/>
          </a:ln>
        </p:spPr>
      </p:pic>
      <p:pic>
        <p:nvPicPr>
          <p:cNvPr id="7" name="Picture 9"/>
          <p:cNvPicPr>
            <a:picLocks noChangeAspect="1" noChangeArrowheads="1"/>
          </p:cNvPicPr>
          <p:nvPr/>
        </p:nvPicPr>
        <p:blipFill>
          <a:blip r:embed="rId5"/>
          <a:srcRect/>
          <a:stretch>
            <a:fillRect/>
          </a:stretch>
        </p:blipFill>
        <p:spPr bwMode="auto">
          <a:xfrm>
            <a:off x="2911211" y="4572167"/>
            <a:ext cx="1022795" cy="1022796"/>
          </a:xfrm>
          <a:prstGeom prst="rect">
            <a:avLst/>
          </a:prstGeom>
          <a:noFill/>
          <a:ln w="9525" algn="ctr">
            <a:noFill/>
            <a:miter lim="800000"/>
            <a:headEnd/>
            <a:tailEnd/>
          </a:ln>
        </p:spPr>
      </p:pic>
      <p:pic>
        <p:nvPicPr>
          <p:cNvPr id="8" name="Picture 11"/>
          <p:cNvPicPr>
            <a:picLocks noChangeAspect="1" noChangeArrowheads="1"/>
          </p:cNvPicPr>
          <p:nvPr/>
        </p:nvPicPr>
        <p:blipFill>
          <a:blip r:embed="rId6"/>
          <a:srcRect/>
          <a:stretch>
            <a:fillRect/>
          </a:stretch>
        </p:blipFill>
        <p:spPr bwMode="auto">
          <a:xfrm>
            <a:off x="3968486" y="4567405"/>
            <a:ext cx="1145016" cy="1014218"/>
          </a:xfrm>
          <a:prstGeom prst="rect">
            <a:avLst/>
          </a:prstGeom>
          <a:noFill/>
          <a:ln w="9525" algn="ctr">
            <a:noFill/>
            <a:miter lim="800000"/>
            <a:headEnd/>
            <a:tailEnd/>
          </a:ln>
        </p:spPr>
      </p:pic>
      <p:pic>
        <p:nvPicPr>
          <p:cNvPr id="9" name="Picture 12"/>
          <p:cNvPicPr>
            <a:picLocks noChangeAspect="1" noChangeArrowheads="1"/>
          </p:cNvPicPr>
          <p:nvPr/>
        </p:nvPicPr>
        <p:blipFill>
          <a:blip r:embed="rId7"/>
          <a:srcRect/>
          <a:stretch>
            <a:fillRect/>
          </a:stretch>
        </p:blipFill>
        <p:spPr bwMode="auto">
          <a:xfrm>
            <a:off x="5152431" y="4562642"/>
            <a:ext cx="1022794" cy="1005642"/>
          </a:xfrm>
          <a:prstGeom prst="rect">
            <a:avLst/>
          </a:prstGeom>
          <a:noFill/>
          <a:ln w="9525" algn="ctr">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395" name="Picture 3"/>
          <p:cNvPicPr>
            <a:picLocks noChangeAspect="1" noChangeArrowheads="1"/>
          </p:cNvPicPr>
          <p:nvPr/>
        </p:nvPicPr>
        <p:blipFill>
          <a:blip r:embed="rId3"/>
          <a:srcRect/>
          <a:stretch>
            <a:fillRect/>
          </a:stretch>
        </p:blipFill>
        <p:spPr bwMode="auto">
          <a:xfrm>
            <a:off x="566885" y="1777914"/>
            <a:ext cx="3135051" cy="3105751"/>
          </a:xfrm>
          <a:prstGeom prst="rect">
            <a:avLst/>
          </a:prstGeom>
          <a:noFill/>
          <a:ln w="9525">
            <a:noFill/>
            <a:miter lim="800000"/>
            <a:headEnd/>
            <a:tailEnd/>
          </a:ln>
          <a:effectLst/>
        </p:spPr>
      </p:pic>
      <p:pic>
        <p:nvPicPr>
          <p:cNvPr id="315397" name="Picture 5"/>
          <p:cNvPicPr>
            <a:picLocks noChangeAspect="1" noChangeArrowheads="1"/>
          </p:cNvPicPr>
          <p:nvPr/>
        </p:nvPicPr>
        <p:blipFill>
          <a:blip r:embed="rId4"/>
          <a:srcRect/>
          <a:stretch>
            <a:fillRect/>
          </a:stretch>
        </p:blipFill>
        <p:spPr bwMode="auto">
          <a:xfrm>
            <a:off x="5283930" y="1692848"/>
            <a:ext cx="3262491" cy="3233997"/>
          </a:xfrm>
          <a:prstGeom prst="rect">
            <a:avLst/>
          </a:prstGeom>
          <a:noFill/>
          <a:ln w="9525">
            <a:noFill/>
            <a:miter lim="800000"/>
            <a:headEnd/>
            <a:tailEnd/>
          </a:ln>
          <a:effectLst/>
        </p:spPr>
      </p:pic>
      <p:sp>
        <p:nvSpPr>
          <p:cNvPr id="12" name="ZoneTexte 11"/>
          <p:cNvSpPr txBox="1"/>
          <p:nvPr/>
        </p:nvSpPr>
        <p:spPr>
          <a:xfrm>
            <a:off x="668728" y="1132758"/>
            <a:ext cx="2906993" cy="584775"/>
          </a:xfrm>
          <a:prstGeom prst="rect">
            <a:avLst/>
          </a:prstGeom>
          <a:noFill/>
        </p:spPr>
        <p:txBody>
          <a:bodyPr wrap="square" rtlCol="0">
            <a:spAutoFit/>
          </a:bodyPr>
          <a:lstStyle/>
          <a:p>
            <a:pPr algn="ctr"/>
            <a:r>
              <a:rPr lang="en-US" sz="3200" u="none" dirty="0" smtClean="0">
                <a:solidFill>
                  <a:schemeClr val="accent2"/>
                </a:solidFill>
                <a:latin typeface="Comic Sans MS" pitchFamily="66" charset="0"/>
              </a:rPr>
              <a:t>Signal: </a:t>
            </a:r>
            <a:r>
              <a:rPr lang="en-US" sz="3200" u="none" dirty="0" smtClean="0">
                <a:latin typeface="Comic Sans MS" pitchFamily="66" charset="0"/>
              </a:rPr>
              <a:t>x</a:t>
            </a:r>
            <a:r>
              <a:rPr lang="en-US" sz="3200" u="none" dirty="0" smtClean="0">
                <a:latin typeface="cmsy10"/>
              </a:rPr>
              <a:t>2</a:t>
            </a:r>
            <a:r>
              <a:rPr lang="en-US" sz="3200" u="none" dirty="0" smtClean="0">
                <a:latin typeface="Comic Sans MS" pitchFamily="66" charset="0"/>
              </a:rPr>
              <a:t> </a:t>
            </a:r>
            <a:r>
              <a:rPr lang="en-US" sz="3200" u="none" dirty="0" err="1" smtClean="0">
                <a:latin typeface="msbm9" pitchFamily="34" charset="0"/>
              </a:rPr>
              <a:t>R</a:t>
            </a:r>
            <a:r>
              <a:rPr lang="en-US" sz="3200" u="none" baseline="30000" dirty="0" err="1" smtClean="0">
                <a:latin typeface="Comic Sans MS"/>
              </a:rPr>
              <a:t>m</a:t>
            </a:r>
            <a:endParaRPr lang="fr-FR" sz="3200" u="none" baseline="30000" dirty="0">
              <a:latin typeface="Comic Sans MS"/>
            </a:endParaRPr>
          </a:p>
        </p:txBody>
      </p:sp>
      <p:sp>
        <p:nvSpPr>
          <p:cNvPr id="13" name="ZoneTexte 12"/>
          <p:cNvSpPr txBox="1"/>
          <p:nvPr/>
        </p:nvSpPr>
        <p:spPr>
          <a:xfrm>
            <a:off x="5051964" y="630075"/>
            <a:ext cx="3682600" cy="1077218"/>
          </a:xfrm>
          <a:prstGeom prst="rect">
            <a:avLst/>
          </a:prstGeom>
          <a:noFill/>
        </p:spPr>
        <p:txBody>
          <a:bodyPr wrap="square" rtlCol="0">
            <a:spAutoFit/>
          </a:bodyPr>
          <a:lstStyle/>
          <a:p>
            <a:pPr algn="ctr"/>
            <a:r>
              <a:rPr lang="en-US" sz="3200" u="none" dirty="0" smtClean="0">
                <a:solidFill>
                  <a:schemeClr val="accent2"/>
                </a:solidFill>
                <a:latin typeface="Comic Sans MS" pitchFamily="66" charset="0"/>
              </a:rPr>
              <a:t>Dictionary: </a:t>
            </a:r>
          </a:p>
          <a:p>
            <a:pPr algn="ctr"/>
            <a:r>
              <a:rPr lang="en-US" sz="3200" u="none" dirty="0" smtClean="0">
                <a:latin typeface="Comic Sans MS" pitchFamily="66" charset="0"/>
              </a:rPr>
              <a:t>D=[d</a:t>
            </a:r>
            <a:r>
              <a:rPr lang="en-US" sz="3200" u="none" baseline="-25000" dirty="0" smtClean="0">
                <a:latin typeface="Comic Sans MS"/>
              </a:rPr>
              <a:t>1</a:t>
            </a:r>
            <a:r>
              <a:rPr lang="en-US" sz="3200" u="none" dirty="0" smtClean="0">
                <a:latin typeface="Comic Sans MS" pitchFamily="66" charset="0"/>
              </a:rPr>
              <a:t>,...,</a:t>
            </a:r>
            <a:r>
              <a:rPr lang="en-US" sz="3200" u="none" dirty="0" err="1" smtClean="0">
                <a:latin typeface="Comic Sans MS" pitchFamily="66" charset="0"/>
              </a:rPr>
              <a:t>d</a:t>
            </a:r>
            <a:r>
              <a:rPr lang="en-US" sz="3200" u="none" baseline="-5000" dirty="0" err="1" smtClean="0">
                <a:latin typeface="Comic Sans MS"/>
              </a:rPr>
              <a:t>p</a:t>
            </a:r>
            <a:r>
              <a:rPr lang="en-US" sz="3200" u="none" dirty="0" smtClean="0">
                <a:latin typeface="Comic Sans MS" pitchFamily="66" charset="0"/>
              </a:rPr>
              <a:t>]</a:t>
            </a:r>
            <a:r>
              <a:rPr lang="en-US" sz="3200" u="none" dirty="0" smtClean="0">
                <a:latin typeface="cmsy10"/>
              </a:rPr>
              <a:t>2</a:t>
            </a:r>
            <a:r>
              <a:rPr lang="en-US" sz="3200" u="none" dirty="0" smtClean="0">
                <a:latin typeface="msbm9" pitchFamily="34" charset="0"/>
              </a:rPr>
              <a:t>R</a:t>
            </a:r>
            <a:r>
              <a:rPr lang="en-US" sz="3200" u="none" baseline="30000" dirty="0" smtClean="0">
                <a:latin typeface="Comic Sans MS"/>
              </a:rPr>
              <a:t>m x p</a:t>
            </a:r>
            <a:endParaRPr lang="fr-FR" sz="3200" u="none" baseline="30000" dirty="0">
              <a:latin typeface="Comic Sans MS"/>
            </a:endParaRPr>
          </a:p>
        </p:txBody>
      </p:sp>
      <p:sp>
        <p:nvSpPr>
          <p:cNvPr id="15" name="ZoneTexte 14"/>
          <p:cNvSpPr txBox="1"/>
          <p:nvPr/>
        </p:nvSpPr>
        <p:spPr>
          <a:xfrm>
            <a:off x="426917" y="5013312"/>
            <a:ext cx="8538958" cy="1754326"/>
          </a:xfrm>
          <a:prstGeom prst="rect">
            <a:avLst/>
          </a:prstGeom>
          <a:noFill/>
        </p:spPr>
        <p:txBody>
          <a:bodyPr wrap="square" rtlCol="0">
            <a:spAutoFit/>
          </a:bodyPr>
          <a:lstStyle/>
          <a:p>
            <a:r>
              <a:rPr lang="en-US" sz="3200" u="none" dirty="0" smtClean="0">
                <a:latin typeface="Comic Sans MS" pitchFamily="66" charset="0"/>
              </a:rPr>
              <a:t>D is </a:t>
            </a:r>
            <a:r>
              <a:rPr lang="en-US" sz="3200" u="none" dirty="0" smtClean="0">
                <a:solidFill>
                  <a:schemeClr val="accent2"/>
                </a:solidFill>
                <a:latin typeface="Comic Sans MS" pitchFamily="66" charset="0"/>
              </a:rPr>
              <a:t>adapted</a:t>
            </a:r>
            <a:r>
              <a:rPr lang="en-US" sz="3200" u="none" dirty="0" smtClean="0">
                <a:latin typeface="Comic Sans MS" pitchFamily="66" charset="0"/>
              </a:rPr>
              <a:t> to x when x admits a </a:t>
            </a:r>
            <a:r>
              <a:rPr lang="en-US" sz="3200" u="none" dirty="0" smtClean="0">
                <a:solidFill>
                  <a:schemeClr val="accent2"/>
                </a:solidFill>
                <a:latin typeface="Comic Sans MS" pitchFamily="66" charset="0"/>
              </a:rPr>
              <a:t>sparse</a:t>
            </a:r>
            <a:r>
              <a:rPr lang="en-US" sz="3200" u="none" dirty="0" smtClean="0">
                <a:latin typeface="Comic Sans MS" pitchFamily="66" charset="0"/>
              </a:rPr>
              <a:t>   </a:t>
            </a:r>
          </a:p>
          <a:p>
            <a:r>
              <a:rPr lang="en-US" sz="3200" u="none" dirty="0" smtClean="0">
                <a:latin typeface="Comic Sans MS" pitchFamily="66" charset="0"/>
              </a:rPr>
              <a:t>decomposition on D, i.e., 	</a:t>
            </a:r>
          </a:p>
          <a:p>
            <a:r>
              <a:rPr lang="en-US" sz="3200" u="none" dirty="0" smtClean="0">
                <a:latin typeface="Comic Sans MS" pitchFamily="66" charset="0"/>
              </a:rPr>
              <a:t>    x ≈ </a:t>
            </a:r>
            <a:r>
              <a:rPr lang="en-US" sz="4400" u="none" dirty="0" smtClean="0">
                <a:latin typeface="Symbol"/>
                <a:sym typeface="Symbol"/>
              </a:rPr>
              <a:t></a:t>
            </a:r>
            <a:r>
              <a:rPr lang="en-US" sz="3200" u="none" baseline="-25000" dirty="0" smtClean="0">
                <a:latin typeface="Comic Sans MS"/>
                <a:sym typeface="Symbol"/>
              </a:rPr>
              <a:t>j</a:t>
            </a:r>
            <a:r>
              <a:rPr lang="en-US" sz="3200" u="none" baseline="-25000" dirty="0" smtClean="0">
                <a:latin typeface="cmsy10"/>
                <a:sym typeface="Symbol"/>
              </a:rPr>
              <a:t>2</a:t>
            </a:r>
            <a:r>
              <a:rPr lang="en-US" sz="3200" u="none" baseline="-25000" dirty="0" smtClean="0">
                <a:latin typeface="Comic Sans MS"/>
                <a:sym typeface="Symbol"/>
              </a:rPr>
              <a:t>J</a:t>
            </a:r>
            <a:r>
              <a:rPr lang="en-US" sz="3200" u="none" dirty="0" smtClean="0">
                <a:latin typeface="Comic Sans MS" pitchFamily="66" charset="0"/>
              </a:rPr>
              <a:t> </a:t>
            </a:r>
            <a:r>
              <a:rPr lang="en-US" sz="3200" u="none" dirty="0" smtClean="0">
                <a:latin typeface="cmmi10"/>
              </a:rPr>
              <a:t>®</a:t>
            </a:r>
            <a:r>
              <a:rPr lang="en-US" sz="3200" u="none" baseline="-25000" dirty="0" err="1" smtClean="0">
                <a:latin typeface="Comic Sans MS"/>
              </a:rPr>
              <a:t>j</a:t>
            </a:r>
            <a:r>
              <a:rPr lang="en-US" sz="3200" u="none" dirty="0" err="1" smtClean="0">
                <a:latin typeface="Comic Sans MS" pitchFamily="66" charset="0"/>
              </a:rPr>
              <a:t>d</a:t>
            </a:r>
            <a:r>
              <a:rPr lang="en-US" sz="3200" u="none" baseline="-25000" dirty="0" err="1" smtClean="0">
                <a:latin typeface="Comic Sans MS" pitchFamily="66" charset="0"/>
              </a:rPr>
              <a:t>j</a:t>
            </a:r>
            <a:r>
              <a:rPr lang="en-US" sz="3200" u="none" dirty="0" smtClean="0">
                <a:latin typeface="Comic Sans MS" pitchFamily="66" charset="0"/>
              </a:rPr>
              <a:t>   </a:t>
            </a:r>
            <a:r>
              <a:rPr lang="en-US" sz="3200" u="none" dirty="0" smtClean="0">
                <a:latin typeface="Comic Sans MS"/>
              </a:rPr>
              <a:t>where |J</a:t>
            </a:r>
            <a:r>
              <a:rPr lang="en-US" sz="3200" u="none" dirty="0" smtClean="0">
                <a:latin typeface="Comic Sans MS"/>
              </a:rPr>
              <a:t>| </a:t>
            </a:r>
            <a:r>
              <a:rPr lang="en-US" sz="3200" u="none" smtClean="0">
                <a:latin typeface="Comic Sans MS"/>
              </a:rPr>
              <a:t>= |</a:t>
            </a:r>
            <a:r>
              <a:rPr lang="en-US" sz="3200" b="1" u="none" smtClean="0">
                <a:latin typeface="cmmi10"/>
              </a:rPr>
              <a:t>®</a:t>
            </a:r>
            <a:r>
              <a:rPr lang="en-US" sz="3200" u="none" smtClean="0">
                <a:latin typeface="Comic Sans MS"/>
              </a:rPr>
              <a:t>|</a:t>
            </a:r>
            <a:r>
              <a:rPr lang="en-US" sz="3200" u="none" baseline="-25000" dirty="0" smtClean="0">
                <a:latin typeface="Comic Sans MS"/>
              </a:rPr>
              <a:t>0</a:t>
            </a:r>
            <a:r>
              <a:rPr lang="en-US" sz="3200" u="none" dirty="0" smtClean="0">
                <a:latin typeface="Comic Sans MS"/>
              </a:rPr>
              <a:t> </a:t>
            </a:r>
            <a:r>
              <a:rPr lang="en-US" sz="3200" u="none" dirty="0" smtClean="0">
                <a:latin typeface="Comic Sans MS"/>
              </a:rPr>
              <a:t>is small</a:t>
            </a:r>
          </a:p>
        </p:txBody>
      </p:sp>
      <p:sp>
        <p:nvSpPr>
          <p:cNvPr id="16" name="Text Box 2"/>
          <p:cNvSpPr txBox="1">
            <a:spLocks noChangeArrowheads="1"/>
          </p:cNvSpPr>
          <p:nvPr/>
        </p:nvSpPr>
        <p:spPr bwMode="auto">
          <a:xfrm>
            <a:off x="2259022" y="65088"/>
            <a:ext cx="4778872" cy="646331"/>
          </a:xfrm>
          <a:prstGeom prst="rect">
            <a:avLst/>
          </a:prstGeom>
          <a:noFill/>
          <a:ln w="9525" algn="ctr">
            <a:noFill/>
            <a:miter lim="800000"/>
            <a:headEnd/>
            <a:tailEnd/>
          </a:ln>
        </p:spPr>
        <p:txBody>
          <a:bodyPr wrap="none">
            <a:spAutoFit/>
          </a:bodyPr>
          <a:lstStyle/>
          <a:p>
            <a:pPr algn="ctr" eaLnBrk="0" hangingPunct="0"/>
            <a:r>
              <a:rPr lang="en-US" sz="3600" u="none" dirty="0" smtClean="0">
                <a:solidFill>
                  <a:schemeClr val="tx2"/>
                </a:solidFill>
                <a:latin typeface="Comic Sans MS" pitchFamily="66" charset="0"/>
              </a:rPr>
              <a:t>Sparse linear models</a:t>
            </a:r>
            <a:endParaRPr lang="en-US" sz="2800" u="none" dirty="0">
              <a:latin typeface="Comic Sans MS" pitchFamily="66" charset="0"/>
            </a:endParaRPr>
          </a:p>
        </p:txBody>
      </p:sp>
      <p:sp>
        <p:nvSpPr>
          <p:cNvPr id="17" name="Rectangle 16"/>
          <p:cNvSpPr/>
          <p:nvPr/>
        </p:nvSpPr>
        <p:spPr bwMode="auto">
          <a:xfrm>
            <a:off x="1555857" y="3016175"/>
            <a:ext cx="218364" cy="204716"/>
          </a:xfrm>
          <a:prstGeom prst="rect">
            <a:avLst/>
          </a:prstGeom>
          <a:solidFill>
            <a:schemeClr val="accent1">
              <a:alpha val="28000"/>
            </a:schemeClr>
          </a:solidFill>
          <a:ln w="38100" cap="flat" cmpd="sng" algn="ctr">
            <a:solidFill>
              <a:schemeClr val="accent2"/>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sng" strike="noStrike" cap="none" normalizeH="0" baseline="0" smtClean="0">
              <a:ln>
                <a:noFill/>
              </a:ln>
              <a:solidFill>
                <a:schemeClr val="tx1"/>
              </a:solidFill>
              <a:effectLst/>
              <a:latin typeface="Arial" pitchFamily="34" charset="0"/>
            </a:endParaRPr>
          </a:p>
        </p:txBody>
      </p:sp>
      <p:sp>
        <p:nvSpPr>
          <p:cNvPr id="19" name="Rectangle 18"/>
          <p:cNvSpPr/>
          <p:nvPr/>
        </p:nvSpPr>
        <p:spPr bwMode="auto">
          <a:xfrm>
            <a:off x="6307552" y="2909268"/>
            <a:ext cx="218364" cy="204716"/>
          </a:xfrm>
          <a:prstGeom prst="rect">
            <a:avLst/>
          </a:prstGeom>
          <a:solidFill>
            <a:schemeClr val="accent1">
              <a:alpha val="28000"/>
            </a:schemeClr>
          </a:solidFill>
          <a:ln w="38100" cap="flat" cmpd="sng" algn="ctr">
            <a:solidFill>
              <a:schemeClr val="accent2"/>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sng" strike="noStrike" cap="none" normalizeH="0" baseline="0" smtClean="0">
              <a:ln>
                <a:noFill/>
              </a:ln>
              <a:solidFill>
                <a:schemeClr val="tx1"/>
              </a:solidFill>
              <a:effectLst/>
              <a:latin typeface="Arial" pitchFamily="34" charset="0"/>
            </a:endParaRPr>
          </a:p>
        </p:txBody>
      </p:sp>
      <p:sp>
        <p:nvSpPr>
          <p:cNvPr id="20" name="Rectangle 19"/>
          <p:cNvSpPr/>
          <p:nvPr/>
        </p:nvSpPr>
        <p:spPr bwMode="auto">
          <a:xfrm>
            <a:off x="7114975" y="3716777"/>
            <a:ext cx="218364" cy="204716"/>
          </a:xfrm>
          <a:prstGeom prst="rect">
            <a:avLst/>
          </a:prstGeom>
          <a:solidFill>
            <a:schemeClr val="accent1">
              <a:alpha val="28000"/>
            </a:schemeClr>
          </a:solidFill>
          <a:ln w="38100" cap="flat" cmpd="sng" algn="ctr">
            <a:solidFill>
              <a:schemeClr val="accent2"/>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sng" strike="noStrike" cap="none" normalizeH="0" baseline="0" smtClean="0">
              <a:ln>
                <a:noFill/>
              </a:ln>
              <a:solidFill>
                <a:schemeClr val="tx1"/>
              </a:solidFill>
              <a:effectLst/>
              <a:latin typeface="Arial" pitchFamily="34" charset="0"/>
            </a:endParaRPr>
          </a:p>
        </p:txBody>
      </p:sp>
      <p:sp>
        <p:nvSpPr>
          <p:cNvPr id="21" name="Rectangle 20"/>
          <p:cNvSpPr/>
          <p:nvPr/>
        </p:nvSpPr>
        <p:spPr bwMode="auto">
          <a:xfrm>
            <a:off x="7908750" y="2695454"/>
            <a:ext cx="218364" cy="204716"/>
          </a:xfrm>
          <a:prstGeom prst="rect">
            <a:avLst/>
          </a:prstGeom>
          <a:solidFill>
            <a:schemeClr val="accent1">
              <a:alpha val="28000"/>
            </a:schemeClr>
          </a:solidFill>
          <a:ln w="38100" cap="flat" cmpd="sng" algn="ctr">
            <a:solidFill>
              <a:schemeClr val="accent2"/>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sng" strike="noStrike" cap="none" normalizeH="0" baseline="0" smtClean="0">
              <a:ln>
                <a:noFill/>
              </a:ln>
              <a:solidFill>
                <a:schemeClr val="tx1"/>
              </a:solidFill>
              <a:effectLst/>
              <a:latin typeface="Arial" pitchFamily="34" charset="0"/>
            </a:endParaRPr>
          </a:p>
        </p:txBody>
      </p:sp>
      <p:sp>
        <p:nvSpPr>
          <p:cNvPr id="22" name="Rectangle 21"/>
          <p:cNvSpPr/>
          <p:nvPr/>
        </p:nvSpPr>
        <p:spPr bwMode="auto">
          <a:xfrm>
            <a:off x="6505197" y="2301939"/>
            <a:ext cx="218364" cy="204716"/>
          </a:xfrm>
          <a:prstGeom prst="rect">
            <a:avLst/>
          </a:prstGeom>
          <a:solidFill>
            <a:schemeClr val="accent1">
              <a:alpha val="28000"/>
            </a:schemeClr>
          </a:solidFill>
          <a:ln w="38100" cap="flat" cmpd="sng" algn="ctr">
            <a:solidFill>
              <a:schemeClr val="accent2"/>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sng" strike="noStrike" cap="none" normalizeH="0" baseline="0" smtClean="0">
              <a:ln>
                <a:noFill/>
              </a:ln>
              <a:solidFill>
                <a:schemeClr val="tx1"/>
              </a:solidFill>
              <a:effectLst/>
              <a:latin typeface="Arial" pitchFamily="34" charset="0"/>
            </a:endParaRPr>
          </a:p>
        </p:txBody>
      </p:sp>
      <p:sp>
        <p:nvSpPr>
          <p:cNvPr id="23" name="Rectangle 22"/>
          <p:cNvSpPr/>
          <p:nvPr/>
        </p:nvSpPr>
        <p:spPr bwMode="auto">
          <a:xfrm>
            <a:off x="6493740" y="4310472"/>
            <a:ext cx="218364" cy="204716"/>
          </a:xfrm>
          <a:prstGeom prst="rect">
            <a:avLst/>
          </a:prstGeom>
          <a:solidFill>
            <a:schemeClr val="accent1">
              <a:alpha val="28000"/>
            </a:schemeClr>
          </a:solidFill>
          <a:ln w="38100" cap="flat" cmpd="sng" algn="ctr">
            <a:solidFill>
              <a:schemeClr val="accent2"/>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sng" strike="noStrike" cap="none" normalizeH="0" baseline="0" smtClean="0">
              <a:ln>
                <a:noFill/>
              </a:ln>
              <a:solidFill>
                <a:schemeClr val="tx1"/>
              </a:solidFill>
              <a:effectLst/>
              <a:latin typeface="Arial" pitchFamily="34" charset="0"/>
            </a:endParaRPr>
          </a:p>
        </p:txBody>
      </p:sp>
      <p:sp>
        <p:nvSpPr>
          <p:cNvPr id="24" name="Rectangle 23"/>
          <p:cNvSpPr/>
          <p:nvPr/>
        </p:nvSpPr>
        <p:spPr bwMode="auto">
          <a:xfrm>
            <a:off x="5690699" y="3725885"/>
            <a:ext cx="218364" cy="204716"/>
          </a:xfrm>
          <a:prstGeom prst="rect">
            <a:avLst/>
          </a:prstGeom>
          <a:solidFill>
            <a:schemeClr val="accent1">
              <a:alpha val="28000"/>
            </a:schemeClr>
          </a:solidFill>
          <a:ln w="38100" cap="flat" cmpd="sng" algn="ctr">
            <a:solidFill>
              <a:schemeClr val="accent2"/>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sng"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1041 -0.01873 L 0.05816 -0.09644 " pathEditMode="relative" ptsTypes="AA">
                                      <p:cBhvr>
                                        <p:cTn id="6" dur="2000" fill="hold"/>
                                        <p:tgtEl>
                                          <p:spTgt spid="17"/>
                                        </p:tgtEl>
                                        <p:attrNameLst>
                                          <p:attrName>ppt_x</p:attrName>
                                          <p:attrName>ppt_y</p:attrName>
                                        </p:attrNameLst>
                                      </p:cBhvr>
                                    </p:animMotion>
                                  </p:childTnLst>
                                </p:cTn>
                              </p:par>
                              <p:par>
                                <p:cTn id="7" presetID="0" presetClass="path" presetSubtype="0" accel="50000" decel="50000" fill="hold" grpId="1" nodeType="withEffect">
                                  <p:stCondLst>
                                    <p:cond delay="0"/>
                                  </p:stCondLst>
                                  <p:childTnLst>
                                    <p:animMotion origin="layout" path="M -3.88889E-6 1.23959E-6 L 0.10903 -0.05551 " pathEditMode="relative" rAng="0" ptsTypes="AA">
                                      <p:cBhvr>
                                        <p:cTn id="8" dur="2000" fill="hold"/>
                                        <p:tgtEl>
                                          <p:spTgt spid="22"/>
                                        </p:tgtEl>
                                        <p:attrNameLst>
                                          <p:attrName>ppt_x</p:attrName>
                                          <p:attrName>ppt_y</p:attrName>
                                        </p:attrNameLst>
                                      </p:cBhvr>
                                      <p:rCtr x="55" y="-28"/>
                                    </p:animMotion>
                                  </p:childTnLst>
                                </p:cTn>
                              </p:par>
                              <p:par>
                                <p:cTn id="9" presetID="0" presetClass="path" presetSubtype="0" accel="50000" decel="50000" fill="hold" grpId="0" nodeType="withEffect">
                                  <p:stCondLst>
                                    <p:cond delay="0"/>
                                  </p:stCondLst>
                                  <p:childTnLst>
                                    <p:animMotion origin="layout" path="M 3.88889E-6 -3.7037E-7 L -0.08542 0.06435 " pathEditMode="relative" rAng="0" ptsTypes="AA">
                                      <p:cBhvr>
                                        <p:cTn id="10" dur="2000" fill="hold"/>
                                        <p:tgtEl>
                                          <p:spTgt spid="21"/>
                                        </p:tgtEl>
                                        <p:attrNameLst>
                                          <p:attrName>ppt_x</p:attrName>
                                          <p:attrName>ppt_y</p:attrName>
                                        </p:attrNameLst>
                                      </p:cBhvr>
                                      <p:rCtr x="-43" y="32"/>
                                    </p:animMotion>
                                  </p:childTnLst>
                                </p:cTn>
                              </p:par>
                              <p:par>
                                <p:cTn id="11" presetID="0" presetClass="path" presetSubtype="0" accel="50000" decel="50000" fill="hold" grpId="0" nodeType="withEffect">
                                  <p:stCondLst>
                                    <p:cond delay="0"/>
                                  </p:stCondLst>
                                  <p:childTnLst>
                                    <p:animMotion origin="layout" path="M -5.55556E-7 2.03515E-6 L 0.08958 0.05966 " pathEditMode="relative" rAng="0" ptsTypes="AA">
                                      <p:cBhvr>
                                        <p:cTn id="12" dur="2000" fill="hold"/>
                                        <p:tgtEl>
                                          <p:spTgt spid="20"/>
                                        </p:tgtEl>
                                        <p:attrNameLst>
                                          <p:attrName>ppt_x</p:attrName>
                                          <p:attrName>ppt_y</p:attrName>
                                        </p:attrNameLst>
                                      </p:cBhvr>
                                      <p:rCtr x="45" y="30"/>
                                    </p:animMotion>
                                  </p:childTnLst>
                                </p:cTn>
                              </p:par>
                              <p:par>
                                <p:cTn id="13" presetID="0" presetClass="path" presetSubtype="0" accel="50000" decel="50000" fill="hold" grpId="0" nodeType="withEffect">
                                  <p:stCondLst>
                                    <p:cond delay="0"/>
                                  </p:stCondLst>
                                  <p:childTnLst>
                                    <p:animMotion origin="layout" path="M 1.38889E-6 -1.9519E-6 L 0.08524 0.00393 " pathEditMode="relative" rAng="0" ptsTypes="AA">
                                      <p:cBhvr>
                                        <p:cTn id="14" dur="2000" fill="hold"/>
                                        <p:tgtEl>
                                          <p:spTgt spid="23"/>
                                        </p:tgtEl>
                                        <p:attrNameLst>
                                          <p:attrName>ppt_x</p:attrName>
                                          <p:attrName>ppt_y</p:attrName>
                                        </p:attrNameLst>
                                      </p:cBhvr>
                                      <p:rCtr x="43" y="2"/>
                                    </p:animMotion>
                                  </p:childTnLst>
                                </p:cTn>
                              </p:par>
                              <p:par>
                                <p:cTn id="15" presetID="0" presetClass="path" presetSubtype="0" accel="50000" decel="50000" fill="hold" grpId="0" nodeType="withEffect">
                                  <p:stCondLst>
                                    <p:cond delay="0"/>
                                  </p:stCondLst>
                                  <p:childTnLst>
                                    <p:animMotion origin="layout" path="M -1.38889E-6 -1.85185E-6 L 0.02379 -0.05625 " pathEditMode="relative" rAng="0" ptsTypes="AA">
                                      <p:cBhvr>
                                        <p:cTn id="16" dur="2000" fill="hold"/>
                                        <p:tgtEl>
                                          <p:spTgt spid="24"/>
                                        </p:tgtEl>
                                        <p:attrNameLst>
                                          <p:attrName>ppt_x</p:attrName>
                                          <p:attrName>ppt_y</p:attrName>
                                        </p:attrNameLst>
                                      </p:cBhvr>
                                      <p:rCtr x="12" y="-28"/>
                                    </p:animMotion>
                                  </p:childTnLst>
                                </p:cTn>
                              </p:par>
                              <p:par>
                                <p:cTn id="17" presetID="0" presetClass="path" presetSubtype="0" accel="50000" decel="50000" fill="hold" grpId="0" nodeType="withEffect">
                                  <p:stCondLst>
                                    <p:cond delay="0"/>
                                  </p:stCondLst>
                                  <p:childTnLst>
                                    <p:animMotion origin="layout" path="M 0 0 L -0.0198 -0.08565 " pathEditMode="relative" ptsTypes="AA">
                                      <p:cBhvr>
                                        <p:cTn id="18" dur="2000" fill="hold"/>
                                        <p:tgtEl>
                                          <p:spTgt spid="1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animBg="1"/>
      <p:bldP spid="21" grpId="0" animBg="1"/>
      <p:bldP spid="22" grpId="1" animBg="1"/>
      <p:bldP spid="23"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395" name="Picture 3"/>
          <p:cNvPicPr>
            <a:picLocks noChangeAspect="1" noChangeArrowheads="1"/>
          </p:cNvPicPr>
          <p:nvPr/>
        </p:nvPicPr>
        <p:blipFill>
          <a:blip r:embed="rId3"/>
          <a:srcRect/>
          <a:stretch>
            <a:fillRect/>
          </a:stretch>
        </p:blipFill>
        <p:spPr bwMode="auto">
          <a:xfrm>
            <a:off x="566885" y="1777914"/>
            <a:ext cx="3135051" cy="3105751"/>
          </a:xfrm>
          <a:prstGeom prst="rect">
            <a:avLst/>
          </a:prstGeom>
          <a:noFill/>
          <a:ln w="9525">
            <a:noFill/>
            <a:miter lim="800000"/>
            <a:headEnd/>
            <a:tailEnd/>
          </a:ln>
          <a:effectLst/>
        </p:spPr>
      </p:pic>
      <p:pic>
        <p:nvPicPr>
          <p:cNvPr id="315397" name="Picture 5"/>
          <p:cNvPicPr>
            <a:picLocks noChangeAspect="1" noChangeArrowheads="1"/>
          </p:cNvPicPr>
          <p:nvPr/>
        </p:nvPicPr>
        <p:blipFill>
          <a:blip r:embed="rId4"/>
          <a:srcRect/>
          <a:stretch>
            <a:fillRect/>
          </a:stretch>
        </p:blipFill>
        <p:spPr bwMode="auto">
          <a:xfrm>
            <a:off x="5283930" y="1692848"/>
            <a:ext cx="3262491" cy="3233997"/>
          </a:xfrm>
          <a:prstGeom prst="rect">
            <a:avLst/>
          </a:prstGeom>
          <a:noFill/>
          <a:ln w="9525">
            <a:noFill/>
            <a:miter lim="800000"/>
            <a:headEnd/>
            <a:tailEnd/>
          </a:ln>
          <a:effectLst/>
        </p:spPr>
      </p:pic>
      <p:sp>
        <p:nvSpPr>
          <p:cNvPr id="12" name="ZoneTexte 11"/>
          <p:cNvSpPr txBox="1"/>
          <p:nvPr/>
        </p:nvSpPr>
        <p:spPr>
          <a:xfrm>
            <a:off x="668728" y="1132758"/>
            <a:ext cx="2906993" cy="584775"/>
          </a:xfrm>
          <a:prstGeom prst="rect">
            <a:avLst/>
          </a:prstGeom>
          <a:noFill/>
        </p:spPr>
        <p:txBody>
          <a:bodyPr wrap="square" rtlCol="0">
            <a:spAutoFit/>
          </a:bodyPr>
          <a:lstStyle/>
          <a:p>
            <a:pPr algn="ctr"/>
            <a:r>
              <a:rPr lang="en-US" sz="3200" u="none" dirty="0" smtClean="0">
                <a:solidFill>
                  <a:schemeClr val="accent2"/>
                </a:solidFill>
                <a:latin typeface="Comic Sans MS" pitchFamily="66" charset="0"/>
              </a:rPr>
              <a:t>Signal: </a:t>
            </a:r>
            <a:r>
              <a:rPr lang="en-US" sz="3200" u="none" dirty="0" smtClean="0">
                <a:latin typeface="Comic Sans MS" pitchFamily="66" charset="0"/>
              </a:rPr>
              <a:t>x</a:t>
            </a:r>
            <a:r>
              <a:rPr lang="en-US" sz="3200" u="none" dirty="0" smtClean="0">
                <a:latin typeface="cmsy10"/>
              </a:rPr>
              <a:t>2</a:t>
            </a:r>
            <a:r>
              <a:rPr lang="en-US" sz="3200" u="none" dirty="0" smtClean="0">
                <a:latin typeface="Comic Sans MS" pitchFamily="66" charset="0"/>
              </a:rPr>
              <a:t> </a:t>
            </a:r>
            <a:r>
              <a:rPr lang="en-US" sz="3200" u="none" dirty="0" err="1" smtClean="0">
                <a:latin typeface="msbm9" pitchFamily="34" charset="0"/>
              </a:rPr>
              <a:t>R</a:t>
            </a:r>
            <a:r>
              <a:rPr lang="en-US" sz="3200" u="none" baseline="30000" dirty="0" err="1" smtClean="0">
                <a:latin typeface="Comic Sans MS"/>
              </a:rPr>
              <a:t>m</a:t>
            </a:r>
            <a:endParaRPr lang="fr-FR" sz="3200" u="none" baseline="30000" dirty="0">
              <a:latin typeface="Comic Sans MS"/>
            </a:endParaRPr>
          </a:p>
        </p:txBody>
      </p:sp>
      <p:sp>
        <p:nvSpPr>
          <p:cNvPr id="13" name="ZoneTexte 12"/>
          <p:cNvSpPr txBox="1"/>
          <p:nvPr/>
        </p:nvSpPr>
        <p:spPr>
          <a:xfrm>
            <a:off x="5051964" y="630075"/>
            <a:ext cx="3682600" cy="1077218"/>
          </a:xfrm>
          <a:prstGeom prst="rect">
            <a:avLst/>
          </a:prstGeom>
          <a:noFill/>
        </p:spPr>
        <p:txBody>
          <a:bodyPr wrap="square" rtlCol="0">
            <a:spAutoFit/>
          </a:bodyPr>
          <a:lstStyle/>
          <a:p>
            <a:pPr algn="ctr"/>
            <a:r>
              <a:rPr lang="en-US" sz="3200" u="none" dirty="0" smtClean="0">
                <a:solidFill>
                  <a:schemeClr val="accent2"/>
                </a:solidFill>
                <a:latin typeface="Comic Sans MS" pitchFamily="66" charset="0"/>
              </a:rPr>
              <a:t>Dictionary: </a:t>
            </a:r>
          </a:p>
          <a:p>
            <a:pPr algn="ctr"/>
            <a:r>
              <a:rPr lang="en-US" sz="3200" u="none" dirty="0" smtClean="0">
                <a:latin typeface="Comic Sans MS" pitchFamily="66" charset="0"/>
              </a:rPr>
              <a:t>D=[d</a:t>
            </a:r>
            <a:r>
              <a:rPr lang="en-US" sz="3200" u="none" baseline="-25000" dirty="0" smtClean="0">
                <a:latin typeface="Comic Sans MS"/>
              </a:rPr>
              <a:t>1</a:t>
            </a:r>
            <a:r>
              <a:rPr lang="en-US" sz="3200" u="none" dirty="0" smtClean="0">
                <a:latin typeface="Comic Sans MS" pitchFamily="66" charset="0"/>
              </a:rPr>
              <a:t>,...,</a:t>
            </a:r>
            <a:r>
              <a:rPr lang="en-US" sz="3200" u="none" dirty="0" err="1" smtClean="0">
                <a:latin typeface="Comic Sans MS" pitchFamily="66" charset="0"/>
              </a:rPr>
              <a:t>d</a:t>
            </a:r>
            <a:r>
              <a:rPr lang="en-US" sz="3200" u="none" baseline="-5000" dirty="0" err="1" smtClean="0">
                <a:latin typeface="Comic Sans MS"/>
              </a:rPr>
              <a:t>p</a:t>
            </a:r>
            <a:r>
              <a:rPr lang="en-US" sz="3200" u="none" dirty="0" smtClean="0">
                <a:latin typeface="Comic Sans MS" pitchFamily="66" charset="0"/>
              </a:rPr>
              <a:t>]</a:t>
            </a:r>
            <a:r>
              <a:rPr lang="en-US" sz="3200" u="none" dirty="0" smtClean="0">
                <a:latin typeface="cmsy10"/>
              </a:rPr>
              <a:t>2</a:t>
            </a:r>
            <a:r>
              <a:rPr lang="en-US" sz="3200" u="none" dirty="0" smtClean="0">
                <a:latin typeface="msbm9" pitchFamily="34" charset="0"/>
              </a:rPr>
              <a:t>R</a:t>
            </a:r>
            <a:r>
              <a:rPr lang="en-US" sz="3200" u="none" baseline="30000" dirty="0" smtClean="0">
                <a:latin typeface="Comic Sans MS"/>
              </a:rPr>
              <a:t>m x p</a:t>
            </a:r>
            <a:endParaRPr lang="fr-FR" sz="3200" u="none" baseline="30000" dirty="0">
              <a:latin typeface="Comic Sans MS"/>
            </a:endParaRPr>
          </a:p>
        </p:txBody>
      </p:sp>
      <p:sp>
        <p:nvSpPr>
          <p:cNvPr id="15" name="ZoneTexte 14"/>
          <p:cNvSpPr txBox="1"/>
          <p:nvPr/>
        </p:nvSpPr>
        <p:spPr>
          <a:xfrm>
            <a:off x="296291" y="5013312"/>
            <a:ext cx="8717083" cy="1815882"/>
          </a:xfrm>
          <a:prstGeom prst="rect">
            <a:avLst/>
          </a:prstGeom>
          <a:noFill/>
        </p:spPr>
        <p:txBody>
          <a:bodyPr wrap="square" rtlCol="0">
            <a:spAutoFit/>
          </a:bodyPr>
          <a:lstStyle/>
          <a:p>
            <a:r>
              <a:rPr lang="en-US" sz="2800" u="none" dirty="0" smtClean="0">
                <a:latin typeface="Comic Sans MS" pitchFamily="66" charset="0"/>
              </a:rPr>
              <a:t>A priori</a:t>
            </a:r>
            <a:r>
              <a:rPr lang="en-US" sz="2800" u="none" dirty="0" smtClean="0">
                <a:latin typeface="Comic Sans MS" pitchFamily="66" charset="0"/>
              </a:rPr>
              <a:t> dictionaries such as wavelets and learned dictionaries are adapted to sparse modeling of audio signals and natural images (see, e.g., [</a:t>
            </a:r>
            <a:r>
              <a:rPr lang="en-US" sz="2800" u="none" dirty="0" err="1" smtClean="0">
                <a:latin typeface="Comic Sans MS" pitchFamily="66" charset="0"/>
              </a:rPr>
              <a:t>Donoho</a:t>
            </a:r>
            <a:r>
              <a:rPr lang="en-US" sz="2800" u="none" dirty="0" smtClean="0">
                <a:latin typeface="Comic Sans MS" pitchFamily="66" charset="0"/>
              </a:rPr>
              <a:t>, </a:t>
            </a:r>
            <a:r>
              <a:rPr lang="en-US" sz="2800" u="none" dirty="0" err="1" smtClean="0">
                <a:latin typeface="Comic Sans MS" pitchFamily="66" charset="0"/>
              </a:rPr>
              <a:t>Bruckstein</a:t>
            </a:r>
            <a:r>
              <a:rPr lang="en-US" sz="2800" u="none" dirty="0" smtClean="0">
                <a:latin typeface="Comic Sans MS" pitchFamily="66" charset="0"/>
              </a:rPr>
              <a:t>, </a:t>
            </a:r>
            <a:r>
              <a:rPr lang="en-US" sz="2800" u="none" dirty="0" err="1" smtClean="0">
                <a:latin typeface="Comic Sans MS" pitchFamily="66" charset="0"/>
              </a:rPr>
              <a:t>Elad</a:t>
            </a:r>
            <a:r>
              <a:rPr lang="en-US" sz="2800" u="none" dirty="0" smtClean="0">
                <a:latin typeface="Comic Sans MS" pitchFamily="66" charset="0"/>
              </a:rPr>
              <a:t>, 2009]).</a:t>
            </a:r>
            <a:endParaRPr lang="en-US" sz="2800" u="none" dirty="0" smtClean="0">
              <a:latin typeface="Comic Sans MS"/>
            </a:endParaRPr>
          </a:p>
        </p:txBody>
      </p:sp>
      <p:sp>
        <p:nvSpPr>
          <p:cNvPr id="16" name="Text Box 2"/>
          <p:cNvSpPr txBox="1">
            <a:spLocks noChangeArrowheads="1"/>
          </p:cNvSpPr>
          <p:nvPr/>
        </p:nvSpPr>
        <p:spPr bwMode="auto">
          <a:xfrm>
            <a:off x="2259022" y="65088"/>
            <a:ext cx="4778872" cy="646331"/>
          </a:xfrm>
          <a:prstGeom prst="rect">
            <a:avLst/>
          </a:prstGeom>
          <a:noFill/>
          <a:ln w="9525" algn="ctr">
            <a:noFill/>
            <a:miter lim="800000"/>
            <a:headEnd/>
            <a:tailEnd/>
          </a:ln>
        </p:spPr>
        <p:txBody>
          <a:bodyPr wrap="none">
            <a:spAutoFit/>
          </a:bodyPr>
          <a:lstStyle/>
          <a:p>
            <a:pPr algn="ctr" eaLnBrk="0" hangingPunct="0"/>
            <a:r>
              <a:rPr lang="en-US" sz="3600" u="none" dirty="0" smtClean="0">
                <a:solidFill>
                  <a:schemeClr val="tx2"/>
                </a:solidFill>
                <a:latin typeface="Comic Sans MS" pitchFamily="66" charset="0"/>
              </a:rPr>
              <a:t>Sparse linear models</a:t>
            </a:r>
            <a:endParaRPr lang="en-US" sz="2800" u="none" dirty="0">
              <a:latin typeface="Comic Sans MS" pitchFamily="66" charset="0"/>
            </a:endParaRPr>
          </a:p>
        </p:txBody>
      </p:sp>
      <p:sp>
        <p:nvSpPr>
          <p:cNvPr id="17" name="Rectangle 16"/>
          <p:cNvSpPr/>
          <p:nvPr/>
        </p:nvSpPr>
        <p:spPr bwMode="auto">
          <a:xfrm>
            <a:off x="1555857" y="3016175"/>
            <a:ext cx="218364" cy="204716"/>
          </a:xfrm>
          <a:prstGeom prst="rect">
            <a:avLst/>
          </a:prstGeom>
          <a:solidFill>
            <a:schemeClr val="accent1">
              <a:alpha val="28000"/>
            </a:schemeClr>
          </a:solidFill>
          <a:ln w="38100" cap="flat" cmpd="sng" algn="ctr">
            <a:solidFill>
              <a:schemeClr val="accent2"/>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sng" strike="noStrike" cap="none" normalizeH="0" baseline="0" smtClean="0">
              <a:ln>
                <a:noFill/>
              </a:ln>
              <a:solidFill>
                <a:schemeClr val="tx1"/>
              </a:solidFill>
              <a:effectLst/>
              <a:latin typeface="Arial" pitchFamily="34" charset="0"/>
            </a:endParaRPr>
          </a:p>
        </p:txBody>
      </p:sp>
      <p:sp>
        <p:nvSpPr>
          <p:cNvPr id="19" name="Rectangle 18"/>
          <p:cNvSpPr/>
          <p:nvPr/>
        </p:nvSpPr>
        <p:spPr bwMode="auto">
          <a:xfrm>
            <a:off x="6307552" y="2909268"/>
            <a:ext cx="218364" cy="204716"/>
          </a:xfrm>
          <a:prstGeom prst="rect">
            <a:avLst/>
          </a:prstGeom>
          <a:solidFill>
            <a:schemeClr val="accent1">
              <a:alpha val="28000"/>
            </a:schemeClr>
          </a:solidFill>
          <a:ln w="38100" cap="flat" cmpd="sng" algn="ctr">
            <a:solidFill>
              <a:schemeClr val="accent2"/>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sng" strike="noStrike" cap="none" normalizeH="0" baseline="0" smtClean="0">
              <a:ln>
                <a:noFill/>
              </a:ln>
              <a:solidFill>
                <a:schemeClr val="tx1"/>
              </a:solidFill>
              <a:effectLst/>
              <a:latin typeface="Arial" pitchFamily="34" charset="0"/>
            </a:endParaRPr>
          </a:p>
        </p:txBody>
      </p:sp>
      <p:sp>
        <p:nvSpPr>
          <p:cNvPr id="20" name="Rectangle 19"/>
          <p:cNvSpPr/>
          <p:nvPr/>
        </p:nvSpPr>
        <p:spPr bwMode="auto">
          <a:xfrm>
            <a:off x="7114975" y="3716777"/>
            <a:ext cx="218364" cy="204716"/>
          </a:xfrm>
          <a:prstGeom prst="rect">
            <a:avLst/>
          </a:prstGeom>
          <a:solidFill>
            <a:schemeClr val="accent1">
              <a:alpha val="28000"/>
            </a:schemeClr>
          </a:solidFill>
          <a:ln w="38100" cap="flat" cmpd="sng" algn="ctr">
            <a:solidFill>
              <a:schemeClr val="accent2"/>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sng" strike="noStrike" cap="none" normalizeH="0" baseline="0" smtClean="0">
              <a:ln>
                <a:noFill/>
              </a:ln>
              <a:solidFill>
                <a:schemeClr val="tx1"/>
              </a:solidFill>
              <a:effectLst/>
              <a:latin typeface="Arial" pitchFamily="34" charset="0"/>
            </a:endParaRPr>
          </a:p>
        </p:txBody>
      </p:sp>
      <p:sp>
        <p:nvSpPr>
          <p:cNvPr id="21" name="Rectangle 20"/>
          <p:cNvSpPr/>
          <p:nvPr/>
        </p:nvSpPr>
        <p:spPr bwMode="auto">
          <a:xfrm>
            <a:off x="7908750" y="2695454"/>
            <a:ext cx="218364" cy="204716"/>
          </a:xfrm>
          <a:prstGeom prst="rect">
            <a:avLst/>
          </a:prstGeom>
          <a:solidFill>
            <a:schemeClr val="accent1">
              <a:alpha val="28000"/>
            </a:schemeClr>
          </a:solidFill>
          <a:ln w="38100" cap="flat" cmpd="sng" algn="ctr">
            <a:solidFill>
              <a:schemeClr val="accent2"/>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sng" strike="noStrike" cap="none" normalizeH="0" baseline="0" smtClean="0">
              <a:ln>
                <a:noFill/>
              </a:ln>
              <a:solidFill>
                <a:schemeClr val="tx1"/>
              </a:solidFill>
              <a:effectLst/>
              <a:latin typeface="Arial" pitchFamily="34" charset="0"/>
            </a:endParaRPr>
          </a:p>
        </p:txBody>
      </p:sp>
      <p:sp>
        <p:nvSpPr>
          <p:cNvPr id="22" name="Rectangle 21"/>
          <p:cNvSpPr/>
          <p:nvPr/>
        </p:nvSpPr>
        <p:spPr bwMode="auto">
          <a:xfrm>
            <a:off x="6505197" y="2301939"/>
            <a:ext cx="218364" cy="204716"/>
          </a:xfrm>
          <a:prstGeom prst="rect">
            <a:avLst/>
          </a:prstGeom>
          <a:solidFill>
            <a:schemeClr val="accent1">
              <a:alpha val="28000"/>
            </a:schemeClr>
          </a:solidFill>
          <a:ln w="38100" cap="flat" cmpd="sng" algn="ctr">
            <a:solidFill>
              <a:schemeClr val="accent2"/>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sng" strike="noStrike" cap="none" normalizeH="0" baseline="0" smtClean="0">
              <a:ln>
                <a:noFill/>
              </a:ln>
              <a:solidFill>
                <a:schemeClr val="tx1"/>
              </a:solidFill>
              <a:effectLst/>
              <a:latin typeface="Arial" pitchFamily="34" charset="0"/>
            </a:endParaRPr>
          </a:p>
        </p:txBody>
      </p:sp>
      <p:sp>
        <p:nvSpPr>
          <p:cNvPr id="23" name="Rectangle 22"/>
          <p:cNvSpPr/>
          <p:nvPr/>
        </p:nvSpPr>
        <p:spPr bwMode="auto">
          <a:xfrm>
            <a:off x="6493740" y="4310472"/>
            <a:ext cx="218364" cy="204716"/>
          </a:xfrm>
          <a:prstGeom prst="rect">
            <a:avLst/>
          </a:prstGeom>
          <a:solidFill>
            <a:schemeClr val="accent1">
              <a:alpha val="28000"/>
            </a:schemeClr>
          </a:solidFill>
          <a:ln w="38100" cap="flat" cmpd="sng" algn="ctr">
            <a:solidFill>
              <a:schemeClr val="accent2"/>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sng" strike="noStrike" cap="none" normalizeH="0" baseline="0" smtClean="0">
              <a:ln>
                <a:noFill/>
              </a:ln>
              <a:solidFill>
                <a:schemeClr val="tx1"/>
              </a:solidFill>
              <a:effectLst/>
              <a:latin typeface="Arial" pitchFamily="34" charset="0"/>
            </a:endParaRPr>
          </a:p>
        </p:txBody>
      </p:sp>
      <p:sp>
        <p:nvSpPr>
          <p:cNvPr id="24" name="Rectangle 23"/>
          <p:cNvSpPr/>
          <p:nvPr/>
        </p:nvSpPr>
        <p:spPr bwMode="auto">
          <a:xfrm>
            <a:off x="5690699" y="3725885"/>
            <a:ext cx="218364" cy="204716"/>
          </a:xfrm>
          <a:prstGeom prst="rect">
            <a:avLst/>
          </a:prstGeom>
          <a:solidFill>
            <a:schemeClr val="accent1">
              <a:alpha val="28000"/>
            </a:schemeClr>
          </a:solidFill>
          <a:ln w="38100" cap="flat" cmpd="sng" algn="ctr">
            <a:solidFill>
              <a:schemeClr val="accent2"/>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sng"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383" y="1326075"/>
            <a:ext cx="9155383" cy="5283498"/>
          </a:xfrm>
          <a:prstGeom prst="rect">
            <a:avLst/>
          </a:prstGeom>
          <a:noFill/>
        </p:spPr>
        <p:txBody>
          <a:bodyPr wrap="square" rtlCol="0">
            <a:spAutoFit/>
          </a:bodyPr>
          <a:lstStyle/>
          <a:p>
            <a:r>
              <a:rPr lang="en-US" sz="2800" u="none" dirty="0" smtClean="0">
                <a:latin typeface="Times New Roman"/>
              </a:rPr>
              <a:t>  </a:t>
            </a:r>
            <a:r>
              <a:rPr lang="en-US" sz="2800" u="none" dirty="0" smtClean="0">
                <a:latin typeface="Comic Sans MS" pitchFamily="66" charset="0"/>
              </a:rPr>
              <a:t>min</a:t>
            </a:r>
            <a:r>
              <a:rPr lang="en-US" sz="2800" u="none" dirty="0" smtClean="0">
                <a:latin typeface="Times New Roman"/>
              </a:rPr>
              <a:t> </a:t>
            </a:r>
            <a:r>
              <a:rPr lang="en-US" sz="2800" b="1" u="none" baseline="-25000" dirty="0" smtClean="0">
                <a:latin typeface="cmmi10"/>
              </a:rPr>
              <a:t>®</a:t>
            </a:r>
            <a:r>
              <a:rPr lang="en-US" sz="3600" u="none" dirty="0" smtClean="0">
                <a:latin typeface="Symbol"/>
                <a:sym typeface="Symbol"/>
              </a:rPr>
              <a:t> </a:t>
            </a:r>
            <a:r>
              <a:rPr lang="en-US" sz="2800" u="none" dirty="0" smtClean="0">
                <a:latin typeface="Comic Sans MS" pitchFamily="66" charset="0"/>
              </a:rPr>
              <a:t>| x – D</a:t>
            </a:r>
            <a:r>
              <a:rPr lang="en-US" sz="2800" b="1" u="none" dirty="0" smtClean="0">
                <a:latin typeface="cmmi10"/>
              </a:rPr>
              <a:t>®</a:t>
            </a:r>
            <a:r>
              <a:rPr lang="en-US" sz="2800" u="none" dirty="0" smtClean="0">
                <a:latin typeface="Comic Sans MS" pitchFamily="66" charset="0"/>
              </a:rPr>
              <a:t> |</a:t>
            </a:r>
            <a:r>
              <a:rPr lang="en-US" sz="2800" u="none" baseline="-25000" dirty="0" smtClean="0">
                <a:latin typeface="Comic Sans MS" pitchFamily="66" charset="0"/>
              </a:rPr>
              <a:t>2</a:t>
            </a:r>
            <a:r>
              <a:rPr lang="en-US" sz="2800" u="none" baseline="30000" dirty="0" smtClean="0">
                <a:latin typeface="Comic Sans MS"/>
              </a:rPr>
              <a:t>2</a:t>
            </a:r>
            <a:endParaRPr lang="en-US" sz="2800" u="none" dirty="0" smtClean="0">
              <a:latin typeface="Comic Sans MS"/>
            </a:endParaRPr>
          </a:p>
          <a:p>
            <a:endParaRPr lang="en-US" sz="2800" u="none" dirty="0" smtClean="0">
              <a:latin typeface="Times New Roman"/>
            </a:endParaRPr>
          </a:p>
          <a:p>
            <a:r>
              <a:rPr lang="en-US" sz="2800" u="none" dirty="0" smtClean="0">
                <a:solidFill>
                  <a:schemeClr val="accent2"/>
                </a:solidFill>
                <a:latin typeface="Times New Roman"/>
              </a:rPr>
              <a:t>  </a:t>
            </a:r>
            <a:r>
              <a:rPr lang="en-US" sz="2800" u="none" dirty="0" smtClean="0">
                <a:solidFill>
                  <a:schemeClr val="accent2"/>
                </a:solidFill>
                <a:latin typeface="Comic Sans MS" pitchFamily="66" charset="0"/>
              </a:rPr>
              <a:t>min</a:t>
            </a:r>
            <a:r>
              <a:rPr lang="en-US" sz="2800" u="none" dirty="0" smtClean="0">
                <a:solidFill>
                  <a:schemeClr val="accent2"/>
                </a:solidFill>
                <a:latin typeface="Times New Roman"/>
              </a:rPr>
              <a:t> </a:t>
            </a:r>
            <a:r>
              <a:rPr lang="en-US" sz="2800" b="1" u="none" baseline="-25000" dirty="0" smtClean="0">
                <a:solidFill>
                  <a:schemeClr val="accent2"/>
                </a:solidFill>
                <a:latin typeface="cmmi10"/>
              </a:rPr>
              <a:t>®</a:t>
            </a:r>
            <a:r>
              <a:rPr lang="en-US" sz="3600" u="none" dirty="0" smtClean="0">
                <a:solidFill>
                  <a:schemeClr val="accent2"/>
                </a:solidFill>
                <a:latin typeface="Symbol"/>
                <a:sym typeface="Symbol"/>
              </a:rPr>
              <a:t> </a:t>
            </a:r>
            <a:r>
              <a:rPr lang="en-US" sz="2800" u="none" dirty="0" smtClean="0">
                <a:solidFill>
                  <a:schemeClr val="accent2"/>
                </a:solidFill>
                <a:latin typeface="Comic Sans MS" pitchFamily="66" charset="0"/>
              </a:rPr>
              <a:t>| x – D</a:t>
            </a:r>
            <a:r>
              <a:rPr lang="en-US" sz="2800" b="1" u="none" dirty="0" smtClean="0">
                <a:solidFill>
                  <a:schemeClr val="accent2"/>
                </a:solidFill>
                <a:latin typeface="cmmi10"/>
              </a:rPr>
              <a:t>®</a:t>
            </a:r>
            <a:r>
              <a:rPr lang="en-US" sz="2800" u="none" dirty="0" smtClean="0">
                <a:solidFill>
                  <a:schemeClr val="accent2"/>
                </a:solidFill>
                <a:latin typeface="Comic Sans MS" pitchFamily="66" charset="0"/>
              </a:rPr>
              <a:t> |</a:t>
            </a:r>
            <a:r>
              <a:rPr lang="en-US" sz="2800" u="none" baseline="-25000" dirty="0" smtClean="0">
                <a:solidFill>
                  <a:schemeClr val="accent2"/>
                </a:solidFill>
                <a:latin typeface="Comic Sans MS" pitchFamily="66" charset="0"/>
              </a:rPr>
              <a:t>2</a:t>
            </a:r>
            <a:r>
              <a:rPr lang="en-US" sz="2800" u="none" baseline="30000" dirty="0" smtClean="0">
                <a:solidFill>
                  <a:schemeClr val="accent2"/>
                </a:solidFill>
                <a:latin typeface="Comic Sans MS"/>
              </a:rPr>
              <a:t>2</a:t>
            </a:r>
            <a:r>
              <a:rPr lang="en-US" sz="2800" u="none" dirty="0" smtClean="0">
                <a:solidFill>
                  <a:schemeClr val="accent2"/>
                </a:solidFill>
                <a:latin typeface="Comic Sans MS" pitchFamily="66" charset="0"/>
              </a:rPr>
              <a:t> + </a:t>
            </a:r>
            <a:r>
              <a:rPr lang="en-US" sz="2800" u="none" dirty="0" smtClean="0">
                <a:solidFill>
                  <a:schemeClr val="accent2"/>
                </a:solidFill>
                <a:latin typeface="cmmi10"/>
              </a:rPr>
              <a:t>¸</a:t>
            </a:r>
            <a:r>
              <a:rPr lang="en-US" sz="2800" u="none" dirty="0" smtClean="0">
                <a:solidFill>
                  <a:schemeClr val="accent2"/>
                </a:solidFill>
                <a:latin typeface="Comic Sans MS" pitchFamily="66" charset="0"/>
              </a:rPr>
              <a:t> |</a:t>
            </a:r>
            <a:r>
              <a:rPr lang="en-US" sz="2800" b="1" u="none" dirty="0" smtClean="0">
                <a:solidFill>
                  <a:schemeClr val="accent2"/>
                </a:solidFill>
                <a:latin typeface="cmmi10"/>
              </a:rPr>
              <a:t>®</a:t>
            </a:r>
            <a:r>
              <a:rPr lang="en-US" sz="2800" u="none" dirty="0" smtClean="0">
                <a:solidFill>
                  <a:schemeClr val="accent2"/>
                </a:solidFill>
                <a:latin typeface="Comic Sans MS" pitchFamily="66" charset="0"/>
              </a:rPr>
              <a:t>|</a:t>
            </a:r>
            <a:r>
              <a:rPr lang="en-US" sz="2800" u="none" baseline="-25000" dirty="0" smtClean="0">
                <a:solidFill>
                  <a:schemeClr val="accent2"/>
                </a:solidFill>
                <a:latin typeface="Comic Sans MS"/>
              </a:rPr>
              <a:t>0</a:t>
            </a:r>
          </a:p>
          <a:p>
            <a:endParaRPr lang="en-US" sz="2800" u="none" dirty="0" smtClean="0">
              <a:solidFill>
                <a:schemeClr val="accent2"/>
              </a:solidFill>
              <a:latin typeface="Times New Roman"/>
            </a:endParaRPr>
          </a:p>
          <a:p>
            <a:r>
              <a:rPr lang="en-US" sz="2800" u="none" dirty="0" smtClean="0">
                <a:solidFill>
                  <a:schemeClr val="accent2"/>
                </a:solidFill>
                <a:latin typeface="Times New Roman"/>
              </a:rPr>
              <a:t>  </a:t>
            </a:r>
            <a:r>
              <a:rPr lang="en-US" sz="2800" u="none" dirty="0" smtClean="0">
                <a:solidFill>
                  <a:schemeClr val="accent2"/>
                </a:solidFill>
                <a:latin typeface="Comic Sans MS" pitchFamily="66" charset="0"/>
              </a:rPr>
              <a:t>min</a:t>
            </a:r>
            <a:r>
              <a:rPr lang="en-US" sz="2800" u="none" dirty="0" smtClean="0">
                <a:solidFill>
                  <a:schemeClr val="accent2"/>
                </a:solidFill>
                <a:latin typeface="Times New Roman"/>
              </a:rPr>
              <a:t> </a:t>
            </a:r>
            <a:r>
              <a:rPr lang="en-US" sz="2800" b="1" u="none" baseline="-25000" dirty="0" smtClean="0">
                <a:solidFill>
                  <a:schemeClr val="accent2"/>
                </a:solidFill>
                <a:latin typeface="cmmi10"/>
              </a:rPr>
              <a:t>®</a:t>
            </a:r>
            <a:r>
              <a:rPr lang="en-US" sz="3600" u="none" dirty="0" smtClean="0">
                <a:solidFill>
                  <a:schemeClr val="accent2"/>
                </a:solidFill>
                <a:latin typeface="Symbol"/>
                <a:sym typeface="Symbol"/>
              </a:rPr>
              <a:t> </a:t>
            </a:r>
            <a:r>
              <a:rPr lang="en-US" sz="2800" u="none" dirty="0" smtClean="0">
                <a:solidFill>
                  <a:schemeClr val="accent2"/>
                </a:solidFill>
                <a:latin typeface="Comic Sans MS" pitchFamily="66" charset="0"/>
              </a:rPr>
              <a:t>| x – D</a:t>
            </a:r>
            <a:r>
              <a:rPr lang="en-US" sz="2800" b="1" u="none" dirty="0" smtClean="0">
                <a:solidFill>
                  <a:schemeClr val="accent2"/>
                </a:solidFill>
                <a:latin typeface="cmmi10"/>
              </a:rPr>
              <a:t>®</a:t>
            </a:r>
            <a:r>
              <a:rPr lang="en-US" sz="2800" u="none" dirty="0" smtClean="0">
                <a:solidFill>
                  <a:schemeClr val="accent2"/>
                </a:solidFill>
                <a:latin typeface="Comic Sans MS" pitchFamily="66" charset="0"/>
              </a:rPr>
              <a:t> |</a:t>
            </a:r>
            <a:r>
              <a:rPr lang="en-US" sz="2800" u="none" baseline="-25000" dirty="0" smtClean="0">
                <a:solidFill>
                  <a:schemeClr val="accent2"/>
                </a:solidFill>
                <a:latin typeface="Comic Sans MS" pitchFamily="66" charset="0"/>
              </a:rPr>
              <a:t>2</a:t>
            </a:r>
            <a:r>
              <a:rPr lang="en-US" sz="2800" u="none" baseline="30000" dirty="0" smtClean="0">
                <a:solidFill>
                  <a:schemeClr val="accent2"/>
                </a:solidFill>
                <a:latin typeface="Comic Sans MS"/>
              </a:rPr>
              <a:t>2</a:t>
            </a:r>
            <a:r>
              <a:rPr lang="en-US" sz="2800" u="none" dirty="0" smtClean="0">
                <a:solidFill>
                  <a:schemeClr val="accent2"/>
                </a:solidFill>
                <a:latin typeface="Comic Sans MS" pitchFamily="66" charset="0"/>
              </a:rPr>
              <a:t> + </a:t>
            </a:r>
            <a:r>
              <a:rPr lang="en-US" sz="2800" u="none" dirty="0" smtClean="0">
                <a:solidFill>
                  <a:schemeClr val="accent2"/>
                </a:solidFill>
                <a:latin typeface="cmmi10"/>
              </a:rPr>
              <a:t>¸</a:t>
            </a:r>
            <a:r>
              <a:rPr lang="en-US" sz="2800" u="none" dirty="0" smtClean="0">
                <a:solidFill>
                  <a:schemeClr val="accent2"/>
                </a:solidFill>
                <a:latin typeface="Comic Sans MS" pitchFamily="66" charset="0"/>
              </a:rPr>
              <a:t> </a:t>
            </a:r>
            <a:r>
              <a:rPr lang="en-US" sz="2800" u="none" dirty="0" smtClean="0">
                <a:solidFill>
                  <a:schemeClr val="accent2"/>
                </a:solidFill>
                <a:latin typeface="cmmi10"/>
              </a:rPr>
              <a:t>Ã</a:t>
            </a:r>
            <a:r>
              <a:rPr lang="en-US" sz="2800" u="none" dirty="0" smtClean="0">
                <a:solidFill>
                  <a:schemeClr val="accent2"/>
                </a:solidFill>
                <a:latin typeface="Comic Sans MS" pitchFamily="66" charset="0"/>
              </a:rPr>
              <a:t>(</a:t>
            </a:r>
            <a:r>
              <a:rPr lang="en-US" sz="2800" b="1" u="none" dirty="0" smtClean="0">
                <a:solidFill>
                  <a:schemeClr val="accent2"/>
                </a:solidFill>
                <a:latin typeface="cmmi10"/>
              </a:rPr>
              <a:t>®</a:t>
            </a:r>
            <a:r>
              <a:rPr lang="en-US" sz="2800" u="none" dirty="0" smtClean="0">
                <a:solidFill>
                  <a:schemeClr val="accent2"/>
                </a:solidFill>
                <a:latin typeface="Comic Sans MS" pitchFamily="66" charset="0"/>
              </a:rPr>
              <a:t>)</a:t>
            </a:r>
            <a:r>
              <a:rPr lang="en-US" sz="2800" u="none" dirty="0" smtClean="0">
                <a:solidFill>
                  <a:schemeClr val="accent2"/>
                </a:solidFill>
                <a:latin typeface="Comic Sans MS"/>
              </a:rPr>
              <a:t> </a:t>
            </a:r>
          </a:p>
          <a:p>
            <a:endParaRPr lang="en-US" sz="2800" u="none" baseline="-25000" dirty="0" smtClean="0">
              <a:latin typeface="Comic Sans MS"/>
            </a:endParaRPr>
          </a:p>
          <a:p>
            <a:r>
              <a:rPr lang="en-US" sz="2800" u="none" dirty="0" smtClean="0">
                <a:solidFill>
                  <a:schemeClr val="accent1"/>
                </a:solidFill>
                <a:latin typeface="Times New Roman"/>
              </a:rPr>
              <a:t>  </a:t>
            </a:r>
            <a:r>
              <a:rPr lang="en-US" sz="2800" u="none" dirty="0" smtClean="0">
                <a:solidFill>
                  <a:schemeClr val="accent1"/>
                </a:solidFill>
                <a:latin typeface="Comic Sans MS" pitchFamily="66" charset="0"/>
              </a:rPr>
              <a:t>min</a:t>
            </a:r>
            <a:r>
              <a:rPr lang="en-US" sz="2800" u="none" dirty="0" smtClean="0">
                <a:solidFill>
                  <a:schemeClr val="accent1"/>
                </a:solidFill>
                <a:latin typeface="Times New Roman"/>
              </a:rPr>
              <a:t> </a:t>
            </a:r>
            <a:r>
              <a:rPr lang="en-US" sz="2800" u="none" baseline="-25000" dirty="0" smtClean="0">
                <a:solidFill>
                  <a:schemeClr val="accent1"/>
                </a:solidFill>
                <a:latin typeface="Comic Sans MS"/>
              </a:rPr>
              <a:t>D</a:t>
            </a:r>
            <a:r>
              <a:rPr lang="az-Cyrl-AZ" sz="2800" u="none" baseline="-25000" dirty="0" smtClean="0">
                <a:solidFill>
                  <a:schemeClr val="accent1"/>
                </a:solidFill>
                <a:latin typeface="Comic Sans MS"/>
              </a:rPr>
              <a:t>є</a:t>
            </a:r>
            <a:r>
              <a:rPr lang="en-US" sz="2800" u="none" baseline="-25000" dirty="0" smtClean="0">
                <a:solidFill>
                  <a:schemeClr val="accent1"/>
                </a:solidFill>
                <a:latin typeface="Comic Sans MS"/>
              </a:rPr>
              <a:t>C,</a:t>
            </a:r>
            <a:r>
              <a:rPr lang="en-US" sz="2800" b="1" u="none" baseline="-25000" dirty="0" smtClean="0">
                <a:solidFill>
                  <a:schemeClr val="accent1"/>
                </a:solidFill>
                <a:latin typeface="cmmi10"/>
              </a:rPr>
              <a:t>®</a:t>
            </a:r>
            <a:r>
              <a:rPr lang="en-US" sz="2800" u="none" baseline="-50000" dirty="0" smtClean="0">
                <a:solidFill>
                  <a:schemeClr val="accent1"/>
                </a:solidFill>
                <a:latin typeface="Comic Sans MS" pitchFamily="66" charset="0"/>
              </a:rPr>
              <a:t>1</a:t>
            </a:r>
            <a:r>
              <a:rPr lang="en-US" sz="2800" u="none" baseline="-25000" dirty="0" smtClean="0">
                <a:solidFill>
                  <a:schemeClr val="accent1"/>
                </a:solidFill>
                <a:latin typeface="Comic Sans MS"/>
              </a:rPr>
              <a:t>,..., </a:t>
            </a:r>
            <a:r>
              <a:rPr lang="en-US" sz="2800" b="1" u="none" baseline="-25000" dirty="0" smtClean="0">
                <a:solidFill>
                  <a:schemeClr val="accent1"/>
                </a:solidFill>
                <a:latin typeface="cmmi10"/>
              </a:rPr>
              <a:t>®</a:t>
            </a:r>
            <a:r>
              <a:rPr lang="en-US" sz="2800" u="none" baseline="-50000" dirty="0" smtClean="0">
                <a:solidFill>
                  <a:schemeClr val="accent1"/>
                </a:solidFill>
                <a:latin typeface="Comic Sans MS" pitchFamily="66" charset="0"/>
              </a:rPr>
              <a:t>n</a:t>
            </a:r>
            <a:r>
              <a:rPr lang="en-US" sz="3600" u="none" dirty="0" smtClean="0">
                <a:solidFill>
                  <a:schemeClr val="accent1"/>
                </a:solidFill>
                <a:latin typeface="Symbol"/>
                <a:sym typeface="Symbol"/>
              </a:rPr>
              <a:t></a:t>
            </a:r>
            <a:r>
              <a:rPr lang="en-US" sz="2800" u="none" baseline="-25000" dirty="0" smtClean="0">
                <a:solidFill>
                  <a:schemeClr val="accent1"/>
                </a:solidFill>
                <a:latin typeface="Comic Sans MS"/>
              </a:rPr>
              <a:t>1≤i≤n  </a:t>
            </a:r>
            <a:r>
              <a:rPr lang="en-US" sz="2800" u="none" dirty="0" smtClean="0">
                <a:solidFill>
                  <a:schemeClr val="accent1"/>
                </a:solidFill>
                <a:latin typeface="Comic Sans MS" pitchFamily="66" charset="0"/>
              </a:rPr>
              <a:t>[ 1/2 | x</a:t>
            </a:r>
            <a:r>
              <a:rPr lang="en-US" sz="2800" u="none" baseline="-25000" dirty="0" smtClean="0">
                <a:solidFill>
                  <a:schemeClr val="accent1"/>
                </a:solidFill>
                <a:latin typeface="Comic Sans MS" pitchFamily="66" charset="0"/>
              </a:rPr>
              <a:t>i</a:t>
            </a:r>
            <a:r>
              <a:rPr lang="en-US" sz="2800" u="none" dirty="0" smtClean="0">
                <a:solidFill>
                  <a:schemeClr val="accent1"/>
                </a:solidFill>
                <a:latin typeface="Comic Sans MS" pitchFamily="66" charset="0"/>
              </a:rPr>
              <a:t> – </a:t>
            </a:r>
            <a:r>
              <a:rPr lang="en-US" sz="2800" u="none" dirty="0" err="1" smtClean="0">
                <a:solidFill>
                  <a:schemeClr val="accent1"/>
                </a:solidFill>
                <a:latin typeface="Comic Sans MS" pitchFamily="66" charset="0"/>
              </a:rPr>
              <a:t>D</a:t>
            </a:r>
            <a:r>
              <a:rPr lang="en-US" sz="2800" b="1" u="none" dirty="0" err="1" smtClean="0">
                <a:solidFill>
                  <a:schemeClr val="accent1"/>
                </a:solidFill>
                <a:latin typeface="cmmi10"/>
              </a:rPr>
              <a:t>®</a:t>
            </a:r>
            <a:r>
              <a:rPr lang="en-US" sz="2800" u="none" baseline="-25000" dirty="0" err="1" smtClean="0">
                <a:solidFill>
                  <a:schemeClr val="accent1"/>
                </a:solidFill>
                <a:latin typeface="Comic Sans MS" pitchFamily="66" charset="0"/>
              </a:rPr>
              <a:t>i</a:t>
            </a:r>
            <a:r>
              <a:rPr lang="en-US" sz="2800" u="none" dirty="0" smtClean="0">
                <a:solidFill>
                  <a:schemeClr val="accent1"/>
                </a:solidFill>
                <a:latin typeface="Comic Sans MS" pitchFamily="66" charset="0"/>
              </a:rPr>
              <a:t> |</a:t>
            </a:r>
            <a:r>
              <a:rPr lang="en-US" sz="2800" u="none" baseline="-25000" dirty="0" smtClean="0">
                <a:solidFill>
                  <a:schemeClr val="accent1"/>
                </a:solidFill>
                <a:latin typeface="Comic Sans MS" pitchFamily="66" charset="0"/>
              </a:rPr>
              <a:t>2</a:t>
            </a:r>
            <a:r>
              <a:rPr lang="en-US" sz="2800" u="none" baseline="30000" dirty="0" smtClean="0">
                <a:solidFill>
                  <a:schemeClr val="accent1"/>
                </a:solidFill>
                <a:latin typeface="Comic Sans MS"/>
              </a:rPr>
              <a:t>2</a:t>
            </a:r>
            <a:r>
              <a:rPr lang="en-US" sz="2800" u="none" dirty="0" smtClean="0">
                <a:solidFill>
                  <a:schemeClr val="accent1"/>
                </a:solidFill>
                <a:latin typeface="Comic Sans MS" pitchFamily="66" charset="0"/>
              </a:rPr>
              <a:t> +  </a:t>
            </a:r>
            <a:r>
              <a:rPr lang="en-US" sz="2800" u="none" dirty="0" smtClean="0">
                <a:solidFill>
                  <a:schemeClr val="accent1"/>
                </a:solidFill>
                <a:latin typeface="cmmi10"/>
              </a:rPr>
              <a:t>¸</a:t>
            </a:r>
            <a:r>
              <a:rPr lang="en-US" sz="2800" u="none" dirty="0" smtClean="0">
                <a:solidFill>
                  <a:schemeClr val="accent1"/>
                </a:solidFill>
                <a:latin typeface="Comic Sans MS" pitchFamily="66" charset="0"/>
              </a:rPr>
              <a:t> </a:t>
            </a:r>
            <a:r>
              <a:rPr lang="en-US" sz="2800" u="none" dirty="0" smtClean="0">
                <a:solidFill>
                  <a:schemeClr val="accent1"/>
                </a:solidFill>
                <a:latin typeface="cmmi10"/>
              </a:rPr>
              <a:t>Ã</a:t>
            </a:r>
            <a:r>
              <a:rPr lang="en-US" sz="2800" u="none" dirty="0" smtClean="0">
                <a:solidFill>
                  <a:schemeClr val="accent1"/>
                </a:solidFill>
                <a:latin typeface="Comic Sans MS" pitchFamily="66" charset="0"/>
              </a:rPr>
              <a:t>(</a:t>
            </a:r>
            <a:r>
              <a:rPr lang="en-US" sz="2800" b="1" u="none" dirty="0" smtClean="0">
                <a:solidFill>
                  <a:schemeClr val="accent1"/>
                </a:solidFill>
                <a:latin typeface="cmmi10"/>
              </a:rPr>
              <a:t>®</a:t>
            </a:r>
            <a:r>
              <a:rPr lang="en-US" sz="2800" u="none" baseline="-25000" dirty="0" err="1" smtClean="0">
                <a:solidFill>
                  <a:schemeClr val="accent1"/>
                </a:solidFill>
                <a:latin typeface="Comic Sans MS" pitchFamily="66" charset="0"/>
              </a:rPr>
              <a:t>i</a:t>
            </a:r>
            <a:r>
              <a:rPr lang="en-US" sz="2800" u="none" dirty="0" smtClean="0">
                <a:solidFill>
                  <a:schemeClr val="accent1"/>
                </a:solidFill>
                <a:latin typeface="Comic Sans MS" pitchFamily="66" charset="0"/>
              </a:rPr>
              <a:t>)</a:t>
            </a:r>
            <a:r>
              <a:rPr lang="en-US" sz="2800" u="none" dirty="0" smtClean="0">
                <a:solidFill>
                  <a:schemeClr val="accent1"/>
                </a:solidFill>
                <a:latin typeface="Comic Sans MS"/>
              </a:rPr>
              <a:t> ]</a:t>
            </a:r>
          </a:p>
          <a:p>
            <a:endParaRPr lang="en-US" sz="2800" u="none" dirty="0" smtClean="0">
              <a:latin typeface="Comic Sans MS"/>
            </a:endParaRPr>
          </a:p>
          <a:p>
            <a:r>
              <a:rPr lang="en-US" sz="2800" u="none" dirty="0" smtClean="0">
                <a:solidFill>
                  <a:srgbClr val="00B050"/>
                </a:solidFill>
                <a:latin typeface="Times New Roman"/>
              </a:rPr>
              <a:t>  </a:t>
            </a:r>
            <a:r>
              <a:rPr lang="en-US" sz="2800" u="none" dirty="0" smtClean="0">
                <a:solidFill>
                  <a:srgbClr val="00B050"/>
                </a:solidFill>
                <a:latin typeface="Comic Sans MS" pitchFamily="66" charset="0"/>
              </a:rPr>
              <a:t>min</a:t>
            </a:r>
            <a:r>
              <a:rPr lang="en-US" sz="2800" u="none" dirty="0" smtClean="0">
                <a:solidFill>
                  <a:srgbClr val="00B050"/>
                </a:solidFill>
                <a:latin typeface="Times New Roman"/>
              </a:rPr>
              <a:t> </a:t>
            </a:r>
            <a:r>
              <a:rPr lang="en-US" sz="2800" u="none" baseline="-25000" dirty="0" smtClean="0">
                <a:solidFill>
                  <a:srgbClr val="00B050"/>
                </a:solidFill>
                <a:latin typeface="Comic Sans MS"/>
              </a:rPr>
              <a:t>D</a:t>
            </a:r>
            <a:r>
              <a:rPr lang="az-Cyrl-AZ" sz="2800" u="none" baseline="-25000" dirty="0" smtClean="0">
                <a:solidFill>
                  <a:srgbClr val="00B050"/>
                </a:solidFill>
                <a:latin typeface="Comic Sans MS"/>
              </a:rPr>
              <a:t>є</a:t>
            </a:r>
            <a:r>
              <a:rPr lang="en-US" sz="2800" u="none" baseline="-25000" dirty="0" smtClean="0">
                <a:solidFill>
                  <a:srgbClr val="00B050"/>
                </a:solidFill>
                <a:latin typeface="Comic Sans MS"/>
              </a:rPr>
              <a:t>C,</a:t>
            </a:r>
            <a:r>
              <a:rPr lang="en-US" sz="2800" b="1" u="none" baseline="-25000" dirty="0" smtClean="0">
                <a:solidFill>
                  <a:srgbClr val="00B050"/>
                </a:solidFill>
                <a:latin typeface="cmmi10"/>
              </a:rPr>
              <a:t>®</a:t>
            </a:r>
            <a:r>
              <a:rPr lang="en-US" sz="2800" u="none" baseline="-50000" dirty="0" smtClean="0">
                <a:solidFill>
                  <a:srgbClr val="00B050"/>
                </a:solidFill>
                <a:latin typeface="Comic Sans MS" pitchFamily="66" charset="0"/>
              </a:rPr>
              <a:t>1</a:t>
            </a:r>
            <a:r>
              <a:rPr lang="en-US" sz="2800" u="none" baseline="-25000" dirty="0" smtClean="0">
                <a:solidFill>
                  <a:srgbClr val="00B050"/>
                </a:solidFill>
                <a:latin typeface="Comic Sans MS"/>
              </a:rPr>
              <a:t>,..., </a:t>
            </a:r>
            <a:r>
              <a:rPr lang="en-US" sz="2800" b="1" u="none" baseline="-25000" dirty="0" smtClean="0">
                <a:solidFill>
                  <a:srgbClr val="00B050"/>
                </a:solidFill>
                <a:latin typeface="cmmi10"/>
              </a:rPr>
              <a:t>®</a:t>
            </a:r>
            <a:r>
              <a:rPr lang="en-US" sz="2800" u="none" baseline="-50000" dirty="0" smtClean="0">
                <a:solidFill>
                  <a:srgbClr val="00B050"/>
                </a:solidFill>
                <a:latin typeface="Comic Sans MS" pitchFamily="66" charset="0"/>
              </a:rPr>
              <a:t>n</a:t>
            </a:r>
            <a:r>
              <a:rPr lang="en-US" sz="3600" u="none" dirty="0" smtClean="0">
                <a:solidFill>
                  <a:srgbClr val="00B050"/>
                </a:solidFill>
                <a:latin typeface="Symbol"/>
                <a:sym typeface="Symbol"/>
              </a:rPr>
              <a:t></a:t>
            </a:r>
            <a:r>
              <a:rPr lang="en-US" sz="2800" u="none" baseline="-25000" dirty="0" smtClean="0">
                <a:solidFill>
                  <a:srgbClr val="00B050"/>
                </a:solidFill>
                <a:latin typeface="Comic Sans MS"/>
              </a:rPr>
              <a:t>1≤i≤n  </a:t>
            </a:r>
            <a:r>
              <a:rPr lang="en-US" sz="2800" u="none" dirty="0" smtClean="0">
                <a:solidFill>
                  <a:srgbClr val="00B050"/>
                </a:solidFill>
                <a:latin typeface="Comic Sans MS" pitchFamily="66" charset="0"/>
              </a:rPr>
              <a:t>[ f (x</a:t>
            </a:r>
            <a:r>
              <a:rPr lang="en-US" sz="2800" u="none" baseline="-50000" dirty="0" smtClean="0">
                <a:solidFill>
                  <a:srgbClr val="00B050"/>
                </a:solidFill>
                <a:latin typeface="Comic Sans MS" pitchFamily="66" charset="0"/>
              </a:rPr>
              <a:t>i</a:t>
            </a:r>
            <a:r>
              <a:rPr lang="en-US" sz="2800" u="none" dirty="0" smtClean="0">
                <a:solidFill>
                  <a:srgbClr val="00B050"/>
                </a:solidFill>
                <a:latin typeface="Comic Sans MS" pitchFamily="66" charset="0"/>
              </a:rPr>
              <a:t>, D, </a:t>
            </a:r>
            <a:r>
              <a:rPr lang="en-US" sz="2800" u="none" dirty="0" smtClean="0">
                <a:solidFill>
                  <a:srgbClr val="00B050"/>
                </a:solidFill>
                <a:latin typeface="cmmi10"/>
              </a:rPr>
              <a:t>®</a:t>
            </a:r>
            <a:r>
              <a:rPr lang="en-US" sz="2800" u="none" baseline="-50000" dirty="0" err="1" smtClean="0">
                <a:solidFill>
                  <a:srgbClr val="00B050"/>
                </a:solidFill>
                <a:latin typeface="Comic Sans MS"/>
              </a:rPr>
              <a:t>i</a:t>
            </a:r>
            <a:r>
              <a:rPr lang="en-US" sz="2800" u="none" dirty="0" smtClean="0">
                <a:solidFill>
                  <a:srgbClr val="00B050"/>
                </a:solidFill>
                <a:latin typeface="Comic Sans MS" pitchFamily="66" charset="0"/>
              </a:rPr>
              <a:t>) +  </a:t>
            </a:r>
            <a:r>
              <a:rPr lang="en-US" sz="2800" u="none" dirty="0" smtClean="0">
                <a:solidFill>
                  <a:srgbClr val="00B050"/>
                </a:solidFill>
                <a:latin typeface="cmmi10"/>
              </a:rPr>
              <a:t>¸</a:t>
            </a:r>
            <a:r>
              <a:rPr lang="en-US" sz="2800" u="none" dirty="0" smtClean="0">
                <a:solidFill>
                  <a:srgbClr val="00B050"/>
                </a:solidFill>
                <a:latin typeface="Comic Sans MS" pitchFamily="66" charset="0"/>
              </a:rPr>
              <a:t> </a:t>
            </a:r>
            <a:r>
              <a:rPr lang="en-US" sz="2800" u="none" dirty="0" smtClean="0">
                <a:solidFill>
                  <a:srgbClr val="00B050"/>
                </a:solidFill>
                <a:latin typeface="cmmi10"/>
              </a:rPr>
              <a:t>Ã</a:t>
            </a:r>
            <a:r>
              <a:rPr lang="en-US" sz="2800" u="none" dirty="0" smtClean="0">
                <a:solidFill>
                  <a:srgbClr val="00B050"/>
                </a:solidFill>
                <a:latin typeface="Comic Sans MS" pitchFamily="66" charset="0"/>
              </a:rPr>
              <a:t>(</a:t>
            </a:r>
            <a:r>
              <a:rPr lang="en-US" sz="2800" b="1" u="none" dirty="0" smtClean="0">
                <a:solidFill>
                  <a:srgbClr val="00B050"/>
                </a:solidFill>
                <a:latin typeface="cmmi10"/>
              </a:rPr>
              <a:t>®</a:t>
            </a:r>
            <a:r>
              <a:rPr lang="en-US" sz="2800" u="none" baseline="-25000" dirty="0" err="1" smtClean="0">
                <a:solidFill>
                  <a:srgbClr val="00B050"/>
                </a:solidFill>
                <a:latin typeface="Comic Sans MS" pitchFamily="66" charset="0"/>
              </a:rPr>
              <a:t>i</a:t>
            </a:r>
            <a:r>
              <a:rPr lang="en-US" sz="2800" u="none" dirty="0" smtClean="0">
                <a:solidFill>
                  <a:srgbClr val="00B050"/>
                </a:solidFill>
                <a:latin typeface="Comic Sans MS" pitchFamily="66" charset="0"/>
              </a:rPr>
              <a:t>)</a:t>
            </a:r>
            <a:r>
              <a:rPr lang="en-US" sz="2800" u="none" dirty="0" smtClean="0">
                <a:solidFill>
                  <a:srgbClr val="00B050"/>
                </a:solidFill>
                <a:latin typeface="Comic Sans MS"/>
              </a:rPr>
              <a:t> ]</a:t>
            </a:r>
          </a:p>
          <a:p>
            <a:endParaRPr lang="en-US" sz="2800" u="none" baseline="-25000" dirty="0" smtClean="0">
              <a:latin typeface="Comic Sans MS"/>
            </a:endParaRPr>
          </a:p>
          <a:p>
            <a:r>
              <a:rPr lang="en-US" sz="2800" u="none" dirty="0" smtClean="0">
                <a:solidFill>
                  <a:srgbClr val="FF66FF"/>
                </a:solidFill>
                <a:latin typeface="Times New Roman"/>
              </a:rPr>
              <a:t>  </a:t>
            </a:r>
            <a:r>
              <a:rPr lang="en-US" sz="2800" u="none" dirty="0" smtClean="0">
                <a:solidFill>
                  <a:srgbClr val="FF66FF"/>
                </a:solidFill>
                <a:latin typeface="Comic Sans MS" pitchFamily="66" charset="0"/>
              </a:rPr>
              <a:t>min</a:t>
            </a:r>
            <a:r>
              <a:rPr lang="en-US" sz="2800" u="none" dirty="0" smtClean="0">
                <a:solidFill>
                  <a:srgbClr val="FF66FF"/>
                </a:solidFill>
                <a:latin typeface="Times New Roman"/>
              </a:rPr>
              <a:t> </a:t>
            </a:r>
            <a:r>
              <a:rPr lang="en-US" sz="2800" u="none" baseline="-25000" dirty="0" smtClean="0">
                <a:solidFill>
                  <a:srgbClr val="FF66FF"/>
                </a:solidFill>
                <a:latin typeface="Comic Sans MS"/>
              </a:rPr>
              <a:t>D</a:t>
            </a:r>
            <a:r>
              <a:rPr lang="az-Cyrl-AZ" sz="2800" u="none" baseline="-25000" dirty="0" smtClean="0">
                <a:solidFill>
                  <a:srgbClr val="FF66FF"/>
                </a:solidFill>
                <a:latin typeface="Comic Sans MS"/>
              </a:rPr>
              <a:t>є</a:t>
            </a:r>
            <a:r>
              <a:rPr lang="en-US" sz="2800" u="none" baseline="-25000" dirty="0" smtClean="0">
                <a:solidFill>
                  <a:srgbClr val="FF66FF"/>
                </a:solidFill>
                <a:latin typeface="Comic Sans MS"/>
              </a:rPr>
              <a:t>C,</a:t>
            </a:r>
            <a:r>
              <a:rPr lang="en-US" sz="2800" b="1" u="none" baseline="-25000" dirty="0" smtClean="0">
                <a:solidFill>
                  <a:srgbClr val="FF66FF"/>
                </a:solidFill>
                <a:latin typeface="cmmi10"/>
              </a:rPr>
              <a:t>®</a:t>
            </a:r>
            <a:r>
              <a:rPr lang="en-US" sz="2800" u="none" baseline="-50000" dirty="0" smtClean="0">
                <a:solidFill>
                  <a:srgbClr val="FF66FF"/>
                </a:solidFill>
                <a:latin typeface="Comic Sans MS" pitchFamily="66" charset="0"/>
              </a:rPr>
              <a:t>1</a:t>
            </a:r>
            <a:r>
              <a:rPr lang="en-US" sz="2800" u="none" baseline="-25000" dirty="0" smtClean="0">
                <a:solidFill>
                  <a:srgbClr val="FF66FF"/>
                </a:solidFill>
                <a:latin typeface="Comic Sans MS"/>
              </a:rPr>
              <a:t>,..., </a:t>
            </a:r>
            <a:r>
              <a:rPr lang="en-US" sz="2800" b="1" u="none" baseline="-25000" dirty="0" smtClean="0">
                <a:solidFill>
                  <a:srgbClr val="FF66FF"/>
                </a:solidFill>
                <a:latin typeface="cmmi10"/>
              </a:rPr>
              <a:t>®</a:t>
            </a:r>
            <a:r>
              <a:rPr lang="en-US" sz="2800" u="none" baseline="-50000" dirty="0" smtClean="0">
                <a:solidFill>
                  <a:srgbClr val="FF66FF"/>
                </a:solidFill>
                <a:latin typeface="Comic Sans MS" pitchFamily="66" charset="0"/>
              </a:rPr>
              <a:t>n</a:t>
            </a:r>
            <a:r>
              <a:rPr lang="en-US" sz="3600" u="none" dirty="0" smtClean="0">
                <a:solidFill>
                  <a:srgbClr val="FF66FF"/>
                </a:solidFill>
                <a:latin typeface="Symbol"/>
                <a:sym typeface="Symbol"/>
              </a:rPr>
              <a:t></a:t>
            </a:r>
            <a:r>
              <a:rPr lang="en-US" sz="2800" u="none" baseline="-25000" dirty="0" smtClean="0">
                <a:solidFill>
                  <a:srgbClr val="FF66FF"/>
                </a:solidFill>
                <a:latin typeface="Comic Sans MS"/>
              </a:rPr>
              <a:t>1≤i≤n  </a:t>
            </a:r>
            <a:r>
              <a:rPr lang="en-US" sz="2800" u="none" dirty="0" smtClean="0">
                <a:solidFill>
                  <a:srgbClr val="FF66FF"/>
                </a:solidFill>
                <a:latin typeface="Comic Sans MS" pitchFamily="66" charset="0"/>
              </a:rPr>
              <a:t>[ f (x</a:t>
            </a:r>
            <a:r>
              <a:rPr lang="en-US" sz="2800" u="none" baseline="-50000" dirty="0" smtClean="0">
                <a:solidFill>
                  <a:srgbClr val="FF66FF"/>
                </a:solidFill>
                <a:latin typeface="Comic Sans MS" pitchFamily="66" charset="0"/>
              </a:rPr>
              <a:t>i</a:t>
            </a:r>
            <a:r>
              <a:rPr lang="en-US" sz="2800" u="none" dirty="0" smtClean="0">
                <a:solidFill>
                  <a:srgbClr val="FF66FF"/>
                </a:solidFill>
                <a:latin typeface="Comic Sans MS" pitchFamily="66" charset="0"/>
              </a:rPr>
              <a:t>, D, </a:t>
            </a:r>
            <a:r>
              <a:rPr lang="en-US" sz="2800" u="none" dirty="0" smtClean="0">
                <a:solidFill>
                  <a:srgbClr val="FF66FF"/>
                </a:solidFill>
                <a:latin typeface="cmmi10"/>
              </a:rPr>
              <a:t>®</a:t>
            </a:r>
            <a:r>
              <a:rPr lang="en-US" sz="2800" u="none" baseline="-50000" dirty="0" err="1" smtClean="0">
                <a:solidFill>
                  <a:srgbClr val="FF66FF"/>
                </a:solidFill>
                <a:latin typeface="Comic Sans MS"/>
              </a:rPr>
              <a:t>i</a:t>
            </a:r>
            <a:r>
              <a:rPr lang="en-US" sz="2800" u="none" dirty="0" smtClean="0">
                <a:solidFill>
                  <a:srgbClr val="FF66FF"/>
                </a:solidFill>
                <a:latin typeface="Comic Sans MS" pitchFamily="66" charset="0"/>
              </a:rPr>
              <a:t>) + </a:t>
            </a:r>
            <a:r>
              <a:rPr lang="en-US" sz="2800" u="none" dirty="0" smtClean="0">
                <a:solidFill>
                  <a:srgbClr val="FF66FF"/>
                </a:solidFill>
                <a:latin typeface="cmmi10"/>
              </a:rPr>
              <a:t>¸</a:t>
            </a:r>
            <a:r>
              <a:rPr lang="en-US" sz="2800" u="none" dirty="0" smtClean="0">
                <a:solidFill>
                  <a:srgbClr val="FF66FF"/>
                </a:solidFill>
                <a:latin typeface="Comic Sans MS" pitchFamily="66" charset="0"/>
              </a:rPr>
              <a:t> </a:t>
            </a:r>
            <a:r>
              <a:rPr lang="en-US" sz="3600" u="none" dirty="0" smtClean="0">
                <a:solidFill>
                  <a:srgbClr val="FF66FF"/>
                </a:solidFill>
                <a:latin typeface="Symbol"/>
                <a:sym typeface="Symbol"/>
              </a:rPr>
              <a:t></a:t>
            </a:r>
            <a:r>
              <a:rPr lang="en-US" sz="2800" u="none" baseline="-25000" dirty="0" smtClean="0">
                <a:solidFill>
                  <a:srgbClr val="FF66FF"/>
                </a:solidFill>
                <a:latin typeface="Comic Sans MS"/>
              </a:rPr>
              <a:t>1≤k≤q </a:t>
            </a:r>
            <a:r>
              <a:rPr lang="en-US" sz="2800" u="none" dirty="0" smtClean="0">
                <a:solidFill>
                  <a:srgbClr val="FF66FF"/>
                </a:solidFill>
                <a:latin typeface="cmmi10"/>
              </a:rPr>
              <a:t>Ã</a:t>
            </a:r>
            <a:r>
              <a:rPr lang="en-US" sz="2800" u="none" dirty="0" smtClean="0">
                <a:solidFill>
                  <a:srgbClr val="FF66FF"/>
                </a:solidFill>
                <a:latin typeface="Comic Sans MS" pitchFamily="66" charset="0"/>
              </a:rPr>
              <a:t>(</a:t>
            </a:r>
            <a:r>
              <a:rPr lang="en-US" sz="2800" u="none" dirty="0" err="1" smtClean="0">
                <a:solidFill>
                  <a:srgbClr val="FF66FF"/>
                </a:solidFill>
                <a:latin typeface="Comic Sans MS" pitchFamily="66" charset="0"/>
              </a:rPr>
              <a:t>d</a:t>
            </a:r>
            <a:r>
              <a:rPr lang="en-US" sz="2800" u="none" baseline="-25000" dirty="0" err="1" smtClean="0">
                <a:solidFill>
                  <a:srgbClr val="FF66FF"/>
                </a:solidFill>
                <a:latin typeface="Comic Sans MS" pitchFamily="66" charset="0"/>
              </a:rPr>
              <a:t>k</a:t>
            </a:r>
            <a:r>
              <a:rPr lang="en-US" sz="2800" u="none" dirty="0" smtClean="0">
                <a:solidFill>
                  <a:srgbClr val="FF66FF"/>
                </a:solidFill>
                <a:latin typeface="Comic Sans MS" pitchFamily="66" charset="0"/>
              </a:rPr>
              <a:t>) </a:t>
            </a:r>
            <a:r>
              <a:rPr lang="en-US" sz="2800" u="none" dirty="0" smtClean="0">
                <a:solidFill>
                  <a:srgbClr val="FF66FF"/>
                </a:solidFill>
                <a:latin typeface="Comic Sans MS"/>
              </a:rPr>
              <a:t>]</a:t>
            </a:r>
            <a:endParaRPr lang="en-US" sz="2800" u="none" baseline="-25000" dirty="0" smtClean="0">
              <a:solidFill>
                <a:srgbClr val="FF66FF"/>
              </a:solidFill>
              <a:latin typeface="Comic Sans MS"/>
            </a:endParaRPr>
          </a:p>
        </p:txBody>
      </p:sp>
      <p:sp>
        <p:nvSpPr>
          <p:cNvPr id="3" name="ZoneTexte 2"/>
          <p:cNvSpPr txBox="1"/>
          <p:nvPr/>
        </p:nvSpPr>
        <p:spPr>
          <a:xfrm>
            <a:off x="327526" y="95527"/>
            <a:ext cx="8493031" cy="1477328"/>
          </a:xfrm>
          <a:prstGeom prst="rect">
            <a:avLst/>
          </a:prstGeom>
          <a:noFill/>
        </p:spPr>
        <p:txBody>
          <a:bodyPr wrap="none" rtlCol="0">
            <a:spAutoFit/>
          </a:bodyPr>
          <a:lstStyle/>
          <a:p>
            <a:pPr lvl="0" algn="ctr"/>
            <a:r>
              <a:rPr lang="en-US" sz="3600" u="none" dirty="0" smtClean="0">
                <a:solidFill>
                  <a:srgbClr val="FFFF00"/>
                </a:solidFill>
                <a:latin typeface="Comic Sans MS" pitchFamily="66" charset="0"/>
              </a:rPr>
              <a:t>Sparse coding and dictionary learning: </a:t>
            </a:r>
          </a:p>
          <a:p>
            <a:pPr lvl="0" algn="ctr"/>
            <a:r>
              <a:rPr lang="en-US" sz="3600" u="none" dirty="0" smtClean="0">
                <a:solidFill>
                  <a:srgbClr val="FFFF00"/>
                </a:solidFill>
                <a:latin typeface="Comic Sans MS" pitchFamily="66" charset="0"/>
              </a:rPr>
              <a:t>A hierarchy of problems</a:t>
            </a:r>
          </a:p>
          <a:p>
            <a:endParaRPr lang="fr-FR" dirty="0"/>
          </a:p>
        </p:txBody>
      </p:sp>
      <p:sp>
        <p:nvSpPr>
          <p:cNvPr id="4" name="ZoneTexte 3"/>
          <p:cNvSpPr txBox="1"/>
          <p:nvPr/>
        </p:nvSpPr>
        <p:spPr>
          <a:xfrm>
            <a:off x="5545644" y="1448800"/>
            <a:ext cx="3499676" cy="2246769"/>
          </a:xfrm>
          <a:prstGeom prst="rect">
            <a:avLst/>
          </a:prstGeom>
          <a:noFill/>
        </p:spPr>
        <p:txBody>
          <a:bodyPr wrap="none" rtlCol="0">
            <a:spAutoFit/>
          </a:bodyPr>
          <a:lstStyle/>
          <a:p>
            <a:r>
              <a:rPr lang="en-US" sz="2800" u="none" dirty="0" smtClean="0">
                <a:latin typeface="Comic Sans MS" pitchFamily="66" charset="0"/>
              </a:rPr>
              <a:t>Least squares</a:t>
            </a:r>
            <a:endParaRPr lang="en-US" sz="2800" u="none" dirty="0" smtClean="0">
              <a:solidFill>
                <a:schemeClr val="accent2"/>
              </a:solidFill>
              <a:latin typeface="Comic Sans MS" pitchFamily="66" charset="0"/>
            </a:endParaRPr>
          </a:p>
          <a:p>
            <a:r>
              <a:rPr lang="en-US" sz="2800" u="none" dirty="0" smtClean="0">
                <a:solidFill>
                  <a:schemeClr val="accent2"/>
                </a:solidFill>
                <a:latin typeface="Comic Sans MS" pitchFamily="66" charset="0"/>
              </a:rPr>
              <a:t>Sparse coding</a:t>
            </a:r>
          </a:p>
          <a:p>
            <a:r>
              <a:rPr lang="en-US" sz="2800" u="none" dirty="0" smtClean="0">
                <a:solidFill>
                  <a:schemeClr val="accent1"/>
                </a:solidFill>
                <a:latin typeface="Comic Sans MS" pitchFamily="66" charset="0"/>
              </a:rPr>
              <a:t>Dictionary learning</a:t>
            </a:r>
          </a:p>
          <a:p>
            <a:r>
              <a:rPr lang="en-US" sz="2800" u="none" dirty="0" smtClean="0">
                <a:solidFill>
                  <a:srgbClr val="00B050"/>
                </a:solidFill>
                <a:latin typeface="Comic Sans MS" pitchFamily="66" charset="0"/>
              </a:rPr>
              <a:t>Learning for a task</a:t>
            </a:r>
          </a:p>
          <a:p>
            <a:r>
              <a:rPr lang="en-US" sz="2800" u="none" dirty="0" smtClean="0">
                <a:solidFill>
                  <a:srgbClr val="FF66FF"/>
                </a:solidFill>
                <a:latin typeface="Comic Sans MS" pitchFamily="66" charset="0"/>
              </a:rPr>
              <a:t>Learning structures</a:t>
            </a:r>
            <a:endParaRPr lang="fr-FR" sz="2800" u="none" dirty="0">
              <a:solidFill>
                <a:srgbClr val="FF66FF"/>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361950" y="65088"/>
            <a:ext cx="8382000" cy="1617662"/>
          </a:xfrm>
          <a:prstGeom prst="rect">
            <a:avLst/>
          </a:prstGeom>
          <a:noFill/>
          <a:ln w="9525" algn="ctr">
            <a:noFill/>
            <a:miter lim="800000"/>
            <a:headEnd/>
            <a:tailEnd/>
          </a:ln>
        </p:spPr>
        <p:txBody>
          <a:bodyPr wrap="none">
            <a:spAutoFit/>
          </a:bodyPr>
          <a:lstStyle/>
          <a:p>
            <a:pPr algn="ctr" eaLnBrk="0" hangingPunct="0"/>
            <a:r>
              <a:rPr lang="en-US" sz="3600" u="none" dirty="0">
                <a:solidFill>
                  <a:schemeClr val="tx2"/>
                </a:solidFill>
                <a:latin typeface="Comic Sans MS" pitchFamily="66" charset="0"/>
              </a:rPr>
              <a:t>Discriminative dictionaries for </a:t>
            </a:r>
          </a:p>
          <a:p>
            <a:pPr algn="ctr" eaLnBrk="0" hangingPunct="0"/>
            <a:r>
              <a:rPr lang="en-US" sz="3600" u="none" dirty="0">
                <a:solidFill>
                  <a:schemeClr val="tx2"/>
                </a:solidFill>
                <a:latin typeface="Comic Sans MS" pitchFamily="66" charset="0"/>
              </a:rPr>
              <a:t>local image analysis</a:t>
            </a:r>
          </a:p>
          <a:p>
            <a:pPr algn="ctr" eaLnBrk="0" hangingPunct="0"/>
            <a:r>
              <a:rPr lang="en-US" sz="2800" u="none" dirty="0">
                <a:latin typeface="Comic Sans MS" pitchFamily="66" charset="0"/>
              </a:rPr>
              <a:t>(</a:t>
            </a:r>
            <a:r>
              <a:rPr lang="en-US" sz="2800" u="none" dirty="0" err="1">
                <a:latin typeface="Comic Sans MS" pitchFamily="66" charset="0"/>
              </a:rPr>
              <a:t>Mairal</a:t>
            </a:r>
            <a:r>
              <a:rPr lang="en-US" sz="2800" u="none" dirty="0">
                <a:latin typeface="Comic Sans MS" pitchFamily="66" charset="0"/>
              </a:rPr>
              <a:t>, Bach, Ponce, </a:t>
            </a:r>
            <a:r>
              <a:rPr lang="en-US" sz="2800" u="none" dirty="0" err="1">
                <a:latin typeface="Comic Sans MS" pitchFamily="66" charset="0"/>
              </a:rPr>
              <a:t>Sapiro</a:t>
            </a:r>
            <a:r>
              <a:rPr lang="en-US" sz="2800" u="none" dirty="0">
                <a:latin typeface="Comic Sans MS" pitchFamily="66" charset="0"/>
              </a:rPr>
              <a:t>, </a:t>
            </a:r>
            <a:r>
              <a:rPr lang="en-US" sz="2800" u="none" dirty="0" err="1">
                <a:latin typeface="Comic Sans MS" pitchFamily="66" charset="0"/>
              </a:rPr>
              <a:t>Zisserman</a:t>
            </a:r>
            <a:r>
              <a:rPr lang="en-US" sz="2800" u="none" dirty="0">
                <a:latin typeface="Comic Sans MS" pitchFamily="66" charset="0"/>
              </a:rPr>
              <a:t>, CVPR’08)</a:t>
            </a:r>
          </a:p>
        </p:txBody>
      </p:sp>
      <p:sp>
        <p:nvSpPr>
          <p:cNvPr id="41987" name="Text Box 3"/>
          <p:cNvSpPr txBox="1">
            <a:spLocks noChangeArrowheads="1"/>
          </p:cNvSpPr>
          <p:nvPr/>
        </p:nvSpPr>
        <p:spPr bwMode="auto">
          <a:xfrm>
            <a:off x="387350" y="1912938"/>
            <a:ext cx="8532813" cy="4708525"/>
          </a:xfrm>
          <a:prstGeom prst="rect">
            <a:avLst/>
          </a:prstGeom>
          <a:noFill/>
          <a:ln w="9525" algn="ctr">
            <a:noFill/>
            <a:miter lim="800000"/>
            <a:headEnd/>
            <a:tailEnd/>
          </a:ln>
        </p:spPr>
        <p:txBody>
          <a:bodyPr>
            <a:spAutoFit/>
          </a:bodyPr>
          <a:lstStyle/>
          <a:p>
            <a:pPr eaLnBrk="0" hangingPunct="0"/>
            <a:r>
              <a:rPr lang="en-US" sz="2800" u="none">
                <a:latin typeface="Symbol" pitchFamily="18" charset="2"/>
                <a:sym typeface="Symbol" pitchFamily="18" charset="2"/>
              </a:rPr>
              <a:t></a:t>
            </a:r>
            <a:r>
              <a:rPr lang="en-US" sz="2800" u="none" baseline="30000">
                <a:latin typeface="Comic Sans MS" pitchFamily="66" charset="0"/>
                <a:sym typeface="Symbol" pitchFamily="18" charset="2"/>
              </a:rPr>
              <a:t>*</a:t>
            </a:r>
            <a:r>
              <a:rPr lang="en-US" sz="2800" u="none">
                <a:latin typeface="Comic Sans MS" pitchFamily="66" charset="0"/>
              </a:rPr>
              <a:t>(x,D) = Argmin | x - D</a:t>
            </a:r>
            <a:r>
              <a:rPr lang="en-US" sz="2800" u="none">
                <a:latin typeface="Symbol" pitchFamily="18" charset="2"/>
                <a:sym typeface="Symbol" pitchFamily="18" charset="2"/>
              </a:rPr>
              <a:t> </a:t>
            </a:r>
            <a:r>
              <a:rPr lang="en-US" sz="2800" u="none">
                <a:latin typeface="Comic Sans MS" pitchFamily="66" charset="0"/>
              </a:rPr>
              <a:t>|</a:t>
            </a:r>
            <a:r>
              <a:rPr lang="en-US" sz="2800" u="none" baseline="-25000">
                <a:latin typeface="Comic Sans MS" pitchFamily="66" charset="0"/>
              </a:rPr>
              <a:t>2</a:t>
            </a:r>
            <a:r>
              <a:rPr lang="en-US" sz="2800" u="none" baseline="30000">
                <a:latin typeface="Comic Sans MS" pitchFamily="66" charset="0"/>
              </a:rPr>
              <a:t>2</a:t>
            </a:r>
            <a:r>
              <a:rPr lang="en-US" sz="2800" u="none">
                <a:latin typeface="Comic Sans MS" pitchFamily="66" charset="0"/>
              </a:rPr>
              <a:t>  s.t. |</a:t>
            </a:r>
            <a:r>
              <a:rPr lang="en-US" sz="2800" u="none">
                <a:latin typeface="Symbol" pitchFamily="18" charset="2"/>
                <a:sym typeface="Symbol" pitchFamily="18" charset="2"/>
              </a:rPr>
              <a:t></a:t>
            </a:r>
            <a:r>
              <a:rPr lang="en-US" sz="2800" u="none">
                <a:latin typeface="Comic Sans MS" pitchFamily="66" charset="0"/>
              </a:rPr>
              <a:t>|</a:t>
            </a:r>
            <a:r>
              <a:rPr lang="en-US" sz="2800" u="none" baseline="-25000">
                <a:latin typeface="Comic Sans MS" pitchFamily="66" charset="0"/>
              </a:rPr>
              <a:t>0</a:t>
            </a:r>
            <a:r>
              <a:rPr lang="en-US" sz="2800" u="none">
                <a:latin typeface="Comic Sans MS" pitchFamily="66" charset="0"/>
              </a:rPr>
              <a:t> ≤ L</a:t>
            </a:r>
          </a:p>
          <a:p>
            <a:pPr eaLnBrk="0" hangingPunct="0"/>
            <a:r>
              <a:rPr lang="en-US" sz="2800" u="none">
                <a:latin typeface="Comic Sans MS" pitchFamily="66" charset="0"/>
              </a:rPr>
              <a:t>R</a:t>
            </a:r>
            <a:r>
              <a:rPr lang="en-US" sz="2800" u="none" baseline="30000">
                <a:latin typeface="Comic Sans MS" pitchFamily="66" charset="0"/>
              </a:rPr>
              <a:t>*</a:t>
            </a:r>
            <a:r>
              <a:rPr lang="en-US" sz="2800" u="none">
                <a:latin typeface="Comic Sans MS" pitchFamily="66" charset="0"/>
              </a:rPr>
              <a:t>(x,D) = | x – D</a:t>
            </a:r>
            <a:r>
              <a:rPr lang="en-US" sz="2800" u="none">
                <a:latin typeface="Symbol" pitchFamily="18" charset="2"/>
                <a:sym typeface="Symbol" pitchFamily="18" charset="2"/>
              </a:rPr>
              <a:t></a:t>
            </a:r>
            <a:r>
              <a:rPr lang="en-US" sz="2800" u="none" baseline="30000">
                <a:latin typeface="Comic Sans MS" pitchFamily="66" charset="0"/>
                <a:sym typeface="Symbol" pitchFamily="18" charset="2"/>
              </a:rPr>
              <a:t>*</a:t>
            </a:r>
            <a:r>
              <a:rPr lang="en-US" sz="2800" u="none">
                <a:latin typeface="Comic Sans MS" pitchFamily="66" charset="0"/>
              </a:rPr>
              <a:t>|</a:t>
            </a:r>
            <a:r>
              <a:rPr lang="en-US" sz="2800" u="none" baseline="-25000">
                <a:latin typeface="Comic Sans MS" pitchFamily="66" charset="0"/>
              </a:rPr>
              <a:t>2</a:t>
            </a:r>
            <a:r>
              <a:rPr lang="en-US" sz="2800" u="none" baseline="55000">
                <a:latin typeface="Symbol" pitchFamily="18" charset="2"/>
              </a:rPr>
              <a:t>2</a:t>
            </a:r>
            <a:endParaRPr lang="en-US" sz="2800" u="none">
              <a:latin typeface="Symbol" pitchFamily="18" charset="2"/>
            </a:endParaRPr>
          </a:p>
          <a:p>
            <a:pPr eaLnBrk="0" hangingPunct="0"/>
            <a:endParaRPr lang="en-US" sz="2800" u="none">
              <a:latin typeface="Comic Sans MS" pitchFamily="66" charset="0"/>
            </a:endParaRPr>
          </a:p>
          <a:p>
            <a:pPr eaLnBrk="0" hangingPunct="0"/>
            <a:r>
              <a:rPr lang="en-US" sz="2800" u="none">
                <a:solidFill>
                  <a:schemeClr val="accent2"/>
                </a:solidFill>
                <a:latin typeface="Comic Sans MS" pitchFamily="66" charset="0"/>
              </a:rPr>
              <a:t>Reconstruction (MOD: Engan, Aase, Husoy’99; </a:t>
            </a:r>
          </a:p>
          <a:p>
            <a:pPr eaLnBrk="0" hangingPunct="0"/>
            <a:r>
              <a:rPr lang="en-US" sz="2800" u="none">
                <a:solidFill>
                  <a:schemeClr val="accent2"/>
                </a:solidFill>
                <a:latin typeface="Comic Sans MS" pitchFamily="66" charset="0"/>
              </a:rPr>
              <a:t>K-SVD: Aharon, Elad, Bruckstein’06):</a:t>
            </a:r>
            <a:endParaRPr lang="en-US" sz="2800" u="none">
              <a:latin typeface="Comic Sans MS" pitchFamily="66" charset="0"/>
            </a:endParaRPr>
          </a:p>
          <a:p>
            <a:pPr eaLnBrk="0" hangingPunct="0"/>
            <a:r>
              <a:rPr lang="en-US" sz="2800" u="none">
                <a:latin typeface="Comic Sans MS" pitchFamily="66" charset="0"/>
              </a:rPr>
              <a:t>	min </a:t>
            </a:r>
            <a:r>
              <a:rPr lang="en-US" sz="2800" u="none">
                <a:latin typeface="Symbol" pitchFamily="18" charset="2"/>
                <a:sym typeface="Symbol" pitchFamily="18" charset="2"/>
              </a:rPr>
              <a:t></a:t>
            </a:r>
            <a:r>
              <a:rPr lang="en-US" sz="2800" u="none" baseline="-25000">
                <a:latin typeface="Comic Sans MS" pitchFamily="66" charset="0"/>
                <a:sym typeface="Symbol" pitchFamily="18" charset="2"/>
              </a:rPr>
              <a:t>l</a:t>
            </a:r>
            <a:r>
              <a:rPr lang="en-US" sz="2800" u="none">
                <a:latin typeface="Comic Sans MS" pitchFamily="66" charset="0"/>
              </a:rPr>
              <a:t> R</a:t>
            </a:r>
            <a:r>
              <a:rPr lang="en-US" sz="2800" u="none" baseline="30000">
                <a:latin typeface="Comic Sans MS" pitchFamily="66" charset="0"/>
              </a:rPr>
              <a:t>*</a:t>
            </a:r>
            <a:r>
              <a:rPr lang="en-US" sz="2800" u="none">
                <a:latin typeface="Comic Sans MS" pitchFamily="66" charset="0"/>
              </a:rPr>
              <a:t>(x</a:t>
            </a:r>
            <a:r>
              <a:rPr lang="en-US" sz="2800" u="none" baseline="-25000">
                <a:latin typeface="Comic Sans MS" pitchFamily="66" charset="0"/>
              </a:rPr>
              <a:t>l</a:t>
            </a:r>
            <a:r>
              <a:rPr lang="en-US" sz="2800" u="none">
                <a:latin typeface="Comic Sans MS" pitchFamily="66" charset="0"/>
              </a:rPr>
              <a:t>,D) </a:t>
            </a:r>
          </a:p>
          <a:p>
            <a:pPr eaLnBrk="0" hangingPunct="0"/>
            <a:endParaRPr lang="en-US" sz="2800" u="none">
              <a:solidFill>
                <a:schemeClr val="accent2"/>
              </a:solidFill>
              <a:latin typeface="Comic Sans MS" pitchFamily="66" charset="0"/>
            </a:endParaRPr>
          </a:p>
          <a:p>
            <a:pPr eaLnBrk="0" hangingPunct="0"/>
            <a:r>
              <a:rPr lang="en-US" sz="2800" u="none">
                <a:solidFill>
                  <a:srgbClr val="FF0000"/>
                </a:solidFill>
                <a:latin typeface="Comic Sans MS" pitchFamily="66" charset="0"/>
              </a:rPr>
              <a:t>Discrimination:</a:t>
            </a:r>
          </a:p>
          <a:p>
            <a:pPr eaLnBrk="0" hangingPunct="0"/>
            <a:r>
              <a:rPr lang="en-US" sz="2800" u="none">
                <a:latin typeface="Comic Sans MS" pitchFamily="66" charset="0"/>
              </a:rPr>
              <a:t>	min </a:t>
            </a:r>
            <a:r>
              <a:rPr lang="en-US" sz="2800" u="none">
                <a:latin typeface="Symbol" pitchFamily="18" charset="2"/>
                <a:sym typeface="Symbol" pitchFamily="18" charset="2"/>
              </a:rPr>
              <a:t></a:t>
            </a:r>
            <a:r>
              <a:rPr lang="en-US" sz="2800" u="none" baseline="-25000">
                <a:latin typeface="Comic Sans MS" pitchFamily="66" charset="0"/>
                <a:sym typeface="Symbol" pitchFamily="18" charset="2"/>
              </a:rPr>
              <a:t>i,l</a:t>
            </a:r>
            <a:r>
              <a:rPr lang="en-US" sz="2800" u="none">
                <a:latin typeface="Comic Sans MS" pitchFamily="66" charset="0"/>
              </a:rPr>
              <a:t> C</a:t>
            </a:r>
            <a:r>
              <a:rPr lang="en-US" sz="2800" u="none" baseline="-25000">
                <a:latin typeface="Comic Sans MS" pitchFamily="66" charset="0"/>
              </a:rPr>
              <a:t>i</a:t>
            </a:r>
            <a:r>
              <a:rPr lang="en-US" sz="2800" u="none" baseline="30000">
                <a:latin typeface="Symbol" pitchFamily="18" charset="2"/>
                <a:sym typeface="Symbol" pitchFamily="18" charset="2"/>
              </a:rPr>
              <a:t></a:t>
            </a:r>
            <a:r>
              <a:rPr lang="en-US" sz="2800" u="none">
                <a:latin typeface="Comic Sans MS" pitchFamily="66" charset="0"/>
              </a:rPr>
              <a:t> [R</a:t>
            </a:r>
            <a:r>
              <a:rPr lang="en-US" sz="2800" u="none" baseline="30000">
                <a:latin typeface="Comic Sans MS" pitchFamily="66" charset="0"/>
              </a:rPr>
              <a:t>*</a:t>
            </a:r>
            <a:r>
              <a:rPr lang="en-US" sz="2800" u="none">
                <a:latin typeface="Comic Sans MS" pitchFamily="66" charset="0"/>
              </a:rPr>
              <a:t>(x</a:t>
            </a:r>
            <a:r>
              <a:rPr lang="en-US" sz="2800" u="none" baseline="-25000">
                <a:latin typeface="Comic Sans MS" pitchFamily="66" charset="0"/>
              </a:rPr>
              <a:t>l</a:t>
            </a:r>
            <a:r>
              <a:rPr lang="en-US" sz="2800" u="none">
                <a:latin typeface="Comic Sans MS" pitchFamily="66" charset="0"/>
              </a:rPr>
              <a:t>,D</a:t>
            </a:r>
            <a:r>
              <a:rPr lang="en-US" sz="2800" u="none" baseline="-25000">
                <a:latin typeface="Comic Sans MS" pitchFamily="66" charset="0"/>
              </a:rPr>
              <a:t>1</a:t>
            </a:r>
            <a:r>
              <a:rPr lang="en-US" sz="2800" u="none">
                <a:latin typeface="Comic Sans MS" pitchFamily="66" charset="0"/>
              </a:rPr>
              <a:t>),…,R</a:t>
            </a:r>
            <a:r>
              <a:rPr lang="en-US" sz="2800" u="none" baseline="30000">
                <a:latin typeface="Comic Sans MS" pitchFamily="66" charset="0"/>
              </a:rPr>
              <a:t>*</a:t>
            </a:r>
            <a:r>
              <a:rPr lang="en-US" sz="2800" u="none">
                <a:latin typeface="Comic Sans MS" pitchFamily="66" charset="0"/>
              </a:rPr>
              <a:t>(x</a:t>
            </a:r>
            <a:r>
              <a:rPr lang="en-US" sz="2800" u="none" baseline="-25000">
                <a:latin typeface="Comic Sans MS" pitchFamily="66" charset="0"/>
              </a:rPr>
              <a:t>l</a:t>
            </a:r>
            <a:r>
              <a:rPr lang="en-US" sz="2800" u="none">
                <a:latin typeface="Comic Sans MS" pitchFamily="66" charset="0"/>
              </a:rPr>
              <a:t>,D</a:t>
            </a:r>
            <a:r>
              <a:rPr lang="en-US" sz="2800" u="none" baseline="-25000">
                <a:latin typeface="Comic Sans MS" pitchFamily="66" charset="0"/>
              </a:rPr>
              <a:t>n</a:t>
            </a:r>
            <a:r>
              <a:rPr lang="en-US" sz="2800" u="none">
                <a:latin typeface="Comic Sans MS" pitchFamily="66" charset="0"/>
              </a:rPr>
              <a:t>)] + </a:t>
            </a:r>
            <a:r>
              <a:rPr lang="en-US" sz="2800" u="none">
                <a:latin typeface="Symbol" pitchFamily="18" charset="2"/>
                <a:sym typeface="Symbol" pitchFamily="18" charset="2"/>
              </a:rPr>
              <a:t></a:t>
            </a:r>
            <a:r>
              <a:rPr lang="en-US" sz="2800" u="none">
                <a:latin typeface="Comic Sans MS" pitchFamily="66" charset="0"/>
              </a:rPr>
              <a:t> R</a:t>
            </a:r>
            <a:r>
              <a:rPr lang="en-US" sz="2800" u="none" baseline="30000">
                <a:latin typeface="Comic Sans MS" pitchFamily="66" charset="0"/>
              </a:rPr>
              <a:t>*</a:t>
            </a:r>
            <a:r>
              <a:rPr lang="en-US" sz="2800" u="none">
                <a:latin typeface="Comic Sans MS" pitchFamily="66" charset="0"/>
              </a:rPr>
              <a:t>(x</a:t>
            </a:r>
            <a:r>
              <a:rPr lang="en-US" sz="2800" u="none" baseline="-25000">
                <a:latin typeface="Comic Sans MS" pitchFamily="66" charset="0"/>
              </a:rPr>
              <a:t>l</a:t>
            </a:r>
            <a:r>
              <a:rPr lang="en-US" sz="2800" u="none">
                <a:latin typeface="Comic Sans MS" pitchFamily="66" charset="0"/>
              </a:rPr>
              <a:t>,D</a:t>
            </a:r>
            <a:r>
              <a:rPr lang="en-US" sz="2800" u="none" baseline="-25000">
                <a:latin typeface="Comic Sans MS" pitchFamily="66" charset="0"/>
              </a:rPr>
              <a:t>i</a:t>
            </a:r>
            <a:r>
              <a:rPr lang="en-US" sz="2800" u="none">
                <a:latin typeface="Comic Sans MS" pitchFamily="66" charset="0"/>
              </a:rPr>
              <a:t>)</a:t>
            </a:r>
          </a:p>
          <a:p>
            <a:pPr eaLnBrk="0" hangingPunct="0"/>
            <a:endParaRPr lang="en-US" sz="2800" u="none">
              <a:latin typeface="Comic Sans MS" pitchFamily="66" charset="0"/>
            </a:endParaRPr>
          </a:p>
          <a:p>
            <a:pPr eaLnBrk="0" hangingPunct="0"/>
            <a:r>
              <a:rPr lang="en-US" sz="2000" u="none">
                <a:latin typeface="Comic Sans MS" pitchFamily="66" charset="0"/>
              </a:rPr>
              <a:t>(Both MOD and K-SVD version with truncated Newton iterations.)</a:t>
            </a:r>
          </a:p>
        </p:txBody>
      </p:sp>
      <p:sp>
        <p:nvSpPr>
          <p:cNvPr id="41988" name="Text Box 4"/>
          <p:cNvSpPr txBox="1">
            <a:spLocks noChangeArrowheads="1"/>
          </p:cNvSpPr>
          <p:nvPr/>
        </p:nvSpPr>
        <p:spPr bwMode="auto">
          <a:xfrm>
            <a:off x="1489075" y="4468813"/>
            <a:ext cx="349250" cy="366712"/>
          </a:xfrm>
          <a:prstGeom prst="rect">
            <a:avLst/>
          </a:prstGeom>
          <a:noFill/>
          <a:ln w="9525" algn="ctr">
            <a:noFill/>
            <a:miter lim="800000"/>
            <a:headEnd/>
            <a:tailEnd/>
          </a:ln>
        </p:spPr>
        <p:txBody>
          <a:bodyPr wrap="none">
            <a:spAutoFit/>
          </a:bodyPr>
          <a:lstStyle/>
          <a:p>
            <a:pPr eaLnBrk="0" hangingPunct="0"/>
            <a:r>
              <a:rPr lang="en-US" u="none">
                <a:latin typeface="Comic Sans MS" pitchFamily="66" charset="0"/>
              </a:rPr>
              <a:t>D</a:t>
            </a:r>
          </a:p>
        </p:txBody>
      </p:sp>
      <p:sp>
        <p:nvSpPr>
          <p:cNvPr id="41989" name="Text Box 5"/>
          <p:cNvSpPr txBox="1">
            <a:spLocks noChangeArrowheads="1"/>
          </p:cNvSpPr>
          <p:nvPr/>
        </p:nvSpPr>
        <p:spPr bwMode="auto">
          <a:xfrm>
            <a:off x="1225550" y="5765800"/>
            <a:ext cx="942975" cy="366713"/>
          </a:xfrm>
          <a:prstGeom prst="rect">
            <a:avLst/>
          </a:prstGeom>
          <a:noFill/>
          <a:ln w="9525" algn="ctr">
            <a:noFill/>
            <a:miter lim="800000"/>
            <a:headEnd/>
            <a:tailEnd/>
          </a:ln>
        </p:spPr>
        <p:txBody>
          <a:bodyPr wrap="none">
            <a:spAutoFit/>
          </a:bodyPr>
          <a:lstStyle/>
          <a:p>
            <a:pPr eaLnBrk="0" hangingPunct="0"/>
            <a:r>
              <a:rPr lang="en-US" u="none">
                <a:latin typeface="Comic Sans MS" pitchFamily="66" charset="0"/>
              </a:rPr>
              <a:t>D</a:t>
            </a:r>
            <a:r>
              <a:rPr lang="en-US" u="none" baseline="-25000">
                <a:latin typeface="Comic Sans MS" pitchFamily="66" charset="0"/>
              </a:rPr>
              <a:t>1</a:t>
            </a:r>
            <a:r>
              <a:rPr lang="en-US" u="none">
                <a:latin typeface="Comic Sans MS" pitchFamily="66" charset="0"/>
              </a:rPr>
              <a:t>,…,D</a:t>
            </a:r>
            <a:r>
              <a:rPr lang="en-US" u="none" baseline="-25000">
                <a:latin typeface="Comic Sans MS" pitchFamily="66" charset="0"/>
              </a:rPr>
              <a:t>n</a:t>
            </a:r>
          </a:p>
        </p:txBody>
      </p:sp>
      <p:sp>
        <p:nvSpPr>
          <p:cNvPr id="41990" name="Text Box 6"/>
          <p:cNvSpPr txBox="1">
            <a:spLocks noChangeArrowheads="1"/>
          </p:cNvSpPr>
          <p:nvPr/>
        </p:nvSpPr>
        <p:spPr bwMode="auto">
          <a:xfrm>
            <a:off x="5186363" y="2498725"/>
            <a:ext cx="3560762" cy="671513"/>
          </a:xfrm>
          <a:prstGeom prst="rect">
            <a:avLst/>
          </a:prstGeom>
          <a:noFill/>
          <a:ln w="9525" algn="ctr">
            <a:noFill/>
            <a:miter lim="800000"/>
            <a:headEnd/>
            <a:tailEnd/>
          </a:ln>
        </p:spPr>
        <p:txBody>
          <a:bodyPr wrap="none">
            <a:spAutoFit/>
          </a:bodyPr>
          <a:lstStyle/>
          <a:p>
            <a:pPr eaLnBrk="0" hangingPunct="0"/>
            <a:r>
              <a:rPr lang="en-US" sz="2000" u="none">
                <a:latin typeface="Comic Sans MS" pitchFamily="66" charset="0"/>
              </a:rPr>
              <a:t>Orthogonal matching pursuit</a:t>
            </a:r>
          </a:p>
          <a:p>
            <a:pPr eaLnBrk="0" hangingPunct="0"/>
            <a:r>
              <a:rPr lang="en-US" u="none">
                <a:latin typeface="Comic Sans MS" pitchFamily="66" charset="0"/>
              </a:rPr>
              <a:t>(Mallat &amp; Zhang’93, Tropp’04)</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0" y="1501260"/>
            <a:ext cx="4857678" cy="4565602"/>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4923597" y="2784143"/>
            <a:ext cx="4220403" cy="2395181"/>
          </a:xfrm>
          <a:prstGeom prst="rect">
            <a:avLst/>
          </a:prstGeom>
          <a:noFill/>
          <a:ln w="9525">
            <a:noFill/>
            <a:miter lim="800000"/>
            <a:headEnd/>
            <a:tailEnd/>
          </a:ln>
          <a:effectLst/>
        </p:spPr>
      </p:pic>
      <p:sp>
        <p:nvSpPr>
          <p:cNvPr id="6" name="Text Box 2"/>
          <p:cNvSpPr txBox="1">
            <a:spLocks noChangeArrowheads="1"/>
          </p:cNvSpPr>
          <p:nvPr/>
        </p:nvSpPr>
        <p:spPr bwMode="auto">
          <a:xfrm>
            <a:off x="1309929" y="380293"/>
            <a:ext cx="6588663" cy="646331"/>
          </a:xfrm>
          <a:prstGeom prst="rect">
            <a:avLst/>
          </a:prstGeom>
          <a:noFill/>
          <a:ln w="9525" algn="ctr">
            <a:noFill/>
            <a:miter lim="800000"/>
            <a:headEnd/>
            <a:tailEnd/>
          </a:ln>
        </p:spPr>
        <p:txBody>
          <a:bodyPr wrap="none">
            <a:spAutoFit/>
          </a:bodyPr>
          <a:lstStyle/>
          <a:p>
            <a:pPr eaLnBrk="0" hangingPunct="0"/>
            <a:r>
              <a:rPr lang="en-US" sz="3600" u="none" dirty="0" smtClean="0">
                <a:solidFill>
                  <a:schemeClr val="tx2"/>
                </a:solidFill>
                <a:latin typeface="Comic Sans MS" pitchFamily="66" charset="0"/>
              </a:rPr>
              <a:t>Texture classification results</a:t>
            </a:r>
            <a:endParaRPr lang="en-US" sz="3600" u="none" dirty="0">
              <a:solidFill>
                <a:schemeClr val="tx2"/>
              </a:solidFill>
              <a:latin typeface="Comic Sans MS" pitchFamily="66"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1077913" y="161925"/>
            <a:ext cx="7015162" cy="646113"/>
          </a:xfrm>
          <a:prstGeom prst="rect">
            <a:avLst/>
          </a:prstGeom>
          <a:noFill/>
          <a:ln w="9525" algn="ctr">
            <a:noFill/>
            <a:miter lim="800000"/>
            <a:headEnd/>
            <a:tailEnd/>
          </a:ln>
        </p:spPr>
        <p:txBody>
          <a:bodyPr wrap="none">
            <a:spAutoFit/>
          </a:bodyPr>
          <a:lstStyle/>
          <a:p>
            <a:pPr eaLnBrk="0" hangingPunct="0"/>
            <a:r>
              <a:rPr lang="en-US" sz="3600" u="none" dirty="0">
                <a:solidFill>
                  <a:schemeClr val="tx2"/>
                </a:solidFill>
                <a:latin typeface="Comic Sans MS" pitchFamily="66" charset="0"/>
              </a:rPr>
              <a:t>Pixel-level classification results</a:t>
            </a:r>
          </a:p>
        </p:txBody>
      </p:sp>
      <p:sp>
        <p:nvSpPr>
          <p:cNvPr id="43011" name="Text Box 7"/>
          <p:cNvSpPr txBox="1">
            <a:spLocks noChangeArrowheads="1"/>
          </p:cNvSpPr>
          <p:nvPr/>
        </p:nvSpPr>
        <p:spPr bwMode="auto">
          <a:xfrm>
            <a:off x="681038" y="838200"/>
            <a:ext cx="4119562" cy="396875"/>
          </a:xfrm>
          <a:prstGeom prst="rect">
            <a:avLst/>
          </a:prstGeom>
          <a:noFill/>
          <a:ln w="9525" algn="ctr">
            <a:noFill/>
            <a:miter lim="800000"/>
            <a:headEnd/>
            <a:tailEnd/>
          </a:ln>
        </p:spPr>
        <p:txBody>
          <a:bodyPr wrap="none">
            <a:spAutoFit/>
          </a:bodyPr>
          <a:lstStyle/>
          <a:p>
            <a:pPr eaLnBrk="0" hangingPunct="0"/>
            <a:r>
              <a:rPr lang="en-US" sz="2000" u="none">
                <a:latin typeface="Comic Sans MS" pitchFamily="66" charset="0"/>
              </a:rPr>
              <a:t>Qualitative results, Graz 02 data</a:t>
            </a:r>
          </a:p>
        </p:txBody>
      </p:sp>
      <p:sp>
        <p:nvSpPr>
          <p:cNvPr id="43012" name="Text Box 8"/>
          <p:cNvSpPr txBox="1">
            <a:spLocks noChangeArrowheads="1"/>
          </p:cNvSpPr>
          <p:nvPr/>
        </p:nvSpPr>
        <p:spPr bwMode="auto">
          <a:xfrm>
            <a:off x="5638800" y="5121275"/>
            <a:ext cx="3414713" cy="517525"/>
          </a:xfrm>
          <a:prstGeom prst="rect">
            <a:avLst/>
          </a:prstGeom>
          <a:solidFill>
            <a:srgbClr val="B2B2B2"/>
          </a:solidFill>
          <a:ln w="9525" algn="ctr">
            <a:noFill/>
            <a:miter lim="800000"/>
            <a:headEnd/>
            <a:tailEnd/>
          </a:ln>
        </p:spPr>
        <p:txBody>
          <a:bodyPr wrap="none">
            <a:spAutoFit/>
          </a:bodyPr>
          <a:lstStyle/>
          <a:p>
            <a:pPr eaLnBrk="0" hangingPunct="0"/>
            <a:r>
              <a:rPr lang="en-US" sz="1400" u="none"/>
              <a:t>Comparaison with </a:t>
            </a:r>
            <a:r>
              <a:rPr lang="en-US" sz="1400" u="none">
                <a:solidFill>
                  <a:schemeClr val="bg1"/>
                </a:solidFill>
              </a:rPr>
              <a:t>Pantofaru et al. (2006)</a:t>
            </a:r>
          </a:p>
          <a:p>
            <a:pPr eaLnBrk="0" hangingPunct="0"/>
            <a:r>
              <a:rPr lang="en-US" sz="1400" u="none"/>
              <a:t>and </a:t>
            </a:r>
            <a:r>
              <a:rPr lang="en-US" sz="1400" u="none">
                <a:solidFill>
                  <a:schemeClr val="bg2"/>
                </a:solidFill>
              </a:rPr>
              <a:t>Tuytelaars &amp; Schmid (2007).</a:t>
            </a:r>
          </a:p>
        </p:txBody>
      </p:sp>
      <p:sp>
        <p:nvSpPr>
          <p:cNvPr id="43013" name="Text Box 9"/>
          <p:cNvSpPr txBox="1">
            <a:spLocks noChangeArrowheads="1"/>
          </p:cNvSpPr>
          <p:nvPr/>
        </p:nvSpPr>
        <p:spPr bwMode="auto">
          <a:xfrm>
            <a:off x="6068396" y="2346325"/>
            <a:ext cx="2626040" cy="400110"/>
          </a:xfrm>
          <a:prstGeom prst="rect">
            <a:avLst/>
          </a:prstGeom>
          <a:noFill/>
          <a:ln w="9525" algn="ctr">
            <a:noFill/>
            <a:miter lim="800000"/>
            <a:headEnd/>
            <a:tailEnd/>
          </a:ln>
        </p:spPr>
        <p:txBody>
          <a:bodyPr wrap="none">
            <a:spAutoFit/>
          </a:bodyPr>
          <a:lstStyle/>
          <a:p>
            <a:pPr algn="ctr" eaLnBrk="0" hangingPunct="0"/>
            <a:r>
              <a:rPr lang="en-US" sz="2000" u="none" dirty="0" smtClean="0">
                <a:latin typeface="Comic Sans MS" pitchFamily="66" charset="0"/>
              </a:rPr>
              <a:t>Quantitative </a:t>
            </a:r>
            <a:r>
              <a:rPr lang="en-US" sz="2000" u="none" dirty="0">
                <a:latin typeface="Comic Sans MS" pitchFamily="66" charset="0"/>
              </a:rPr>
              <a:t>results</a:t>
            </a:r>
          </a:p>
        </p:txBody>
      </p:sp>
      <p:pic>
        <p:nvPicPr>
          <p:cNvPr id="43014" name="Picture 10"/>
          <p:cNvPicPr>
            <a:picLocks noChangeAspect="1" noChangeArrowheads="1"/>
          </p:cNvPicPr>
          <p:nvPr/>
        </p:nvPicPr>
        <p:blipFill>
          <a:blip r:embed="rId3"/>
          <a:srcRect/>
          <a:stretch>
            <a:fillRect/>
          </a:stretch>
        </p:blipFill>
        <p:spPr bwMode="auto">
          <a:xfrm>
            <a:off x="5486400" y="2770188"/>
            <a:ext cx="3657600" cy="2351087"/>
          </a:xfrm>
          <a:prstGeom prst="rect">
            <a:avLst/>
          </a:prstGeom>
          <a:noFill/>
          <a:ln w="9525" algn="ctr">
            <a:noFill/>
            <a:miter lim="800000"/>
            <a:headEnd/>
            <a:tailEnd/>
          </a:ln>
        </p:spPr>
      </p:pic>
      <p:pic>
        <p:nvPicPr>
          <p:cNvPr id="43015" name="Picture 35" descr="bike028o"/>
          <p:cNvPicPr>
            <a:picLocks noChangeAspect="1" noChangeArrowheads="1"/>
          </p:cNvPicPr>
          <p:nvPr/>
        </p:nvPicPr>
        <p:blipFill>
          <a:blip r:embed="rId4"/>
          <a:srcRect/>
          <a:stretch>
            <a:fillRect/>
          </a:stretch>
        </p:blipFill>
        <p:spPr bwMode="auto">
          <a:xfrm>
            <a:off x="0" y="1219200"/>
            <a:ext cx="1828800" cy="1371600"/>
          </a:xfrm>
          <a:prstGeom prst="rect">
            <a:avLst/>
          </a:prstGeom>
          <a:noFill/>
          <a:ln w="12700">
            <a:solidFill>
              <a:schemeClr val="tx1"/>
            </a:solidFill>
            <a:miter lim="800000"/>
            <a:headEnd/>
            <a:tailEnd/>
          </a:ln>
        </p:spPr>
      </p:pic>
      <p:pic>
        <p:nvPicPr>
          <p:cNvPr id="43016" name="Picture 36" descr="bike028h"/>
          <p:cNvPicPr>
            <a:picLocks noChangeAspect="1" noChangeArrowheads="1"/>
          </p:cNvPicPr>
          <p:nvPr/>
        </p:nvPicPr>
        <p:blipFill>
          <a:blip r:embed="rId5"/>
          <a:srcRect/>
          <a:stretch>
            <a:fillRect/>
          </a:stretch>
        </p:blipFill>
        <p:spPr bwMode="auto">
          <a:xfrm>
            <a:off x="1828800" y="1219200"/>
            <a:ext cx="1828800" cy="1371600"/>
          </a:xfrm>
          <a:prstGeom prst="rect">
            <a:avLst/>
          </a:prstGeom>
          <a:noFill/>
          <a:ln w="12700">
            <a:solidFill>
              <a:schemeClr val="tx1"/>
            </a:solidFill>
            <a:miter lim="800000"/>
            <a:headEnd/>
            <a:tailEnd/>
          </a:ln>
        </p:spPr>
      </p:pic>
      <p:pic>
        <p:nvPicPr>
          <p:cNvPr id="43017" name="Picture 37" descr="bike028"/>
          <p:cNvPicPr>
            <a:picLocks noChangeAspect="1" noChangeArrowheads="1"/>
          </p:cNvPicPr>
          <p:nvPr/>
        </p:nvPicPr>
        <p:blipFill>
          <a:blip r:embed="rId6"/>
          <a:srcRect/>
          <a:stretch>
            <a:fillRect/>
          </a:stretch>
        </p:blipFill>
        <p:spPr bwMode="auto">
          <a:xfrm>
            <a:off x="3657600" y="1219200"/>
            <a:ext cx="1820863" cy="1365250"/>
          </a:xfrm>
          <a:prstGeom prst="rect">
            <a:avLst/>
          </a:prstGeom>
          <a:noFill/>
          <a:ln w="12700">
            <a:solidFill>
              <a:schemeClr val="tx1"/>
            </a:solidFill>
            <a:miter lim="800000"/>
            <a:headEnd/>
            <a:tailEnd/>
          </a:ln>
        </p:spPr>
      </p:pic>
      <p:pic>
        <p:nvPicPr>
          <p:cNvPr id="43018" name="Picture 38" descr="bike014o"/>
          <p:cNvPicPr>
            <a:picLocks noChangeAspect="1" noChangeArrowheads="1"/>
          </p:cNvPicPr>
          <p:nvPr/>
        </p:nvPicPr>
        <p:blipFill>
          <a:blip r:embed="rId7"/>
          <a:srcRect/>
          <a:stretch>
            <a:fillRect/>
          </a:stretch>
        </p:blipFill>
        <p:spPr bwMode="auto">
          <a:xfrm>
            <a:off x="0" y="2590800"/>
            <a:ext cx="1828800" cy="1371600"/>
          </a:xfrm>
          <a:prstGeom prst="rect">
            <a:avLst/>
          </a:prstGeom>
          <a:noFill/>
          <a:ln w="12700">
            <a:solidFill>
              <a:schemeClr val="tx1"/>
            </a:solidFill>
            <a:miter lim="800000"/>
            <a:headEnd/>
            <a:tailEnd/>
          </a:ln>
        </p:spPr>
      </p:pic>
      <p:pic>
        <p:nvPicPr>
          <p:cNvPr id="43019" name="Picture 39" descr="bike014h"/>
          <p:cNvPicPr>
            <a:picLocks noChangeAspect="1" noChangeArrowheads="1"/>
          </p:cNvPicPr>
          <p:nvPr/>
        </p:nvPicPr>
        <p:blipFill>
          <a:blip r:embed="rId8"/>
          <a:srcRect/>
          <a:stretch>
            <a:fillRect/>
          </a:stretch>
        </p:blipFill>
        <p:spPr bwMode="auto">
          <a:xfrm>
            <a:off x="1828800" y="2590800"/>
            <a:ext cx="1828800" cy="1371600"/>
          </a:xfrm>
          <a:prstGeom prst="rect">
            <a:avLst/>
          </a:prstGeom>
          <a:noFill/>
          <a:ln w="12700">
            <a:solidFill>
              <a:schemeClr val="tx1"/>
            </a:solidFill>
            <a:miter lim="800000"/>
            <a:headEnd/>
            <a:tailEnd/>
          </a:ln>
        </p:spPr>
      </p:pic>
      <p:pic>
        <p:nvPicPr>
          <p:cNvPr id="43020" name="Picture 40" descr="bike014"/>
          <p:cNvPicPr>
            <a:picLocks noChangeAspect="1" noChangeArrowheads="1"/>
          </p:cNvPicPr>
          <p:nvPr/>
        </p:nvPicPr>
        <p:blipFill>
          <a:blip r:embed="rId9"/>
          <a:srcRect/>
          <a:stretch>
            <a:fillRect/>
          </a:stretch>
        </p:blipFill>
        <p:spPr bwMode="auto">
          <a:xfrm>
            <a:off x="3657600" y="2590800"/>
            <a:ext cx="1828800" cy="1371600"/>
          </a:xfrm>
          <a:prstGeom prst="rect">
            <a:avLst/>
          </a:prstGeom>
          <a:noFill/>
          <a:ln w="12700">
            <a:solidFill>
              <a:schemeClr val="tx1"/>
            </a:solidFill>
            <a:miter lim="800000"/>
            <a:headEnd/>
            <a:tailEnd/>
          </a:ln>
        </p:spPr>
      </p:pic>
      <p:pic>
        <p:nvPicPr>
          <p:cNvPr id="43021" name="Picture 41" descr="bike022o"/>
          <p:cNvPicPr>
            <a:picLocks noChangeAspect="1" noChangeArrowheads="1"/>
          </p:cNvPicPr>
          <p:nvPr/>
        </p:nvPicPr>
        <p:blipFill>
          <a:blip r:embed="rId10" cstate="print"/>
          <a:srcRect/>
          <a:stretch>
            <a:fillRect/>
          </a:stretch>
        </p:blipFill>
        <p:spPr bwMode="auto">
          <a:xfrm>
            <a:off x="0" y="3962400"/>
            <a:ext cx="1828800" cy="1371600"/>
          </a:xfrm>
          <a:prstGeom prst="rect">
            <a:avLst/>
          </a:prstGeom>
          <a:noFill/>
          <a:ln w="12700">
            <a:solidFill>
              <a:schemeClr val="tx1"/>
            </a:solidFill>
            <a:miter lim="800000"/>
            <a:headEnd/>
            <a:tailEnd/>
          </a:ln>
        </p:spPr>
      </p:pic>
      <p:pic>
        <p:nvPicPr>
          <p:cNvPr id="43022" name="Picture 42" descr="bike022h"/>
          <p:cNvPicPr>
            <a:picLocks noChangeAspect="1" noChangeArrowheads="1"/>
          </p:cNvPicPr>
          <p:nvPr/>
        </p:nvPicPr>
        <p:blipFill>
          <a:blip r:embed="rId11"/>
          <a:srcRect/>
          <a:stretch>
            <a:fillRect/>
          </a:stretch>
        </p:blipFill>
        <p:spPr bwMode="auto">
          <a:xfrm>
            <a:off x="1828800" y="3962400"/>
            <a:ext cx="1828800" cy="1371600"/>
          </a:xfrm>
          <a:prstGeom prst="rect">
            <a:avLst/>
          </a:prstGeom>
          <a:noFill/>
          <a:ln w="12700">
            <a:solidFill>
              <a:schemeClr val="tx1"/>
            </a:solidFill>
            <a:miter lim="800000"/>
            <a:headEnd/>
            <a:tailEnd/>
          </a:ln>
        </p:spPr>
      </p:pic>
      <p:pic>
        <p:nvPicPr>
          <p:cNvPr id="43023" name="Picture 43" descr="bike022"/>
          <p:cNvPicPr>
            <a:picLocks noChangeAspect="1" noChangeArrowheads="1"/>
          </p:cNvPicPr>
          <p:nvPr/>
        </p:nvPicPr>
        <p:blipFill>
          <a:blip r:embed="rId12"/>
          <a:srcRect/>
          <a:stretch>
            <a:fillRect/>
          </a:stretch>
        </p:blipFill>
        <p:spPr bwMode="auto">
          <a:xfrm>
            <a:off x="3657600" y="3962400"/>
            <a:ext cx="1828800" cy="1371600"/>
          </a:xfrm>
          <a:prstGeom prst="rect">
            <a:avLst/>
          </a:prstGeom>
          <a:noFill/>
          <a:ln w="12700">
            <a:solidFill>
              <a:schemeClr val="tx1"/>
            </a:solidFill>
            <a:miter lim="800000"/>
            <a:headEnd/>
            <a:tailEnd/>
          </a:ln>
        </p:spPr>
      </p:pic>
      <p:pic>
        <p:nvPicPr>
          <p:cNvPr id="43024" name="Picture 44" descr="bike076o"/>
          <p:cNvPicPr>
            <a:picLocks noChangeAspect="1" noChangeArrowheads="1"/>
          </p:cNvPicPr>
          <p:nvPr/>
        </p:nvPicPr>
        <p:blipFill>
          <a:blip r:embed="rId13"/>
          <a:srcRect/>
          <a:stretch>
            <a:fillRect/>
          </a:stretch>
        </p:blipFill>
        <p:spPr bwMode="auto">
          <a:xfrm>
            <a:off x="0" y="5334000"/>
            <a:ext cx="1828800" cy="1371600"/>
          </a:xfrm>
          <a:prstGeom prst="rect">
            <a:avLst/>
          </a:prstGeom>
          <a:noFill/>
          <a:ln w="12700">
            <a:solidFill>
              <a:schemeClr val="tx1"/>
            </a:solidFill>
            <a:miter lim="800000"/>
            <a:headEnd/>
            <a:tailEnd/>
          </a:ln>
        </p:spPr>
      </p:pic>
      <p:pic>
        <p:nvPicPr>
          <p:cNvPr id="43025" name="Picture 45" descr="bike076h"/>
          <p:cNvPicPr>
            <a:picLocks noChangeAspect="1" noChangeArrowheads="1"/>
          </p:cNvPicPr>
          <p:nvPr/>
        </p:nvPicPr>
        <p:blipFill>
          <a:blip r:embed="rId14"/>
          <a:srcRect/>
          <a:stretch>
            <a:fillRect/>
          </a:stretch>
        </p:blipFill>
        <p:spPr bwMode="auto">
          <a:xfrm>
            <a:off x="1828800" y="5334000"/>
            <a:ext cx="1828800" cy="1371600"/>
          </a:xfrm>
          <a:prstGeom prst="rect">
            <a:avLst/>
          </a:prstGeom>
          <a:noFill/>
          <a:ln w="12700">
            <a:solidFill>
              <a:schemeClr val="tx1"/>
            </a:solidFill>
            <a:miter lim="800000"/>
            <a:headEnd/>
            <a:tailEnd/>
          </a:ln>
        </p:spPr>
      </p:pic>
      <p:pic>
        <p:nvPicPr>
          <p:cNvPr id="43026" name="Picture 46" descr="bike076"/>
          <p:cNvPicPr>
            <a:picLocks noChangeAspect="1" noChangeArrowheads="1"/>
          </p:cNvPicPr>
          <p:nvPr/>
        </p:nvPicPr>
        <p:blipFill>
          <a:blip r:embed="rId15"/>
          <a:srcRect/>
          <a:stretch>
            <a:fillRect/>
          </a:stretch>
        </p:blipFill>
        <p:spPr bwMode="auto">
          <a:xfrm>
            <a:off x="3657600" y="5321300"/>
            <a:ext cx="1828800" cy="1371600"/>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387350" y="1589088"/>
            <a:ext cx="8756650" cy="5016500"/>
          </a:xfrm>
          <a:prstGeom prst="rect">
            <a:avLst/>
          </a:prstGeom>
          <a:noFill/>
          <a:ln w="9525" algn="ctr">
            <a:noFill/>
            <a:miter lim="800000"/>
            <a:headEnd/>
            <a:tailEnd/>
          </a:ln>
        </p:spPr>
        <p:txBody>
          <a:bodyPr>
            <a:spAutoFit/>
          </a:bodyPr>
          <a:lstStyle/>
          <a:p>
            <a:pPr eaLnBrk="0" hangingPunct="0"/>
            <a:r>
              <a:rPr lang="en-US" sz="2800" u="none" dirty="0">
                <a:latin typeface="Symbol" pitchFamily="18" charset="2"/>
                <a:sym typeface="Symbol" pitchFamily="18" charset="2"/>
              </a:rPr>
              <a:t></a:t>
            </a:r>
            <a:r>
              <a:rPr lang="en-US" sz="2800" u="none" baseline="30000" dirty="0">
                <a:latin typeface="Comic Sans MS" pitchFamily="66" charset="0"/>
                <a:sym typeface="Symbol" pitchFamily="18" charset="2"/>
              </a:rPr>
              <a:t>*</a:t>
            </a:r>
            <a:r>
              <a:rPr lang="en-US" sz="2800" u="none" dirty="0">
                <a:latin typeface="Comic Sans MS" pitchFamily="66" charset="0"/>
              </a:rPr>
              <a:t>(</a:t>
            </a:r>
            <a:r>
              <a:rPr lang="en-US" sz="2800" u="none" dirty="0" err="1">
                <a:latin typeface="Comic Sans MS" pitchFamily="66" charset="0"/>
              </a:rPr>
              <a:t>x,D</a:t>
            </a:r>
            <a:r>
              <a:rPr lang="en-US" sz="2800" u="none" dirty="0">
                <a:latin typeface="Comic Sans MS" pitchFamily="66" charset="0"/>
              </a:rPr>
              <a:t>) = </a:t>
            </a:r>
            <a:r>
              <a:rPr lang="en-US" sz="2800" u="none" dirty="0" err="1">
                <a:latin typeface="Comic Sans MS" pitchFamily="66" charset="0"/>
              </a:rPr>
              <a:t>Argmin</a:t>
            </a:r>
            <a:r>
              <a:rPr lang="en-US" sz="2800" u="none" dirty="0">
                <a:latin typeface="Comic Sans MS" pitchFamily="66" charset="0"/>
              </a:rPr>
              <a:t> | x - D</a:t>
            </a:r>
            <a:r>
              <a:rPr lang="en-US" sz="2800" u="none" dirty="0">
                <a:latin typeface="Symbol" pitchFamily="18" charset="2"/>
                <a:sym typeface="Symbol" pitchFamily="18" charset="2"/>
              </a:rPr>
              <a:t> </a:t>
            </a:r>
            <a:r>
              <a:rPr lang="en-US" sz="2800" u="none" dirty="0">
                <a:latin typeface="Comic Sans MS" pitchFamily="66" charset="0"/>
              </a:rPr>
              <a:t>|</a:t>
            </a:r>
            <a:r>
              <a:rPr lang="en-US" sz="2800" u="none" baseline="-25000" dirty="0">
                <a:latin typeface="Comic Sans MS" pitchFamily="66" charset="0"/>
              </a:rPr>
              <a:t>2</a:t>
            </a:r>
            <a:r>
              <a:rPr lang="en-US" sz="2800" u="none" baseline="30000" dirty="0">
                <a:latin typeface="Comic Sans MS" pitchFamily="66" charset="0"/>
              </a:rPr>
              <a:t>2</a:t>
            </a:r>
            <a:r>
              <a:rPr lang="en-US" sz="2800" u="none" dirty="0" err="1">
                <a:latin typeface="Comic Sans MS" pitchFamily="66" charset="0"/>
              </a:rPr>
              <a:t>s.t</a:t>
            </a:r>
            <a:r>
              <a:rPr lang="en-US" sz="2800" u="none" dirty="0">
                <a:latin typeface="Comic Sans MS" pitchFamily="66" charset="0"/>
              </a:rPr>
              <a:t>. |</a:t>
            </a:r>
            <a:r>
              <a:rPr lang="en-US" sz="2800" u="none" dirty="0">
                <a:latin typeface="Symbol" pitchFamily="18" charset="2"/>
                <a:sym typeface="Symbol" pitchFamily="18" charset="2"/>
              </a:rPr>
              <a:t></a:t>
            </a:r>
            <a:r>
              <a:rPr lang="en-US" sz="2800" u="none" dirty="0">
                <a:latin typeface="Comic Sans MS" pitchFamily="66" charset="0"/>
              </a:rPr>
              <a:t>|</a:t>
            </a:r>
            <a:r>
              <a:rPr lang="en-US" sz="2800" u="none" baseline="-25000" dirty="0">
                <a:solidFill>
                  <a:schemeClr val="tx2"/>
                </a:solidFill>
                <a:latin typeface="Comic Sans MS" pitchFamily="66" charset="0"/>
              </a:rPr>
              <a:t>1</a:t>
            </a:r>
            <a:r>
              <a:rPr lang="en-US" sz="2800" u="none" dirty="0">
                <a:latin typeface="Comic Sans MS" pitchFamily="66" charset="0"/>
              </a:rPr>
              <a:t> ≤ L</a:t>
            </a:r>
          </a:p>
          <a:p>
            <a:pPr eaLnBrk="0" hangingPunct="0"/>
            <a:endParaRPr lang="en-US" sz="2800" u="none" dirty="0">
              <a:latin typeface="Comic Sans MS" pitchFamily="66" charset="0"/>
            </a:endParaRPr>
          </a:p>
          <a:p>
            <a:pPr eaLnBrk="0" hangingPunct="0"/>
            <a:r>
              <a:rPr lang="en-US" sz="2800" u="none" dirty="0">
                <a:latin typeface="Comic Sans MS" pitchFamily="66" charset="0"/>
              </a:rPr>
              <a:t>R</a:t>
            </a:r>
            <a:r>
              <a:rPr lang="en-US" sz="2800" u="none" baseline="30000" dirty="0">
                <a:latin typeface="Comic Sans MS" pitchFamily="66" charset="0"/>
              </a:rPr>
              <a:t>*</a:t>
            </a:r>
            <a:r>
              <a:rPr lang="en-US" sz="2800" u="none" dirty="0">
                <a:latin typeface="Comic Sans MS" pitchFamily="66" charset="0"/>
              </a:rPr>
              <a:t>(</a:t>
            </a:r>
            <a:r>
              <a:rPr lang="en-US" sz="2800" u="none" dirty="0" err="1">
                <a:latin typeface="Comic Sans MS" pitchFamily="66" charset="0"/>
              </a:rPr>
              <a:t>x,D</a:t>
            </a:r>
            <a:r>
              <a:rPr lang="en-US" sz="2800" u="none" dirty="0">
                <a:latin typeface="Comic Sans MS" pitchFamily="66" charset="0"/>
              </a:rPr>
              <a:t>) = | x – D</a:t>
            </a:r>
            <a:r>
              <a:rPr lang="en-US" sz="2800" u="none" dirty="0">
                <a:latin typeface="Symbol" pitchFamily="18" charset="2"/>
                <a:sym typeface="Symbol" pitchFamily="18" charset="2"/>
              </a:rPr>
              <a:t></a:t>
            </a:r>
            <a:r>
              <a:rPr lang="en-US" sz="2800" u="none" baseline="30000" dirty="0">
                <a:latin typeface="Comic Sans MS" pitchFamily="66" charset="0"/>
                <a:sym typeface="Symbol" pitchFamily="18" charset="2"/>
              </a:rPr>
              <a:t>*</a:t>
            </a:r>
            <a:r>
              <a:rPr lang="en-US" sz="2800" u="none" dirty="0">
                <a:latin typeface="Comic Sans MS" pitchFamily="66" charset="0"/>
              </a:rPr>
              <a:t>|</a:t>
            </a:r>
            <a:r>
              <a:rPr lang="en-US" sz="2800" u="none" baseline="-25000" dirty="0">
                <a:latin typeface="Comic Sans MS" pitchFamily="66" charset="0"/>
              </a:rPr>
              <a:t>2</a:t>
            </a:r>
            <a:r>
              <a:rPr lang="en-US" sz="2800" u="none" baseline="55000" dirty="0">
                <a:latin typeface="Symbol" pitchFamily="18" charset="2"/>
              </a:rPr>
              <a:t>2</a:t>
            </a:r>
            <a:endParaRPr lang="en-US" sz="2800" u="none" dirty="0">
              <a:latin typeface="Symbol" pitchFamily="18" charset="2"/>
            </a:endParaRPr>
          </a:p>
          <a:p>
            <a:pPr eaLnBrk="0" hangingPunct="0"/>
            <a:endParaRPr lang="en-US" sz="2800" u="none" dirty="0">
              <a:latin typeface="Comic Sans MS" pitchFamily="66" charset="0"/>
            </a:endParaRPr>
          </a:p>
          <a:p>
            <a:pPr eaLnBrk="0" hangingPunct="0"/>
            <a:r>
              <a:rPr lang="en-US" sz="2800" u="none" dirty="0">
                <a:solidFill>
                  <a:schemeClr val="accent2"/>
                </a:solidFill>
                <a:latin typeface="Comic Sans MS" pitchFamily="66" charset="0"/>
              </a:rPr>
              <a:t>Reconstruction (Lee, Battle, </a:t>
            </a:r>
            <a:r>
              <a:rPr lang="en-US" sz="2800" u="none" dirty="0" err="1">
                <a:solidFill>
                  <a:schemeClr val="accent2"/>
                </a:solidFill>
                <a:latin typeface="Comic Sans MS" pitchFamily="66" charset="0"/>
              </a:rPr>
              <a:t>Rajat</a:t>
            </a:r>
            <a:r>
              <a:rPr lang="en-US" sz="2800" u="none" dirty="0">
                <a:solidFill>
                  <a:schemeClr val="accent2"/>
                </a:solidFill>
                <a:latin typeface="Comic Sans MS" pitchFamily="66" charset="0"/>
              </a:rPr>
              <a:t>, Ng’07):</a:t>
            </a:r>
            <a:endParaRPr lang="en-US" sz="2800" u="none" dirty="0">
              <a:latin typeface="Comic Sans MS" pitchFamily="66" charset="0"/>
            </a:endParaRPr>
          </a:p>
          <a:p>
            <a:pPr eaLnBrk="0" hangingPunct="0"/>
            <a:r>
              <a:rPr lang="en-US" sz="2800" u="none" dirty="0">
                <a:latin typeface="Comic Sans MS" pitchFamily="66" charset="0"/>
              </a:rPr>
              <a:t>	min </a:t>
            </a:r>
            <a:r>
              <a:rPr lang="en-US" sz="2800" u="none" dirty="0">
                <a:latin typeface="Symbol" pitchFamily="18" charset="2"/>
                <a:sym typeface="Symbol" pitchFamily="18" charset="2"/>
              </a:rPr>
              <a:t></a:t>
            </a:r>
            <a:r>
              <a:rPr lang="en-US" sz="2800" u="none" baseline="-25000" dirty="0">
                <a:latin typeface="Comic Sans MS" pitchFamily="66" charset="0"/>
                <a:sym typeface="Symbol" pitchFamily="18" charset="2"/>
              </a:rPr>
              <a:t>l</a:t>
            </a:r>
            <a:r>
              <a:rPr lang="en-US" sz="2800" u="none" dirty="0">
                <a:latin typeface="Comic Sans MS" pitchFamily="66" charset="0"/>
              </a:rPr>
              <a:t> R</a:t>
            </a:r>
            <a:r>
              <a:rPr lang="en-US" sz="2800" u="none" baseline="30000" dirty="0">
                <a:latin typeface="Comic Sans MS" pitchFamily="66" charset="0"/>
              </a:rPr>
              <a:t>*</a:t>
            </a:r>
            <a:r>
              <a:rPr lang="en-US" sz="2800" u="none" dirty="0">
                <a:latin typeface="Comic Sans MS" pitchFamily="66" charset="0"/>
              </a:rPr>
              <a:t>(</a:t>
            </a:r>
            <a:r>
              <a:rPr lang="en-US" sz="2800" u="none" dirty="0" err="1">
                <a:latin typeface="Comic Sans MS" pitchFamily="66" charset="0"/>
              </a:rPr>
              <a:t>x</a:t>
            </a:r>
            <a:r>
              <a:rPr lang="en-US" sz="2800" u="none" baseline="-25000" dirty="0" err="1">
                <a:latin typeface="Comic Sans MS" pitchFamily="66" charset="0"/>
              </a:rPr>
              <a:t>l</a:t>
            </a:r>
            <a:r>
              <a:rPr lang="en-US" sz="2800" u="none" dirty="0" err="1">
                <a:latin typeface="Comic Sans MS" pitchFamily="66" charset="0"/>
              </a:rPr>
              <a:t>,D</a:t>
            </a:r>
            <a:r>
              <a:rPr lang="en-US" sz="2800" u="none" dirty="0">
                <a:latin typeface="Comic Sans MS" pitchFamily="66" charset="0"/>
              </a:rPr>
              <a:t>) </a:t>
            </a:r>
          </a:p>
          <a:p>
            <a:pPr eaLnBrk="0" hangingPunct="0"/>
            <a:endParaRPr lang="en-US" sz="2800" u="none" dirty="0">
              <a:solidFill>
                <a:schemeClr val="accent2"/>
              </a:solidFill>
              <a:latin typeface="Comic Sans MS" pitchFamily="66" charset="0"/>
            </a:endParaRPr>
          </a:p>
          <a:p>
            <a:pPr eaLnBrk="0" hangingPunct="0"/>
            <a:r>
              <a:rPr lang="en-US" sz="2800" u="none" dirty="0">
                <a:solidFill>
                  <a:srgbClr val="FF0000"/>
                </a:solidFill>
                <a:latin typeface="Comic Sans MS" pitchFamily="66" charset="0"/>
              </a:rPr>
              <a:t>Discrimination:</a:t>
            </a:r>
            <a:endParaRPr lang="en-US" sz="2800" u="none" dirty="0">
              <a:latin typeface="Comic Sans MS" pitchFamily="66" charset="0"/>
            </a:endParaRPr>
          </a:p>
          <a:p>
            <a:pPr eaLnBrk="0" hangingPunct="0"/>
            <a:r>
              <a:rPr lang="en-US" sz="2800" u="none" dirty="0">
                <a:latin typeface="Comic Sans MS" pitchFamily="66" charset="0"/>
              </a:rPr>
              <a:t>	min </a:t>
            </a:r>
            <a:r>
              <a:rPr lang="en-US" sz="2800" u="none" dirty="0">
                <a:latin typeface="Symbol" pitchFamily="18" charset="2"/>
                <a:sym typeface="Symbol" pitchFamily="18" charset="2"/>
              </a:rPr>
              <a:t></a:t>
            </a:r>
            <a:r>
              <a:rPr lang="en-US" sz="2800" u="none" baseline="-25000" dirty="0" err="1">
                <a:latin typeface="Comic Sans MS" pitchFamily="66" charset="0"/>
                <a:sym typeface="Symbol" pitchFamily="18" charset="2"/>
              </a:rPr>
              <a:t>i,l</a:t>
            </a:r>
            <a:r>
              <a:rPr lang="en-US" sz="2800" u="none" dirty="0" err="1">
                <a:latin typeface="Comic Sans MS" pitchFamily="66" charset="0"/>
              </a:rPr>
              <a:t>C</a:t>
            </a:r>
            <a:r>
              <a:rPr lang="en-US" sz="2800" u="none" baseline="-25000" dirty="0" err="1">
                <a:latin typeface="Comic Sans MS" pitchFamily="66" charset="0"/>
              </a:rPr>
              <a:t>i</a:t>
            </a:r>
            <a:r>
              <a:rPr lang="en-US" sz="2800" u="none" baseline="30000" dirty="0">
                <a:latin typeface="Symbol" pitchFamily="18" charset="2"/>
                <a:sym typeface="Symbol" pitchFamily="18" charset="2"/>
              </a:rPr>
              <a:t></a:t>
            </a:r>
            <a:r>
              <a:rPr lang="en-US" sz="2800" u="none" dirty="0">
                <a:latin typeface="Comic Sans MS" pitchFamily="66" charset="0"/>
              </a:rPr>
              <a:t> [R</a:t>
            </a:r>
            <a:r>
              <a:rPr lang="en-US" sz="2800" u="none" baseline="30000" dirty="0">
                <a:latin typeface="Comic Sans MS" pitchFamily="66" charset="0"/>
              </a:rPr>
              <a:t>*</a:t>
            </a:r>
            <a:r>
              <a:rPr lang="en-US" sz="2800" u="none" dirty="0">
                <a:latin typeface="Comic Sans MS" pitchFamily="66" charset="0"/>
              </a:rPr>
              <a:t>(x</a:t>
            </a:r>
            <a:r>
              <a:rPr lang="en-US" sz="2800" u="none" baseline="-25000" dirty="0">
                <a:latin typeface="Comic Sans MS" pitchFamily="66" charset="0"/>
              </a:rPr>
              <a:t>l</a:t>
            </a:r>
            <a:r>
              <a:rPr lang="en-US" sz="2800" u="none" dirty="0">
                <a:latin typeface="Comic Sans MS" pitchFamily="66" charset="0"/>
              </a:rPr>
              <a:t>,D</a:t>
            </a:r>
            <a:r>
              <a:rPr lang="en-US" sz="2800" u="none" baseline="-25000" dirty="0">
                <a:latin typeface="Comic Sans MS" pitchFamily="66" charset="0"/>
              </a:rPr>
              <a:t>1</a:t>
            </a:r>
            <a:r>
              <a:rPr lang="en-US" sz="2800" u="none" dirty="0">
                <a:latin typeface="Comic Sans MS" pitchFamily="66" charset="0"/>
              </a:rPr>
              <a:t>),…,R</a:t>
            </a:r>
            <a:r>
              <a:rPr lang="en-US" sz="2800" u="none" baseline="30000" dirty="0">
                <a:latin typeface="Comic Sans MS" pitchFamily="66" charset="0"/>
              </a:rPr>
              <a:t>*</a:t>
            </a:r>
            <a:r>
              <a:rPr lang="en-US" sz="2800" u="none" dirty="0">
                <a:latin typeface="Comic Sans MS" pitchFamily="66" charset="0"/>
              </a:rPr>
              <a:t>(</a:t>
            </a:r>
            <a:r>
              <a:rPr lang="en-US" sz="2800" u="none" dirty="0" err="1">
                <a:latin typeface="Comic Sans MS" pitchFamily="66" charset="0"/>
              </a:rPr>
              <a:t>x</a:t>
            </a:r>
            <a:r>
              <a:rPr lang="en-US" sz="2800" u="none" baseline="-25000" dirty="0" err="1">
                <a:latin typeface="Comic Sans MS" pitchFamily="66" charset="0"/>
              </a:rPr>
              <a:t>l</a:t>
            </a:r>
            <a:r>
              <a:rPr lang="en-US" sz="2800" u="none" dirty="0" err="1">
                <a:latin typeface="Comic Sans MS" pitchFamily="66" charset="0"/>
              </a:rPr>
              <a:t>,D</a:t>
            </a:r>
            <a:r>
              <a:rPr lang="en-US" sz="2800" u="none" baseline="-25000" dirty="0" err="1">
                <a:latin typeface="Comic Sans MS" pitchFamily="66" charset="0"/>
              </a:rPr>
              <a:t>n</a:t>
            </a:r>
            <a:r>
              <a:rPr lang="en-US" sz="2800" u="none" dirty="0">
                <a:latin typeface="Comic Sans MS" pitchFamily="66" charset="0"/>
              </a:rPr>
              <a:t>)] + </a:t>
            </a:r>
            <a:r>
              <a:rPr lang="en-US" sz="2800" u="none" dirty="0">
                <a:latin typeface="Symbol" pitchFamily="18" charset="2"/>
                <a:sym typeface="Symbol" pitchFamily="18" charset="2"/>
              </a:rPr>
              <a:t></a:t>
            </a:r>
            <a:r>
              <a:rPr lang="en-US" sz="2800" u="none" dirty="0">
                <a:latin typeface="Comic Sans MS" pitchFamily="66" charset="0"/>
              </a:rPr>
              <a:t> R</a:t>
            </a:r>
            <a:r>
              <a:rPr lang="en-US" sz="2800" u="none" baseline="30000" dirty="0">
                <a:latin typeface="Comic Sans MS" pitchFamily="66" charset="0"/>
              </a:rPr>
              <a:t>*</a:t>
            </a:r>
            <a:r>
              <a:rPr lang="en-US" sz="2800" u="none" dirty="0">
                <a:latin typeface="Comic Sans MS" pitchFamily="66" charset="0"/>
              </a:rPr>
              <a:t>(</a:t>
            </a:r>
            <a:r>
              <a:rPr lang="en-US" sz="2800" u="none" dirty="0" err="1">
                <a:latin typeface="Comic Sans MS" pitchFamily="66" charset="0"/>
              </a:rPr>
              <a:t>x</a:t>
            </a:r>
            <a:r>
              <a:rPr lang="en-US" sz="2800" u="none" baseline="-25000" dirty="0" err="1">
                <a:latin typeface="Comic Sans MS" pitchFamily="66" charset="0"/>
              </a:rPr>
              <a:t>l</a:t>
            </a:r>
            <a:r>
              <a:rPr lang="en-US" sz="2800" u="none" dirty="0" err="1">
                <a:latin typeface="Comic Sans MS" pitchFamily="66" charset="0"/>
              </a:rPr>
              <a:t>,D</a:t>
            </a:r>
            <a:r>
              <a:rPr lang="en-US" sz="2800" u="none" baseline="-25000" dirty="0" err="1">
                <a:latin typeface="Comic Sans MS" pitchFamily="66" charset="0"/>
              </a:rPr>
              <a:t>i</a:t>
            </a:r>
            <a:r>
              <a:rPr lang="en-US" sz="2800" u="none" dirty="0">
                <a:latin typeface="Comic Sans MS" pitchFamily="66" charset="0"/>
              </a:rPr>
              <a:t>)</a:t>
            </a:r>
          </a:p>
          <a:p>
            <a:pPr eaLnBrk="0" hangingPunct="0"/>
            <a:endParaRPr lang="en-US" sz="2800" u="none" dirty="0">
              <a:latin typeface="Comic Sans MS" pitchFamily="66" charset="0"/>
            </a:endParaRPr>
          </a:p>
          <a:p>
            <a:pPr eaLnBrk="0" hangingPunct="0"/>
            <a:r>
              <a:rPr lang="en-US" sz="2000" u="none" dirty="0">
                <a:latin typeface="Comic Sans MS" pitchFamily="66" charset="0"/>
              </a:rPr>
              <a:t>(Partial dictionary update with Newtown iterations on the dual problem; partial fast sparse coding with projected gradient descent.)</a:t>
            </a:r>
          </a:p>
        </p:txBody>
      </p:sp>
      <p:sp>
        <p:nvSpPr>
          <p:cNvPr id="44035" name="Text Box 3"/>
          <p:cNvSpPr txBox="1">
            <a:spLocks noChangeArrowheads="1"/>
          </p:cNvSpPr>
          <p:nvPr/>
        </p:nvSpPr>
        <p:spPr bwMode="auto">
          <a:xfrm>
            <a:off x="1489075" y="4122738"/>
            <a:ext cx="349250" cy="366712"/>
          </a:xfrm>
          <a:prstGeom prst="rect">
            <a:avLst/>
          </a:prstGeom>
          <a:noFill/>
          <a:ln w="9525" algn="ctr">
            <a:noFill/>
            <a:miter lim="800000"/>
            <a:headEnd/>
            <a:tailEnd/>
          </a:ln>
        </p:spPr>
        <p:txBody>
          <a:bodyPr wrap="none">
            <a:spAutoFit/>
          </a:bodyPr>
          <a:lstStyle/>
          <a:p>
            <a:pPr eaLnBrk="0" hangingPunct="0"/>
            <a:r>
              <a:rPr lang="en-US" u="none">
                <a:latin typeface="Comic Sans MS" pitchFamily="66" charset="0"/>
              </a:rPr>
              <a:t>D</a:t>
            </a:r>
          </a:p>
        </p:txBody>
      </p:sp>
      <p:sp>
        <p:nvSpPr>
          <p:cNvPr id="44036" name="Text Box 4"/>
          <p:cNvSpPr txBox="1">
            <a:spLocks noChangeArrowheads="1"/>
          </p:cNvSpPr>
          <p:nvPr/>
        </p:nvSpPr>
        <p:spPr bwMode="auto">
          <a:xfrm>
            <a:off x="1225550" y="5437188"/>
            <a:ext cx="942975" cy="366712"/>
          </a:xfrm>
          <a:prstGeom prst="rect">
            <a:avLst/>
          </a:prstGeom>
          <a:noFill/>
          <a:ln w="9525" algn="ctr">
            <a:noFill/>
            <a:miter lim="800000"/>
            <a:headEnd/>
            <a:tailEnd/>
          </a:ln>
        </p:spPr>
        <p:txBody>
          <a:bodyPr wrap="none">
            <a:spAutoFit/>
          </a:bodyPr>
          <a:lstStyle/>
          <a:p>
            <a:pPr eaLnBrk="0" hangingPunct="0"/>
            <a:r>
              <a:rPr lang="en-US" u="none">
                <a:latin typeface="Comic Sans MS" pitchFamily="66" charset="0"/>
              </a:rPr>
              <a:t>D</a:t>
            </a:r>
            <a:r>
              <a:rPr lang="en-US" u="none" baseline="-25000">
                <a:latin typeface="Comic Sans MS" pitchFamily="66" charset="0"/>
              </a:rPr>
              <a:t>1</a:t>
            </a:r>
            <a:r>
              <a:rPr lang="en-US" u="none">
                <a:latin typeface="Comic Sans MS" pitchFamily="66" charset="0"/>
              </a:rPr>
              <a:t>,…,D</a:t>
            </a:r>
            <a:r>
              <a:rPr lang="en-US" u="none" baseline="-25000">
                <a:latin typeface="Comic Sans MS" pitchFamily="66" charset="0"/>
              </a:rPr>
              <a:t>n</a:t>
            </a:r>
          </a:p>
        </p:txBody>
      </p:sp>
      <p:sp>
        <p:nvSpPr>
          <p:cNvPr id="44037" name="Text Box 5"/>
          <p:cNvSpPr txBox="1">
            <a:spLocks noChangeArrowheads="1"/>
          </p:cNvSpPr>
          <p:nvPr/>
        </p:nvSpPr>
        <p:spPr bwMode="auto">
          <a:xfrm>
            <a:off x="5186363" y="2332038"/>
            <a:ext cx="3455987" cy="677862"/>
          </a:xfrm>
          <a:prstGeom prst="rect">
            <a:avLst/>
          </a:prstGeom>
          <a:noFill/>
          <a:ln w="9525" algn="ctr">
            <a:noFill/>
            <a:miter lim="800000"/>
            <a:headEnd/>
            <a:tailEnd/>
          </a:ln>
        </p:spPr>
        <p:txBody>
          <a:bodyPr wrap="none">
            <a:spAutoFit/>
          </a:bodyPr>
          <a:lstStyle/>
          <a:p>
            <a:pPr eaLnBrk="0" hangingPunct="0"/>
            <a:r>
              <a:rPr lang="en-US" sz="2000" u="none">
                <a:latin typeface="Comic Sans MS" pitchFamily="66" charset="0"/>
              </a:rPr>
              <a:t>Lasso: Convex optimization </a:t>
            </a:r>
          </a:p>
          <a:p>
            <a:pPr eaLnBrk="0" hangingPunct="0"/>
            <a:r>
              <a:rPr lang="en-US" u="none">
                <a:latin typeface="Comic Sans MS" pitchFamily="66" charset="0"/>
              </a:rPr>
              <a:t>(LARS: Efron et al.’04)</a:t>
            </a:r>
          </a:p>
        </p:txBody>
      </p:sp>
      <p:sp>
        <p:nvSpPr>
          <p:cNvPr id="44038" name="Text Box 6"/>
          <p:cNvSpPr txBox="1">
            <a:spLocks noChangeArrowheads="1"/>
          </p:cNvSpPr>
          <p:nvPr/>
        </p:nvSpPr>
        <p:spPr bwMode="auto">
          <a:xfrm>
            <a:off x="260350" y="100013"/>
            <a:ext cx="8631238" cy="1077912"/>
          </a:xfrm>
          <a:prstGeom prst="rect">
            <a:avLst/>
          </a:prstGeom>
          <a:noFill/>
          <a:ln w="9525" algn="ctr">
            <a:noFill/>
            <a:miter lim="800000"/>
            <a:headEnd/>
            <a:tailEnd/>
          </a:ln>
        </p:spPr>
        <p:txBody>
          <a:bodyPr wrap="none">
            <a:spAutoFit/>
          </a:bodyPr>
          <a:lstStyle/>
          <a:p>
            <a:pPr algn="ctr" eaLnBrk="0" hangingPunct="0"/>
            <a:r>
              <a:rPr lang="en-US" sz="3600" u="none">
                <a:solidFill>
                  <a:schemeClr val="tx2"/>
                </a:solidFill>
                <a:latin typeface="Comic Sans MS" pitchFamily="66" charset="0"/>
              </a:rPr>
              <a:t>L</a:t>
            </a:r>
            <a:r>
              <a:rPr lang="en-US" sz="3600" u="none" baseline="-25000">
                <a:solidFill>
                  <a:schemeClr val="tx2"/>
                </a:solidFill>
                <a:latin typeface="Comic Sans MS" pitchFamily="66" charset="0"/>
              </a:rPr>
              <a:t>1</a:t>
            </a:r>
            <a:r>
              <a:rPr lang="en-US" sz="3600" u="none">
                <a:solidFill>
                  <a:schemeClr val="tx2"/>
                </a:solidFill>
                <a:latin typeface="Comic Sans MS" pitchFamily="66" charset="0"/>
              </a:rPr>
              <a:t> local sparse image representations</a:t>
            </a:r>
          </a:p>
          <a:p>
            <a:pPr algn="ctr" eaLnBrk="0" hangingPunct="0"/>
            <a:r>
              <a:rPr lang="en-US" sz="2800" u="none">
                <a:latin typeface="Comic Sans MS" pitchFamily="66" charset="0"/>
              </a:rPr>
              <a:t>(Mairal, Leordeanu, Bach, Hebert, Ponce, ECCV’08)</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3"/>
          <p:cNvSpPr txBox="1">
            <a:spLocks noChangeArrowheads="1"/>
          </p:cNvSpPr>
          <p:nvPr/>
        </p:nvSpPr>
        <p:spPr bwMode="auto">
          <a:xfrm>
            <a:off x="615950" y="690563"/>
            <a:ext cx="4627563" cy="1006475"/>
          </a:xfrm>
          <a:prstGeom prst="rect">
            <a:avLst/>
          </a:prstGeom>
          <a:noFill/>
          <a:ln w="9525" algn="ctr">
            <a:noFill/>
            <a:miter lim="800000"/>
            <a:headEnd/>
            <a:tailEnd/>
          </a:ln>
        </p:spPr>
        <p:txBody>
          <a:bodyPr>
            <a:spAutoFit/>
          </a:bodyPr>
          <a:lstStyle/>
          <a:p>
            <a:pPr eaLnBrk="0" hangingPunct="0"/>
            <a:r>
              <a:rPr lang="en-US" sz="2000" u="none">
                <a:latin typeface="Comic Sans MS" pitchFamily="66" charset="0"/>
              </a:rPr>
              <a:t>Quantitative results on the Berkeley segmentation dataset and benchmark (Martin et al., ICCV’01)</a:t>
            </a:r>
          </a:p>
        </p:txBody>
      </p:sp>
      <p:pic>
        <p:nvPicPr>
          <p:cNvPr id="45059" name="Picture 4" descr="189080_image"/>
          <p:cNvPicPr>
            <a:picLocks noChangeAspect="1" noChangeArrowheads="1"/>
          </p:cNvPicPr>
          <p:nvPr/>
        </p:nvPicPr>
        <p:blipFill>
          <a:blip r:embed="rId3"/>
          <a:srcRect/>
          <a:stretch>
            <a:fillRect/>
          </a:stretch>
        </p:blipFill>
        <p:spPr bwMode="auto">
          <a:xfrm>
            <a:off x="493713" y="1736725"/>
            <a:ext cx="1484312" cy="2224088"/>
          </a:xfrm>
          <a:prstGeom prst="rect">
            <a:avLst/>
          </a:prstGeom>
          <a:noFill/>
          <a:ln w="12700">
            <a:solidFill>
              <a:schemeClr val="tx1"/>
            </a:solidFill>
            <a:miter lim="800000"/>
            <a:headEnd/>
            <a:tailEnd/>
          </a:ln>
        </p:spPr>
      </p:pic>
      <p:pic>
        <p:nvPicPr>
          <p:cNvPr id="45060" name="Picture 5" descr="col_189080"/>
          <p:cNvPicPr>
            <a:picLocks noChangeAspect="1" noChangeArrowheads="1"/>
          </p:cNvPicPr>
          <p:nvPr/>
        </p:nvPicPr>
        <p:blipFill>
          <a:blip r:embed="rId4"/>
          <a:srcRect/>
          <a:stretch>
            <a:fillRect/>
          </a:stretch>
        </p:blipFill>
        <p:spPr bwMode="auto">
          <a:xfrm>
            <a:off x="3997325" y="1719263"/>
            <a:ext cx="1498600" cy="2243137"/>
          </a:xfrm>
          <a:prstGeom prst="rect">
            <a:avLst/>
          </a:prstGeom>
          <a:noFill/>
          <a:ln w="9525">
            <a:solidFill>
              <a:schemeClr val="accent2"/>
            </a:solidFill>
            <a:miter lim="800000"/>
            <a:headEnd/>
            <a:tailEnd/>
          </a:ln>
        </p:spPr>
      </p:pic>
      <p:pic>
        <p:nvPicPr>
          <p:cNvPr id="45061" name="Picture 6" descr="col_189080_human"/>
          <p:cNvPicPr>
            <a:picLocks noChangeAspect="1" noChangeArrowheads="1"/>
          </p:cNvPicPr>
          <p:nvPr/>
        </p:nvPicPr>
        <p:blipFill>
          <a:blip r:embed="rId5"/>
          <a:srcRect/>
          <a:stretch>
            <a:fillRect/>
          </a:stretch>
        </p:blipFill>
        <p:spPr bwMode="auto">
          <a:xfrm>
            <a:off x="2251075" y="1730375"/>
            <a:ext cx="1482725" cy="2220913"/>
          </a:xfrm>
          <a:prstGeom prst="rect">
            <a:avLst/>
          </a:prstGeom>
          <a:noFill/>
          <a:ln w="9525">
            <a:solidFill>
              <a:schemeClr val="accent1"/>
            </a:solidFill>
            <a:miter lim="800000"/>
            <a:headEnd/>
            <a:tailEnd/>
          </a:ln>
        </p:spPr>
      </p:pic>
      <p:pic>
        <p:nvPicPr>
          <p:cNvPr id="45062" name="Picture 7" descr="col_62096_human"/>
          <p:cNvPicPr>
            <a:picLocks noChangeAspect="1" noChangeArrowheads="1"/>
          </p:cNvPicPr>
          <p:nvPr/>
        </p:nvPicPr>
        <p:blipFill>
          <a:blip r:embed="rId6"/>
          <a:srcRect/>
          <a:stretch>
            <a:fillRect/>
          </a:stretch>
        </p:blipFill>
        <p:spPr bwMode="auto">
          <a:xfrm>
            <a:off x="5780088" y="2828925"/>
            <a:ext cx="2781300" cy="1855788"/>
          </a:xfrm>
          <a:prstGeom prst="rect">
            <a:avLst/>
          </a:prstGeom>
          <a:noFill/>
          <a:ln w="9525">
            <a:solidFill>
              <a:schemeClr val="accent1"/>
            </a:solidFill>
            <a:miter lim="800000"/>
            <a:headEnd/>
            <a:tailEnd/>
          </a:ln>
        </p:spPr>
      </p:pic>
      <p:pic>
        <p:nvPicPr>
          <p:cNvPr id="45063" name="Picture 8" descr="col_62096"/>
          <p:cNvPicPr>
            <a:picLocks noChangeAspect="1" noChangeArrowheads="1"/>
          </p:cNvPicPr>
          <p:nvPr/>
        </p:nvPicPr>
        <p:blipFill>
          <a:blip r:embed="rId7"/>
          <a:srcRect/>
          <a:stretch>
            <a:fillRect/>
          </a:stretch>
        </p:blipFill>
        <p:spPr bwMode="auto">
          <a:xfrm>
            <a:off x="5773738" y="4883150"/>
            <a:ext cx="2781300" cy="1855788"/>
          </a:xfrm>
          <a:prstGeom prst="rect">
            <a:avLst/>
          </a:prstGeom>
          <a:noFill/>
          <a:ln w="9525">
            <a:solidFill>
              <a:schemeClr val="accent2"/>
            </a:solidFill>
            <a:miter lim="800000"/>
            <a:headEnd/>
            <a:tailEnd/>
          </a:ln>
        </p:spPr>
      </p:pic>
      <p:pic>
        <p:nvPicPr>
          <p:cNvPr id="45064" name="Picture 9" descr="62096_image"/>
          <p:cNvPicPr>
            <a:picLocks noChangeAspect="1" noChangeArrowheads="1"/>
          </p:cNvPicPr>
          <p:nvPr/>
        </p:nvPicPr>
        <p:blipFill>
          <a:blip r:embed="rId8"/>
          <a:srcRect/>
          <a:stretch>
            <a:fillRect/>
          </a:stretch>
        </p:blipFill>
        <p:spPr bwMode="auto">
          <a:xfrm>
            <a:off x="5780088" y="757238"/>
            <a:ext cx="2767012" cy="1846262"/>
          </a:xfrm>
          <a:prstGeom prst="rect">
            <a:avLst/>
          </a:prstGeom>
          <a:noFill/>
          <a:ln w="12700">
            <a:solidFill>
              <a:schemeClr val="tx1"/>
            </a:solidFill>
            <a:miter lim="800000"/>
            <a:headEnd/>
            <a:tailEnd/>
          </a:ln>
        </p:spPr>
      </p:pic>
      <p:graphicFrame>
        <p:nvGraphicFramePr>
          <p:cNvPr id="66570" name="Group 10"/>
          <p:cNvGraphicFramePr>
            <a:graphicFrameLocks noGrp="1"/>
          </p:cNvGraphicFramePr>
          <p:nvPr/>
        </p:nvGraphicFramePr>
        <p:xfrm>
          <a:off x="1011238" y="4049713"/>
          <a:ext cx="3970337" cy="2743200"/>
        </p:xfrm>
        <a:graphic>
          <a:graphicData uri="http://schemas.openxmlformats.org/drawingml/2006/table">
            <a:tbl>
              <a:tblPr/>
              <a:tblGrid>
                <a:gridCol w="717550"/>
                <a:gridCol w="1044575"/>
                <a:gridCol w="2208212"/>
              </a:tblGrid>
              <a:tr h="276225">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400" b="1" i="0" u="none" strike="noStrike" cap="none" normalizeH="0" baseline="0" dirty="0" smtClean="0">
                          <a:ln>
                            <a:noFill/>
                          </a:ln>
                          <a:solidFill>
                            <a:schemeClr val="tx1"/>
                          </a:solidFill>
                          <a:effectLst/>
                          <a:latin typeface="Arial" charset="0"/>
                        </a:rPr>
                        <a:t>Rank</a:t>
                      </a:r>
                      <a:endParaRPr kumimoji="0" lang="fr-FR" sz="1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Arial" charset="0"/>
                        </a:rPr>
                        <a:t>Score</a:t>
                      </a:r>
                      <a:endParaRPr kumimoji="0" lang="fr-FR" sz="1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400" b="1" i="0" u="none" strike="noStrike" cap="none" normalizeH="0" baseline="0" dirty="0" err="1" smtClean="0">
                          <a:ln>
                            <a:noFill/>
                          </a:ln>
                          <a:solidFill>
                            <a:schemeClr val="tx1"/>
                          </a:solidFill>
                          <a:effectLst/>
                          <a:latin typeface="Arial" charset="0"/>
                        </a:rPr>
                        <a:t>Algorithm</a:t>
                      </a:r>
                      <a:endParaRPr kumimoji="0" lang="fr-FR" sz="1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25">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400" b="0" i="0" u="none" strike="noStrike" cap="none" normalizeH="0" baseline="0" dirty="0" smtClean="0">
                          <a:ln>
                            <a:noFill/>
                          </a:ln>
                          <a:solidFill>
                            <a:srgbClr val="FF0000"/>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400" b="0" i="0" u="none" strike="noStrike" cap="none" normalizeH="0" baseline="0" dirty="0" smtClean="0">
                          <a:ln>
                            <a:noFill/>
                          </a:ln>
                          <a:solidFill>
                            <a:srgbClr val="FF0000"/>
                          </a:solidFill>
                          <a:effectLst/>
                          <a:latin typeface="Arial" charset="0"/>
                        </a:rPr>
                        <a:t>0.79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400" b="0" i="0" u="none" strike="noStrike" cap="none" normalizeH="0" baseline="0" dirty="0" err="1" smtClean="0">
                          <a:ln>
                            <a:noFill/>
                          </a:ln>
                          <a:solidFill>
                            <a:srgbClr val="FF0000"/>
                          </a:solidFill>
                          <a:effectLst/>
                          <a:latin typeface="Arial" charset="0"/>
                        </a:rPr>
                        <a:t>Human</a:t>
                      </a:r>
                      <a:r>
                        <a:rPr kumimoji="0" lang="fr-FR" sz="1400" b="0" i="0" u="none" strike="noStrike" cap="none" normalizeH="0" baseline="0" dirty="0" smtClean="0">
                          <a:ln>
                            <a:noFill/>
                          </a:ln>
                          <a:solidFill>
                            <a:srgbClr val="FF0000"/>
                          </a:solidFill>
                          <a:effectLst/>
                          <a:latin typeface="Arial" charset="0"/>
                        </a:rPr>
                        <a:t> </a:t>
                      </a:r>
                      <a:r>
                        <a:rPr kumimoji="0" lang="fr-FR" sz="1400" b="0" i="0" u="none" strike="noStrike" cap="none" normalizeH="0" baseline="0" dirty="0" err="1" smtClean="0">
                          <a:ln>
                            <a:noFill/>
                          </a:ln>
                          <a:solidFill>
                            <a:srgbClr val="FF0000"/>
                          </a:solidFill>
                          <a:effectLst/>
                          <a:latin typeface="Arial" charset="0"/>
                        </a:rPr>
                        <a:t>labeling</a:t>
                      </a:r>
                      <a:endParaRPr kumimoji="0" lang="fr-FR" sz="1400" b="0" i="0" u="none" strike="noStrike" cap="none" normalizeH="0" baseline="0" dirty="0" smtClean="0">
                        <a:ln>
                          <a:noFill/>
                        </a:ln>
                        <a:solidFill>
                          <a:srgbClr val="FF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C000"/>
                          </a:solidFill>
                          <a:effectLst/>
                          <a:latin typeface="Arial" charset="0"/>
                        </a:rPr>
                        <a:t>1</a:t>
                      </a:r>
                      <a:endParaRPr kumimoji="0" lang="fr-FR" sz="1400" b="0" i="0" u="none" strike="noStrike" cap="none" normalizeH="0" baseline="0" dirty="0" smtClean="0">
                        <a:ln>
                          <a:noFill/>
                        </a:ln>
                        <a:solidFill>
                          <a:srgbClr val="FFC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FFC000"/>
                          </a:solidFill>
                          <a:effectLst/>
                          <a:latin typeface="Arial" charset="0"/>
                        </a:rPr>
                        <a:t>0.70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C000"/>
                          </a:solidFill>
                          <a:effectLst/>
                          <a:latin typeface="Arial" charset="0"/>
                        </a:rPr>
                        <a:t>(</a:t>
                      </a:r>
                      <a:r>
                        <a:rPr kumimoji="0" lang="en-US" sz="1400" b="0" i="0" u="none" strike="noStrike" cap="none" normalizeH="0" baseline="0" dirty="0" err="1" smtClean="0">
                          <a:ln>
                            <a:noFill/>
                          </a:ln>
                          <a:solidFill>
                            <a:srgbClr val="FFC000"/>
                          </a:solidFill>
                          <a:effectLst/>
                          <a:latin typeface="Arial" charset="0"/>
                        </a:rPr>
                        <a:t>Maire</a:t>
                      </a:r>
                      <a:r>
                        <a:rPr kumimoji="0" lang="en-US" sz="1400" b="0" i="0" u="none" strike="noStrike" cap="none" normalizeH="0" baseline="0" dirty="0" smtClean="0">
                          <a:ln>
                            <a:noFill/>
                          </a:ln>
                          <a:solidFill>
                            <a:srgbClr val="FFC000"/>
                          </a:solidFill>
                          <a:effectLst/>
                          <a:latin typeface="Arial" charset="0"/>
                        </a:rPr>
                        <a:t> et al., 2008)</a:t>
                      </a:r>
                      <a:endParaRPr kumimoji="0" lang="fr-FR" sz="1400" b="0" i="0" u="none" strike="noStrike" cap="none" normalizeH="0" baseline="0" dirty="0" smtClean="0">
                        <a:ln>
                          <a:noFill/>
                        </a:ln>
                        <a:solidFill>
                          <a:srgbClr val="FFC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2</a:t>
                      </a:r>
                      <a:endParaRPr kumimoji="0" lang="fr-FR" sz="1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Arial" charset="0"/>
                        </a:rPr>
                        <a:t>0.67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Arial" charset="0"/>
                        </a:rPr>
                        <a:t>(Aerbelaez, 2006)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3</a:t>
                      </a:r>
                      <a:endParaRPr kumimoji="0" lang="fr-FR" sz="1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Arial" charset="0"/>
                        </a:rPr>
                        <a:t>0.66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Arial" charset="0"/>
                        </a:rPr>
                        <a:t>(Dollar et al., 2006)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accent2"/>
                          </a:solidFill>
                          <a:effectLst/>
                          <a:latin typeface="Arial"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accent2"/>
                          </a:solidFill>
                          <a:effectLst/>
                          <a:latin typeface="Arial" charset="0"/>
                        </a:rPr>
                        <a:t>0.66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accent2"/>
                          </a:solidFill>
                          <a:effectLst/>
                          <a:latin typeface="Arial" charset="0"/>
                        </a:rPr>
                        <a:t>Us – no post-</a:t>
                      </a:r>
                      <a:r>
                        <a:rPr kumimoji="0" lang="fr-FR" sz="1400" b="0" i="0" u="none" strike="noStrike" cap="none" normalizeH="0" baseline="0" dirty="0" err="1" smtClean="0">
                          <a:ln>
                            <a:noFill/>
                          </a:ln>
                          <a:solidFill>
                            <a:schemeClr val="accent2"/>
                          </a:solidFill>
                          <a:effectLst/>
                          <a:latin typeface="Arial" charset="0"/>
                        </a:rPr>
                        <a:t>processing</a:t>
                      </a:r>
                      <a:endParaRPr kumimoji="0" lang="fr-FR" sz="1400" b="0" i="0" u="none" strike="noStrike" cap="none" normalizeH="0" baseline="0" dirty="0" smtClean="0">
                        <a:ln>
                          <a:noFill/>
                        </a:ln>
                        <a:solidFill>
                          <a:schemeClr val="accent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Arial"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Arial" charset="0"/>
                        </a:rPr>
                        <a:t>0.65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Arial" charset="0"/>
                        </a:rPr>
                        <a:t>(Martin et al., 2001)</a:t>
                      </a:r>
                      <a:endParaRPr kumimoji="0" lang="fr-FR" sz="1400" b="0" i="0" u="none" strike="noStrike" cap="none" normalizeH="0" baseline="0" smtClean="0">
                        <a:ln>
                          <a:noFill/>
                        </a:ln>
                        <a:solidFill>
                          <a:schemeClr val="accent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Arial"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Arial" charset="0"/>
                        </a:rPr>
                        <a:t>0.57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Arial" charset="0"/>
                        </a:rPr>
                        <a:t>Color gradient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Arial" charset="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Arial" charset="0"/>
                        </a:rPr>
                        <a:t>0.43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err="1" smtClean="0">
                          <a:ln>
                            <a:noFill/>
                          </a:ln>
                          <a:solidFill>
                            <a:schemeClr val="tx1"/>
                          </a:solidFill>
                          <a:effectLst/>
                          <a:latin typeface="Arial" charset="0"/>
                        </a:rPr>
                        <a:t>Random</a:t>
                      </a:r>
                      <a:endParaRPr kumimoji="0" lang="fr-FR" sz="1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5107" name="Text Box 2"/>
          <p:cNvSpPr txBox="1">
            <a:spLocks noChangeArrowheads="1"/>
          </p:cNvSpPr>
          <p:nvPr/>
        </p:nvSpPr>
        <p:spPr bwMode="auto">
          <a:xfrm>
            <a:off x="2344738" y="142875"/>
            <a:ext cx="4548187" cy="584200"/>
          </a:xfrm>
          <a:prstGeom prst="rect">
            <a:avLst/>
          </a:prstGeom>
          <a:noFill/>
          <a:ln w="9525" algn="ctr">
            <a:noFill/>
            <a:miter lim="800000"/>
            <a:headEnd/>
            <a:tailEnd/>
          </a:ln>
        </p:spPr>
        <p:txBody>
          <a:bodyPr wrap="none">
            <a:spAutoFit/>
          </a:bodyPr>
          <a:lstStyle/>
          <a:p>
            <a:pPr eaLnBrk="0" hangingPunct="0"/>
            <a:r>
              <a:rPr lang="en-US" sz="3200" u="none">
                <a:solidFill>
                  <a:schemeClr val="tx2"/>
                </a:solidFill>
                <a:latin typeface="Comic Sans MS" pitchFamily="66" charset="0"/>
              </a:rPr>
              <a:t>Edge detection results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685800" y="838200"/>
            <a:ext cx="7650163" cy="396875"/>
          </a:xfrm>
          <a:prstGeom prst="rect">
            <a:avLst/>
          </a:prstGeom>
          <a:noFill/>
          <a:ln w="9525" algn="ctr">
            <a:noFill/>
            <a:miter lim="800000"/>
            <a:headEnd/>
            <a:tailEnd/>
          </a:ln>
        </p:spPr>
        <p:txBody>
          <a:bodyPr wrap="none">
            <a:spAutoFit/>
          </a:bodyPr>
          <a:lstStyle/>
          <a:p>
            <a:pPr eaLnBrk="0" hangingPunct="0"/>
            <a:r>
              <a:rPr lang="en-US" sz="2000" u="none">
                <a:latin typeface="Comic Sans MS" pitchFamily="66" charset="0"/>
              </a:rPr>
              <a:t>  Input edges       Bike edges        Bottle edges      People edges</a:t>
            </a:r>
          </a:p>
        </p:txBody>
      </p:sp>
      <p:sp>
        <p:nvSpPr>
          <p:cNvPr id="46083" name="AutoShape 3"/>
          <p:cNvSpPr>
            <a:spLocks noChangeAspect="1" noChangeArrowheads="1" noTextEdit="1"/>
          </p:cNvSpPr>
          <p:nvPr/>
        </p:nvSpPr>
        <p:spPr bwMode="auto">
          <a:xfrm>
            <a:off x="661988" y="1295400"/>
            <a:ext cx="7818437" cy="4892675"/>
          </a:xfrm>
          <a:prstGeom prst="rect">
            <a:avLst/>
          </a:prstGeom>
          <a:noFill/>
          <a:ln w="9525">
            <a:noFill/>
            <a:miter lim="800000"/>
            <a:headEnd/>
            <a:tailEnd/>
          </a:ln>
        </p:spPr>
        <p:txBody>
          <a:bodyPr/>
          <a:lstStyle/>
          <a:p>
            <a:endParaRPr lang="fr-FR"/>
          </a:p>
        </p:txBody>
      </p:sp>
      <p:pic>
        <p:nvPicPr>
          <p:cNvPr id="46084" name="Picture 4"/>
          <p:cNvPicPr>
            <a:picLocks noChangeAspect="1" noChangeArrowheads="1"/>
          </p:cNvPicPr>
          <p:nvPr/>
        </p:nvPicPr>
        <p:blipFill>
          <a:blip r:embed="rId3">
            <a:lum bright="-32000" contrast="50000"/>
          </a:blip>
          <a:srcRect t="11725"/>
          <a:stretch>
            <a:fillRect/>
          </a:stretch>
        </p:blipFill>
        <p:spPr bwMode="auto">
          <a:xfrm>
            <a:off x="685800" y="1295400"/>
            <a:ext cx="7829550" cy="4876800"/>
          </a:xfrm>
          <a:prstGeom prst="rect">
            <a:avLst/>
          </a:prstGeom>
          <a:noFill/>
          <a:ln w="9525">
            <a:noFill/>
            <a:miter lim="800000"/>
            <a:headEnd/>
            <a:tailEnd/>
          </a:ln>
        </p:spPr>
      </p:pic>
      <p:graphicFrame>
        <p:nvGraphicFramePr>
          <p:cNvPr id="19" name="Tableau 18"/>
          <p:cNvGraphicFramePr>
            <a:graphicFrameLocks noGrp="1"/>
          </p:cNvGraphicFramePr>
          <p:nvPr/>
        </p:nvGraphicFramePr>
        <p:xfrm>
          <a:off x="665163" y="1311275"/>
          <a:ext cx="7850296" cy="4892742"/>
        </p:xfrm>
        <a:graphic>
          <a:graphicData uri="http://schemas.openxmlformats.org/drawingml/2006/table">
            <a:tbl>
              <a:tblPr firstRow="1" bandRow="1">
                <a:tableStyleId>{5C22544A-7EE6-4342-B048-85BDC9FD1C3A}</a:tableStyleId>
              </a:tblPr>
              <a:tblGrid>
                <a:gridCol w="1962574"/>
                <a:gridCol w="1962574"/>
                <a:gridCol w="1962574"/>
                <a:gridCol w="1962574"/>
              </a:tblGrid>
              <a:tr h="1630914">
                <a:tc>
                  <a:txBody>
                    <a:bodyPr/>
                    <a:lstStyle/>
                    <a:p>
                      <a:endParaRPr lang="fr-FR" dirty="0"/>
                    </a:p>
                  </a:txBody>
                  <a:tcPr>
                    <a:lnL w="57150" cap="flat" cmpd="sng" algn="ctr">
                      <a:solidFill>
                        <a:schemeClr val="bg2"/>
                      </a:solidFill>
                      <a:prstDash val="solid"/>
                      <a:round/>
                      <a:headEnd type="none" w="med" len="med"/>
                      <a:tailEnd type="none" w="med" len="med"/>
                    </a:lnL>
                    <a:lnR w="57150" cap="flat" cmpd="sng" algn="ctr">
                      <a:solidFill>
                        <a:schemeClr val="bg2"/>
                      </a:solidFill>
                      <a:prstDash val="solid"/>
                      <a:round/>
                      <a:headEnd type="none" w="med" len="med"/>
                      <a:tailEnd type="none" w="med" len="med"/>
                    </a:lnR>
                    <a:lnT w="57150" cap="flat" cmpd="sng" algn="ctr">
                      <a:solidFill>
                        <a:schemeClr val="bg2"/>
                      </a:solidFill>
                      <a:prstDash val="solid"/>
                      <a:round/>
                      <a:headEnd type="none" w="med" len="med"/>
                      <a:tailEnd type="none" w="med" len="med"/>
                    </a:lnT>
                    <a:lnB w="57150" cap="flat" cmpd="sng" algn="ctr">
                      <a:solidFill>
                        <a:schemeClr val="bg2"/>
                      </a:solidFill>
                      <a:prstDash val="solid"/>
                      <a:round/>
                      <a:headEnd type="none" w="med" len="med"/>
                      <a:tailEnd type="none" w="med" len="med"/>
                    </a:lnB>
                    <a:noFill/>
                  </a:tcPr>
                </a:tc>
                <a:tc>
                  <a:txBody>
                    <a:bodyPr/>
                    <a:lstStyle/>
                    <a:p>
                      <a:endParaRPr lang="fr-FR"/>
                    </a:p>
                  </a:txBody>
                  <a:tcPr>
                    <a:lnL w="57150" cap="flat" cmpd="sng" algn="ctr">
                      <a:solidFill>
                        <a:schemeClr val="bg2"/>
                      </a:solidFill>
                      <a:prstDash val="solid"/>
                      <a:round/>
                      <a:headEnd type="none" w="med" len="med"/>
                      <a:tailEnd type="none" w="med" len="med"/>
                    </a:lnL>
                    <a:lnR w="57150" cap="flat" cmpd="sng" algn="ctr">
                      <a:solidFill>
                        <a:schemeClr val="bg2"/>
                      </a:solidFill>
                      <a:prstDash val="solid"/>
                      <a:round/>
                      <a:headEnd type="none" w="med" len="med"/>
                      <a:tailEnd type="none" w="med" len="med"/>
                    </a:lnR>
                    <a:lnT w="57150" cap="flat" cmpd="sng" algn="ctr">
                      <a:solidFill>
                        <a:schemeClr val="bg2"/>
                      </a:solidFill>
                      <a:prstDash val="solid"/>
                      <a:round/>
                      <a:headEnd type="none" w="med" len="med"/>
                      <a:tailEnd type="none" w="med" len="med"/>
                    </a:lnT>
                    <a:lnB w="57150" cap="flat" cmpd="sng" algn="ctr">
                      <a:solidFill>
                        <a:schemeClr val="bg2"/>
                      </a:solidFill>
                      <a:prstDash val="solid"/>
                      <a:round/>
                      <a:headEnd type="none" w="med" len="med"/>
                      <a:tailEnd type="none" w="med" len="med"/>
                    </a:lnB>
                    <a:noFill/>
                  </a:tcPr>
                </a:tc>
                <a:tc>
                  <a:txBody>
                    <a:bodyPr/>
                    <a:lstStyle/>
                    <a:p>
                      <a:endParaRPr lang="fr-FR"/>
                    </a:p>
                  </a:txBody>
                  <a:tcPr>
                    <a:lnL w="57150" cap="flat" cmpd="sng" algn="ctr">
                      <a:solidFill>
                        <a:schemeClr val="bg2"/>
                      </a:solidFill>
                      <a:prstDash val="solid"/>
                      <a:round/>
                      <a:headEnd type="none" w="med" len="med"/>
                      <a:tailEnd type="none" w="med" len="med"/>
                    </a:lnL>
                    <a:lnR w="57150" cap="flat" cmpd="sng" algn="ctr">
                      <a:solidFill>
                        <a:schemeClr val="bg2"/>
                      </a:solidFill>
                      <a:prstDash val="solid"/>
                      <a:round/>
                      <a:headEnd type="none" w="med" len="med"/>
                      <a:tailEnd type="none" w="med" len="med"/>
                    </a:lnR>
                    <a:lnT w="57150" cap="flat" cmpd="sng" algn="ctr">
                      <a:solidFill>
                        <a:schemeClr val="bg2"/>
                      </a:solidFill>
                      <a:prstDash val="solid"/>
                      <a:round/>
                      <a:headEnd type="none" w="med" len="med"/>
                      <a:tailEnd type="none" w="med" len="med"/>
                    </a:lnT>
                    <a:lnB w="57150" cap="flat" cmpd="sng" algn="ctr">
                      <a:solidFill>
                        <a:schemeClr val="bg2"/>
                      </a:solidFill>
                      <a:prstDash val="solid"/>
                      <a:round/>
                      <a:headEnd type="none" w="med" len="med"/>
                      <a:tailEnd type="none" w="med" len="med"/>
                    </a:lnB>
                    <a:noFill/>
                  </a:tcPr>
                </a:tc>
                <a:tc>
                  <a:txBody>
                    <a:bodyPr/>
                    <a:lstStyle/>
                    <a:p>
                      <a:endParaRPr lang="fr-FR"/>
                    </a:p>
                  </a:txBody>
                  <a:tcPr>
                    <a:lnL w="57150" cap="flat" cmpd="sng" algn="ctr">
                      <a:solidFill>
                        <a:schemeClr val="bg2"/>
                      </a:solidFill>
                      <a:prstDash val="solid"/>
                      <a:round/>
                      <a:headEnd type="none" w="med" len="med"/>
                      <a:tailEnd type="none" w="med" len="med"/>
                    </a:lnL>
                    <a:lnR w="57150" cap="flat" cmpd="sng" algn="ctr">
                      <a:solidFill>
                        <a:schemeClr val="bg2"/>
                      </a:solidFill>
                      <a:prstDash val="solid"/>
                      <a:round/>
                      <a:headEnd type="none" w="med" len="med"/>
                      <a:tailEnd type="none" w="med" len="med"/>
                    </a:lnR>
                    <a:lnT w="57150" cap="flat" cmpd="sng" algn="ctr">
                      <a:solidFill>
                        <a:schemeClr val="bg2"/>
                      </a:solidFill>
                      <a:prstDash val="solid"/>
                      <a:round/>
                      <a:headEnd type="none" w="med" len="med"/>
                      <a:tailEnd type="none" w="med" len="med"/>
                    </a:lnT>
                    <a:lnB w="57150" cap="flat" cmpd="sng" algn="ctr">
                      <a:solidFill>
                        <a:schemeClr val="bg2"/>
                      </a:solidFill>
                      <a:prstDash val="solid"/>
                      <a:round/>
                      <a:headEnd type="none" w="med" len="med"/>
                      <a:tailEnd type="none" w="med" len="med"/>
                    </a:lnB>
                    <a:noFill/>
                  </a:tcPr>
                </a:tc>
              </a:tr>
              <a:tr h="1630914">
                <a:tc>
                  <a:txBody>
                    <a:bodyPr/>
                    <a:lstStyle/>
                    <a:p>
                      <a:endParaRPr lang="fr-FR"/>
                    </a:p>
                  </a:txBody>
                  <a:tcPr>
                    <a:lnL w="57150" cap="flat" cmpd="sng" algn="ctr">
                      <a:solidFill>
                        <a:schemeClr val="bg2"/>
                      </a:solidFill>
                      <a:prstDash val="solid"/>
                      <a:round/>
                      <a:headEnd type="none" w="med" len="med"/>
                      <a:tailEnd type="none" w="med" len="med"/>
                    </a:lnL>
                    <a:lnR w="57150" cap="flat" cmpd="sng" algn="ctr">
                      <a:solidFill>
                        <a:schemeClr val="bg2"/>
                      </a:solidFill>
                      <a:prstDash val="solid"/>
                      <a:round/>
                      <a:headEnd type="none" w="med" len="med"/>
                      <a:tailEnd type="none" w="med" len="med"/>
                    </a:lnR>
                    <a:lnT w="57150" cap="flat" cmpd="sng" algn="ctr">
                      <a:solidFill>
                        <a:schemeClr val="bg2"/>
                      </a:solidFill>
                      <a:prstDash val="solid"/>
                      <a:round/>
                      <a:headEnd type="none" w="med" len="med"/>
                      <a:tailEnd type="none" w="med" len="med"/>
                    </a:lnT>
                    <a:lnB w="57150" cap="flat" cmpd="sng" algn="ctr">
                      <a:solidFill>
                        <a:schemeClr val="bg2"/>
                      </a:solidFill>
                      <a:prstDash val="solid"/>
                      <a:round/>
                      <a:headEnd type="none" w="med" len="med"/>
                      <a:tailEnd type="none" w="med" len="med"/>
                    </a:lnB>
                    <a:noFill/>
                  </a:tcPr>
                </a:tc>
                <a:tc>
                  <a:txBody>
                    <a:bodyPr/>
                    <a:lstStyle/>
                    <a:p>
                      <a:endParaRPr lang="fr-FR"/>
                    </a:p>
                  </a:txBody>
                  <a:tcPr>
                    <a:lnL w="57150" cap="flat" cmpd="sng" algn="ctr">
                      <a:solidFill>
                        <a:schemeClr val="bg2"/>
                      </a:solidFill>
                      <a:prstDash val="solid"/>
                      <a:round/>
                      <a:headEnd type="none" w="med" len="med"/>
                      <a:tailEnd type="none" w="med" len="med"/>
                    </a:lnL>
                    <a:lnR w="57150" cap="flat" cmpd="sng" algn="ctr">
                      <a:solidFill>
                        <a:schemeClr val="bg2"/>
                      </a:solidFill>
                      <a:prstDash val="solid"/>
                      <a:round/>
                      <a:headEnd type="none" w="med" len="med"/>
                      <a:tailEnd type="none" w="med" len="med"/>
                    </a:lnR>
                    <a:lnT w="57150" cap="flat" cmpd="sng" algn="ctr">
                      <a:solidFill>
                        <a:schemeClr val="bg2"/>
                      </a:solidFill>
                      <a:prstDash val="solid"/>
                      <a:round/>
                      <a:headEnd type="none" w="med" len="med"/>
                      <a:tailEnd type="none" w="med" len="med"/>
                    </a:lnT>
                    <a:lnB w="57150" cap="flat" cmpd="sng" algn="ctr">
                      <a:solidFill>
                        <a:schemeClr val="bg2"/>
                      </a:solidFill>
                      <a:prstDash val="solid"/>
                      <a:round/>
                      <a:headEnd type="none" w="med" len="med"/>
                      <a:tailEnd type="none" w="med" len="med"/>
                    </a:lnB>
                    <a:noFill/>
                  </a:tcPr>
                </a:tc>
                <a:tc>
                  <a:txBody>
                    <a:bodyPr/>
                    <a:lstStyle/>
                    <a:p>
                      <a:endParaRPr lang="fr-FR"/>
                    </a:p>
                  </a:txBody>
                  <a:tcPr>
                    <a:lnL w="57150" cap="flat" cmpd="sng" algn="ctr">
                      <a:solidFill>
                        <a:schemeClr val="bg2"/>
                      </a:solidFill>
                      <a:prstDash val="solid"/>
                      <a:round/>
                      <a:headEnd type="none" w="med" len="med"/>
                      <a:tailEnd type="none" w="med" len="med"/>
                    </a:lnL>
                    <a:lnR w="57150" cap="flat" cmpd="sng" algn="ctr">
                      <a:solidFill>
                        <a:schemeClr val="bg2"/>
                      </a:solidFill>
                      <a:prstDash val="solid"/>
                      <a:round/>
                      <a:headEnd type="none" w="med" len="med"/>
                      <a:tailEnd type="none" w="med" len="med"/>
                    </a:lnR>
                    <a:lnT w="57150" cap="flat" cmpd="sng" algn="ctr">
                      <a:solidFill>
                        <a:schemeClr val="bg2"/>
                      </a:solidFill>
                      <a:prstDash val="solid"/>
                      <a:round/>
                      <a:headEnd type="none" w="med" len="med"/>
                      <a:tailEnd type="none" w="med" len="med"/>
                    </a:lnT>
                    <a:lnB w="57150" cap="flat" cmpd="sng" algn="ctr">
                      <a:solidFill>
                        <a:schemeClr val="bg2"/>
                      </a:solidFill>
                      <a:prstDash val="solid"/>
                      <a:round/>
                      <a:headEnd type="none" w="med" len="med"/>
                      <a:tailEnd type="none" w="med" len="med"/>
                    </a:lnB>
                    <a:noFill/>
                  </a:tcPr>
                </a:tc>
                <a:tc>
                  <a:txBody>
                    <a:bodyPr/>
                    <a:lstStyle/>
                    <a:p>
                      <a:endParaRPr lang="fr-FR"/>
                    </a:p>
                  </a:txBody>
                  <a:tcPr>
                    <a:lnL w="57150" cap="flat" cmpd="sng" algn="ctr">
                      <a:solidFill>
                        <a:schemeClr val="bg2"/>
                      </a:solidFill>
                      <a:prstDash val="solid"/>
                      <a:round/>
                      <a:headEnd type="none" w="med" len="med"/>
                      <a:tailEnd type="none" w="med" len="med"/>
                    </a:lnL>
                    <a:lnR w="57150" cap="flat" cmpd="sng" algn="ctr">
                      <a:solidFill>
                        <a:schemeClr val="bg2"/>
                      </a:solidFill>
                      <a:prstDash val="solid"/>
                      <a:round/>
                      <a:headEnd type="none" w="med" len="med"/>
                      <a:tailEnd type="none" w="med" len="med"/>
                    </a:lnR>
                    <a:lnT w="57150" cap="flat" cmpd="sng" algn="ctr">
                      <a:solidFill>
                        <a:schemeClr val="bg2"/>
                      </a:solidFill>
                      <a:prstDash val="solid"/>
                      <a:round/>
                      <a:headEnd type="none" w="med" len="med"/>
                      <a:tailEnd type="none" w="med" len="med"/>
                    </a:lnT>
                    <a:lnB w="57150" cap="flat" cmpd="sng" algn="ctr">
                      <a:solidFill>
                        <a:schemeClr val="bg2"/>
                      </a:solidFill>
                      <a:prstDash val="solid"/>
                      <a:round/>
                      <a:headEnd type="none" w="med" len="med"/>
                      <a:tailEnd type="none" w="med" len="med"/>
                    </a:lnB>
                    <a:noFill/>
                  </a:tcPr>
                </a:tc>
              </a:tr>
              <a:tr h="1630914">
                <a:tc>
                  <a:txBody>
                    <a:bodyPr/>
                    <a:lstStyle/>
                    <a:p>
                      <a:endParaRPr lang="fr-FR"/>
                    </a:p>
                  </a:txBody>
                  <a:tcPr>
                    <a:lnL w="57150" cap="flat" cmpd="sng" algn="ctr">
                      <a:solidFill>
                        <a:schemeClr val="bg2"/>
                      </a:solidFill>
                      <a:prstDash val="solid"/>
                      <a:round/>
                      <a:headEnd type="none" w="med" len="med"/>
                      <a:tailEnd type="none" w="med" len="med"/>
                    </a:lnL>
                    <a:lnR w="57150" cap="flat" cmpd="sng" algn="ctr">
                      <a:solidFill>
                        <a:schemeClr val="bg2"/>
                      </a:solidFill>
                      <a:prstDash val="solid"/>
                      <a:round/>
                      <a:headEnd type="none" w="med" len="med"/>
                      <a:tailEnd type="none" w="med" len="med"/>
                    </a:lnR>
                    <a:lnT w="57150" cap="flat" cmpd="sng" algn="ctr">
                      <a:solidFill>
                        <a:schemeClr val="bg2"/>
                      </a:solidFill>
                      <a:prstDash val="solid"/>
                      <a:round/>
                      <a:headEnd type="none" w="med" len="med"/>
                      <a:tailEnd type="none" w="med" len="med"/>
                    </a:lnT>
                    <a:lnB w="57150" cap="flat" cmpd="sng" algn="ctr">
                      <a:solidFill>
                        <a:schemeClr val="bg2"/>
                      </a:solidFill>
                      <a:prstDash val="solid"/>
                      <a:round/>
                      <a:headEnd type="none" w="med" len="med"/>
                      <a:tailEnd type="none" w="med" len="med"/>
                    </a:lnB>
                    <a:noFill/>
                  </a:tcPr>
                </a:tc>
                <a:tc>
                  <a:txBody>
                    <a:bodyPr/>
                    <a:lstStyle/>
                    <a:p>
                      <a:endParaRPr lang="fr-FR" dirty="0"/>
                    </a:p>
                  </a:txBody>
                  <a:tcPr>
                    <a:lnL w="57150" cap="flat" cmpd="sng" algn="ctr">
                      <a:solidFill>
                        <a:schemeClr val="bg2"/>
                      </a:solidFill>
                      <a:prstDash val="solid"/>
                      <a:round/>
                      <a:headEnd type="none" w="med" len="med"/>
                      <a:tailEnd type="none" w="med" len="med"/>
                    </a:lnL>
                    <a:lnR w="57150" cap="flat" cmpd="sng" algn="ctr">
                      <a:solidFill>
                        <a:schemeClr val="bg2"/>
                      </a:solidFill>
                      <a:prstDash val="solid"/>
                      <a:round/>
                      <a:headEnd type="none" w="med" len="med"/>
                      <a:tailEnd type="none" w="med" len="med"/>
                    </a:lnR>
                    <a:lnT w="57150" cap="flat" cmpd="sng" algn="ctr">
                      <a:solidFill>
                        <a:schemeClr val="bg2"/>
                      </a:solidFill>
                      <a:prstDash val="solid"/>
                      <a:round/>
                      <a:headEnd type="none" w="med" len="med"/>
                      <a:tailEnd type="none" w="med" len="med"/>
                    </a:lnT>
                    <a:lnB w="571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a:p>
                  </a:txBody>
                  <a:tcPr>
                    <a:lnL w="57150" cap="flat" cmpd="sng" algn="ctr">
                      <a:solidFill>
                        <a:schemeClr val="bg2"/>
                      </a:solidFill>
                      <a:prstDash val="solid"/>
                      <a:round/>
                      <a:headEnd type="none" w="med" len="med"/>
                      <a:tailEnd type="none" w="med" len="med"/>
                    </a:lnL>
                    <a:lnR w="57150" cap="flat" cmpd="sng" algn="ctr">
                      <a:solidFill>
                        <a:schemeClr val="bg2"/>
                      </a:solidFill>
                      <a:prstDash val="solid"/>
                      <a:round/>
                      <a:headEnd type="none" w="med" len="med"/>
                      <a:tailEnd type="none" w="med" len="med"/>
                    </a:lnR>
                    <a:lnT w="57150" cap="flat" cmpd="sng" algn="ctr">
                      <a:solidFill>
                        <a:schemeClr val="bg2"/>
                      </a:solidFill>
                      <a:prstDash val="solid"/>
                      <a:round/>
                      <a:headEnd type="none" w="med" len="med"/>
                      <a:tailEnd type="none" w="med" len="med"/>
                    </a:lnT>
                    <a:lnB w="57150" cap="flat" cmpd="sng" algn="ctr">
                      <a:solidFill>
                        <a:schemeClr val="bg2"/>
                      </a:solidFill>
                      <a:prstDash val="solid"/>
                      <a:round/>
                      <a:headEnd type="none" w="med" len="med"/>
                      <a:tailEnd type="none" w="med" len="med"/>
                    </a:lnB>
                    <a:noFill/>
                  </a:tcPr>
                </a:tc>
                <a:tc>
                  <a:txBody>
                    <a:bodyPr/>
                    <a:lstStyle/>
                    <a:p>
                      <a:endParaRPr lang="fr-FR" dirty="0"/>
                    </a:p>
                  </a:txBody>
                  <a:tcPr>
                    <a:lnL w="57150" cap="flat" cmpd="sng" algn="ctr">
                      <a:solidFill>
                        <a:schemeClr val="bg2"/>
                      </a:solidFill>
                      <a:prstDash val="solid"/>
                      <a:round/>
                      <a:headEnd type="none" w="med" len="med"/>
                      <a:tailEnd type="none" w="med" len="med"/>
                    </a:lnL>
                    <a:lnR w="57150" cap="flat" cmpd="sng" algn="ctr">
                      <a:solidFill>
                        <a:schemeClr val="bg2"/>
                      </a:solidFill>
                      <a:prstDash val="solid"/>
                      <a:round/>
                      <a:headEnd type="none" w="med" len="med"/>
                      <a:tailEnd type="none" w="med" len="med"/>
                    </a:lnR>
                    <a:lnT w="57150" cap="flat" cmpd="sng" algn="ctr">
                      <a:solidFill>
                        <a:schemeClr val="bg2"/>
                      </a:solidFill>
                      <a:prstDash val="solid"/>
                      <a:round/>
                      <a:headEnd type="none" w="med" len="med"/>
                      <a:tailEnd type="none" w="med" len="med"/>
                    </a:lnT>
                    <a:lnB w="57150" cap="flat" cmpd="sng" algn="ctr">
                      <a:solidFill>
                        <a:schemeClr val="bg2"/>
                      </a:solidFill>
                      <a:prstDash val="solid"/>
                      <a:round/>
                      <a:headEnd type="none" w="med" len="med"/>
                      <a:tailEnd type="none" w="med" len="med"/>
                    </a:lnB>
                    <a:noFill/>
                  </a:tcPr>
                </a:tc>
              </a:tr>
            </a:tbl>
          </a:graphicData>
        </a:graphic>
      </p:graphicFrame>
      <p:grpSp>
        <p:nvGrpSpPr>
          <p:cNvPr id="2" name="Group 10"/>
          <p:cNvGrpSpPr>
            <a:grpSpLocks/>
          </p:cNvGrpSpPr>
          <p:nvPr/>
        </p:nvGrpSpPr>
        <p:grpSpPr bwMode="auto">
          <a:xfrm>
            <a:off x="4724400" y="2317750"/>
            <a:ext cx="3587750" cy="3862388"/>
            <a:chOff x="3416" y="2112"/>
            <a:chExt cx="2260" cy="2433"/>
          </a:xfrm>
        </p:grpSpPr>
        <p:sp>
          <p:nvSpPr>
            <p:cNvPr id="46108" name="Rectangle 11"/>
            <p:cNvSpPr>
              <a:spLocks noChangeArrowheads="1"/>
            </p:cNvSpPr>
            <p:nvPr/>
          </p:nvSpPr>
          <p:spPr bwMode="auto">
            <a:xfrm>
              <a:off x="3504" y="2352"/>
              <a:ext cx="2016" cy="1728"/>
            </a:xfrm>
            <a:prstGeom prst="rect">
              <a:avLst/>
            </a:prstGeom>
            <a:solidFill>
              <a:schemeClr val="tx1"/>
            </a:solidFill>
            <a:ln w="9525" algn="ctr">
              <a:solidFill>
                <a:schemeClr val="tx1"/>
              </a:solidFill>
              <a:miter lim="800000"/>
              <a:headEnd/>
              <a:tailEnd/>
            </a:ln>
          </p:spPr>
          <p:txBody>
            <a:bodyPr anchor="ctr">
              <a:spAutoFit/>
            </a:bodyPr>
            <a:lstStyle/>
            <a:p>
              <a:pPr algn="ctr" eaLnBrk="0" hangingPunct="0"/>
              <a:endParaRPr lang="fr-FR"/>
            </a:p>
          </p:txBody>
        </p:sp>
        <p:sp>
          <p:nvSpPr>
            <p:cNvPr id="46109" name="Rectangle 12"/>
            <p:cNvSpPr>
              <a:spLocks noChangeArrowheads="1"/>
            </p:cNvSpPr>
            <p:nvPr/>
          </p:nvSpPr>
          <p:spPr bwMode="auto">
            <a:xfrm>
              <a:off x="4224" y="2352"/>
              <a:ext cx="1296" cy="192"/>
            </a:xfrm>
            <a:prstGeom prst="rect">
              <a:avLst/>
            </a:prstGeom>
            <a:solidFill>
              <a:schemeClr val="tx1"/>
            </a:solidFill>
            <a:ln w="9525" algn="ctr">
              <a:solidFill>
                <a:schemeClr val="tx1"/>
              </a:solidFill>
              <a:miter lim="800000"/>
              <a:headEnd/>
              <a:tailEnd/>
            </a:ln>
          </p:spPr>
          <p:txBody>
            <a:bodyPr wrap="none" anchor="ctr">
              <a:spAutoFit/>
            </a:bodyPr>
            <a:lstStyle/>
            <a:p>
              <a:pPr algn="ctr" eaLnBrk="0" hangingPunct="0"/>
              <a:endParaRPr lang="fr-FR"/>
            </a:p>
          </p:txBody>
        </p:sp>
        <p:pic>
          <p:nvPicPr>
            <p:cNvPr id="46110" name="Picture 13"/>
            <p:cNvPicPr>
              <a:picLocks noChangeAspect="1" noChangeArrowheads="1"/>
            </p:cNvPicPr>
            <p:nvPr/>
          </p:nvPicPr>
          <p:blipFill>
            <a:blip r:embed="rId4"/>
            <a:srcRect/>
            <a:stretch>
              <a:fillRect/>
            </a:stretch>
          </p:blipFill>
          <p:spPr bwMode="auto">
            <a:xfrm>
              <a:off x="3501" y="2346"/>
              <a:ext cx="2019" cy="1734"/>
            </a:xfrm>
            <a:prstGeom prst="rect">
              <a:avLst/>
            </a:prstGeom>
            <a:noFill/>
            <a:ln w="28575" algn="ctr">
              <a:solidFill>
                <a:schemeClr val="bg2"/>
              </a:solidFill>
              <a:miter lim="800000"/>
              <a:headEnd/>
              <a:tailEnd/>
            </a:ln>
          </p:spPr>
        </p:pic>
        <p:sp>
          <p:nvSpPr>
            <p:cNvPr id="46111" name="Text Box 14"/>
            <p:cNvSpPr txBox="1">
              <a:spLocks noChangeArrowheads="1"/>
            </p:cNvSpPr>
            <p:nvPr/>
          </p:nvSpPr>
          <p:spPr bwMode="auto">
            <a:xfrm>
              <a:off x="3896" y="2112"/>
              <a:ext cx="1192" cy="250"/>
            </a:xfrm>
            <a:prstGeom prst="rect">
              <a:avLst/>
            </a:prstGeom>
            <a:noFill/>
            <a:ln w="9525" algn="ctr">
              <a:noFill/>
              <a:miter lim="800000"/>
              <a:headEnd/>
              <a:tailEnd/>
            </a:ln>
          </p:spPr>
          <p:txBody>
            <a:bodyPr wrap="none">
              <a:spAutoFit/>
            </a:bodyPr>
            <a:lstStyle/>
            <a:p>
              <a:pPr eaLnBrk="0" hangingPunct="0"/>
              <a:r>
                <a:rPr lang="en-US" sz="2000" u="none">
                  <a:latin typeface="Comic Sans MS" pitchFamily="66" charset="0"/>
                </a:rPr>
                <a:t>Pascal 07 data</a:t>
              </a:r>
            </a:p>
          </p:txBody>
        </p:sp>
        <p:sp>
          <p:nvSpPr>
            <p:cNvPr id="46112" name="Text Box 15"/>
            <p:cNvSpPr txBox="1">
              <a:spLocks noChangeArrowheads="1"/>
            </p:cNvSpPr>
            <p:nvPr/>
          </p:nvSpPr>
          <p:spPr bwMode="auto">
            <a:xfrm>
              <a:off x="3416" y="4080"/>
              <a:ext cx="2260" cy="465"/>
            </a:xfrm>
            <a:prstGeom prst="rect">
              <a:avLst/>
            </a:prstGeom>
            <a:solidFill>
              <a:schemeClr val="tx1"/>
            </a:solidFill>
            <a:ln w="38100" algn="ctr">
              <a:solidFill>
                <a:srgbClr val="292929"/>
              </a:solidFill>
              <a:miter lim="800000"/>
              <a:headEnd/>
              <a:tailEnd/>
            </a:ln>
          </p:spPr>
          <p:txBody>
            <a:bodyPr wrap="none">
              <a:spAutoFit/>
            </a:bodyPr>
            <a:lstStyle/>
            <a:p>
              <a:pPr eaLnBrk="0" hangingPunct="0"/>
              <a:r>
                <a:rPr lang="en-US" sz="1400" u="none">
                  <a:solidFill>
                    <a:schemeClr val="bg2"/>
                  </a:solidFill>
                </a:rPr>
                <a:t>Comparaison with Leordeanu et al. (2007)</a:t>
              </a:r>
            </a:p>
            <a:p>
              <a:pPr eaLnBrk="0" hangingPunct="0"/>
              <a:r>
                <a:rPr lang="en-US" sz="1400" u="none">
                  <a:solidFill>
                    <a:schemeClr val="bg2"/>
                  </a:solidFill>
                </a:rPr>
                <a:t>on Pascal’07 benchmark. Mean error rate </a:t>
              </a:r>
            </a:p>
            <a:p>
              <a:pPr eaLnBrk="0" hangingPunct="0"/>
              <a:r>
                <a:rPr lang="en-US" sz="1400" u="none">
                  <a:solidFill>
                    <a:schemeClr val="bg2"/>
                  </a:solidFill>
                </a:rPr>
                <a:t>reduction: 33%.</a:t>
              </a:r>
            </a:p>
          </p:txBody>
        </p:sp>
        <p:sp>
          <p:nvSpPr>
            <p:cNvPr id="46113" name="Text Box 16"/>
            <p:cNvSpPr txBox="1">
              <a:spLocks noChangeArrowheads="1"/>
            </p:cNvSpPr>
            <p:nvPr/>
          </p:nvSpPr>
          <p:spPr bwMode="auto">
            <a:xfrm>
              <a:off x="5088" y="2352"/>
              <a:ext cx="327" cy="192"/>
            </a:xfrm>
            <a:prstGeom prst="rect">
              <a:avLst/>
            </a:prstGeom>
            <a:solidFill>
              <a:schemeClr val="tx1"/>
            </a:solidFill>
            <a:ln w="9525" algn="ctr">
              <a:noFill/>
              <a:miter lim="800000"/>
              <a:headEnd/>
              <a:tailEnd/>
            </a:ln>
          </p:spPr>
          <p:txBody>
            <a:bodyPr wrap="none">
              <a:spAutoFit/>
            </a:bodyPr>
            <a:lstStyle/>
            <a:p>
              <a:pPr algn="ctr" eaLnBrk="0" hangingPunct="0"/>
              <a:r>
                <a:rPr lang="en-US" sz="1400" u="none">
                  <a:solidFill>
                    <a:schemeClr val="bg2"/>
                  </a:solidFill>
                </a:rPr>
                <a:t>L’07</a:t>
              </a:r>
            </a:p>
          </p:txBody>
        </p:sp>
        <p:sp>
          <p:nvSpPr>
            <p:cNvPr id="46114" name="Text Box 17"/>
            <p:cNvSpPr txBox="1">
              <a:spLocks noChangeArrowheads="1"/>
            </p:cNvSpPr>
            <p:nvPr/>
          </p:nvSpPr>
          <p:spPr bwMode="auto">
            <a:xfrm>
              <a:off x="4214" y="2352"/>
              <a:ext cx="746" cy="192"/>
            </a:xfrm>
            <a:prstGeom prst="rect">
              <a:avLst/>
            </a:prstGeom>
            <a:solidFill>
              <a:schemeClr val="tx1"/>
            </a:solidFill>
            <a:ln w="9525" algn="ctr">
              <a:noFill/>
              <a:miter lim="800000"/>
              <a:headEnd/>
              <a:tailEnd/>
            </a:ln>
          </p:spPr>
          <p:txBody>
            <a:bodyPr wrap="none">
              <a:spAutoFit/>
            </a:bodyPr>
            <a:lstStyle/>
            <a:p>
              <a:pPr algn="ctr" eaLnBrk="0" hangingPunct="0"/>
              <a:r>
                <a:rPr lang="en-US" sz="1400" u="none">
                  <a:solidFill>
                    <a:schemeClr val="bg2"/>
                  </a:solidFill>
                </a:rPr>
                <a:t>  Us + L’07   </a:t>
              </a:r>
            </a:p>
          </p:txBody>
        </p:sp>
        <p:sp>
          <p:nvSpPr>
            <p:cNvPr id="46115" name="Line 18"/>
            <p:cNvSpPr>
              <a:spLocks noChangeShapeType="1"/>
            </p:cNvSpPr>
            <p:nvPr/>
          </p:nvSpPr>
          <p:spPr bwMode="auto">
            <a:xfrm>
              <a:off x="3504" y="2544"/>
              <a:ext cx="2016" cy="0"/>
            </a:xfrm>
            <a:prstGeom prst="line">
              <a:avLst/>
            </a:prstGeom>
            <a:noFill/>
            <a:ln w="28575">
              <a:solidFill>
                <a:schemeClr val="bg2"/>
              </a:solidFill>
              <a:round/>
              <a:headEnd/>
              <a:tailEnd/>
            </a:ln>
          </p:spPr>
          <p:txBody>
            <a:bodyPr>
              <a:spAutoFit/>
            </a:bodyPr>
            <a:lstStyle/>
            <a:p>
              <a:endParaRPr lang="fr-F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23591" y="859783"/>
            <a:ext cx="6864380" cy="1384995"/>
          </a:xfrm>
          <a:prstGeom prst="rect">
            <a:avLst/>
          </a:prstGeom>
          <a:noFill/>
        </p:spPr>
        <p:txBody>
          <a:bodyPr wrap="none" rtlCol="0">
            <a:spAutoFit/>
          </a:bodyPr>
          <a:lstStyle/>
          <a:p>
            <a:pPr>
              <a:buFont typeface="Arial" pitchFamily="34" charset="0"/>
              <a:buChar char="•"/>
            </a:pPr>
            <a:r>
              <a:rPr lang="en-US" sz="2800" u="none" dirty="0" smtClean="0">
                <a:latin typeface="Comic Sans MS" pitchFamily="66" charset="0"/>
              </a:rPr>
              <a:t> Given some loss function, e.g., </a:t>
            </a:r>
          </a:p>
          <a:p>
            <a:endParaRPr lang="en-US" sz="2800" u="none" dirty="0" smtClean="0">
              <a:latin typeface="Comic Sans MS" pitchFamily="66" charset="0"/>
            </a:endParaRPr>
          </a:p>
          <a:p>
            <a:r>
              <a:rPr lang="en-US" sz="2800" u="none" dirty="0" smtClean="0">
                <a:latin typeface="Comic Sans MS" pitchFamily="66" charset="0"/>
              </a:rPr>
              <a:t>	L ( x, D ) = 1/2 | x – D</a:t>
            </a:r>
            <a:r>
              <a:rPr lang="en-US" sz="2800" b="1" u="none" dirty="0" smtClean="0">
                <a:latin typeface="cmmi10"/>
              </a:rPr>
              <a:t>®</a:t>
            </a:r>
            <a:r>
              <a:rPr lang="en-US" sz="2800" u="none" dirty="0" smtClean="0">
                <a:latin typeface="Comic Sans MS" pitchFamily="66" charset="0"/>
              </a:rPr>
              <a:t> |</a:t>
            </a:r>
            <a:r>
              <a:rPr lang="en-US" sz="2800" u="none" baseline="-25000" dirty="0" smtClean="0">
                <a:latin typeface="Comic Sans MS" pitchFamily="66" charset="0"/>
              </a:rPr>
              <a:t>2</a:t>
            </a:r>
            <a:r>
              <a:rPr lang="en-US" sz="2800" u="none" baseline="30000" dirty="0" smtClean="0">
                <a:latin typeface="Comic Sans MS"/>
              </a:rPr>
              <a:t>2</a:t>
            </a:r>
            <a:r>
              <a:rPr lang="en-US" sz="2800" u="none" dirty="0" smtClean="0">
                <a:latin typeface="Comic Sans MS" pitchFamily="66" charset="0"/>
              </a:rPr>
              <a:t> + </a:t>
            </a:r>
            <a:r>
              <a:rPr lang="en-US" sz="2800" u="none" dirty="0" smtClean="0">
                <a:latin typeface="cmmi10"/>
              </a:rPr>
              <a:t>¸</a:t>
            </a:r>
            <a:r>
              <a:rPr lang="en-US" sz="2800" u="none" dirty="0" smtClean="0">
                <a:latin typeface="Comic Sans MS" pitchFamily="66" charset="0"/>
              </a:rPr>
              <a:t> |</a:t>
            </a:r>
            <a:r>
              <a:rPr lang="en-US" sz="2800" b="1" u="none" dirty="0" smtClean="0">
                <a:latin typeface="cmmi10"/>
              </a:rPr>
              <a:t>®</a:t>
            </a:r>
            <a:r>
              <a:rPr lang="en-US" sz="2800" u="none" dirty="0" smtClean="0">
                <a:latin typeface="Comic Sans MS" pitchFamily="66" charset="0"/>
              </a:rPr>
              <a:t>|</a:t>
            </a:r>
            <a:r>
              <a:rPr lang="en-US" sz="2800" u="none" baseline="-25000" dirty="0" smtClean="0">
                <a:latin typeface="Comic Sans MS"/>
              </a:rPr>
              <a:t>1</a:t>
            </a:r>
            <a:endParaRPr lang="fr-FR" sz="2800" u="none" baseline="-25000" dirty="0">
              <a:latin typeface="Comic Sans MS"/>
            </a:endParaRPr>
          </a:p>
        </p:txBody>
      </p:sp>
      <p:sp>
        <p:nvSpPr>
          <p:cNvPr id="3" name="ZoneTexte 2"/>
          <p:cNvSpPr txBox="1"/>
          <p:nvPr/>
        </p:nvSpPr>
        <p:spPr>
          <a:xfrm>
            <a:off x="1025865" y="2472507"/>
            <a:ext cx="7266733" cy="1508105"/>
          </a:xfrm>
          <a:prstGeom prst="rect">
            <a:avLst/>
          </a:prstGeom>
          <a:noFill/>
        </p:spPr>
        <p:txBody>
          <a:bodyPr wrap="none" rtlCol="0">
            <a:spAutoFit/>
          </a:bodyPr>
          <a:lstStyle/>
          <a:p>
            <a:pPr>
              <a:buFont typeface="Arial" pitchFamily="34" charset="0"/>
              <a:buChar char="•"/>
            </a:pPr>
            <a:r>
              <a:rPr lang="en-US" sz="2800" u="none" dirty="0" smtClean="0">
                <a:latin typeface="Comic Sans MS" pitchFamily="66" charset="0"/>
              </a:rPr>
              <a:t> One usually  minimizes, given some data </a:t>
            </a:r>
          </a:p>
          <a:p>
            <a:r>
              <a:rPr lang="en-US" sz="2800" u="none" dirty="0" smtClean="0">
                <a:latin typeface="Comic Sans MS" pitchFamily="66" charset="0"/>
              </a:rPr>
              <a:t>  x</a:t>
            </a:r>
            <a:r>
              <a:rPr lang="en-US" sz="2800" u="none" baseline="-25000" dirty="0" smtClean="0">
                <a:latin typeface="Comic Sans MS"/>
              </a:rPr>
              <a:t>i</a:t>
            </a:r>
            <a:r>
              <a:rPr lang="en-US" sz="2800" u="none" dirty="0" smtClean="0">
                <a:latin typeface="Comic Sans MS" pitchFamily="66" charset="0"/>
              </a:rPr>
              <a:t>, </a:t>
            </a:r>
            <a:r>
              <a:rPr lang="en-US" sz="2800" u="none" dirty="0" err="1" smtClean="0">
                <a:latin typeface="Comic Sans MS" pitchFamily="66" charset="0"/>
              </a:rPr>
              <a:t>i</a:t>
            </a:r>
            <a:r>
              <a:rPr lang="en-US" sz="2800" u="none" dirty="0" smtClean="0">
                <a:latin typeface="Comic Sans MS" pitchFamily="66" charset="0"/>
              </a:rPr>
              <a:t> = 1, ..., n, the empirical risk:</a:t>
            </a:r>
            <a:endParaRPr lang="en-US" sz="2800" u="none" dirty="0" smtClean="0">
              <a:latin typeface="Times New Roman"/>
            </a:endParaRPr>
          </a:p>
          <a:p>
            <a:r>
              <a:rPr lang="en-US" sz="2800" u="none" dirty="0" smtClean="0">
                <a:latin typeface="Times New Roman"/>
              </a:rPr>
              <a:t>		min </a:t>
            </a:r>
            <a:r>
              <a:rPr lang="en-US" sz="2800" u="none" baseline="-25000" dirty="0" smtClean="0">
                <a:latin typeface="Comic Sans MS"/>
              </a:rPr>
              <a:t>D</a:t>
            </a:r>
            <a:r>
              <a:rPr lang="en-US" sz="2800" u="none" dirty="0" smtClean="0">
                <a:latin typeface="Comic Sans MS" pitchFamily="66" charset="0"/>
              </a:rPr>
              <a:t> f</a:t>
            </a:r>
            <a:r>
              <a:rPr lang="en-US" sz="2800" u="none" baseline="-25000" dirty="0" smtClean="0">
                <a:latin typeface="Comic Sans MS"/>
              </a:rPr>
              <a:t>n</a:t>
            </a:r>
            <a:r>
              <a:rPr lang="en-US" sz="2800" u="none" dirty="0" smtClean="0">
                <a:latin typeface="Comic Sans MS" pitchFamily="66" charset="0"/>
              </a:rPr>
              <a:t> ( D ) = </a:t>
            </a:r>
            <a:r>
              <a:rPr lang="en-US" sz="3600" u="none" dirty="0" smtClean="0">
                <a:latin typeface="Symbol"/>
                <a:sym typeface="Symbol"/>
              </a:rPr>
              <a:t></a:t>
            </a:r>
            <a:r>
              <a:rPr lang="en-US" sz="2800" u="none" baseline="-25000" dirty="0" smtClean="0">
                <a:latin typeface="Comic Sans MS"/>
              </a:rPr>
              <a:t>1≤i≤n </a:t>
            </a:r>
            <a:r>
              <a:rPr lang="en-US" sz="2800" u="none" dirty="0" smtClean="0">
                <a:latin typeface="Comic Sans MS" pitchFamily="66" charset="0"/>
              </a:rPr>
              <a:t>L ( x</a:t>
            </a:r>
            <a:r>
              <a:rPr lang="en-US" sz="2800" u="none" baseline="-25000" dirty="0" smtClean="0">
                <a:latin typeface="Comic Sans MS"/>
              </a:rPr>
              <a:t>i</a:t>
            </a:r>
            <a:r>
              <a:rPr lang="en-US" sz="2800" u="none" dirty="0" smtClean="0">
                <a:latin typeface="Comic Sans MS" pitchFamily="66" charset="0"/>
              </a:rPr>
              <a:t>, D )</a:t>
            </a:r>
            <a:endParaRPr lang="fr-FR" sz="2800" u="none" baseline="-25000" dirty="0">
              <a:latin typeface="Comic Sans MS"/>
            </a:endParaRPr>
          </a:p>
        </p:txBody>
      </p:sp>
      <p:sp>
        <p:nvSpPr>
          <p:cNvPr id="4" name="ZoneTexte 3"/>
          <p:cNvSpPr txBox="1"/>
          <p:nvPr/>
        </p:nvSpPr>
        <p:spPr>
          <a:xfrm>
            <a:off x="1028130" y="4194397"/>
            <a:ext cx="7253909" cy="2616101"/>
          </a:xfrm>
          <a:prstGeom prst="rect">
            <a:avLst/>
          </a:prstGeom>
          <a:noFill/>
        </p:spPr>
        <p:txBody>
          <a:bodyPr wrap="none" rtlCol="0">
            <a:spAutoFit/>
          </a:bodyPr>
          <a:lstStyle/>
          <a:p>
            <a:pPr>
              <a:buFont typeface="Arial" pitchFamily="34" charset="0"/>
              <a:buChar char="•"/>
            </a:pPr>
            <a:r>
              <a:rPr lang="en-US" sz="2800" u="none" dirty="0" smtClean="0">
                <a:solidFill>
                  <a:schemeClr val="accent2"/>
                </a:solidFill>
                <a:latin typeface="Comic Sans MS" pitchFamily="66" charset="0"/>
              </a:rPr>
              <a:t> But</a:t>
            </a:r>
            <a:r>
              <a:rPr lang="en-US" sz="2800" u="none" dirty="0" smtClean="0">
                <a:latin typeface="Comic Sans MS" pitchFamily="66" charset="0"/>
              </a:rPr>
              <a:t>, one would really like to minimize the</a:t>
            </a:r>
          </a:p>
          <a:p>
            <a:r>
              <a:rPr lang="en-US" sz="2800" u="none" dirty="0" smtClean="0">
                <a:latin typeface="Comic Sans MS" pitchFamily="66" charset="0"/>
              </a:rPr>
              <a:t>  expected one, that is:</a:t>
            </a:r>
          </a:p>
          <a:p>
            <a:endParaRPr lang="en-US" sz="2800" u="none" dirty="0" smtClean="0">
              <a:latin typeface="Times New Roman"/>
            </a:endParaRPr>
          </a:p>
          <a:p>
            <a:r>
              <a:rPr lang="en-US" sz="2800" u="none" dirty="0" smtClean="0">
                <a:latin typeface="Times New Roman"/>
              </a:rPr>
              <a:t>		min </a:t>
            </a:r>
            <a:r>
              <a:rPr lang="en-US" sz="2800" u="none" baseline="-25000" dirty="0" smtClean="0">
                <a:latin typeface="Comic Sans MS"/>
              </a:rPr>
              <a:t>D</a:t>
            </a:r>
            <a:r>
              <a:rPr lang="en-US" sz="2800" u="none" dirty="0" smtClean="0">
                <a:latin typeface="Comic Sans MS" pitchFamily="66" charset="0"/>
              </a:rPr>
              <a:t> f ( D ) = </a:t>
            </a:r>
            <a:r>
              <a:rPr lang="en-US" sz="3200" u="none" dirty="0" smtClean="0">
                <a:latin typeface="msbm9" pitchFamily="34" charset="0"/>
              </a:rPr>
              <a:t>E</a:t>
            </a:r>
            <a:r>
              <a:rPr lang="en-US" sz="2800" u="none" baseline="-25000" dirty="0" smtClean="0">
                <a:latin typeface="Comic Sans MS"/>
              </a:rPr>
              <a:t>x</a:t>
            </a:r>
            <a:r>
              <a:rPr lang="en-US" sz="2800" u="none" dirty="0" smtClean="0">
                <a:latin typeface="Comic Sans MS" pitchFamily="66" charset="0"/>
              </a:rPr>
              <a:t> [ L ( x, D ) ]</a:t>
            </a:r>
          </a:p>
          <a:p>
            <a:endParaRPr lang="en-US" sz="2800" u="none" dirty="0" smtClean="0">
              <a:solidFill>
                <a:srgbClr val="FFFFFF"/>
              </a:solidFill>
              <a:latin typeface="Comic Sans MS" pitchFamily="66" charset="0"/>
            </a:endParaRPr>
          </a:p>
          <a:p>
            <a:r>
              <a:rPr lang="en-US" sz="2000" u="none" dirty="0" smtClean="0">
                <a:solidFill>
                  <a:srgbClr val="FFFFFF"/>
                </a:solidFill>
                <a:latin typeface="Comic Sans MS" pitchFamily="66" charset="0"/>
              </a:rPr>
              <a:t>  (</a:t>
            </a:r>
            <a:r>
              <a:rPr lang="en-US" sz="2000" u="none" dirty="0" err="1" smtClean="0">
                <a:solidFill>
                  <a:srgbClr val="FFFFFF"/>
                </a:solidFill>
                <a:latin typeface="Comic Sans MS" pitchFamily="66" charset="0"/>
              </a:rPr>
              <a:t>Bottou</a:t>
            </a:r>
            <a:r>
              <a:rPr lang="en-US" sz="2000" u="none" dirty="0" smtClean="0">
                <a:solidFill>
                  <a:srgbClr val="FFFFFF"/>
                </a:solidFill>
                <a:latin typeface="Comic Sans MS" pitchFamily="66" charset="0"/>
              </a:rPr>
              <a:t>&amp; Bousquet’08 </a:t>
            </a:r>
            <a:r>
              <a:rPr lang="en-US" sz="2000" u="none" dirty="0" smtClean="0">
                <a:solidFill>
                  <a:srgbClr val="FFFFFF"/>
                </a:solidFill>
                <a:latin typeface="cmsy10"/>
              </a:rPr>
              <a:t>!</a:t>
            </a:r>
            <a:r>
              <a:rPr lang="en-US" sz="2000" u="none" dirty="0" smtClean="0">
                <a:solidFill>
                  <a:srgbClr val="FFFFFF"/>
                </a:solidFill>
                <a:latin typeface="Comic Sans MS" pitchFamily="66" charset="0"/>
              </a:rPr>
              <a:t> Large-scale stochastic gradient)</a:t>
            </a:r>
            <a:endParaRPr lang="fr-FR" sz="2800" u="none" baseline="-25000" dirty="0">
              <a:latin typeface="Comic Sans MS"/>
            </a:endParaRPr>
          </a:p>
        </p:txBody>
      </p:sp>
      <p:sp>
        <p:nvSpPr>
          <p:cNvPr id="5" name="Text Box 2"/>
          <p:cNvSpPr txBox="1">
            <a:spLocks noChangeArrowheads="1"/>
          </p:cNvSpPr>
          <p:nvPr/>
        </p:nvSpPr>
        <p:spPr bwMode="auto">
          <a:xfrm>
            <a:off x="247650" y="123825"/>
            <a:ext cx="8702675" cy="646331"/>
          </a:xfrm>
          <a:prstGeom prst="rect">
            <a:avLst/>
          </a:prstGeom>
          <a:noFill/>
          <a:ln w="9525" algn="ctr">
            <a:noFill/>
            <a:miter lim="800000"/>
            <a:headEnd/>
            <a:tailEnd/>
          </a:ln>
        </p:spPr>
        <p:txBody>
          <a:bodyPr>
            <a:spAutoFit/>
          </a:bodyPr>
          <a:lstStyle/>
          <a:p>
            <a:pPr algn="ctr" eaLnBrk="0" hangingPunct="0"/>
            <a:r>
              <a:rPr lang="en-US" sz="3600" u="none" dirty="0" smtClean="0">
                <a:solidFill>
                  <a:schemeClr val="tx2"/>
                </a:solidFill>
                <a:latin typeface="Comic Sans MS" pitchFamily="66" charset="0"/>
              </a:rPr>
              <a:t>Dictionary learning</a:t>
            </a:r>
            <a:endParaRPr lang="en-US" sz="3600" u="none" dirty="0">
              <a:solidFill>
                <a:schemeClr val="tx2"/>
              </a:solidFill>
              <a:latin typeface="Comic Sans MS"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81" name="Rectangle 45"/>
          <p:cNvSpPr>
            <a:spLocks noChangeArrowheads="1"/>
          </p:cNvSpPr>
          <p:nvPr/>
        </p:nvSpPr>
        <p:spPr bwMode="auto">
          <a:xfrm>
            <a:off x="352567" y="130883"/>
            <a:ext cx="8518477" cy="954107"/>
          </a:xfrm>
          <a:prstGeom prst="rect">
            <a:avLst/>
          </a:prstGeom>
          <a:noFill/>
          <a:ln w="9525">
            <a:noFill/>
            <a:miter lim="800000"/>
            <a:headEnd/>
            <a:tailEnd/>
          </a:ln>
          <a:effectLst/>
        </p:spPr>
        <p:txBody>
          <a:bodyPr wrap="square">
            <a:spAutoFit/>
          </a:bodyPr>
          <a:lstStyle/>
          <a:p>
            <a:pPr algn="ctr">
              <a:spcAft>
                <a:spcPct val="0"/>
              </a:spcAft>
            </a:pPr>
            <a:r>
              <a:rPr lang="en-US" sz="3600" u="none" dirty="0" smtClean="0">
                <a:solidFill>
                  <a:schemeClr val="tx2"/>
                </a:solidFill>
                <a:latin typeface="Comic Sans MS" pitchFamily="66" charset="0"/>
              </a:rPr>
              <a:t>What this </a:t>
            </a:r>
            <a:r>
              <a:rPr lang="en-US" sz="3600" u="none" dirty="0" smtClean="0">
                <a:solidFill>
                  <a:schemeClr val="tx2"/>
                </a:solidFill>
                <a:latin typeface="Comic Sans MS" pitchFamily="66" charset="0"/>
              </a:rPr>
              <a:t>is all about..</a:t>
            </a:r>
            <a:r>
              <a:rPr lang="en-US" sz="2000" u="none" dirty="0" smtClean="0">
                <a:latin typeface="Comic Sans MS" pitchFamily="66" charset="0"/>
              </a:rPr>
              <a:t>                                                                      (Courtesy Ivan Laptev)</a:t>
            </a:r>
            <a:endParaRPr lang="fr-FR" sz="2000" u="none" dirty="0">
              <a:latin typeface="Comic Sans MS" pitchFamily="66" charset="0"/>
            </a:endParaRPr>
          </a:p>
        </p:txBody>
      </p:sp>
      <p:pic>
        <p:nvPicPr>
          <p:cNvPr id="47" name="Picture 4"/>
          <p:cNvPicPr>
            <a:picLocks noChangeAspect="1" noChangeArrowheads="1"/>
          </p:cNvPicPr>
          <p:nvPr/>
        </p:nvPicPr>
        <p:blipFill>
          <a:blip r:embed="rId5"/>
          <a:srcRect l="17003" t="43299" r="38367" b="20961"/>
          <a:stretch>
            <a:fillRect/>
          </a:stretch>
        </p:blipFill>
        <p:spPr bwMode="auto">
          <a:xfrm>
            <a:off x="327546" y="5015763"/>
            <a:ext cx="2756848" cy="1705760"/>
          </a:xfrm>
          <a:prstGeom prst="rect">
            <a:avLst/>
          </a:prstGeom>
          <a:noFill/>
          <a:ln w="12700">
            <a:noFill/>
            <a:miter lim="800000"/>
            <a:headEnd/>
            <a:tailEnd/>
          </a:ln>
          <a:effectLst/>
        </p:spPr>
      </p:pic>
      <p:pic>
        <p:nvPicPr>
          <p:cNvPr id="49" name="Picture 10"/>
          <p:cNvPicPr>
            <a:picLocks noChangeAspect="1" noChangeArrowheads="1"/>
          </p:cNvPicPr>
          <p:nvPr/>
        </p:nvPicPr>
        <p:blipFill>
          <a:blip r:embed="rId6">
            <a:clrChange>
              <a:clrFrom>
                <a:srgbClr val="FFFFFF"/>
              </a:clrFrom>
              <a:clrTo>
                <a:srgbClr val="FFFFFF">
                  <a:alpha val="0"/>
                </a:srgbClr>
              </a:clrTo>
            </a:clrChange>
          </a:blip>
          <a:srcRect l="63700" t="24993" r="5045" b="25614"/>
          <a:stretch>
            <a:fillRect/>
          </a:stretch>
        </p:blipFill>
        <p:spPr bwMode="auto">
          <a:xfrm>
            <a:off x="6072298" y="1774210"/>
            <a:ext cx="2743822" cy="2129050"/>
          </a:xfrm>
          <a:prstGeom prst="rect">
            <a:avLst/>
          </a:prstGeom>
          <a:noFill/>
          <a:ln w="12700" algn="ctr">
            <a:solidFill>
              <a:schemeClr val="tx1"/>
            </a:solidFill>
            <a:miter lim="800000"/>
            <a:headEnd/>
            <a:tailEnd/>
          </a:ln>
        </p:spPr>
      </p:pic>
      <p:pic>
        <p:nvPicPr>
          <p:cNvPr id="50" name="Picture 10"/>
          <p:cNvPicPr>
            <a:picLocks noChangeAspect="1" noChangeArrowheads="1"/>
          </p:cNvPicPr>
          <p:nvPr/>
        </p:nvPicPr>
        <p:blipFill>
          <a:blip r:embed="rId6">
            <a:clrChange>
              <a:clrFrom>
                <a:srgbClr val="FFFFFF"/>
              </a:clrFrom>
              <a:clrTo>
                <a:srgbClr val="FFFFFF">
                  <a:alpha val="0"/>
                </a:srgbClr>
              </a:clrTo>
            </a:clrChange>
          </a:blip>
          <a:srcRect l="77420" t="297" r="5045" b="75327"/>
          <a:stretch>
            <a:fillRect/>
          </a:stretch>
        </p:blipFill>
        <p:spPr bwMode="auto">
          <a:xfrm>
            <a:off x="7042243" y="1776483"/>
            <a:ext cx="1776152" cy="1212377"/>
          </a:xfrm>
          <a:prstGeom prst="rect">
            <a:avLst/>
          </a:prstGeom>
          <a:noFill/>
          <a:ln w="12700" algn="ctr">
            <a:solidFill>
              <a:schemeClr val="tx1"/>
            </a:solidFill>
            <a:miter lim="800000"/>
            <a:headEnd/>
            <a:tailEnd/>
          </a:ln>
        </p:spPr>
      </p:pic>
      <p:sp>
        <p:nvSpPr>
          <p:cNvPr id="51" name="AutoShape 12"/>
          <p:cNvSpPr>
            <a:spLocks noChangeArrowheads="1"/>
          </p:cNvSpPr>
          <p:nvPr/>
        </p:nvSpPr>
        <p:spPr bwMode="auto">
          <a:xfrm>
            <a:off x="5262349" y="2240887"/>
            <a:ext cx="457200" cy="228600"/>
          </a:xfrm>
          <a:prstGeom prst="rightArrow">
            <a:avLst>
              <a:gd name="adj1" fmla="val 50000"/>
              <a:gd name="adj2" fmla="val 50000"/>
            </a:avLst>
          </a:prstGeom>
          <a:solidFill>
            <a:srgbClr val="99CC00"/>
          </a:solidFill>
          <a:ln w="9525" algn="ctr">
            <a:solidFill>
              <a:schemeClr val="tx1"/>
            </a:solidFill>
            <a:miter lim="800000"/>
            <a:headEnd/>
            <a:tailEnd/>
          </a:ln>
          <a:effectLst/>
        </p:spPr>
        <p:txBody>
          <a:bodyPr wrap="none" anchor="ctr"/>
          <a:lstStyle/>
          <a:p>
            <a:endParaRPr lang="fr-FR"/>
          </a:p>
        </p:txBody>
      </p:sp>
      <p:sp>
        <p:nvSpPr>
          <p:cNvPr id="52" name="AutoShape 12"/>
          <p:cNvSpPr>
            <a:spLocks noChangeArrowheads="1"/>
          </p:cNvSpPr>
          <p:nvPr/>
        </p:nvSpPr>
        <p:spPr bwMode="auto">
          <a:xfrm rot="1989738" flipV="1">
            <a:off x="5132607" y="3769934"/>
            <a:ext cx="457200" cy="254083"/>
          </a:xfrm>
          <a:prstGeom prst="rightArrow">
            <a:avLst>
              <a:gd name="adj1" fmla="val 50000"/>
              <a:gd name="adj2" fmla="val 50000"/>
            </a:avLst>
          </a:prstGeom>
          <a:solidFill>
            <a:srgbClr val="99CC00"/>
          </a:solidFill>
          <a:ln w="9525" algn="ctr">
            <a:solidFill>
              <a:schemeClr val="tx1"/>
            </a:solidFill>
            <a:miter lim="800000"/>
            <a:headEnd/>
            <a:tailEnd/>
          </a:ln>
          <a:effectLst/>
        </p:spPr>
        <p:txBody>
          <a:bodyPr wrap="none" anchor="ctr"/>
          <a:lstStyle/>
          <a:p>
            <a:endParaRPr lang="fr-FR"/>
          </a:p>
        </p:txBody>
      </p:sp>
      <p:sp>
        <p:nvSpPr>
          <p:cNvPr id="54" name="Text Box 4"/>
          <p:cNvSpPr txBox="1">
            <a:spLocks noChangeArrowheads="1"/>
          </p:cNvSpPr>
          <p:nvPr/>
        </p:nvSpPr>
        <p:spPr bwMode="auto">
          <a:xfrm>
            <a:off x="5895832" y="4178714"/>
            <a:ext cx="3248168" cy="400110"/>
          </a:xfrm>
          <a:prstGeom prst="rect">
            <a:avLst/>
          </a:prstGeom>
          <a:noFill/>
          <a:ln w="9525" algn="ctr">
            <a:noFill/>
            <a:miter lim="800000"/>
            <a:headEnd/>
            <a:tailEnd/>
          </a:ln>
        </p:spPr>
        <p:txBody>
          <a:bodyPr wrap="square">
            <a:spAutoFit/>
          </a:bodyPr>
          <a:lstStyle/>
          <a:p>
            <a:pPr eaLnBrk="0" hangingPunct="0"/>
            <a:r>
              <a:rPr lang="en-US" sz="2000" u="none" dirty="0" smtClean="0">
                <a:latin typeface="Comic Sans MS" pitchFamily="66" charset="0"/>
              </a:rPr>
              <a:t>3D </a:t>
            </a:r>
            <a:r>
              <a:rPr lang="en-US" sz="2000" u="none" dirty="0" smtClean="0">
                <a:latin typeface="Comic Sans MS" pitchFamily="66" charset="0"/>
              </a:rPr>
              <a:t>scene </a:t>
            </a:r>
            <a:r>
              <a:rPr lang="en-US" sz="2000" u="none" dirty="0" smtClean="0">
                <a:latin typeface="Comic Sans MS" pitchFamily="66" charset="0"/>
              </a:rPr>
              <a:t>reconstruction</a:t>
            </a:r>
            <a:endParaRPr lang="en-US" sz="2000" u="none" dirty="0">
              <a:latin typeface="Comic Sans MS" pitchFamily="66" charset="0"/>
            </a:endParaRPr>
          </a:p>
        </p:txBody>
      </p:sp>
      <p:sp>
        <p:nvSpPr>
          <p:cNvPr id="55" name="Text Box 4"/>
          <p:cNvSpPr txBox="1">
            <a:spLocks noChangeArrowheads="1"/>
          </p:cNvSpPr>
          <p:nvPr/>
        </p:nvSpPr>
        <p:spPr bwMode="auto">
          <a:xfrm>
            <a:off x="5857164" y="1339758"/>
            <a:ext cx="3300484" cy="400110"/>
          </a:xfrm>
          <a:prstGeom prst="rect">
            <a:avLst/>
          </a:prstGeom>
          <a:noFill/>
          <a:ln w="9525" algn="ctr">
            <a:noFill/>
            <a:miter lim="800000"/>
            <a:headEnd/>
            <a:tailEnd/>
          </a:ln>
        </p:spPr>
        <p:txBody>
          <a:bodyPr wrap="square">
            <a:spAutoFit/>
          </a:bodyPr>
          <a:lstStyle/>
          <a:p>
            <a:pPr eaLnBrk="0" hangingPunct="0"/>
            <a:r>
              <a:rPr lang="en-US" sz="2000" u="none" dirty="0" smtClean="0">
                <a:latin typeface="Comic Sans MS" pitchFamily="66" charset="0"/>
              </a:rPr>
              <a:t>Object class recognition</a:t>
            </a:r>
            <a:endParaRPr lang="en-US" sz="2000" u="none" dirty="0">
              <a:latin typeface="Comic Sans MS" pitchFamily="66" charset="0"/>
            </a:endParaRPr>
          </a:p>
        </p:txBody>
      </p:sp>
      <p:sp>
        <p:nvSpPr>
          <p:cNvPr id="56" name="Text Box 4"/>
          <p:cNvSpPr txBox="1">
            <a:spLocks noChangeArrowheads="1"/>
          </p:cNvSpPr>
          <p:nvPr/>
        </p:nvSpPr>
        <p:spPr bwMode="auto">
          <a:xfrm>
            <a:off x="495868" y="4576555"/>
            <a:ext cx="2520287" cy="400110"/>
          </a:xfrm>
          <a:prstGeom prst="rect">
            <a:avLst/>
          </a:prstGeom>
          <a:noFill/>
          <a:ln w="9525" algn="ctr">
            <a:noFill/>
            <a:miter lim="800000"/>
            <a:headEnd/>
            <a:tailEnd/>
          </a:ln>
        </p:spPr>
        <p:txBody>
          <a:bodyPr wrap="square">
            <a:spAutoFit/>
          </a:bodyPr>
          <a:lstStyle/>
          <a:p>
            <a:pPr eaLnBrk="0" hangingPunct="0"/>
            <a:r>
              <a:rPr lang="en-US" sz="2000" u="none" dirty="0" smtClean="0">
                <a:latin typeface="Comic Sans MS" pitchFamily="66" charset="0"/>
              </a:rPr>
              <a:t>Face recognition</a:t>
            </a:r>
            <a:endParaRPr lang="en-US" sz="2000" u="none" dirty="0">
              <a:latin typeface="Comic Sans MS" pitchFamily="66" charset="0"/>
            </a:endParaRPr>
          </a:p>
        </p:txBody>
      </p:sp>
      <p:sp>
        <p:nvSpPr>
          <p:cNvPr id="58" name="Text Box 4"/>
          <p:cNvSpPr txBox="1">
            <a:spLocks noChangeArrowheads="1"/>
          </p:cNvSpPr>
          <p:nvPr/>
        </p:nvSpPr>
        <p:spPr bwMode="auto">
          <a:xfrm>
            <a:off x="3473359" y="4578828"/>
            <a:ext cx="2520287" cy="400110"/>
          </a:xfrm>
          <a:prstGeom prst="rect">
            <a:avLst/>
          </a:prstGeom>
          <a:noFill/>
          <a:ln w="9525" algn="ctr">
            <a:noFill/>
            <a:miter lim="800000"/>
            <a:headEnd/>
            <a:tailEnd/>
          </a:ln>
        </p:spPr>
        <p:txBody>
          <a:bodyPr wrap="square">
            <a:spAutoFit/>
          </a:bodyPr>
          <a:lstStyle/>
          <a:p>
            <a:pPr eaLnBrk="0" hangingPunct="0"/>
            <a:r>
              <a:rPr lang="en-US" sz="2000" u="none" dirty="0" smtClean="0">
                <a:latin typeface="Comic Sans MS" pitchFamily="66" charset="0"/>
              </a:rPr>
              <a:t>Action recognition</a:t>
            </a:r>
            <a:endParaRPr lang="en-US" sz="2000" u="none" dirty="0">
              <a:latin typeface="Comic Sans MS" pitchFamily="66" charset="0"/>
            </a:endParaRPr>
          </a:p>
        </p:txBody>
      </p:sp>
      <p:pic>
        <p:nvPicPr>
          <p:cNvPr id="199683" name="Picture 3" descr="C:\Temp\frame0.png"/>
          <p:cNvPicPr>
            <a:picLocks noChangeAspect="1" noChangeArrowheads="1"/>
          </p:cNvPicPr>
          <p:nvPr/>
        </p:nvPicPr>
        <p:blipFill>
          <a:blip r:embed="rId7" cstate="print"/>
          <a:srcRect l="10205" r="8203"/>
          <a:stretch>
            <a:fillRect/>
          </a:stretch>
        </p:blipFill>
        <p:spPr bwMode="auto">
          <a:xfrm>
            <a:off x="3630305" y="5036173"/>
            <a:ext cx="2293272" cy="1623934"/>
          </a:xfrm>
          <a:prstGeom prst="rect">
            <a:avLst/>
          </a:prstGeom>
          <a:noFill/>
        </p:spPr>
      </p:pic>
      <p:sp>
        <p:nvSpPr>
          <p:cNvPr id="60" name="ZoneTexte 61"/>
          <p:cNvSpPr txBox="1">
            <a:spLocks noChangeArrowheads="1"/>
          </p:cNvSpPr>
          <p:nvPr/>
        </p:nvSpPr>
        <p:spPr bwMode="auto">
          <a:xfrm>
            <a:off x="4640833" y="6373695"/>
            <a:ext cx="841897" cy="307777"/>
          </a:xfrm>
          <a:prstGeom prst="rect">
            <a:avLst/>
          </a:prstGeom>
          <a:noFill/>
          <a:ln w="9525">
            <a:noFill/>
            <a:miter lim="800000"/>
            <a:headEnd/>
            <a:tailEnd/>
          </a:ln>
        </p:spPr>
        <p:txBody>
          <a:bodyPr wrap="none">
            <a:spAutoFit/>
          </a:bodyPr>
          <a:lstStyle/>
          <a:p>
            <a:r>
              <a:rPr lang="en-US" sz="1400" u="none" dirty="0" smtClean="0"/>
              <a:t>Drinking</a:t>
            </a:r>
            <a:endParaRPr lang="fr-FR" sz="1400" u="none" dirty="0"/>
          </a:p>
        </p:txBody>
      </p:sp>
      <p:sp>
        <p:nvSpPr>
          <p:cNvPr id="61" name="AutoShape 12"/>
          <p:cNvSpPr>
            <a:spLocks noChangeArrowheads="1"/>
          </p:cNvSpPr>
          <p:nvPr/>
        </p:nvSpPr>
        <p:spPr bwMode="auto">
          <a:xfrm rot="3933897" flipV="1">
            <a:off x="4275072" y="4167995"/>
            <a:ext cx="457200" cy="254083"/>
          </a:xfrm>
          <a:prstGeom prst="rightArrow">
            <a:avLst>
              <a:gd name="adj1" fmla="val 50000"/>
              <a:gd name="adj2" fmla="val 50000"/>
            </a:avLst>
          </a:prstGeom>
          <a:solidFill>
            <a:srgbClr val="99CC00"/>
          </a:solidFill>
          <a:ln w="9525" algn="ctr">
            <a:solidFill>
              <a:schemeClr val="tx1"/>
            </a:solidFill>
            <a:miter lim="800000"/>
            <a:headEnd/>
            <a:tailEnd/>
          </a:ln>
          <a:effectLst/>
        </p:spPr>
        <p:txBody>
          <a:bodyPr wrap="none" anchor="ctr"/>
          <a:lstStyle/>
          <a:p>
            <a:endParaRPr lang="fr-FR"/>
          </a:p>
        </p:txBody>
      </p:sp>
      <p:sp>
        <p:nvSpPr>
          <p:cNvPr id="62" name="AutoShape 12"/>
          <p:cNvSpPr>
            <a:spLocks noChangeArrowheads="1"/>
          </p:cNvSpPr>
          <p:nvPr/>
        </p:nvSpPr>
        <p:spPr bwMode="auto">
          <a:xfrm rot="5400000" flipV="1">
            <a:off x="1424964" y="4197566"/>
            <a:ext cx="457200" cy="254083"/>
          </a:xfrm>
          <a:prstGeom prst="rightArrow">
            <a:avLst>
              <a:gd name="adj1" fmla="val 50000"/>
              <a:gd name="adj2" fmla="val 50000"/>
            </a:avLst>
          </a:prstGeom>
          <a:solidFill>
            <a:srgbClr val="99CC00"/>
          </a:solidFill>
          <a:ln w="9525" algn="ctr">
            <a:solidFill>
              <a:schemeClr val="tx1"/>
            </a:solidFill>
            <a:miter lim="800000"/>
            <a:headEnd/>
            <a:tailEnd/>
          </a:ln>
          <a:effectLst/>
        </p:spPr>
        <p:txBody>
          <a:bodyPr wrap="none" anchor="ctr"/>
          <a:lstStyle/>
          <a:p>
            <a:endParaRPr lang="fr-FR"/>
          </a:p>
        </p:txBody>
      </p:sp>
      <p:pic>
        <p:nvPicPr>
          <p:cNvPr id="20" name="Picture 8" descr="nskulla-input"/>
          <p:cNvPicPr>
            <a:picLocks noChangeAspect="1" noChangeArrowheads="1"/>
          </p:cNvPicPr>
          <p:nvPr/>
        </p:nvPicPr>
        <p:blipFill>
          <a:blip r:embed="rId8" cstate="print"/>
          <a:srcRect b="14120"/>
          <a:stretch>
            <a:fillRect/>
          </a:stretch>
        </p:blipFill>
        <p:spPr bwMode="auto">
          <a:xfrm>
            <a:off x="6181761" y="4606771"/>
            <a:ext cx="2628212" cy="2053337"/>
          </a:xfrm>
          <a:prstGeom prst="rect">
            <a:avLst/>
          </a:prstGeom>
          <a:noFill/>
          <a:ln w="9525">
            <a:noFill/>
            <a:miter lim="800000"/>
            <a:headEnd/>
            <a:tailEnd/>
          </a:ln>
        </p:spPr>
      </p:pic>
      <p:sp>
        <p:nvSpPr>
          <p:cNvPr id="21" name="ZoneTexte 20"/>
          <p:cNvSpPr txBox="1"/>
          <p:nvPr/>
        </p:nvSpPr>
        <p:spPr>
          <a:xfrm>
            <a:off x="354842" y="5029168"/>
            <a:ext cx="2590774" cy="369332"/>
          </a:xfrm>
          <a:prstGeom prst="rect">
            <a:avLst/>
          </a:prstGeom>
          <a:noFill/>
        </p:spPr>
        <p:txBody>
          <a:bodyPr wrap="none" rtlCol="0">
            <a:spAutoFit/>
          </a:bodyPr>
          <a:lstStyle/>
          <a:p>
            <a:r>
              <a:rPr lang="en-US" u="none" dirty="0" smtClean="0">
                <a:latin typeface="Comic Sans MS" pitchFamily="66" charset="0"/>
              </a:rPr>
              <a:t>(</a:t>
            </a:r>
            <a:r>
              <a:rPr lang="en-US" u="none" dirty="0" err="1" smtClean="0">
                <a:latin typeface="Comic Sans MS" pitchFamily="66" charset="0"/>
              </a:rPr>
              <a:t>Sivic</a:t>
            </a:r>
            <a:r>
              <a:rPr lang="en-US" u="none" dirty="0" smtClean="0">
                <a:latin typeface="Comic Sans MS" pitchFamily="66" charset="0"/>
              </a:rPr>
              <a:t> &amp; Zisserman’03)</a:t>
            </a:r>
            <a:endParaRPr lang="fr-FR" u="none" dirty="0">
              <a:latin typeface="Comic Sans MS" pitchFamily="66" charset="0"/>
            </a:endParaRPr>
          </a:p>
        </p:txBody>
      </p:sp>
      <p:sp>
        <p:nvSpPr>
          <p:cNvPr id="22" name="ZoneTexte 21"/>
          <p:cNvSpPr txBox="1"/>
          <p:nvPr/>
        </p:nvSpPr>
        <p:spPr>
          <a:xfrm>
            <a:off x="3632634" y="5031440"/>
            <a:ext cx="2291012" cy="369332"/>
          </a:xfrm>
          <a:prstGeom prst="rect">
            <a:avLst/>
          </a:prstGeom>
          <a:noFill/>
        </p:spPr>
        <p:txBody>
          <a:bodyPr wrap="none" rtlCol="0">
            <a:spAutoFit/>
          </a:bodyPr>
          <a:lstStyle/>
          <a:p>
            <a:r>
              <a:rPr lang="en-US" u="none" dirty="0" smtClean="0">
                <a:latin typeface="Comic Sans MS" pitchFamily="66" charset="0"/>
              </a:rPr>
              <a:t>(Laptev &amp; Perez’07)</a:t>
            </a:r>
            <a:endParaRPr lang="fr-FR" u="none" dirty="0">
              <a:latin typeface="Comic Sans MS" pitchFamily="66" charset="0"/>
            </a:endParaRPr>
          </a:p>
        </p:txBody>
      </p:sp>
      <p:sp>
        <p:nvSpPr>
          <p:cNvPr id="23" name="ZoneTexte 22"/>
          <p:cNvSpPr txBox="1"/>
          <p:nvPr/>
        </p:nvSpPr>
        <p:spPr>
          <a:xfrm>
            <a:off x="6214378" y="4637920"/>
            <a:ext cx="2585964" cy="369332"/>
          </a:xfrm>
          <a:prstGeom prst="rect">
            <a:avLst/>
          </a:prstGeom>
          <a:noFill/>
        </p:spPr>
        <p:txBody>
          <a:bodyPr wrap="none" rtlCol="0">
            <a:spAutoFit/>
          </a:bodyPr>
          <a:lstStyle/>
          <a:p>
            <a:r>
              <a:rPr lang="en-US" u="none" dirty="0" smtClean="0">
                <a:solidFill>
                  <a:schemeClr val="bg2"/>
                </a:solidFill>
                <a:latin typeface="Comic Sans MS" pitchFamily="66" charset="0"/>
              </a:rPr>
              <a:t>(Furukawa &amp; Ponce’07)</a:t>
            </a:r>
            <a:endParaRPr lang="fr-FR" u="none" dirty="0">
              <a:solidFill>
                <a:schemeClr val="bg2"/>
              </a:solidFill>
              <a:latin typeface="Comic Sans MS" pitchFamily="66" charset="0"/>
            </a:endParaRPr>
          </a:p>
        </p:txBody>
      </p:sp>
    </p:spTree>
    <p:controls>
      <p:control spid="318466" name="WindowsMediaPlayer2" r:id="rId2" imgW="4809524" imgH="2857899"/>
    </p:controls>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968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4" grpId="0"/>
      <p:bldP spid="55" grpId="0"/>
      <p:bldP spid="56" grpId="0"/>
      <p:bldP spid="58" grpId="0"/>
      <p:bldP spid="60" grpId="0"/>
      <p:bldP spid="61" grpId="0" animBg="1"/>
      <p:bldP spid="62" grpId="0" animBg="1"/>
      <p:bldP spid="21" grpId="0"/>
      <p:bldP spid="22"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8" name="Text Box 6"/>
          <p:cNvSpPr txBox="1">
            <a:spLocks noChangeArrowheads="1"/>
          </p:cNvSpPr>
          <p:nvPr/>
        </p:nvSpPr>
        <p:spPr bwMode="auto">
          <a:xfrm>
            <a:off x="683438" y="100013"/>
            <a:ext cx="7683514" cy="1077218"/>
          </a:xfrm>
          <a:prstGeom prst="rect">
            <a:avLst/>
          </a:prstGeom>
          <a:noFill/>
          <a:ln w="9525" algn="ctr">
            <a:noFill/>
            <a:miter lim="800000"/>
            <a:headEnd/>
            <a:tailEnd/>
          </a:ln>
        </p:spPr>
        <p:txBody>
          <a:bodyPr wrap="none">
            <a:spAutoFit/>
          </a:bodyPr>
          <a:lstStyle/>
          <a:p>
            <a:pPr algn="ctr" eaLnBrk="0" hangingPunct="0"/>
            <a:r>
              <a:rPr lang="en-US" sz="3600" u="none" dirty="0" smtClean="0">
                <a:solidFill>
                  <a:schemeClr val="tx2"/>
                </a:solidFill>
                <a:latin typeface="Comic Sans MS" pitchFamily="66" charset="0"/>
              </a:rPr>
              <a:t>Online sparse matrix factorization</a:t>
            </a:r>
            <a:endParaRPr lang="en-US" sz="3600" u="none" dirty="0">
              <a:solidFill>
                <a:schemeClr val="tx2"/>
              </a:solidFill>
              <a:latin typeface="Comic Sans MS" pitchFamily="66" charset="0"/>
            </a:endParaRPr>
          </a:p>
          <a:p>
            <a:pPr algn="ctr" eaLnBrk="0" hangingPunct="0"/>
            <a:r>
              <a:rPr lang="en-US" sz="2800" u="none" dirty="0">
                <a:latin typeface="Comic Sans MS" pitchFamily="66" charset="0"/>
              </a:rPr>
              <a:t>(</a:t>
            </a:r>
            <a:r>
              <a:rPr lang="en-US" sz="2800" u="none" dirty="0" err="1">
                <a:latin typeface="Comic Sans MS" pitchFamily="66" charset="0"/>
              </a:rPr>
              <a:t>Mairal</a:t>
            </a:r>
            <a:r>
              <a:rPr lang="en-US" sz="2800" u="none" dirty="0">
                <a:latin typeface="Comic Sans MS" pitchFamily="66" charset="0"/>
              </a:rPr>
              <a:t>, </a:t>
            </a:r>
            <a:r>
              <a:rPr lang="en-US" sz="2800" u="none" dirty="0" smtClean="0">
                <a:latin typeface="Comic Sans MS" pitchFamily="66" charset="0"/>
              </a:rPr>
              <a:t>Bach</a:t>
            </a:r>
            <a:r>
              <a:rPr lang="en-US" sz="2800" u="none" dirty="0">
                <a:latin typeface="Comic Sans MS" pitchFamily="66" charset="0"/>
              </a:rPr>
              <a:t>, </a:t>
            </a:r>
            <a:r>
              <a:rPr lang="en-US" sz="2800" u="none" dirty="0" smtClean="0">
                <a:latin typeface="Comic Sans MS" pitchFamily="66" charset="0"/>
              </a:rPr>
              <a:t>Ponce</a:t>
            </a:r>
            <a:r>
              <a:rPr lang="en-US" sz="2800" u="none" dirty="0">
                <a:latin typeface="Comic Sans MS" pitchFamily="66" charset="0"/>
              </a:rPr>
              <a:t>, </a:t>
            </a:r>
            <a:r>
              <a:rPr lang="en-US" sz="2800" u="none" dirty="0" err="1" smtClean="0">
                <a:latin typeface="Comic Sans MS" pitchFamily="66" charset="0"/>
              </a:rPr>
              <a:t>Sapiro</a:t>
            </a:r>
            <a:r>
              <a:rPr lang="en-US" sz="2800" u="none" dirty="0" smtClean="0">
                <a:latin typeface="Comic Sans MS" pitchFamily="66" charset="0"/>
              </a:rPr>
              <a:t>, ICML’09)</a:t>
            </a:r>
            <a:endParaRPr lang="en-US" sz="2800" u="none" dirty="0">
              <a:latin typeface="Comic Sans MS" pitchFamily="66" charset="0"/>
            </a:endParaRPr>
          </a:p>
        </p:txBody>
      </p:sp>
      <p:sp>
        <p:nvSpPr>
          <p:cNvPr id="8" name="ZoneTexte 7"/>
          <p:cNvSpPr txBox="1"/>
          <p:nvPr/>
        </p:nvSpPr>
        <p:spPr>
          <a:xfrm>
            <a:off x="316169" y="1585387"/>
            <a:ext cx="8454559" cy="1077218"/>
          </a:xfrm>
          <a:prstGeom prst="rect">
            <a:avLst/>
          </a:prstGeom>
          <a:noFill/>
        </p:spPr>
        <p:txBody>
          <a:bodyPr wrap="none" rtlCol="0">
            <a:spAutoFit/>
          </a:bodyPr>
          <a:lstStyle/>
          <a:p>
            <a:r>
              <a:rPr lang="en-US" sz="2800" u="none" dirty="0" smtClean="0">
                <a:solidFill>
                  <a:schemeClr val="accent2"/>
                </a:solidFill>
                <a:latin typeface="Comic Sans MS" pitchFamily="66" charset="0"/>
              </a:rPr>
              <a:t>Problem:</a:t>
            </a:r>
          </a:p>
          <a:p>
            <a:r>
              <a:rPr lang="en-US" sz="2800" u="none" dirty="0" smtClean="0">
                <a:latin typeface="Times New Roman"/>
              </a:rPr>
              <a:t>     min </a:t>
            </a:r>
            <a:r>
              <a:rPr lang="en-US" sz="2800" u="none" baseline="-25000" dirty="0" smtClean="0">
                <a:latin typeface="Comic Sans MS"/>
              </a:rPr>
              <a:t>D</a:t>
            </a:r>
            <a:r>
              <a:rPr lang="az-Cyrl-AZ" sz="2800" u="none" baseline="-25000" dirty="0" smtClean="0">
                <a:latin typeface="Comic Sans MS"/>
              </a:rPr>
              <a:t>є</a:t>
            </a:r>
            <a:r>
              <a:rPr lang="en-US" sz="2800" u="none" baseline="-25000" dirty="0" smtClean="0">
                <a:latin typeface="Comic Sans MS"/>
              </a:rPr>
              <a:t>C,</a:t>
            </a:r>
            <a:r>
              <a:rPr lang="en-US" sz="2800" u="none" baseline="-25000" dirty="0" smtClean="0">
                <a:latin typeface="cmmi10"/>
              </a:rPr>
              <a:t>®</a:t>
            </a:r>
            <a:r>
              <a:rPr lang="en-US" sz="2800" u="none" baseline="-50000" dirty="0" smtClean="0">
                <a:latin typeface="cmmi10"/>
              </a:rPr>
              <a:t>1</a:t>
            </a:r>
            <a:r>
              <a:rPr lang="en-US" sz="2800" u="none" baseline="-25000" dirty="0" smtClean="0">
                <a:latin typeface="Comic Sans MS"/>
              </a:rPr>
              <a:t>,..., </a:t>
            </a:r>
            <a:r>
              <a:rPr lang="en-US" sz="2800" u="none" baseline="-25000" dirty="0" smtClean="0">
                <a:latin typeface="cmmi10"/>
              </a:rPr>
              <a:t>®</a:t>
            </a:r>
            <a:r>
              <a:rPr lang="en-US" sz="2800" u="none" baseline="-50000" dirty="0" smtClean="0">
                <a:latin typeface="cmmi10"/>
              </a:rPr>
              <a:t>n</a:t>
            </a:r>
            <a:r>
              <a:rPr lang="en-US" sz="3600" u="none" dirty="0" smtClean="0">
                <a:latin typeface="Symbol"/>
                <a:sym typeface="Symbol"/>
              </a:rPr>
              <a:t></a:t>
            </a:r>
            <a:r>
              <a:rPr lang="en-US" sz="2800" u="none" baseline="-25000" dirty="0" smtClean="0">
                <a:latin typeface="Comic Sans MS"/>
              </a:rPr>
              <a:t>1≤i≤n  </a:t>
            </a:r>
            <a:r>
              <a:rPr lang="en-US" sz="2800" u="none" dirty="0" smtClean="0">
                <a:latin typeface="Comic Sans MS" pitchFamily="66" charset="0"/>
              </a:rPr>
              <a:t>[ 1/2 | x – </a:t>
            </a:r>
            <a:r>
              <a:rPr lang="en-US" sz="2800" u="none" dirty="0" err="1" smtClean="0">
                <a:latin typeface="Comic Sans MS" pitchFamily="66" charset="0"/>
              </a:rPr>
              <a:t>D</a:t>
            </a:r>
            <a:r>
              <a:rPr lang="en-US" sz="2800" b="1" u="none" dirty="0" err="1" smtClean="0">
                <a:latin typeface="cmmi10"/>
              </a:rPr>
              <a:t>®</a:t>
            </a:r>
            <a:r>
              <a:rPr lang="en-US" sz="2800" u="none" baseline="-25000" dirty="0" err="1" smtClean="0">
                <a:latin typeface="cmmi10"/>
              </a:rPr>
              <a:t>i</a:t>
            </a:r>
            <a:r>
              <a:rPr lang="en-US" sz="2800" u="none" dirty="0" smtClean="0">
                <a:latin typeface="Comic Sans MS" pitchFamily="66" charset="0"/>
              </a:rPr>
              <a:t> |</a:t>
            </a:r>
            <a:r>
              <a:rPr lang="en-US" sz="2800" u="none" baseline="-25000" dirty="0" smtClean="0">
                <a:latin typeface="Comic Sans MS" pitchFamily="66" charset="0"/>
              </a:rPr>
              <a:t>2</a:t>
            </a:r>
            <a:r>
              <a:rPr lang="en-US" sz="2800" u="none" baseline="30000" dirty="0" smtClean="0">
                <a:latin typeface="Comic Sans MS"/>
              </a:rPr>
              <a:t>2</a:t>
            </a:r>
            <a:r>
              <a:rPr lang="en-US" sz="2800" u="none" dirty="0" smtClean="0">
                <a:latin typeface="Comic Sans MS" pitchFamily="66" charset="0"/>
              </a:rPr>
              <a:t> + </a:t>
            </a:r>
            <a:r>
              <a:rPr lang="en-US" sz="2800" u="none" dirty="0" smtClean="0">
                <a:latin typeface="cmmi10"/>
              </a:rPr>
              <a:t>¸</a:t>
            </a:r>
            <a:r>
              <a:rPr lang="en-US" sz="2800" u="none" dirty="0" smtClean="0">
                <a:latin typeface="Comic Sans MS" pitchFamily="66" charset="0"/>
              </a:rPr>
              <a:t> |</a:t>
            </a:r>
            <a:r>
              <a:rPr lang="en-US" sz="2800" b="1" u="none" dirty="0" smtClean="0">
                <a:latin typeface="cmmi10"/>
              </a:rPr>
              <a:t>®</a:t>
            </a:r>
            <a:r>
              <a:rPr lang="en-US" sz="2800" u="none" baseline="-25000" dirty="0" smtClean="0">
                <a:latin typeface="cmmi10"/>
              </a:rPr>
              <a:t>i</a:t>
            </a:r>
            <a:r>
              <a:rPr lang="en-US" sz="2800" u="none" dirty="0" smtClean="0">
                <a:latin typeface="Comic Sans MS" pitchFamily="66" charset="0"/>
              </a:rPr>
              <a:t>|</a:t>
            </a:r>
            <a:r>
              <a:rPr lang="en-US" sz="2800" u="none" baseline="-25000" dirty="0" smtClean="0">
                <a:latin typeface="Comic Sans MS"/>
              </a:rPr>
              <a:t>1</a:t>
            </a:r>
            <a:r>
              <a:rPr lang="en-US" sz="2800" u="none" dirty="0" smtClean="0">
                <a:latin typeface="Comic Sans MS"/>
              </a:rPr>
              <a:t> ]</a:t>
            </a:r>
            <a:endParaRPr lang="fr-FR" sz="2800" u="none" baseline="-25000" dirty="0">
              <a:latin typeface="Comic Sans MS"/>
            </a:endParaRPr>
          </a:p>
        </p:txBody>
      </p:sp>
      <p:sp>
        <p:nvSpPr>
          <p:cNvPr id="9" name="ZoneTexte 8"/>
          <p:cNvSpPr txBox="1"/>
          <p:nvPr/>
        </p:nvSpPr>
        <p:spPr>
          <a:xfrm>
            <a:off x="318441" y="2870571"/>
            <a:ext cx="7702750" cy="646331"/>
          </a:xfrm>
          <a:prstGeom prst="rect">
            <a:avLst/>
          </a:prstGeom>
          <a:noFill/>
        </p:spPr>
        <p:txBody>
          <a:bodyPr wrap="none" rtlCol="0">
            <a:spAutoFit/>
          </a:bodyPr>
          <a:lstStyle/>
          <a:p>
            <a:r>
              <a:rPr lang="en-US" sz="2800" u="none" dirty="0" smtClean="0">
                <a:latin typeface="Times New Roman"/>
              </a:rPr>
              <a:t>     min </a:t>
            </a:r>
            <a:r>
              <a:rPr lang="en-US" sz="2800" u="none" baseline="-25000" dirty="0" smtClean="0">
                <a:latin typeface="Comic Sans MS"/>
              </a:rPr>
              <a:t>D</a:t>
            </a:r>
            <a:r>
              <a:rPr lang="az-Cyrl-AZ" sz="2800" u="none" baseline="-25000" dirty="0" smtClean="0">
                <a:latin typeface="Comic Sans MS"/>
              </a:rPr>
              <a:t>є</a:t>
            </a:r>
            <a:r>
              <a:rPr lang="en-US" sz="2800" u="none" baseline="-25000" dirty="0" smtClean="0">
                <a:latin typeface="Comic Sans MS"/>
              </a:rPr>
              <a:t>C, A</a:t>
            </a:r>
            <a:r>
              <a:rPr lang="en-US" sz="3600" u="none" dirty="0" smtClean="0">
                <a:latin typeface="Symbol"/>
                <a:sym typeface="Symbol"/>
              </a:rPr>
              <a:t></a:t>
            </a:r>
            <a:r>
              <a:rPr lang="en-US" sz="2800" u="none" baseline="-25000" dirty="0" smtClean="0">
                <a:latin typeface="Comic Sans MS"/>
              </a:rPr>
              <a:t>1≤i≤n  </a:t>
            </a:r>
            <a:r>
              <a:rPr lang="en-US" sz="2800" u="none" dirty="0" smtClean="0">
                <a:latin typeface="Comic Sans MS" pitchFamily="66" charset="0"/>
              </a:rPr>
              <a:t>[ 1/2 | X – DA |</a:t>
            </a:r>
            <a:r>
              <a:rPr lang="en-US" sz="2800" u="none" baseline="-25000" dirty="0" smtClean="0">
                <a:latin typeface="Comic Sans MS" pitchFamily="66" charset="0"/>
              </a:rPr>
              <a:t>F</a:t>
            </a:r>
            <a:r>
              <a:rPr lang="en-US" sz="2800" u="none" baseline="30000" dirty="0" smtClean="0">
                <a:latin typeface="Comic Sans MS"/>
              </a:rPr>
              <a:t>2</a:t>
            </a:r>
            <a:r>
              <a:rPr lang="en-US" sz="2800" u="none" dirty="0" smtClean="0">
                <a:latin typeface="Comic Sans MS" pitchFamily="66" charset="0"/>
              </a:rPr>
              <a:t> + </a:t>
            </a:r>
            <a:r>
              <a:rPr lang="en-US" sz="2800" u="none" dirty="0" smtClean="0">
                <a:latin typeface="cmmi10"/>
              </a:rPr>
              <a:t>¸</a:t>
            </a:r>
            <a:r>
              <a:rPr lang="en-US" sz="2800" u="none" dirty="0" smtClean="0">
                <a:latin typeface="Comic Sans MS" pitchFamily="66" charset="0"/>
              </a:rPr>
              <a:t> |A|</a:t>
            </a:r>
            <a:r>
              <a:rPr lang="en-US" sz="2800" u="none" baseline="-25000" dirty="0" smtClean="0">
                <a:latin typeface="Comic Sans MS"/>
              </a:rPr>
              <a:t>1</a:t>
            </a:r>
            <a:r>
              <a:rPr lang="en-US" sz="2800" u="none" dirty="0" smtClean="0">
                <a:latin typeface="Comic Sans MS"/>
              </a:rPr>
              <a:t> ]</a:t>
            </a:r>
            <a:endParaRPr lang="fr-FR" sz="2800" u="none" baseline="-25000" dirty="0">
              <a:latin typeface="Comic Sans MS"/>
            </a:endParaRPr>
          </a:p>
        </p:txBody>
      </p:sp>
      <p:sp>
        <p:nvSpPr>
          <p:cNvPr id="10" name="ZoneTexte 9"/>
          <p:cNvSpPr txBox="1"/>
          <p:nvPr/>
        </p:nvSpPr>
        <p:spPr>
          <a:xfrm>
            <a:off x="302521" y="3837307"/>
            <a:ext cx="8481809" cy="2985433"/>
          </a:xfrm>
          <a:prstGeom prst="rect">
            <a:avLst/>
          </a:prstGeom>
          <a:noFill/>
        </p:spPr>
        <p:txBody>
          <a:bodyPr wrap="none" rtlCol="0">
            <a:spAutoFit/>
          </a:bodyPr>
          <a:lstStyle/>
          <a:p>
            <a:r>
              <a:rPr lang="en-US" sz="2800" u="none" dirty="0" smtClean="0">
                <a:solidFill>
                  <a:schemeClr val="accent2"/>
                </a:solidFill>
                <a:latin typeface="Comic Sans MS" pitchFamily="66" charset="0"/>
              </a:rPr>
              <a:t>Algorithm:</a:t>
            </a:r>
          </a:p>
          <a:p>
            <a:r>
              <a:rPr lang="en-US" sz="2800" u="none" dirty="0" smtClean="0">
                <a:latin typeface="Comic Sans MS" pitchFamily="66" charset="0"/>
              </a:rPr>
              <a:t>Iteratively draw one random training sample </a:t>
            </a:r>
            <a:r>
              <a:rPr lang="en-US" sz="2800" u="none" dirty="0" err="1" smtClean="0">
                <a:latin typeface="Comic Sans MS" pitchFamily="66" charset="0"/>
              </a:rPr>
              <a:t>x</a:t>
            </a:r>
            <a:r>
              <a:rPr lang="en-US" sz="2800" u="none" baseline="-25000" dirty="0" err="1" smtClean="0">
                <a:latin typeface="Comic Sans MS"/>
              </a:rPr>
              <a:t>t</a:t>
            </a:r>
          </a:p>
          <a:p>
            <a:r>
              <a:rPr lang="en-US" sz="2800" u="none" dirty="0" smtClean="0">
                <a:latin typeface="Comic Sans MS" pitchFamily="66" charset="0"/>
              </a:rPr>
              <a:t>and minimize the quadratic surrogate function:</a:t>
            </a:r>
          </a:p>
          <a:p>
            <a:r>
              <a:rPr lang="en-US" sz="2800" u="none" dirty="0" err="1" smtClean="0">
                <a:latin typeface="Comic Sans MS" pitchFamily="66" charset="0"/>
              </a:rPr>
              <a:t>g</a:t>
            </a:r>
            <a:r>
              <a:rPr lang="en-US" sz="2800" u="none" baseline="-25000" dirty="0" err="1" smtClean="0">
                <a:latin typeface="Comic Sans MS"/>
              </a:rPr>
              <a:t>t</a:t>
            </a:r>
            <a:r>
              <a:rPr lang="en-US" sz="2800" u="none" dirty="0" smtClean="0">
                <a:latin typeface="Comic Sans MS" pitchFamily="66" charset="0"/>
              </a:rPr>
              <a:t> ( D ) = 1/t </a:t>
            </a:r>
            <a:r>
              <a:rPr lang="en-US" sz="3600" u="none" dirty="0" smtClean="0">
                <a:latin typeface="Symbol"/>
                <a:sym typeface="Symbol"/>
              </a:rPr>
              <a:t></a:t>
            </a:r>
            <a:r>
              <a:rPr lang="en-US" sz="2800" u="none" baseline="-25000" dirty="0" smtClean="0">
                <a:latin typeface="Comic Sans MS"/>
              </a:rPr>
              <a:t>1≤i≤t</a:t>
            </a:r>
            <a:r>
              <a:rPr lang="en-US" sz="2800" u="none" dirty="0" smtClean="0">
                <a:latin typeface="Comic Sans MS" pitchFamily="66" charset="0"/>
              </a:rPr>
              <a:t>[ 1/2 | x – </a:t>
            </a:r>
            <a:r>
              <a:rPr lang="en-US" sz="2800" u="none" dirty="0" err="1" smtClean="0">
                <a:latin typeface="Comic Sans MS" pitchFamily="66" charset="0"/>
              </a:rPr>
              <a:t>D</a:t>
            </a:r>
            <a:r>
              <a:rPr lang="en-US" sz="2800" b="1" u="none" dirty="0" err="1" smtClean="0">
                <a:latin typeface="cmmi10"/>
              </a:rPr>
              <a:t>®</a:t>
            </a:r>
            <a:r>
              <a:rPr lang="en-US" sz="2800" u="none" baseline="-25000" dirty="0" err="1" smtClean="0">
                <a:latin typeface="cmmi10"/>
              </a:rPr>
              <a:t>i</a:t>
            </a:r>
            <a:r>
              <a:rPr lang="en-US" sz="2800" u="none" dirty="0" smtClean="0">
                <a:latin typeface="Comic Sans MS" pitchFamily="66" charset="0"/>
              </a:rPr>
              <a:t> |</a:t>
            </a:r>
            <a:r>
              <a:rPr lang="en-US" sz="2800" u="none" baseline="-25000" dirty="0" smtClean="0">
                <a:latin typeface="Comic Sans MS" pitchFamily="66" charset="0"/>
              </a:rPr>
              <a:t>2</a:t>
            </a:r>
            <a:r>
              <a:rPr lang="en-US" sz="2800" u="none" baseline="30000" dirty="0" smtClean="0">
                <a:latin typeface="Comic Sans MS"/>
              </a:rPr>
              <a:t>2</a:t>
            </a:r>
            <a:r>
              <a:rPr lang="en-US" sz="2800" u="none" dirty="0" smtClean="0">
                <a:latin typeface="Comic Sans MS" pitchFamily="66" charset="0"/>
              </a:rPr>
              <a:t> + </a:t>
            </a:r>
            <a:r>
              <a:rPr lang="en-US" sz="2800" u="none" dirty="0" smtClean="0">
                <a:latin typeface="cmmi10"/>
              </a:rPr>
              <a:t>¸</a:t>
            </a:r>
            <a:r>
              <a:rPr lang="en-US" sz="2800" u="none" dirty="0" smtClean="0">
                <a:latin typeface="Comic Sans MS" pitchFamily="66" charset="0"/>
              </a:rPr>
              <a:t> |</a:t>
            </a:r>
            <a:r>
              <a:rPr lang="en-US" sz="2800" b="1" u="none" dirty="0" smtClean="0">
                <a:latin typeface="cmmi10"/>
              </a:rPr>
              <a:t>®</a:t>
            </a:r>
            <a:r>
              <a:rPr lang="en-US" sz="2800" u="none" baseline="-25000" dirty="0" smtClean="0">
                <a:latin typeface="cmmi10"/>
              </a:rPr>
              <a:t>i</a:t>
            </a:r>
            <a:r>
              <a:rPr lang="en-US" sz="2800" u="none" dirty="0" smtClean="0">
                <a:latin typeface="Comic Sans MS" pitchFamily="66" charset="0"/>
              </a:rPr>
              <a:t>|</a:t>
            </a:r>
            <a:r>
              <a:rPr lang="en-US" sz="2800" u="none" baseline="-25000" dirty="0" smtClean="0">
                <a:latin typeface="Comic Sans MS"/>
              </a:rPr>
              <a:t>1</a:t>
            </a:r>
            <a:r>
              <a:rPr lang="en-US" sz="2800" u="none" dirty="0" smtClean="0">
                <a:latin typeface="Comic Sans MS"/>
              </a:rPr>
              <a:t> ]</a:t>
            </a:r>
          </a:p>
          <a:p>
            <a:endParaRPr lang="en-US" sz="2800" u="none" dirty="0" smtClean="0">
              <a:latin typeface="Comic Sans MS"/>
            </a:endParaRPr>
          </a:p>
          <a:p>
            <a:r>
              <a:rPr lang="en-US" sz="2000" u="none" dirty="0" smtClean="0">
                <a:latin typeface="Comic Sans MS"/>
              </a:rPr>
              <a:t>(Lars/Lasso for sparse coding, block-coordinate descent with warm </a:t>
            </a:r>
          </a:p>
          <a:p>
            <a:r>
              <a:rPr lang="en-US" sz="2000" u="none" dirty="0" smtClean="0">
                <a:latin typeface="Comic Sans MS"/>
              </a:rPr>
              <a:t> restarts for dictionary updates, mini-batch extensions, etc.)</a:t>
            </a:r>
            <a:endParaRPr lang="fr-FR" sz="2800" u="none" baseline="-25000" dirty="0">
              <a:latin typeface="Comic Sans M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8" name="Text Box 6"/>
          <p:cNvSpPr txBox="1">
            <a:spLocks noChangeArrowheads="1"/>
          </p:cNvSpPr>
          <p:nvPr/>
        </p:nvSpPr>
        <p:spPr bwMode="auto">
          <a:xfrm>
            <a:off x="683438" y="100013"/>
            <a:ext cx="7683514" cy="1077218"/>
          </a:xfrm>
          <a:prstGeom prst="rect">
            <a:avLst/>
          </a:prstGeom>
          <a:noFill/>
          <a:ln w="9525" algn="ctr">
            <a:noFill/>
            <a:miter lim="800000"/>
            <a:headEnd/>
            <a:tailEnd/>
          </a:ln>
        </p:spPr>
        <p:txBody>
          <a:bodyPr wrap="none">
            <a:spAutoFit/>
          </a:bodyPr>
          <a:lstStyle/>
          <a:p>
            <a:pPr algn="ctr" eaLnBrk="0" hangingPunct="0"/>
            <a:r>
              <a:rPr lang="en-US" sz="3600" u="none" dirty="0" smtClean="0">
                <a:solidFill>
                  <a:schemeClr val="tx2"/>
                </a:solidFill>
                <a:latin typeface="Comic Sans MS" pitchFamily="66" charset="0"/>
              </a:rPr>
              <a:t>Online sparse matrix factorization</a:t>
            </a:r>
            <a:endParaRPr lang="en-US" sz="3600" u="none" dirty="0">
              <a:solidFill>
                <a:schemeClr val="tx2"/>
              </a:solidFill>
              <a:latin typeface="Comic Sans MS" pitchFamily="66" charset="0"/>
            </a:endParaRPr>
          </a:p>
          <a:p>
            <a:pPr algn="ctr" eaLnBrk="0" hangingPunct="0"/>
            <a:r>
              <a:rPr lang="en-US" sz="2800" u="none" dirty="0">
                <a:latin typeface="Comic Sans MS" pitchFamily="66" charset="0"/>
              </a:rPr>
              <a:t>(</a:t>
            </a:r>
            <a:r>
              <a:rPr lang="en-US" sz="2800" u="none" dirty="0" err="1">
                <a:latin typeface="Comic Sans MS" pitchFamily="66" charset="0"/>
              </a:rPr>
              <a:t>Mairal</a:t>
            </a:r>
            <a:r>
              <a:rPr lang="en-US" sz="2800" u="none" dirty="0">
                <a:latin typeface="Comic Sans MS" pitchFamily="66" charset="0"/>
              </a:rPr>
              <a:t>, </a:t>
            </a:r>
            <a:r>
              <a:rPr lang="en-US" sz="2800" u="none" dirty="0" smtClean="0">
                <a:latin typeface="Comic Sans MS" pitchFamily="66" charset="0"/>
              </a:rPr>
              <a:t>Bach</a:t>
            </a:r>
            <a:r>
              <a:rPr lang="en-US" sz="2800" u="none" dirty="0">
                <a:latin typeface="Comic Sans MS" pitchFamily="66" charset="0"/>
              </a:rPr>
              <a:t>, </a:t>
            </a:r>
            <a:r>
              <a:rPr lang="en-US" sz="2800" u="none" dirty="0" smtClean="0">
                <a:latin typeface="Comic Sans MS" pitchFamily="66" charset="0"/>
              </a:rPr>
              <a:t>Ponce</a:t>
            </a:r>
            <a:r>
              <a:rPr lang="en-US" sz="2800" u="none" dirty="0">
                <a:latin typeface="Comic Sans MS" pitchFamily="66" charset="0"/>
              </a:rPr>
              <a:t>, </a:t>
            </a:r>
            <a:r>
              <a:rPr lang="en-US" sz="2800" u="none" dirty="0" err="1" smtClean="0">
                <a:latin typeface="Comic Sans MS" pitchFamily="66" charset="0"/>
              </a:rPr>
              <a:t>Sapiro</a:t>
            </a:r>
            <a:r>
              <a:rPr lang="en-US" sz="2800" u="none" dirty="0" smtClean="0">
                <a:latin typeface="Comic Sans MS" pitchFamily="66" charset="0"/>
              </a:rPr>
              <a:t>, ICML’09)</a:t>
            </a:r>
            <a:endParaRPr lang="en-US" sz="2800" u="none" dirty="0">
              <a:latin typeface="Comic Sans MS" pitchFamily="66" charset="0"/>
            </a:endParaRPr>
          </a:p>
        </p:txBody>
      </p:sp>
      <p:sp>
        <p:nvSpPr>
          <p:cNvPr id="8" name="ZoneTexte 7"/>
          <p:cNvSpPr txBox="1"/>
          <p:nvPr/>
        </p:nvSpPr>
        <p:spPr>
          <a:xfrm>
            <a:off x="166041" y="1298779"/>
            <a:ext cx="7853432" cy="2739211"/>
          </a:xfrm>
          <a:prstGeom prst="rect">
            <a:avLst/>
          </a:prstGeom>
          <a:noFill/>
        </p:spPr>
        <p:txBody>
          <a:bodyPr wrap="none" rtlCol="0">
            <a:spAutoFit/>
          </a:bodyPr>
          <a:lstStyle/>
          <a:p>
            <a:r>
              <a:rPr lang="en-US" sz="2800" u="none" dirty="0" smtClean="0">
                <a:solidFill>
                  <a:schemeClr val="accent2"/>
                </a:solidFill>
                <a:latin typeface="Comic Sans MS" pitchFamily="66" charset="0"/>
              </a:rPr>
              <a:t>Proposition: </a:t>
            </a:r>
          </a:p>
          <a:p>
            <a:r>
              <a:rPr lang="en-US" sz="2800" u="none" dirty="0" smtClean="0">
                <a:latin typeface="Comic Sans MS" pitchFamily="66" charset="0"/>
              </a:rPr>
              <a:t>Under mild assumptions, </a:t>
            </a:r>
            <a:r>
              <a:rPr lang="en-US" sz="2800" u="none" dirty="0" err="1" smtClean="0">
                <a:latin typeface="Comic Sans MS" pitchFamily="66" charset="0"/>
              </a:rPr>
              <a:t>D</a:t>
            </a:r>
            <a:r>
              <a:rPr lang="en-US" sz="2800" u="none" baseline="-25000" dirty="0" err="1" smtClean="0">
                <a:latin typeface="Comic Sans MS"/>
              </a:rPr>
              <a:t>t</a:t>
            </a:r>
            <a:r>
              <a:rPr lang="en-US" sz="2800" u="none" dirty="0" smtClean="0">
                <a:latin typeface="Comic Sans MS" pitchFamily="66" charset="0"/>
              </a:rPr>
              <a:t> converges with</a:t>
            </a:r>
          </a:p>
          <a:p>
            <a:r>
              <a:rPr lang="en-US" sz="2800" u="none" dirty="0" smtClean="0">
                <a:latin typeface="Comic Sans MS" pitchFamily="66" charset="0"/>
              </a:rPr>
              <a:t>probability one to a stationary point of the</a:t>
            </a:r>
          </a:p>
          <a:p>
            <a:r>
              <a:rPr lang="en-US" sz="2800" u="none" dirty="0" smtClean="0">
                <a:latin typeface="Comic Sans MS" pitchFamily="66" charset="0"/>
              </a:rPr>
              <a:t>dictionary learning problem.</a:t>
            </a:r>
          </a:p>
          <a:p>
            <a:endParaRPr lang="en-US" sz="2000" u="none" dirty="0" smtClean="0">
              <a:latin typeface="Comic Sans MS" pitchFamily="66" charset="0"/>
            </a:endParaRPr>
          </a:p>
          <a:p>
            <a:r>
              <a:rPr lang="en-US" sz="2000" u="none" dirty="0" smtClean="0">
                <a:latin typeface="Comic Sans MS" pitchFamily="66" charset="0"/>
              </a:rPr>
              <a:t>Proof: Convergence of empirical processes (van </a:t>
            </a:r>
            <a:r>
              <a:rPr lang="en-US" sz="2000" u="none" dirty="0" err="1" smtClean="0">
                <a:latin typeface="Comic Sans MS" pitchFamily="66" charset="0"/>
              </a:rPr>
              <a:t>der</a:t>
            </a:r>
            <a:r>
              <a:rPr lang="en-US" sz="2000" u="none" dirty="0" smtClean="0">
                <a:latin typeface="Comic Sans MS" pitchFamily="66" charset="0"/>
              </a:rPr>
              <a:t> Vaart’98)</a:t>
            </a:r>
          </a:p>
          <a:p>
            <a:r>
              <a:rPr lang="en-US" sz="2000" u="none" dirty="0" smtClean="0">
                <a:latin typeface="Comic Sans MS" pitchFamily="66" charset="0"/>
              </a:rPr>
              <a:t>and, a la Bottou’98, convergence of quasi martingales (Fisk’65).</a:t>
            </a:r>
          </a:p>
        </p:txBody>
      </p:sp>
      <p:sp>
        <p:nvSpPr>
          <p:cNvPr id="10" name="ZoneTexte 9"/>
          <p:cNvSpPr txBox="1"/>
          <p:nvPr/>
        </p:nvSpPr>
        <p:spPr>
          <a:xfrm>
            <a:off x="152393" y="4137563"/>
            <a:ext cx="9002786" cy="2677656"/>
          </a:xfrm>
          <a:prstGeom prst="rect">
            <a:avLst/>
          </a:prstGeom>
          <a:noFill/>
        </p:spPr>
        <p:txBody>
          <a:bodyPr wrap="none" rtlCol="0">
            <a:spAutoFit/>
          </a:bodyPr>
          <a:lstStyle/>
          <a:p>
            <a:r>
              <a:rPr lang="en-US" sz="2800" u="none" dirty="0" smtClean="0">
                <a:solidFill>
                  <a:schemeClr val="accent2"/>
                </a:solidFill>
                <a:latin typeface="Comic Sans MS" pitchFamily="66" charset="0"/>
              </a:rPr>
              <a:t>Extensions (submitted, JMLR’09):</a:t>
            </a:r>
          </a:p>
          <a:p>
            <a:pPr>
              <a:buFont typeface="Arial" pitchFamily="34" charset="0"/>
              <a:buChar char="•"/>
            </a:pPr>
            <a:r>
              <a:rPr lang="en-US" sz="2800" u="none" dirty="0" smtClean="0">
                <a:latin typeface="Comic Sans MS" pitchFamily="66" charset="0"/>
              </a:rPr>
              <a:t> Non negative matrix factorization (Lee &amp; Seung’01)</a:t>
            </a:r>
          </a:p>
          <a:p>
            <a:pPr>
              <a:buFont typeface="Arial" pitchFamily="34" charset="0"/>
              <a:buChar char="•"/>
            </a:pPr>
            <a:r>
              <a:rPr lang="en-US" sz="2800" u="none" dirty="0" smtClean="0">
                <a:latin typeface="Comic Sans MS" pitchFamily="66" charset="0"/>
              </a:rPr>
              <a:t> Non negative sparse coding (Hoyer’02) </a:t>
            </a:r>
          </a:p>
          <a:p>
            <a:pPr>
              <a:buFont typeface="Arial" pitchFamily="34" charset="0"/>
              <a:buChar char="•"/>
            </a:pPr>
            <a:r>
              <a:rPr lang="en-US" sz="2800" u="none" dirty="0" smtClean="0">
                <a:latin typeface="Comic Sans MS" pitchFamily="66" charset="0"/>
              </a:rPr>
              <a:t> Sparse principal component analysis (</a:t>
            </a:r>
            <a:r>
              <a:rPr lang="en-US" sz="2800" u="none" dirty="0" err="1" smtClean="0">
                <a:latin typeface="Comic Sans MS" pitchFamily="66" charset="0"/>
              </a:rPr>
              <a:t>Jolliffe</a:t>
            </a:r>
            <a:r>
              <a:rPr lang="en-US" sz="2800" u="none" dirty="0" smtClean="0">
                <a:latin typeface="Comic Sans MS" pitchFamily="66" charset="0"/>
              </a:rPr>
              <a:t> et </a:t>
            </a:r>
          </a:p>
          <a:p>
            <a:r>
              <a:rPr lang="en-US" sz="2800" u="none" dirty="0" smtClean="0">
                <a:latin typeface="Comic Sans MS" pitchFamily="66" charset="0"/>
              </a:rPr>
              <a:t>   al.’03; </a:t>
            </a:r>
            <a:r>
              <a:rPr lang="en-US" sz="2800" u="none" dirty="0" err="1" smtClean="0">
                <a:latin typeface="Comic Sans MS" pitchFamily="66" charset="0"/>
              </a:rPr>
              <a:t>Zou</a:t>
            </a:r>
            <a:r>
              <a:rPr lang="en-US" sz="2800" u="none" dirty="0" smtClean="0">
                <a:latin typeface="Comic Sans MS" pitchFamily="66" charset="0"/>
              </a:rPr>
              <a:t> et al.’06; </a:t>
            </a:r>
            <a:r>
              <a:rPr lang="en-US" sz="2800" u="none" dirty="0" err="1" smtClean="0">
                <a:latin typeface="Comic Sans MS" pitchFamily="66" charset="0"/>
              </a:rPr>
              <a:t>Zass</a:t>
            </a:r>
            <a:r>
              <a:rPr lang="en-US" sz="2800" u="none" dirty="0" smtClean="0">
                <a:latin typeface="Comic Sans MS" pitchFamily="66" charset="0"/>
              </a:rPr>
              <a:t>&amp; Shashua’07; </a:t>
            </a:r>
          </a:p>
          <a:p>
            <a:r>
              <a:rPr lang="en-US" sz="2800" u="none" dirty="0" smtClean="0">
                <a:latin typeface="Comic Sans MS" pitchFamily="66" charset="0"/>
              </a:rPr>
              <a:t>   </a:t>
            </a:r>
            <a:r>
              <a:rPr lang="en-US" sz="2800" u="none" dirty="0" err="1" smtClean="0">
                <a:latin typeface="Comic Sans MS" pitchFamily="66" charset="0"/>
              </a:rPr>
              <a:t>d’Aspremont</a:t>
            </a:r>
            <a:r>
              <a:rPr lang="en-US" sz="2800" u="none" dirty="0" smtClean="0">
                <a:latin typeface="Comic Sans MS" pitchFamily="66" charset="0"/>
              </a:rPr>
              <a:t> et al.’08; Witten et al.’09)</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1992659" y="100013"/>
            <a:ext cx="5211358" cy="646331"/>
          </a:xfrm>
          <a:prstGeom prst="rect">
            <a:avLst/>
          </a:prstGeom>
          <a:noFill/>
          <a:ln w="9525" algn="ctr">
            <a:noFill/>
            <a:miter lim="800000"/>
            <a:headEnd/>
            <a:tailEnd/>
          </a:ln>
        </p:spPr>
        <p:txBody>
          <a:bodyPr wrap="none">
            <a:spAutoFit/>
          </a:bodyPr>
          <a:lstStyle/>
          <a:p>
            <a:pPr algn="ctr" eaLnBrk="0" hangingPunct="0"/>
            <a:r>
              <a:rPr lang="en-US" sz="3600" u="none" dirty="0" smtClean="0">
                <a:solidFill>
                  <a:schemeClr val="tx2"/>
                </a:solidFill>
                <a:latin typeface="Comic Sans MS" pitchFamily="66" charset="0"/>
              </a:rPr>
              <a:t>Performance evaluation</a:t>
            </a:r>
            <a:endParaRPr lang="en-US" sz="2800" u="none" dirty="0">
              <a:latin typeface="Comic Sans MS" pitchFamily="66" charset="0"/>
            </a:endParaRPr>
          </a:p>
        </p:txBody>
      </p:sp>
      <p:sp>
        <p:nvSpPr>
          <p:cNvPr id="3" name="ZoneTexte 2"/>
          <p:cNvSpPr txBox="1"/>
          <p:nvPr/>
        </p:nvSpPr>
        <p:spPr>
          <a:xfrm>
            <a:off x="179689" y="862043"/>
            <a:ext cx="7968948" cy="3046988"/>
          </a:xfrm>
          <a:prstGeom prst="rect">
            <a:avLst/>
          </a:prstGeom>
          <a:noFill/>
        </p:spPr>
        <p:txBody>
          <a:bodyPr wrap="none" rtlCol="0">
            <a:spAutoFit/>
          </a:bodyPr>
          <a:lstStyle/>
          <a:p>
            <a:r>
              <a:rPr lang="en-US" sz="2400" u="none" dirty="0" smtClean="0">
                <a:solidFill>
                  <a:schemeClr val="accent2"/>
                </a:solidFill>
                <a:latin typeface="Comic Sans MS" pitchFamily="66" charset="0"/>
              </a:rPr>
              <a:t>Three datasets constructed from 1,250,000 Pascal’06 </a:t>
            </a:r>
          </a:p>
          <a:p>
            <a:r>
              <a:rPr lang="en-US" sz="2400" u="none" dirty="0" smtClean="0">
                <a:solidFill>
                  <a:schemeClr val="accent2"/>
                </a:solidFill>
                <a:latin typeface="Comic Sans MS" pitchFamily="66" charset="0"/>
              </a:rPr>
              <a:t>patches (1,000,000 for training, 250,000 for testing):</a:t>
            </a:r>
          </a:p>
          <a:p>
            <a:pPr>
              <a:buFont typeface="Arial" pitchFamily="34" charset="0"/>
              <a:buChar char="•"/>
            </a:pPr>
            <a:r>
              <a:rPr lang="en-US" sz="2400" u="none" dirty="0" smtClean="0">
                <a:latin typeface="Comic Sans MS" pitchFamily="66" charset="0"/>
              </a:rPr>
              <a:t> A: 8</a:t>
            </a:r>
            <a:r>
              <a:rPr lang="en-US" sz="2400" u="none" dirty="0" smtClean="0">
                <a:latin typeface="cmsy10"/>
              </a:rPr>
              <a:t>£</a:t>
            </a:r>
            <a:r>
              <a:rPr lang="en-US" sz="2400" u="none" dirty="0" smtClean="0">
                <a:latin typeface="Comic Sans MS" pitchFamily="66" charset="0"/>
              </a:rPr>
              <a:t>8 </a:t>
            </a:r>
            <a:r>
              <a:rPr lang="en-US" sz="2400" u="none" dirty="0" err="1" smtClean="0">
                <a:latin typeface="Comic Sans MS" pitchFamily="66" charset="0"/>
              </a:rPr>
              <a:t>b&amp;w</a:t>
            </a:r>
            <a:r>
              <a:rPr lang="en-US" sz="2400" u="none" dirty="0" smtClean="0">
                <a:latin typeface="Comic Sans MS" pitchFamily="66" charset="0"/>
              </a:rPr>
              <a:t> patches, 256 atoms.</a:t>
            </a:r>
          </a:p>
          <a:p>
            <a:pPr>
              <a:buFont typeface="Arial" pitchFamily="34" charset="0"/>
              <a:buChar char="•"/>
            </a:pPr>
            <a:r>
              <a:rPr lang="en-US" sz="2400" u="none" dirty="0" smtClean="0">
                <a:latin typeface="Comic Sans MS" pitchFamily="66" charset="0"/>
              </a:rPr>
              <a:t> B: 12</a:t>
            </a:r>
            <a:r>
              <a:rPr lang="en-US" sz="2400" u="none" dirty="0" smtClean="0">
                <a:latin typeface="cmsy10"/>
              </a:rPr>
              <a:t>£</a:t>
            </a:r>
            <a:r>
              <a:rPr lang="en-US" sz="2400" u="none" dirty="0" smtClean="0">
                <a:latin typeface="Comic Sans MS" pitchFamily="66" charset="0"/>
              </a:rPr>
              <a:t>16</a:t>
            </a:r>
            <a:r>
              <a:rPr lang="en-US" sz="2400" u="none" dirty="0" smtClean="0">
                <a:latin typeface="cmsy10"/>
              </a:rPr>
              <a:t>£</a:t>
            </a:r>
            <a:r>
              <a:rPr lang="en-US" sz="2400" u="none" dirty="0" smtClean="0">
                <a:latin typeface="Comic Sans MS" pitchFamily="66" charset="0"/>
              </a:rPr>
              <a:t>3 color patches, 512 atoms.</a:t>
            </a:r>
          </a:p>
          <a:p>
            <a:pPr>
              <a:buFont typeface="Arial" pitchFamily="34" charset="0"/>
              <a:buChar char="•"/>
            </a:pPr>
            <a:r>
              <a:rPr lang="en-US" sz="2400" u="none" dirty="0" smtClean="0">
                <a:latin typeface="Comic Sans MS" pitchFamily="66" charset="0"/>
              </a:rPr>
              <a:t> C: 16</a:t>
            </a:r>
            <a:r>
              <a:rPr lang="en-US" sz="2400" u="none" dirty="0" smtClean="0">
                <a:latin typeface="cmsy10"/>
              </a:rPr>
              <a:t>£</a:t>
            </a:r>
            <a:r>
              <a:rPr lang="en-US" sz="2400" u="none" dirty="0" smtClean="0">
                <a:latin typeface="Comic Sans MS" pitchFamily="66" charset="0"/>
              </a:rPr>
              <a:t>16 </a:t>
            </a:r>
            <a:r>
              <a:rPr lang="en-US" sz="2400" u="none" dirty="0" err="1" smtClean="0">
                <a:latin typeface="Comic Sans MS" pitchFamily="66" charset="0"/>
              </a:rPr>
              <a:t>b&amp;w</a:t>
            </a:r>
            <a:r>
              <a:rPr lang="en-US" sz="2400" u="none" dirty="0" smtClean="0">
                <a:latin typeface="Comic Sans MS" pitchFamily="66" charset="0"/>
              </a:rPr>
              <a:t> patches, 1024 atoms.</a:t>
            </a:r>
          </a:p>
          <a:p>
            <a:r>
              <a:rPr lang="en-US" sz="2400" u="none" dirty="0" smtClean="0">
                <a:solidFill>
                  <a:schemeClr val="accent2"/>
                </a:solidFill>
                <a:latin typeface="Comic Sans MS" pitchFamily="66" charset="0"/>
              </a:rPr>
              <a:t>Two variants of our algorithm: </a:t>
            </a:r>
            <a:endParaRPr lang="en-US" sz="2400" u="none" dirty="0" smtClean="0">
              <a:latin typeface="Comic Sans MS" pitchFamily="66" charset="0"/>
            </a:endParaRPr>
          </a:p>
          <a:p>
            <a:pPr>
              <a:buFont typeface="Arial" pitchFamily="34" charset="0"/>
              <a:buChar char="•"/>
            </a:pPr>
            <a:r>
              <a:rPr lang="en-US" sz="2400" u="none" dirty="0" smtClean="0">
                <a:latin typeface="Comic Sans MS" pitchFamily="66" charset="0"/>
              </a:rPr>
              <a:t> Online version with different choices of parameters.</a:t>
            </a:r>
          </a:p>
          <a:p>
            <a:pPr>
              <a:buFont typeface="Arial" pitchFamily="34" charset="0"/>
              <a:buChar char="•"/>
            </a:pPr>
            <a:r>
              <a:rPr lang="en-US" sz="2400" u="none" dirty="0" smtClean="0">
                <a:latin typeface="Comic Sans MS" pitchFamily="66" charset="0"/>
              </a:rPr>
              <a:t> Batch version on different subsets of training data.</a:t>
            </a:r>
          </a:p>
        </p:txBody>
      </p:sp>
      <p:sp>
        <p:nvSpPr>
          <p:cNvPr id="5" name="ZoneTexte 4"/>
          <p:cNvSpPr txBox="1"/>
          <p:nvPr/>
        </p:nvSpPr>
        <p:spPr>
          <a:xfrm>
            <a:off x="192776" y="4514112"/>
            <a:ext cx="2395207" cy="461665"/>
          </a:xfrm>
          <a:prstGeom prst="rect">
            <a:avLst/>
          </a:prstGeom>
          <a:noFill/>
        </p:spPr>
        <p:txBody>
          <a:bodyPr wrap="none" rtlCol="0">
            <a:spAutoFit/>
          </a:bodyPr>
          <a:lstStyle/>
          <a:p>
            <a:r>
              <a:rPr lang="en-US" sz="2400" u="none" dirty="0" smtClean="0">
                <a:solidFill>
                  <a:srgbClr val="0066FF"/>
                </a:solidFill>
                <a:latin typeface="Comic Sans MS" pitchFamily="66" charset="0"/>
              </a:rPr>
              <a:t>Online </a:t>
            </a:r>
            <a:r>
              <a:rPr lang="en-US" sz="2400" u="none" dirty="0" err="1" smtClean="0">
                <a:latin typeface="Comic Sans MS" pitchFamily="66" charset="0"/>
              </a:rPr>
              <a:t>vs</a:t>
            </a:r>
            <a:r>
              <a:rPr lang="en-US" sz="2400" u="none" dirty="0" smtClean="0">
                <a:latin typeface="Comic Sans MS" pitchFamily="66" charset="0"/>
              </a:rPr>
              <a:t> </a:t>
            </a:r>
            <a:r>
              <a:rPr lang="en-US" sz="2400" u="none" dirty="0" smtClean="0">
                <a:solidFill>
                  <a:srgbClr val="FF0000"/>
                </a:solidFill>
                <a:latin typeface="Comic Sans MS" pitchFamily="66" charset="0"/>
              </a:rPr>
              <a:t>batch</a:t>
            </a:r>
            <a:endParaRPr lang="fr-FR" sz="2400" u="none" dirty="0">
              <a:solidFill>
                <a:srgbClr val="FF0000"/>
              </a:solidFill>
              <a:latin typeface="Comic Sans MS" pitchFamily="66" charset="0"/>
            </a:endParaRPr>
          </a:p>
        </p:txBody>
      </p:sp>
      <p:grpSp>
        <p:nvGrpSpPr>
          <p:cNvPr id="4" name="Group 5"/>
          <p:cNvGrpSpPr/>
          <p:nvPr/>
        </p:nvGrpSpPr>
        <p:grpSpPr>
          <a:xfrm>
            <a:off x="3265722" y="3924300"/>
            <a:ext cx="5605153" cy="1455222"/>
            <a:chOff x="0" y="1638300"/>
            <a:chExt cx="9144000" cy="2451100"/>
          </a:xfrm>
        </p:grpSpPr>
        <p:pic>
          <p:nvPicPr>
            <p:cNvPr id="7" name="Picture 2"/>
            <p:cNvPicPr>
              <a:picLocks noChangeAspect="1" noChangeArrowheads="1"/>
            </p:cNvPicPr>
            <p:nvPr/>
          </p:nvPicPr>
          <p:blipFill>
            <a:blip r:embed="rId3"/>
            <a:srcRect l="1426" t="66985" r="50275"/>
            <a:stretch>
              <a:fillRect/>
            </a:stretch>
          </p:blipFill>
          <p:spPr bwMode="auto">
            <a:xfrm>
              <a:off x="6032500" y="1638300"/>
              <a:ext cx="3111500" cy="2451100"/>
            </a:xfrm>
            <a:prstGeom prst="rect">
              <a:avLst/>
            </a:prstGeom>
            <a:noFill/>
            <a:ln w="9525">
              <a:noFill/>
              <a:miter lim="800000"/>
              <a:headEnd/>
              <a:tailEnd/>
            </a:ln>
            <a:effectLst/>
          </p:spPr>
        </p:pic>
        <p:pic>
          <p:nvPicPr>
            <p:cNvPr id="8" name="Picture 7"/>
            <p:cNvPicPr>
              <a:picLocks noChangeAspect="1" noChangeArrowheads="1"/>
            </p:cNvPicPr>
            <p:nvPr/>
          </p:nvPicPr>
          <p:blipFill>
            <a:blip r:embed="rId3"/>
            <a:srcRect l="1637" t="33916" r="50970" b="32909"/>
            <a:stretch>
              <a:fillRect/>
            </a:stretch>
          </p:blipFill>
          <p:spPr bwMode="auto">
            <a:xfrm>
              <a:off x="3073400" y="1638777"/>
              <a:ext cx="3037916" cy="2450623"/>
            </a:xfrm>
            <a:prstGeom prst="rect">
              <a:avLst/>
            </a:prstGeom>
            <a:noFill/>
            <a:ln w="9525">
              <a:noFill/>
              <a:miter lim="800000"/>
              <a:headEnd/>
              <a:tailEnd/>
            </a:ln>
            <a:effectLst/>
          </p:spPr>
        </p:pic>
        <p:pic>
          <p:nvPicPr>
            <p:cNvPr id="9" name="Picture 2"/>
            <p:cNvPicPr>
              <a:picLocks noChangeAspect="1" noChangeArrowheads="1"/>
            </p:cNvPicPr>
            <p:nvPr/>
          </p:nvPicPr>
          <p:blipFill>
            <a:blip r:embed="rId3"/>
            <a:srcRect t="424" r="51262" b="66402"/>
            <a:stretch>
              <a:fillRect/>
            </a:stretch>
          </p:blipFill>
          <p:spPr bwMode="auto">
            <a:xfrm>
              <a:off x="0" y="1638777"/>
              <a:ext cx="3124200" cy="2450623"/>
            </a:xfrm>
            <a:prstGeom prst="rect">
              <a:avLst/>
            </a:prstGeom>
            <a:noFill/>
            <a:ln w="9525">
              <a:noFill/>
              <a:miter lim="800000"/>
              <a:headEnd/>
              <a:tailEnd/>
            </a:ln>
            <a:effectLst/>
          </p:spPr>
        </p:pic>
      </p:grpSp>
      <p:grpSp>
        <p:nvGrpSpPr>
          <p:cNvPr id="10" name="Group 9"/>
          <p:cNvGrpSpPr/>
          <p:nvPr/>
        </p:nvGrpSpPr>
        <p:grpSpPr>
          <a:xfrm>
            <a:off x="3277598" y="5450775"/>
            <a:ext cx="5593278" cy="1407226"/>
            <a:chOff x="1" y="952501"/>
            <a:chExt cx="9143999" cy="2349499"/>
          </a:xfrm>
        </p:grpSpPr>
        <p:pic>
          <p:nvPicPr>
            <p:cNvPr id="11" name="Picture 2"/>
            <p:cNvPicPr>
              <a:picLocks noChangeAspect="1" noChangeArrowheads="1"/>
            </p:cNvPicPr>
            <p:nvPr/>
          </p:nvPicPr>
          <p:blipFill>
            <a:blip r:embed="rId3"/>
            <a:srcRect l="50854" b="66561"/>
            <a:stretch>
              <a:fillRect/>
            </a:stretch>
          </p:blipFill>
          <p:spPr bwMode="auto">
            <a:xfrm>
              <a:off x="1" y="952501"/>
              <a:ext cx="3156255" cy="2347198"/>
            </a:xfrm>
            <a:prstGeom prst="rect">
              <a:avLst/>
            </a:prstGeom>
            <a:noFill/>
            <a:ln w="9525">
              <a:noFill/>
              <a:miter lim="800000"/>
              <a:headEnd/>
              <a:tailEnd/>
            </a:ln>
            <a:effectLst/>
          </p:spPr>
        </p:pic>
        <p:pic>
          <p:nvPicPr>
            <p:cNvPr id="12" name="Picture 11"/>
            <p:cNvPicPr>
              <a:picLocks noChangeAspect="1" noChangeArrowheads="1"/>
            </p:cNvPicPr>
            <p:nvPr/>
          </p:nvPicPr>
          <p:blipFill>
            <a:blip r:embed="rId3"/>
            <a:srcRect l="53287" t="33280" b="33360"/>
            <a:stretch>
              <a:fillRect/>
            </a:stretch>
          </p:blipFill>
          <p:spPr bwMode="auto">
            <a:xfrm>
              <a:off x="3137180" y="952501"/>
              <a:ext cx="3009620" cy="2349106"/>
            </a:xfrm>
            <a:prstGeom prst="rect">
              <a:avLst/>
            </a:prstGeom>
            <a:noFill/>
            <a:ln w="9525">
              <a:noFill/>
              <a:miter lim="800000"/>
              <a:headEnd/>
              <a:tailEnd/>
            </a:ln>
            <a:effectLst/>
          </p:spPr>
        </p:pic>
        <p:pic>
          <p:nvPicPr>
            <p:cNvPr id="13" name="Picture 2"/>
            <p:cNvPicPr>
              <a:picLocks noChangeAspect="1" noChangeArrowheads="1"/>
            </p:cNvPicPr>
            <p:nvPr/>
          </p:nvPicPr>
          <p:blipFill>
            <a:blip r:embed="rId3"/>
            <a:srcRect l="53287" t="66640"/>
            <a:stretch>
              <a:fillRect/>
            </a:stretch>
          </p:blipFill>
          <p:spPr bwMode="auto">
            <a:xfrm>
              <a:off x="6127284" y="952501"/>
              <a:ext cx="3016716" cy="2349499"/>
            </a:xfrm>
            <a:prstGeom prst="rect">
              <a:avLst/>
            </a:prstGeom>
            <a:noFill/>
            <a:ln w="9525">
              <a:noFill/>
              <a:miter lim="800000"/>
              <a:headEnd/>
              <a:tailEnd/>
            </a:ln>
            <a:effectLst/>
          </p:spPr>
        </p:pic>
      </p:grpSp>
      <p:sp>
        <p:nvSpPr>
          <p:cNvPr id="14" name="ZoneTexte 13"/>
          <p:cNvSpPr txBox="1"/>
          <p:nvPr/>
        </p:nvSpPr>
        <p:spPr>
          <a:xfrm>
            <a:off x="192451" y="5832275"/>
            <a:ext cx="3153427" cy="830997"/>
          </a:xfrm>
          <a:prstGeom prst="rect">
            <a:avLst/>
          </a:prstGeom>
          <a:noFill/>
        </p:spPr>
        <p:txBody>
          <a:bodyPr wrap="none" rtlCol="0">
            <a:spAutoFit/>
          </a:bodyPr>
          <a:lstStyle/>
          <a:p>
            <a:r>
              <a:rPr lang="en-US" sz="2400" u="none" dirty="0" smtClean="0">
                <a:solidFill>
                  <a:srgbClr val="0066FF"/>
                </a:solidFill>
                <a:latin typeface="Comic Sans MS" pitchFamily="66" charset="0"/>
              </a:rPr>
              <a:t>Online </a:t>
            </a:r>
            <a:r>
              <a:rPr lang="en-US" sz="2400" u="none" dirty="0" err="1" smtClean="0">
                <a:latin typeface="Comic Sans MS" pitchFamily="66" charset="0"/>
              </a:rPr>
              <a:t>vs</a:t>
            </a:r>
            <a:r>
              <a:rPr lang="en-US" sz="2400" u="none" dirty="0" smtClean="0">
                <a:latin typeface="Comic Sans MS" pitchFamily="66" charset="0"/>
              </a:rPr>
              <a:t> </a:t>
            </a:r>
            <a:r>
              <a:rPr lang="en-US" sz="2400" u="none" dirty="0" smtClean="0">
                <a:solidFill>
                  <a:srgbClr val="FF66FF"/>
                </a:solidFill>
                <a:latin typeface="Comic Sans MS" pitchFamily="66" charset="0"/>
              </a:rPr>
              <a:t>stochastic </a:t>
            </a:r>
          </a:p>
          <a:p>
            <a:r>
              <a:rPr lang="en-US" sz="2400" u="none" dirty="0" smtClean="0">
                <a:solidFill>
                  <a:srgbClr val="FF66FF"/>
                </a:solidFill>
                <a:latin typeface="Comic Sans MS" pitchFamily="66" charset="0"/>
              </a:rPr>
              <a:t>gradient descent</a:t>
            </a:r>
            <a:endParaRPr lang="fr-FR" sz="2400" u="none" dirty="0">
              <a:solidFill>
                <a:srgbClr val="FF66FF"/>
              </a:solidFill>
              <a:latin typeface="Comic Sans MS" pitchFamily="66"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67202" y="100013"/>
            <a:ext cx="9248045" cy="646331"/>
          </a:xfrm>
          <a:prstGeom prst="rect">
            <a:avLst/>
          </a:prstGeom>
          <a:noFill/>
          <a:ln w="9525" algn="ctr">
            <a:noFill/>
            <a:miter lim="800000"/>
            <a:headEnd/>
            <a:tailEnd/>
          </a:ln>
        </p:spPr>
        <p:txBody>
          <a:bodyPr wrap="none">
            <a:spAutoFit/>
          </a:bodyPr>
          <a:lstStyle/>
          <a:p>
            <a:pPr algn="ctr" eaLnBrk="0" hangingPunct="0"/>
            <a:r>
              <a:rPr lang="en-US" sz="3600" u="none" dirty="0" smtClean="0">
                <a:solidFill>
                  <a:schemeClr val="tx2"/>
                </a:solidFill>
                <a:latin typeface="Comic Sans MS" pitchFamily="66" charset="0"/>
              </a:rPr>
              <a:t>Sparse PCA: </a:t>
            </a:r>
            <a:r>
              <a:rPr lang="en-US" sz="3600" u="none" dirty="0" smtClean="0">
                <a:solidFill>
                  <a:schemeClr val="tx2"/>
                </a:solidFill>
                <a:latin typeface="Comic Sans MS" pitchFamily="66" charset="0"/>
              </a:rPr>
              <a:t>Adding </a:t>
            </a:r>
            <a:r>
              <a:rPr lang="en-US" sz="3600" u="none" dirty="0" err="1" smtClean="0">
                <a:solidFill>
                  <a:schemeClr val="tx2"/>
                </a:solidFill>
                <a:latin typeface="Comic Sans MS" pitchFamily="66" charset="0"/>
              </a:rPr>
              <a:t>sparsity</a:t>
            </a:r>
            <a:r>
              <a:rPr lang="en-US" sz="3600" u="none" dirty="0" smtClean="0">
                <a:solidFill>
                  <a:schemeClr val="tx2"/>
                </a:solidFill>
                <a:latin typeface="Comic Sans MS" pitchFamily="66" charset="0"/>
              </a:rPr>
              <a:t> on the atoms</a:t>
            </a:r>
            <a:endParaRPr lang="en-US" sz="2800" u="none" dirty="0">
              <a:latin typeface="Comic Sans MS" pitchFamily="66" charset="0"/>
            </a:endParaRPr>
          </a:p>
        </p:txBody>
      </p:sp>
      <p:sp>
        <p:nvSpPr>
          <p:cNvPr id="3" name="ZoneTexte 2"/>
          <p:cNvSpPr txBox="1"/>
          <p:nvPr/>
        </p:nvSpPr>
        <p:spPr>
          <a:xfrm>
            <a:off x="179689" y="862043"/>
            <a:ext cx="8847294" cy="3046988"/>
          </a:xfrm>
          <a:prstGeom prst="rect">
            <a:avLst/>
          </a:prstGeom>
          <a:noFill/>
        </p:spPr>
        <p:txBody>
          <a:bodyPr wrap="none" rtlCol="0">
            <a:spAutoFit/>
          </a:bodyPr>
          <a:lstStyle/>
          <a:p>
            <a:r>
              <a:rPr lang="en-US" sz="2400" u="none" dirty="0" smtClean="0">
                <a:solidFill>
                  <a:schemeClr val="accent2"/>
                </a:solidFill>
                <a:latin typeface="Comic Sans MS" pitchFamily="66" charset="0"/>
              </a:rPr>
              <a:t>Three datasets: </a:t>
            </a:r>
          </a:p>
          <a:p>
            <a:pPr>
              <a:buFont typeface="Arial" pitchFamily="34" charset="0"/>
              <a:buChar char="•"/>
            </a:pPr>
            <a:r>
              <a:rPr lang="en-US" sz="2400" u="none" dirty="0" smtClean="0">
                <a:latin typeface="Comic Sans MS" pitchFamily="66" charset="0"/>
              </a:rPr>
              <a:t> D: 2429 19</a:t>
            </a:r>
            <a:r>
              <a:rPr lang="en-US" sz="2400" u="none" dirty="0" smtClean="0">
                <a:latin typeface="cmsy10"/>
              </a:rPr>
              <a:t>£</a:t>
            </a:r>
            <a:r>
              <a:rPr lang="en-US" sz="2400" u="none" dirty="0" smtClean="0">
                <a:latin typeface="Comic Sans MS" pitchFamily="66" charset="0"/>
              </a:rPr>
              <a:t>19 images from MIT-CBCL #1.</a:t>
            </a:r>
          </a:p>
          <a:p>
            <a:pPr>
              <a:buFont typeface="Arial" pitchFamily="34" charset="0"/>
              <a:buChar char="•"/>
            </a:pPr>
            <a:r>
              <a:rPr lang="en-US" sz="2400" u="none" dirty="0" smtClean="0">
                <a:latin typeface="Comic Sans MS" pitchFamily="66" charset="0"/>
              </a:rPr>
              <a:t> E: 2414 192</a:t>
            </a:r>
            <a:r>
              <a:rPr lang="en-US" sz="2400" u="none" dirty="0" smtClean="0">
                <a:latin typeface="cmsy10"/>
              </a:rPr>
              <a:t>£</a:t>
            </a:r>
            <a:r>
              <a:rPr lang="en-US" sz="2400" u="none" dirty="0" smtClean="0">
                <a:latin typeface="Comic Sans MS" pitchFamily="66" charset="0"/>
              </a:rPr>
              <a:t>168 images from extended Yale B.</a:t>
            </a:r>
          </a:p>
          <a:p>
            <a:pPr>
              <a:buFont typeface="Arial" pitchFamily="34" charset="0"/>
              <a:buChar char="•"/>
            </a:pPr>
            <a:r>
              <a:rPr lang="en-US" sz="2400" u="none" dirty="0" smtClean="0">
                <a:latin typeface="Comic Sans MS" pitchFamily="66" charset="0"/>
              </a:rPr>
              <a:t> F: 100,000 16</a:t>
            </a:r>
            <a:r>
              <a:rPr lang="en-US" sz="2400" u="none" dirty="0" smtClean="0">
                <a:latin typeface="cmsy10"/>
              </a:rPr>
              <a:t>£</a:t>
            </a:r>
            <a:r>
              <a:rPr lang="en-US" sz="2400" u="none" dirty="0" smtClean="0">
                <a:latin typeface="Comic Sans MS" pitchFamily="66" charset="0"/>
              </a:rPr>
              <a:t>16 patches from Pascal VOC’06.</a:t>
            </a:r>
          </a:p>
          <a:p>
            <a:r>
              <a:rPr lang="en-US" sz="2400" u="none" dirty="0" smtClean="0">
                <a:solidFill>
                  <a:schemeClr val="accent2"/>
                </a:solidFill>
                <a:latin typeface="Comic Sans MS" pitchFamily="66" charset="0"/>
              </a:rPr>
              <a:t>Three implementations: </a:t>
            </a:r>
            <a:endParaRPr lang="en-US" sz="2400" u="none" dirty="0" smtClean="0">
              <a:latin typeface="Comic Sans MS" pitchFamily="66" charset="0"/>
            </a:endParaRPr>
          </a:p>
          <a:p>
            <a:pPr>
              <a:buFont typeface="Arial" pitchFamily="34" charset="0"/>
              <a:buChar char="•"/>
            </a:pPr>
            <a:r>
              <a:rPr lang="en-US" sz="2400" u="none" dirty="0" smtClean="0">
                <a:latin typeface="Comic Sans MS" pitchFamily="66" charset="0"/>
              </a:rPr>
              <a:t> Hoyer’s </a:t>
            </a:r>
            <a:r>
              <a:rPr lang="en-US" sz="2400" u="none" dirty="0" err="1" smtClean="0">
                <a:latin typeface="Comic Sans MS" pitchFamily="66" charset="0"/>
              </a:rPr>
              <a:t>Matlab</a:t>
            </a:r>
            <a:r>
              <a:rPr lang="en-US" sz="2400" u="none" dirty="0" smtClean="0">
                <a:latin typeface="Comic Sans MS" pitchFamily="66" charset="0"/>
              </a:rPr>
              <a:t> implementation of NNMF (Lee &amp; Seung’01).</a:t>
            </a:r>
          </a:p>
          <a:p>
            <a:pPr>
              <a:buFont typeface="Arial" pitchFamily="34" charset="0"/>
              <a:buChar char="•"/>
            </a:pPr>
            <a:r>
              <a:rPr lang="en-US" sz="2400" u="none" dirty="0" smtClean="0">
                <a:latin typeface="Comic Sans MS" pitchFamily="66" charset="0"/>
              </a:rPr>
              <a:t> Hoyer’s </a:t>
            </a:r>
            <a:r>
              <a:rPr lang="en-US" sz="2400" u="none" dirty="0" err="1" smtClean="0">
                <a:latin typeface="Comic Sans MS" pitchFamily="66" charset="0"/>
              </a:rPr>
              <a:t>Matlab</a:t>
            </a:r>
            <a:r>
              <a:rPr lang="en-US" sz="2400" u="none" dirty="0" smtClean="0">
                <a:latin typeface="Comic Sans MS" pitchFamily="66" charset="0"/>
              </a:rPr>
              <a:t> implementation of NNSC (Hoyer’02).</a:t>
            </a:r>
          </a:p>
          <a:p>
            <a:pPr>
              <a:buFont typeface="Arial" pitchFamily="34" charset="0"/>
              <a:buChar char="•"/>
            </a:pPr>
            <a:r>
              <a:rPr lang="en-US" sz="2400" u="none" dirty="0" smtClean="0">
                <a:latin typeface="Comic Sans MS" pitchFamily="66" charset="0"/>
              </a:rPr>
              <a:t> Our C++/</a:t>
            </a:r>
            <a:r>
              <a:rPr lang="en-US" sz="2400" u="none" dirty="0" err="1" smtClean="0">
                <a:latin typeface="Comic Sans MS" pitchFamily="66" charset="0"/>
              </a:rPr>
              <a:t>Matlab</a:t>
            </a:r>
            <a:r>
              <a:rPr lang="en-US" sz="2400" u="none" dirty="0" smtClean="0">
                <a:latin typeface="Comic Sans MS" pitchFamily="66" charset="0"/>
              </a:rPr>
              <a:t> implementation of SPCA (elastic net on D).</a:t>
            </a:r>
          </a:p>
        </p:txBody>
      </p:sp>
      <p:pic>
        <p:nvPicPr>
          <p:cNvPr id="1026" name="Picture 2"/>
          <p:cNvPicPr>
            <a:picLocks noChangeAspect="1" noChangeArrowheads="1"/>
          </p:cNvPicPr>
          <p:nvPr/>
        </p:nvPicPr>
        <p:blipFill>
          <a:blip r:embed="rId3"/>
          <a:srcRect/>
          <a:stretch>
            <a:fillRect/>
          </a:stretch>
        </p:blipFill>
        <p:spPr bwMode="auto">
          <a:xfrm>
            <a:off x="2966113" y="3888936"/>
            <a:ext cx="5881012" cy="1490816"/>
          </a:xfrm>
          <a:prstGeom prst="rect">
            <a:avLst/>
          </a:prstGeom>
          <a:noFill/>
          <a:ln w="9525">
            <a:noFill/>
            <a:miter lim="800000"/>
            <a:headEnd/>
            <a:tailEnd/>
          </a:ln>
          <a:effectLst/>
        </p:spPr>
      </p:pic>
      <p:sp>
        <p:nvSpPr>
          <p:cNvPr id="5" name="ZoneTexte 4"/>
          <p:cNvSpPr txBox="1"/>
          <p:nvPr/>
        </p:nvSpPr>
        <p:spPr>
          <a:xfrm>
            <a:off x="279196" y="4466620"/>
            <a:ext cx="2400016" cy="461665"/>
          </a:xfrm>
          <a:prstGeom prst="rect">
            <a:avLst/>
          </a:prstGeom>
          <a:noFill/>
        </p:spPr>
        <p:txBody>
          <a:bodyPr wrap="none" rtlCol="0">
            <a:spAutoFit/>
          </a:bodyPr>
          <a:lstStyle/>
          <a:p>
            <a:r>
              <a:rPr lang="en-US" sz="2400" u="none" dirty="0" smtClean="0">
                <a:solidFill>
                  <a:srgbClr val="0066FF"/>
                </a:solidFill>
                <a:latin typeface="Comic Sans MS" pitchFamily="66" charset="0"/>
              </a:rPr>
              <a:t>SPCA </a:t>
            </a:r>
            <a:r>
              <a:rPr lang="en-US" sz="2400" u="none" dirty="0" err="1" smtClean="0">
                <a:latin typeface="Comic Sans MS" pitchFamily="66" charset="0"/>
              </a:rPr>
              <a:t>vs</a:t>
            </a:r>
            <a:r>
              <a:rPr lang="en-US" sz="2400" u="none" dirty="0" smtClean="0">
                <a:latin typeface="Comic Sans MS" pitchFamily="66" charset="0"/>
              </a:rPr>
              <a:t> </a:t>
            </a:r>
            <a:r>
              <a:rPr lang="en-US" sz="2400" u="none" dirty="0" smtClean="0">
                <a:solidFill>
                  <a:srgbClr val="FF66FF"/>
                </a:solidFill>
                <a:latin typeface="Comic Sans MS" pitchFamily="66" charset="0"/>
              </a:rPr>
              <a:t>NNMF</a:t>
            </a:r>
            <a:endParaRPr lang="fr-FR" sz="2400" u="none" dirty="0">
              <a:solidFill>
                <a:srgbClr val="FF66FF"/>
              </a:solidFill>
              <a:latin typeface="Comic Sans MS" pitchFamily="66" charset="0"/>
            </a:endParaRPr>
          </a:p>
        </p:txBody>
      </p:sp>
      <p:pic>
        <p:nvPicPr>
          <p:cNvPr id="6" name="Picture 2"/>
          <p:cNvPicPr>
            <a:picLocks noChangeAspect="1" noChangeArrowheads="1"/>
          </p:cNvPicPr>
          <p:nvPr/>
        </p:nvPicPr>
        <p:blipFill>
          <a:blip r:embed="rId4"/>
          <a:srcRect/>
          <a:stretch>
            <a:fillRect/>
          </a:stretch>
        </p:blipFill>
        <p:spPr bwMode="auto">
          <a:xfrm>
            <a:off x="2972116" y="5404514"/>
            <a:ext cx="5879569" cy="1442744"/>
          </a:xfrm>
          <a:prstGeom prst="rect">
            <a:avLst/>
          </a:prstGeom>
          <a:noFill/>
          <a:ln w="9525">
            <a:noFill/>
            <a:miter lim="800000"/>
            <a:headEnd/>
            <a:tailEnd/>
          </a:ln>
          <a:effectLst/>
        </p:spPr>
      </p:pic>
      <p:sp>
        <p:nvSpPr>
          <p:cNvPr id="7" name="ZoneTexte 6"/>
          <p:cNvSpPr txBox="1"/>
          <p:nvPr/>
        </p:nvSpPr>
        <p:spPr>
          <a:xfrm>
            <a:off x="279281" y="5998547"/>
            <a:ext cx="2339102" cy="461665"/>
          </a:xfrm>
          <a:prstGeom prst="rect">
            <a:avLst/>
          </a:prstGeom>
          <a:noFill/>
        </p:spPr>
        <p:txBody>
          <a:bodyPr wrap="none" rtlCol="0">
            <a:spAutoFit/>
          </a:bodyPr>
          <a:lstStyle/>
          <a:p>
            <a:r>
              <a:rPr lang="en-US" sz="2400" u="none" dirty="0" smtClean="0">
                <a:solidFill>
                  <a:srgbClr val="0066FF"/>
                </a:solidFill>
                <a:latin typeface="Comic Sans MS" pitchFamily="66" charset="0"/>
              </a:rPr>
              <a:t>SPCA </a:t>
            </a:r>
            <a:r>
              <a:rPr lang="en-US" sz="2400" u="none" dirty="0" err="1" smtClean="0">
                <a:latin typeface="Comic Sans MS" pitchFamily="66" charset="0"/>
              </a:rPr>
              <a:t>vs</a:t>
            </a:r>
            <a:r>
              <a:rPr lang="en-US" sz="2400" u="none" dirty="0" smtClean="0">
                <a:latin typeface="Comic Sans MS" pitchFamily="66" charset="0"/>
              </a:rPr>
              <a:t> </a:t>
            </a:r>
            <a:r>
              <a:rPr lang="en-US" sz="2400" u="none" dirty="0" smtClean="0">
                <a:solidFill>
                  <a:srgbClr val="FF66FF"/>
                </a:solidFill>
                <a:latin typeface="Comic Sans MS" pitchFamily="66" charset="0"/>
              </a:rPr>
              <a:t>NNSC</a:t>
            </a:r>
            <a:endParaRPr lang="fr-FR" sz="2400" u="none" dirty="0">
              <a:solidFill>
                <a:srgbClr val="FF66FF"/>
              </a:solidFill>
              <a:latin typeface="Comic Sans MS" pitchFamily="66"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p:cNvPicPr>
            <a:picLocks noChangeAspect="1" noChangeArrowheads="1"/>
          </p:cNvPicPr>
          <p:nvPr/>
        </p:nvPicPr>
        <p:blipFill>
          <a:blip r:embed="rId3"/>
          <a:srcRect/>
          <a:stretch>
            <a:fillRect/>
          </a:stretch>
        </p:blipFill>
        <p:spPr bwMode="auto">
          <a:xfrm>
            <a:off x="0" y="-27296"/>
            <a:ext cx="9144000" cy="6885296"/>
          </a:xfrm>
          <a:prstGeom prst="rect">
            <a:avLst/>
          </a:prstGeom>
          <a:noFill/>
          <a:ln w="9525">
            <a:noFill/>
            <a:miter lim="800000"/>
            <a:headEnd/>
            <a:tailEnd/>
          </a:ln>
          <a:effectLst/>
        </p:spPr>
      </p:pic>
      <p:sp>
        <p:nvSpPr>
          <p:cNvPr id="3" name="ZoneTexte 2"/>
          <p:cNvSpPr txBox="1"/>
          <p:nvPr/>
        </p:nvSpPr>
        <p:spPr>
          <a:xfrm>
            <a:off x="3951411" y="3333227"/>
            <a:ext cx="1279517" cy="584775"/>
          </a:xfrm>
          <a:prstGeom prst="rect">
            <a:avLst/>
          </a:prstGeom>
          <a:solidFill>
            <a:schemeClr val="tx1"/>
          </a:solidFill>
          <a:ln>
            <a:solidFill>
              <a:schemeClr val="bg2"/>
            </a:solidFill>
          </a:ln>
        </p:spPr>
        <p:txBody>
          <a:bodyPr wrap="none" rtlCol="0">
            <a:spAutoFit/>
          </a:bodyPr>
          <a:lstStyle/>
          <a:p>
            <a:r>
              <a:rPr lang="en-US" sz="3200" u="none" dirty="0" smtClean="0">
                <a:solidFill>
                  <a:schemeClr val="bg2"/>
                </a:solidFill>
                <a:latin typeface="Comic Sans MS" pitchFamily="66" charset="0"/>
              </a:rPr>
              <a:t>Faces</a:t>
            </a:r>
            <a:endParaRPr lang="fr-FR" sz="3200" u="none" dirty="0">
              <a:solidFill>
                <a:schemeClr val="bg2"/>
              </a:solidFill>
              <a:latin typeface="Comic Sans MS" pitchFamily="66"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3"/>
          <a:srcRect/>
          <a:stretch>
            <a:fillRect/>
          </a:stretch>
        </p:blipFill>
        <p:spPr bwMode="auto">
          <a:xfrm>
            <a:off x="0" y="0"/>
            <a:ext cx="9144000" cy="3411538"/>
          </a:xfrm>
          <a:prstGeom prst="rect">
            <a:avLst/>
          </a:prstGeom>
          <a:noFill/>
          <a:ln w="9525">
            <a:noFill/>
            <a:miter lim="800000"/>
            <a:headEnd/>
            <a:tailEnd/>
          </a:ln>
        </p:spPr>
      </p:pic>
      <p:pic>
        <p:nvPicPr>
          <p:cNvPr id="48131" name="Picture 3"/>
          <p:cNvPicPr>
            <a:picLocks noChangeAspect="1" noChangeArrowheads="1"/>
          </p:cNvPicPr>
          <p:nvPr/>
        </p:nvPicPr>
        <p:blipFill>
          <a:blip r:embed="rId4"/>
          <a:srcRect/>
          <a:stretch>
            <a:fillRect/>
          </a:stretch>
        </p:blipFill>
        <p:spPr bwMode="auto">
          <a:xfrm>
            <a:off x="0" y="3462338"/>
            <a:ext cx="9144000" cy="3395662"/>
          </a:xfrm>
          <a:prstGeom prst="rect">
            <a:avLst/>
          </a:prstGeom>
          <a:noFill/>
          <a:ln w="9525">
            <a:noFill/>
            <a:miter lim="800000"/>
            <a:headEnd/>
            <a:tailEnd/>
          </a:ln>
        </p:spPr>
      </p:pic>
      <p:sp>
        <p:nvSpPr>
          <p:cNvPr id="4" name="ZoneTexte 3"/>
          <p:cNvSpPr txBox="1">
            <a:spLocks noChangeArrowheads="1"/>
          </p:cNvSpPr>
          <p:nvPr/>
        </p:nvSpPr>
        <p:spPr bwMode="auto">
          <a:xfrm>
            <a:off x="5145088" y="53975"/>
            <a:ext cx="3629025" cy="923925"/>
          </a:xfrm>
          <a:prstGeom prst="rect">
            <a:avLst/>
          </a:prstGeom>
          <a:noFill/>
          <a:ln w="9525">
            <a:noFill/>
            <a:miter lim="800000"/>
            <a:headEnd/>
            <a:tailEnd/>
          </a:ln>
        </p:spPr>
        <p:txBody>
          <a:bodyPr wrap="none">
            <a:spAutoFit/>
          </a:bodyPr>
          <a:lstStyle/>
          <a:p>
            <a:r>
              <a:rPr lang="en-US" u="none">
                <a:solidFill>
                  <a:schemeClr val="tx2"/>
                </a:solidFill>
                <a:latin typeface="Comic Sans MS" pitchFamily="66" charset="0"/>
              </a:rPr>
              <a:t>Inpainting a 12MP image with a </a:t>
            </a:r>
          </a:p>
          <a:p>
            <a:r>
              <a:rPr lang="en-US" u="none">
                <a:solidFill>
                  <a:schemeClr val="tx2"/>
                </a:solidFill>
                <a:latin typeface="Comic Sans MS" pitchFamily="66" charset="0"/>
              </a:rPr>
              <a:t>dictionary learned from 7x10</a:t>
            </a:r>
            <a:r>
              <a:rPr lang="en-US" u="none" baseline="30000">
                <a:solidFill>
                  <a:schemeClr val="tx2"/>
                </a:solidFill>
                <a:latin typeface="Comic Sans MS" pitchFamily="66" charset="0"/>
              </a:rPr>
              <a:t>6</a:t>
            </a:r>
          </a:p>
          <a:p>
            <a:r>
              <a:rPr lang="en-US" u="none">
                <a:solidFill>
                  <a:schemeClr val="tx2"/>
                </a:solidFill>
                <a:latin typeface="Comic Sans MS" pitchFamily="66" charset="0"/>
              </a:rPr>
              <a:t>patches (Mairal et al., 2009)</a:t>
            </a:r>
            <a:endParaRPr lang="fr-FR" u="none">
              <a:solidFill>
                <a:schemeClr val="tx2"/>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8057" y="5038331"/>
            <a:ext cx="8425705" cy="1692771"/>
          </a:xfrm>
          <a:prstGeom prst="rect">
            <a:avLst/>
          </a:prstGeom>
          <a:noFill/>
        </p:spPr>
        <p:txBody>
          <a:bodyPr wrap="none" rtlCol="0">
            <a:spAutoFit/>
          </a:bodyPr>
          <a:lstStyle/>
          <a:p>
            <a:r>
              <a:rPr lang="en-US" sz="2400" u="none" dirty="0" smtClean="0">
                <a:latin typeface="Comic Sans MS" pitchFamily="66" charset="0"/>
              </a:rPr>
              <a:t>Dictionary learning for </a:t>
            </a:r>
            <a:r>
              <a:rPr lang="en-US" sz="2400" u="none" dirty="0" err="1" smtClean="0">
                <a:latin typeface="Comic Sans MS" pitchFamily="66" charset="0"/>
              </a:rPr>
              <a:t>denoising</a:t>
            </a:r>
            <a:r>
              <a:rPr lang="en-US" sz="2400" u="none" dirty="0" smtClean="0">
                <a:latin typeface="Comic Sans MS" pitchFamily="66" charset="0"/>
              </a:rPr>
              <a:t> (</a:t>
            </a:r>
            <a:r>
              <a:rPr lang="en-US" sz="2400" u="none" dirty="0" err="1" smtClean="0">
                <a:latin typeface="Comic Sans MS" pitchFamily="66" charset="0"/>
              </a:rPr>
              <a:t>Elad</a:t>
            </a:r>
            <a:r>
              <a:rPr lang="en-US" sz="2400" u="none" dirty="0" smtClean="0">
                <a:latin typeface="Comic Sans MS" pitchFamily="66" charset="0"/>
              </a:rPr>
              <a:t> &amp; Aharon’06;</a:t>
            </a:r>
          </a:p>
          <a:p>
            <a:r>
              <a:rPr lang="en-US" sz="2400" u="none" dirty="0" err="1" smtClean="0">
                <a:latin typeface="Comic Sans MS" pitchFamily="66" charset="0"/>
              </a:rPr>
              <a:t>Mairal</a:t>
            </a:r>
            <a:r>
              <a:rPr lang="en-US" sz="2400" u="none" dirty="0" smtClean="0">
                <a:latin typeface="Comic Sans MS" pitchFamily="66" charset="0"/>
              </a:rPr>
              <a:t>, </a:t>
            </a:r>
            <a:r>
              <a:rPr lang="en-US" sz="2400" u="none" dirty="0" err="1" smtClean="0">
                <a:latin typeface="Comic Sans MS" pitchFamily="66" charset="0"/>
              </a:rPr>
              <a:t>Elad</a:t>
            </a:r>
            <a:r>
              <a:rPr lang="en-US" sz="2400" u="none" dirty="0" smtClean="0">
                <a:latin typeface="Comic Sans MS" pitchFamily="66" charset="0"/>
              </a:rPr>
              <a:t> &amp; Sapiro’08)</a:t>
            </a:r>
          </a:p>
          <a:p>
            <a:r>
              <a:rPr lang="en-US" sz="2800" u="none" dirty="0" smtClean="0">
                <a:latin typeface="Times New Roman"/>
              </a:rPr>
              <a:t>     min </a:t>
            </a:r>
            <a:r>
              <a:rPr lang="en-US" sz="2800" u="none" baseline="-25000" dirty="0" smtClean="0">
                <a:latin typeface="Comic Sans MS"/>
              </a:rPr>
              <a:t>D</a:t>
            </a:r>
            <a:r>
              <a:rPr lang="az-Cyrl-AZ" sz="2800" u="none" baseline="-25000" dirty="0" smtClean="0">
                <a:latin typeface="Comic Sans MS"/>
              </a:rPr>
              <a:t>є</a:t>
            </a:r>
            <a:r>
              <a:rPr lang="en-US" sz="2800" u="none" baseline="-25000" dirty="0" smtClean="0">
                <a:latin typeface="Comic Sans MS"/>
              </a:rPr>
              <a:t>C,</a:t>
            </a:r>
            <a:r>
              <a:rPr lang="en-US" sz="2800" b="1" u="none" baseline="-25000" dirty="0" smtClean="0">
                <a:latin typeface="cmmi10"/>
              </a:rPr>
              <a:t>®</a:t>
            </a:r>
            <a:r>
              <a:rPr lang="en-US" sz="2800" u="none" baseline="-50000" dirty="0" smtClean="0">
                <a:latin typeface="cmmi10"/>
              </a:rPr>
              <a:t>1</a:t>
            </a:r>
            <a:r>
              <a:rPr lang="en-US" sz="2800" u="none" baseline="-25000" dirty="0" smtClean="0">
                <a:latin typeface="Comic Sans MS"/>
              </a:rPr>
              <a:t>,..., </a:t>
            </a:r>
            <a:r>
              <a:rPr lang="en-US" sz="2800" b="1" u="none" baseline="-25000" dirty="0" smtClean="0">
                <a:latin typeface="cmmi10"/>
              </a:rPr>
              <a:t>®</a:t>
            </a:r>
            <a:r>
              <a:rPr lang="en-US" sz="2800" u="none" baseline="-50000" dirty="0" smtClean="0">
                <a:latin typeface="cmmi10"/>
              </a:rPr>
              <a:t>n</a:t>
            </a:r>
            <a:r>
              <a:rPr lang="en-US" sz="2800" u="none" dirty="0" smtClean="0">
                <a:latin typeface="Symbol"/>
                <a:sym typeface="Symbol"/>
              </a:rPr>
              <a:t></a:t>
            </a:r>
            <a:r>
              <a:rPr lang="en-US" sz="2800" u="none" baseline="-25000" dirty="0" smtClean="0">
                <a:latin typeface="Comic Sans MS"/>
              </a:rPr>
              <a:t>1≤i≤n  </a:t>
            </a:r>
            <a:r>
              <a:rPr lang="en-US" sz="2800" u="none" dirty="0" smtClean="0">
                <a:latin typeface="Comic Sans MS" pitchFamily="66" charset="0"/>
              </a:rPr>
              <a:t>[ 1/2 | </a:t>
            </a:r>
            <a:r>
              <a:rPr lang="en-US" sz="2800" u="none" dirty="0" err="1" smtClean="0">
                <a:latin typeface="Comic Sans MS" pitchFamily="66" charset="0"/>
              </a:rPr>
              <a:t>y</a:t>
            </a:r>
            <a:r>
              <a:rPr lang="en-US" sz="2800" u="none" baseline="-25000" dirty="0" err="1" smtClean="0">
                <a:latin typeface="Comic Sans MS"/>
              </a:rPr>
              <a:t>i</a:t>
            </a:r>
            <a:r>
              <a:rPr lang="en-US" sz="2800" u="none" dirty="0" smtClean="0">
                <a:latin typeface="Comic Sans MS" pitchFamily="66" charset="0"/>
              </a:rPr>
              <a:t> – </a:t>
            </a:r>
            <a:r>
              <a:rPr lang="en-US" sz="2800" u="none" dirty="0" err="1" smtClean="0">
                <a:latin typeface="Comic Sans MS" pitchFamily="66" charset="0"/>
              </a:rPr>
              <a:t>D</a:t>
            </a:r>
            <a:r>
              <a:rPr lang="en-US" sz="2800" b="1" u="none" dirty="0" err="1" smtClean="0">
                <a:latin typeface="cmmi10"/>
              </a:rPr>
              <a:t>®</a:t>
            </a:r>
            <a:r>
              <a:rPr lang="en-US" sz="2800" u="none" baseline="-25000" dirty="0" err="1" smtClean="0">
                <a:latin typeface="cmmi10"/>
              </a:rPr>
              <a:t>i</a:t>
            </a:r>
            <a:r>
              <a:rPr lang="en-US" sz="2800" u="none" dirty="0" smtClean="0">
                <a:latin typeface="Comic Sans MS" pitchFamily="66" charset="0"/>
              </a:rPr>
              <a:t> |</a:t>
            </a:r>
            <a:r>
              <a:rPr lang="en-US" sz="2800" u="none" baseline="-25000" dirty="0" smtClean="0">
                <a:latin typeface="Comic Sans MS" pitchFamily="66" charset="0"/>
              </a:rPr>
              <a:t>2</a:t>
            </a:r>
            <a:r>
              <a:rPr lang="en-US" sz="2800" u="none" baseline="30000" dirty="0" smtClean="0">
                <a:latin typeface="Comic Sans MS"/>
              </a:rPr>
              <a:t>2</a:t>
            </a:r>
            <a:r>
              <a:rPr lang="en-US" sz="2800" u="none" dirty="0" smtClean="0">
                <a:latin typeface="Comic Sans MS" pitchFamily="66" charset="0"/>
              </a:rPr>
              <a:t> + </a:t>
            </a:r>
            <a:r>
              <a:rPr lang="en-US" sz="2800" u="none" dirty="0" smtClean="0">
                <a:latin typeface="cmmi10"/>
              </a:rPr>
              <a:t>¸</a:t>
            </a:r>
            <a:r>
              <a:rPr lang="en-US" sz="2800" u="none" dirty="0" smtClean="0">
                <a:latin typeface="Comic Sans MS" pitchFamily="66" charset="0"/>
              </a:rPr>
              <a:t> |</a:t>
            </a:r>
            <a:r>
              <a:rPr lang="en-US" sz="2800" b="1" u="none" dirty="0" smtClean="0">
                <a:latin typeface="cmmi10"/>
              </a:rPr>
              <a:t>®</a:t>
            </a:r>
            <a:r>
              <a:rPr lang="en-US" sz="2800" u="none" baseline="-25000" dirty="0" smtClean="0">
                <a:latin typeface="cmmi10"/>
              </a:rPr>
              <a:t>i</a:t>
            </a:r>
            <a:r>
              <a:rPr lang="en-US" sz="2800" u="none" dirty="0" smtClean="0">
                <a:latin typeface="Comic Sans MS" pitchFamily="66" charset="0"/>
              </a:rPr>
              <a:t>|</a:t>
            </a:r>
            <a:r>
              <a:rPr lang="en-US" sz="2800" u="none" baseline="-25000" dirty="0" smtClean="0">
                <a:latin typeface="Comic Sans MS"/>
              </a:rPr>
              <a:t>1</a:t>
            </a:r>
            <a:r>
              <a:rPr lang="en-US" sz="2800" u="none" dirty="0" smtClean="0">
                <a:latin typeface="Comic Sans MS"/>
              </a:rPr>
              <a:t> ]</a:t>
            </a:r>
            <a:endParaRPr lang="en-US" sz="2800" u="none" dirty="0" smtClean="0">
              <a:latin typeface="Comic Sans MS" pitchFamily="66" charset="0"/>
            </a:endParaRPr>
          </a:p>
          <a:p>
            <a:r>
              <a:rPr lang="en-US" sz="2800" u="none" dirty="0" smtClean="0">
                <a:latin typeface="Comic Sans MS" pitchFamily="66" charset="0"/>
              </a:rPr>
              <a:t>    x = 1/n </a:t>
            </a:r>
            <a:r>
              <a:rPr lang="en-US" sz="2800" u="none" dirty="0" smtClean="0">
                <a:latin typeface="Symbol"/>
                <a:sym typeface="Symbol"/>
              </a:rPr>
              <a:t></a:t>
            </a:r>
            <a:r>
              <a:rPr lang="en-US" sz="2800" u="none" baseline="-25000" dirty="0" smtClean="0">
                <a:latin typeface="Comic Sans MS"/>
              </a:rPr>
              <a:t>1≤i≤n  </a:t>
            </a:r>
            <a:r>
              <a:rPr lang="en-US" sz="2800" u="none" dirty="0" err="1" smtClean="0">
                <a:latin typeface="Comic Sans MS" pitchFamily="66" charset="0"/>
              </a:rPr>
              <a:t>R</a:t>
            </a:r>
            <a:r>
              <a:rPr lang="en-US" sz="2800" u="none" baseline="-25000" dirty="0" err="1" smtClean="0">
                <a:latin typeface="Comic Sans MS"/>
              </a:rPr>
              <a:t>i</a:t>
            </a:r>
            <a:r>
              <a:rPr lang="en-US" sz="2800" u="none" dirty="0" err="1" smtClean="0">
                <a:latin typeface="Comic Sans MS" pitchFamily="66" charset="0"/>
              </a:rPr>
              <a:t>D</a:t>
            </a:r>
            <a:r>
              <a:rPr lang="en-US" sz="2800" b="1" u="none" dirty="0" err="1" smtClean="0">
                <a:latin typeface="cmmi10"/>
              </a:rPr>
              <a:t>®</a:t>
            </a:r>
            <a:r>
              <a:rPr lang="en-US" sz="2800" u="none" baseline="-25000" dirty="0" err="1" smtClean="0">
                <a:latin typeface="cmmi10"/>
              </a:rPr>
              <a:t>i</a:t>
            </a:r>
            <a:endParaRPr lang="en-US" sz="2800" u="none" dirty="0" smtClean="0">
              <a:latin typeface="Times New Roman"/>
            </a:endParaRPr>
          </a:p>
        </p:txBody>
      </p:sp>
      <p:grpSp>
        <p:nvGrpSpPr>
          <p:cNvPr id="24" name="Groupe 23"/>
          <p:cNvGrpSpPr/>
          <p:nvPr/>
        </p:nvGrpSpPr>
        <p:grpSpPr>
          <a:xfrm>
            <a:off x="4926913" y="1009931"/>
            <a:ext cx="3534770" cy="2920621"/>
            <a:chOff x="2251881" y="2169994"/>
            <a:chExt cx="3534770" cy="2920621"/>
          </a:xfrm>
        </p:grpSpPr>
        <p:sp>
          <p:nvSpPr>
            <p:cNvPr id="25" name="Rectangle 24"/>
            <p:cNvSpPr/>
            <p:nvPr/>
          </p:nvSpPr>
          <p:spPr bwMode="auto">
            <a:xfrm>
              <a:off x="2251881" y="2169994"/>
              <a:ext cx="3534770" cy="2920621"/>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sng" strike="noStrike" cap="none" normalizeH="0" baseline="0" smtClean="0">
                <a:ln>
                  <a:noFill/>
                </a:ln>
                <a:solidFill>
                  <a:schemeClr val="tx1"/>
                </a:solidFill>
                <a:effectLst/>
                <a:latin typeface="Arial" pitchFamily="34" charset="0"/>
              </a:endParaRPr>
            </a:p>
          </p:txBody>
        </p:sp>
        <p:sp>
          <p:nvSpPr>
            <p:cNvPr id="26" name="Rectangle 25"/>
            <p:cNvSpPr/>
            <p:nvPr/>
          </p:nvSpPr>
          <p:spPr bwMode="auto">
            <a:xfrm>
              <a:off x="2784143" y="4367284"/>
              <a:ext cx="349901" cy="369332"/>
            </a:xfrm>
            <a:prstGeom prst="rect">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sng" strike="noStrike" cap="none" normalizeH="0" baseline="0" smtClean="0">
                <a:ln>
                  <a:noFill/>
                </a:ln>
                <a:solidFill>
                  <a:schemeClr val="tx1"/>
                </a:solidFill>
                <a:effectLst/>
                <a:latin typeface="Arial" pitchFamily="34" charset="0"/>
              </a:endParaRPr>
            </a:p>
          </p:txBody>
        </p:sp>
        <p:sp>
          <p:nvSpPr>
            <p:cNvPr id="27" name="Rectangle 26"/>
            <p:cNvSpPr/>
            <p:nvPr/>
          </p:nvSpPr>
          <p:spPr bwMode="auto">
            <a:xfrm>
              <a:off x="3850944" y="3509750"/>
              <a:ext cx="349901" cy="369332"/>
            </a:xfrm>
            <a:prstGeom prst="rect">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sng" strike="noStrike" cap="none" normalizeH="0" baseline="0" smtClean="0">
                <a:ln>
                  <a:noFill/>
                </a:ln>
                <a:solidFill>
                  <a:schemeClr val="tx1"/>
                </a:solidFill>
                <a:effectLst/>
                <a:latin typeface="Arial" pitchFamily="34" charset="0"/>
              </a:endParaRPr>
            </a:p>
          </p:txBody>
        </p:sp>
        <p:sp>
          <p:nvSpPr>
            <p:cNvPr id="28" name="Rectangle 27"/>
            <p:cNvSpPr/>
            <p:nvPr/>
          </p:nvSpPr>
          <p:spPr bwMode="auto">
            <a:xfrm>
              <a:off x="4576551" y="2392909"/>
              <a:ext cx="349901" cy="369332"/>
            </a:xfrm>
            <a:prstGeom prst="rect">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sng" strike="noStrike" cap="none" normalizeH="0" baseline="0" smtClean="0">
                <a:ln>
                  <a:noFill/>
                </a:ln>
                <a:solidFill>
                  <a:schemeClr val="tx1"/>
                </a:solidFill>
                <a:effectLst/>
                <a:latin typeface="Arial" pitchFamily="34" charset="0"/>
              </a:endParaRPr>
            </a:p>
          </p:txBody>
        </p:sp>
        <p:sp>
          <p:nvSpPr>
            <p:cNvPr id="29" name="Rectangle 28"/>
            <p:cNvSpPr/>
            <p:nvPr/>
          </p:nvSpPr>
          <p:spPr bwMode="auto">
            <a:xfrm>
              <a:off x="2477072" y="2490718"/>
              <a:ext cx="349901" cy="369332"/>
            </a:xfrm>
            <a:prstGeom prst="rect">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sng" strike="noStrike" cap="none" normalizeH="0" baseline="0" smtClean="0">
                <a:ln>
                  <a:noFill/>
                </a:ln>
                <a:solidFill>
                  <a:schemeClr val="tx1"/>
                </a:solidFill>
                <a:effectLst/>
                <a:latin typeface="Arial" pitchFamily="34" charset="0"/>
              </a:endParaRPr>
            </a:p>
          </p:txBody>
        </p:sp>
        <p:sp>
          <p:nvSpPr>
            <p:cNvPr id="30" name="Rectangle 29"/>
            <p:cNvSpPr/>
            <p:nvPr/>
          </p:nvSpPr>
          <p:spPr bwMode="auto">
            <a:xfrm>
              <a:off x="5195272" y="4471942"/>
              <a:ext cx="349901" cy="369332"/>
            </a:xfrm>
            <a:prstGeom prst="rect">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sng" strike="noStrike" cap="none" normalizeH="0" baseline="0" smtClean="0">
                <a:ln>
                  <a:noFill/>
                </a:ln>
                <a:solidFill>
                  <a:schemeClr val="tx1"/>
                </a:solidFill>
                <a:effectLst/>
                <a:latin typeface="Arial" pitchFamily="34" charset="0"/>
              </a:endParaRPr>
            </a:p>
          </p:txBody>
        </p:sp>
      </p:grpSp>
      <p:sp>
        <p:nvSpPr>
          <p:cNvPr id="31" name="Forme libre 30"/>
          <p:cNvSpPr/>
          <p:nvPr/>
        </p:nvSpPr>
        <p:spPr bwMode="auto">
          <a:xfrm>
            <a:off x="6960430" y="1678671"/>
            <a:ext cx="477671" cy="586853"/>
          </a:xfrm>
          <a:custGeom>
            <a:avLst/>
            <a:gdLst>
              <a:gd name="connsiteX0" fmla="*/ 0 w 477671"/>
              <a:gd name="connsiteY0" fmla="*/ 586853 h 586853"/>
              <a:gd name="connsiteX1" fmla="*/ 341194 w 477671"/>
              <a:gd name="connsiteY1" fmla="*/ 313898 h 586853"/>
              <a:gd name="connsiteX2" fmla="*/ 477671 w 477671"/>
              <a:gd name="connsiteY2" fmla="*/ 0 h 586853"/>
              <a:gd name="connsiteX3" fmla="*/ 477671 w 477671"/>
              <a:gd name="connsiteY3" fmla="*/ 0 h 586853"/>
            </a:gdLst>
            <a:ahLst/>
            <a:cxnLst>
              <a:cxn ang="0">
                <a:pos x="connsiteX0" y="connsiteY0"/>
              </a:cxn>
              <a:cxn ang="0">
                <a:pos x="connsiteX1" y="connsiteY1"/>
              </a:cxn>
              <a:cxn ang="0">
                <a:pos x="connsiteX2" y="connsiteY2"/>
              </a:cxn>
              <a:cxn ang="0">
                <a:pos x="connsiteX3" y="connsiteY3"/>
              </a:cxn>
            </a:cxnLst>
            <a:rect l="l" t="t" r="r" b="b"/>
            <a:pathLst>
              <a:path w="477671" h="586853">
                <a:moveTo>
                  <a:pt x="0" y="586853"/>
                </a:moveTo>
                <a:cubicBezTo>
                  <a:pt x="130791" y="499280"/>
                  <a:pt x="261582" y="411707"/>
                  <a:pt x="341194" y="313898"/>
                </a:cubicBezTo>
                <a:cubicBezTo>
                  <a:pt x="420806" y="216089"/>
                  <a:pt x="477671" y="0"/>
                  <a:pt x="477671" y="0"/>
                </a:cubicBezTo>
                <a:lnTo>
                  <a:pt x="477671" y="0"/>
                </a:lnTo>
              </a:path>
            </a:pathLst>
          </a:custGeom>
          <a:noFill/>
          <a:ln w="57150" cap="flat" cmpd="sng" algn="ctr">
            <a:solidFill>
              <a:srgbClr val="C00000"/>
            </a:solidFill>
            <a:prstDash val="solid"/>
            <a:round/>
            <a:headEnd type="arrow"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sng" strike="noStrike" cap="none" normalizeH="0" baseline="0" smtClean="0">
              <a:ln>
                <a:noFill/>
              </a:ln>
              <a:solidFill>
                <a:schemeClr val="tx1"/>
              </a:solidFill>
              <a:effectLst/>
              <a:latin typeface="Arial" pitchFamily="34" charset="0"/>
            </a:endParaRPr>
          </a:p>
        </p:txBody>
      </p:sp>
      <p:sp>
        <p:nvSpPr>
          <p:cNvPr id="32" name="Forme libre 31"/>
          <p:cNvSpPr/>
          <p:nvPr/>
        </p:nvSpPr>
        <p:spPr bwMode="auto">
          <a:xfrm>
            <a:off x="5472824" y="1856091"/>
            <a:ext cx="859809" cy="586854"/>
          </a:xfrm>
          <a:custGeom>
            <a:avLst/>
            <a:gdLst>
              <a:gd name="connsiteX0" fmla="*/ 0 w 859809"/>
              <a:gd name="connsiteY0" fmla="*/ 0 h 586854"/>
              <a:gd name="connsiteX1" fmla="*/ 300251 w 859809"/>
              <a:gd name="connsiteY1" fmla="*/ 409433 h 586854"/>
              <a:gd name="connsiteX2" fmla="*/ 859809 w 859809"/>
              <a:gd name="connsiteY2" fmla="*/ 586854 h 586854"/>
            </a:gdLst>
            <a:ahLst/>
            <a:cxnLst>
              <a:cxn ang="0">
                <a:pos x="connsiteX0" y="connsiteY0"/>
              </a:cxn>
              <a:cxn ang="0">
                <a:pos x="connsiteX1" y="connsiteY1"/>
              </a:cxn>
              <a:cxn ang="0">
                <a:pos x="connsiteX2" y="connsiteY2"/>
              </a:cxn>
            </a:cxnLst>
            <a:rect l="l" t="t" r="r" b="b"/>
            <a:pathLst>
              <a:path w="859809" h="586854">
                <a:moveTo>
                  <a:pt x="0" y="0"/>
                </a:moveTo>
                <a:cubicBezTo>
                  <a:pt x="78475" y="155812"/>
                  <a:pt x="156950" y="311624"/>
                  <a:pt x="300251" y="409433"/>
                </a:cubicBezTo>
                <a:cubicBezTo>
                  <a:pt x="443552" y="507242"/>
                  <a:pt x="651680" y="547048"/>
                  <a:pt x="859809" y="586854"/>
                </a:cubicBezTo>
              </a:path>
            </a:pathLst>
          </a:custGeom>
          <a:noFill/>
          <a:ln w="57150" cap="flat" cmpd="sng" algn="ctr">
            <a:solidFill>
              <a:srgbClr val="C00000"/>
            </a:solidFill>
            <a:prstDash val="solid"/>
            <a:round/>
            <a:headEnd type="none" w="med" len="med"/>
            <a:tailEnd type="arrow"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sng" strike="noStrike" cap="none" normalizeH="0" baseline="0" smtClean="0">
              <a:ln>
                <a:noFill/>
              </a:ln>
              <a:solidFill>
                <a:schemeClr val="tx1"/>
              </a:solidFill>
              <a:effectLst/>
              <a:latin typeface="Arial" pitchFamily="34" charset="0"/>
            </a:endParaRPr>
          </a:p>
        </p:txBody>
      </p:sp>
      <p:sp>
        <p:nvSpPr>
          <p:cNvPr id="33" name="Forme libre 32"/>
          <p:cNvSpPr/>
          <p:nvPr/>
        </p:nvSpPr>
        <p:spPr bwMode="auto">
          <a:xfrm>
            <a:off x="7028669" y="2606718"/>
            <a:ext cx="696035" cy="668741"/>
          </a:xfrm>
          <a:custGeom>
            <a:avLst/>
            <a:gdLst>
              <a:gd name="connsiteX0" fmla="*/ 696035 w 696035"/>
              <a:gd name="connsiteY0" fmla="*/ 668741 h 668741"/>
              <a:gd name="connsiteX1" fmla="*/ 354841 w 696035"/>
              <a:gd name="connsiteY1" fmla="*/ 245660 h 668741"/>
              <a:gd name="connsiteX2" fmla="*/ 0 w 696035"/>
              <a:gd name="connsiteY2" fmla="*/ 0 h 668741"/>
            </a:gdLst>
            <a:ahLst/>
            <a:cxnLst>
              <a:cxn ang="0">
                <a:pos x="connsiteX0" y="connsiteY0"/>
              </a:cxn>
              <a:cxn ang="0">
                <a:pos x="connsiteX1" y="connsiteY1"/>
              </a:cxn>
              <a:cxn ang="0">
                <a:pos x="connsiteX2" y="connsiteY2"/>
              </a:cxn>
            </a:cxnLst>
            <a:rect l="l" t="t" r="r" b="b"/>
            <a:pathLst>
              <a:path w="696035" h="668741">
                <a:moveTo>
                  <a:pt x="696035" y="668741"/>
                </a:moveTo>
                <a:cubicBezTo>
                  <a:pt x="583441" y="512929"/>
                  <a:pt x="470847" y="357117"/>
                  <a:pt x="354841" y="245660"/>
                </a:cubicBezTo>
                <a:cubicBezTo>
                  <a:pt x="238835" y="134203"/>
                  <a:pt x="119417" y="67101"/>
                  <a:pt x="0" y="0"/>
                </a:cubicBezTo>
              </a:path>
            </a:pathLst>
          </a:custGeom>
          <a:noFill/>
          <a:ln w="57150" cap="flat" cmpd="sng" algn="ctr">
            <a:solidFill>
              <a:srgbClr val="C00000"/>
            </a:solidFill>
            <a:prstDash val="solid"/>
            <a:round/>
            <a:headEnd type="none" w="med" len="med"/>
            <a:tailEnd type="arrow"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sng" strike="noStrike" cap="none" normalizeH="0" baseline="0" smtClean="0">
              <a:ln>
                <a:noFill/>
              </a:ln>
              <a:solidFill>
                <a:schemeClr val="tx1"/>
              </a:solidFill>
              <a:effectLst/>
              <a:latin typeface="Arial" pitchFamily="34" charset="0"/>
            </a:endParaRPr>
          </a:p>
        </p:txBody>
      </p:sp>
      <p:sp>
        <p:nvSpPr>
          <p:cNvPr id="34" name="Forme libre 33"/>
          <p:cNvSpPr/>
          <p:nvPr/>
        </p:nvSpPr>
        <p:spPr bwMode="auto">
          <a:xfrm>
            <a:off x="6005087" y="2852378"/>
            <a:ext cx="696035" cy="518615"/>
          </a:xfrm>
          <a:custGeom>
            <a:avLst/>
            <a:gdLst>
              <a:gd name="connsiteX0" fmla="*/ 0 w 696035"/>
              <a:gd name="connsiteY0" fmla="*/ 518615 h 518615"/>
              <a:gd name="connsiteX1" fmla="*/ 545910 w 696035"/>
              <a:gd name="connsiteY1" fmla="*/ 313899 h 518615"/>
              <a:gd name="connsiteX2" fmla="*/ 696035 w 696035"/>
              <a:gd name="connsiteY2" fmla="*/ 0 h 518615"/>
            </a:gdLst>
            <a:ahLst/>
            <a:cxnLst>
              <a:cxn ang="0">
                <a:pos x="connsiteX0" y="connsiteY0"/>
              </a:cxn>
              <a:cxn ang="0">
                <a:pos x="connsiteX1" y="connsiteY1"/>
              </a:cxn>
              <a:cxn ang="0">
                <a:pos x="connsiteX2" y="connsiteY2"/>
              </a:cxn>
            </a:cxnLst>
            <a:rect l="l" t="t" r="r" b="b"/>
            <a:pathLst>
              <a:path w="696035" h="518615">
                <a:moveTo>
                  <a:pt x="0" y="518615"/>
                </a:moveTo>
                <a:cubicBezTo>
                  <a:pt x="214952" y="459475"/>
                  <a:pt x="429904" y="400335"/>
                  <a:pt x="545910" y="313899"/>
                </a:cubicBezTo>
                <a:cubicBezTo>
                  <a:pt x="661916" y="227463"/>
                  <a:pt x="678975" y="113731"/>
                  <a:pt x="696035" y="0"/>
                </a:cubicBezTo>
              </a:path>
            </a:pathLst>
          </a:custGeom>
          <a:noFill/>
          <a:ln w="57150" cap="flat" cmpd="sng" algn="ctr">
            <a:solidFill>
              <a:srgbClr val="C00000"/>
            </a:solidFill>
            <a:prstDash val="solid"/>
            <a:round/>
            <a:headEnd type="none" w="med" len="med"/>
            <a:tailEnd type="arrow"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sng" strike="noStrike" cap="none" normalizeH="0" baseline="0" smtClean="0">
              <a:ln>
                <a:noFill/>
              </a:ln>
              <a:solidFill>
                <a:schemeClr val="tx1"/>
              </a:solidFill>
              <a:effectLst/>
              <a:latin typeface="Arial" pitchFamily="34" charset="0"/>
            </a:endParaRPr>
          </a:p>
        </p:txBody>
      </p:sp>
      <p:sp>
        <p:nvSpPr>
          <p:cNvPr id="36" name="Rectangle 35"/>
          <p:cNvSpPr/>
          <p:nvPr/>
        </p:nvSpPr>
        <p:spPr bwMode="auto">
          <a:xfrm>
            <a:off x="711953" y="1012203"/>
            <a:ext cx="3534770" cy="2920621"/>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sng" strike="noStrike" cap="none" normalizeH="0" baseline="0" smtClean="0">
              <a:ln>
                <a:noFill/>
              </a:ln>
              <a:solidFill>
                <a:schemeClr val="tx1"/>
              </a:solidFill>
              <a:effectLst/>
              <a:latin typeface="Arial" pitchFamily="34" charset="0"/>
            </a:endParaRPr>
          </a:p>
        </p:txBody>
      </p:sp>
      <p:sp>
        <p:nvSpPr>
          <p:cNvPr id="37" name="Rectangle 36"/>
          <p:cNvSpPr/>
          <p:nvPr/>
        </p:nvSpPr>
        <p:spPr bwMode="auto">
          <a:xfrm>
            <a:off x="1926604" y="2349684"/>
            <a:ext cx="349901" cy="369332"/>
          </a:xfrm>
          <a:prstGeom prst="rect">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sng" strike="noStrike" cap="none" normalizeH="0" baseline="0" smtClean="0">
              <a:ln>
                <a:noFill/>
              </a:ln>
              <a:solidFill>
                <a:schemeClr val="tx1"/>
              </a:solidFill>
              <a:effectLst/>
              <a:latin typeface="Arial" pitchFamily="34" charset="0"/>
            </a:endParaRPr>
          </a:p>
        </p:txBody>
      </p:sp>
      <p:sp>
        <p:nvSpPr>
          <p:cNvPr id="38" name="Rectangle 37"/>
          <p:cNvSpPr/>
          <p:nvPr/>
        </p:nvSpPr>
        <p:spPr bwMode="auto">
          <a:xfrm>
            <a:off x="2311016" y="2351959"/>
            <a:ext cx="349901" cy="369332"/>
          </a:xfrm>
          <a:prstGeom prst="rect">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sng" strike="noStrike" cap="none" normalizeH="0" baseline="0" smtClean="0">
              <a:ln>
                <a:noFill/>
              </a:ln>
              <a:solidFill>
                <a:schemeClr val="tx1"/>
              </a:solidFill>
              <a:effectLst/>
              <a:latin typeface="Arial" pitchFamily="34" charset="0"/>
            </a:endParaRPr>
          </a:p>
        </p:txBody>
      </p:sp>
      <p:sp>
        <p:nvSpPr>
          <p:cNvPr id="39" name="Rectangle 38"/>
          <p:cNvSpPr/>
          <p:nvPr/>
        </p:nvSpPr>
        <p:spPr bwMode="auto">
          <a:xfrm>
            <a:off x="2313292" y="2763667"/>
            <a:ext cx="349901" cy="369332"/>
          </a:xfrm>
          <a:prstGeom prst="rect">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sng" strike="noStrike" cap="none" normalizeH="0" baseline="0" smtClean="0">
              <a:ln>
                <a:noFill/>
              </a:ln>
              <a:solidFill>
                <a:schemeClr val="tx1"/>
              </a:solidFill>
              <a:effectLst/>
              <a:latin typeface="Arial" pitchFamily="34" charset="0"/>
            </a:endParaRPr>
          </a:p>
        </p:txBody>
      </p:sp>
      <p:sp>
        <p:nvSpPr>
          <p:cNvPr id="40" name="Rectangle 39"/>
          <p:cNvSpPr/>
          <p:nvPr/>
        </p:nvSpPr>
        <p:spPr bwMode="auto">
          <a:xfrm>
            <a:off x="2315568" y="1933429"/>
            <a:ext cx="349901" cy="369332"/>
          </a:xfrm>
          <a:prstGeom prst="rect">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sng" strike="noStrike" cap="none" normalizeH="0" baseline="0" smtClean="0">
              <a:ln>
                <a:noFill/>
              </a:ln>
              <a:solidFill>
                <a:schemeClr val="tx1"/>
              </a:solidFill>
              <a:effectLst/>
              <a:latin typeface="Arial" pitchFamily="34" charset="0"/>
            </a:endParaRPr>
          </a:p>
        </p:txBody>
      </p:sp>
      <p:sp>
        <p:nvSpPr>
          <p:cNvPr id="41" name="Rectangle 40"/>
          <p:cNvSpPr/>
          <p:nvPr/>
        </p:nvSpPr>
        <p:spPr bwMode="auto">
          <a:xfrm>
            <a:off x="2700001" y="2345160"/>
            <a:ext cx="349901" cy="369332"/>
          </a:xfrm>
          <a:prstGeom prst="rect">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sng" strike="noStrike" cap="none" normalizeH="0" baseline="0" smtClean="0">
              <a:ln>
                <a:noFill/>
              </a:ln>
              <a:solidFill>
                <a:schemeClr val="tx1"/>
              </a:solidFill>
              <a:effectLst/>
              <a:latin typeface="Arial" pitchFamily="34" charset="0"/>
            </a:endParaRPr>
          </a:p>
        </p:txBody>
      </p:sp>
      <p:sp>
        <p:nvSpPr>
          <p:cNvPr id="46" name="Text Box 2"/>
          <p:cNvSpPr txBox="1">
            <a:spLocks noChangeArrowheads="1"/>
          </p:cNvSpPr>
          <p:nvPr/>
        </p:nvSpPr>
        <p:spPr bwMode="auto">
          <a:xfrm>
            <a:off x="247650" y="177755"/>
            <a:ext cx="8702675" cy="646331"/>
          </a:xfrm>
          <a:prstGeom prst="rect">
            <a:avLst/>
          </a:prstGeom>
          <a:noFill/>
          <a:ln w="9525" algn="ctr">
            <a:noFill/>
            <a:miter lim="800000"/>
            <a:headEnd/>
            <a:tailEnd/>
          </a:ln>
        </p:spPr>
        <p:txBody>
          <a:bodyPr>
            <a:spAutoFit/>
          </a:bodyPr>
          <a:lstStyle/>
          <a:p>
            <a:pPr algn="ctr" eaLnBrk="0" hangingPunct="0"/>
            <a:r>
              <a:rPr lang="en-US" sz="3600" u="none" dirty="0" smtClean="0">
                <a:solidFill>
                  <a:schemeClr val="tx2"/>
                </a:solidFill>
                <a:latin typeface="Comic Sans MS" pitchFamily="66" charset="0"/>
              </a:rPr>
              <a:t>State of the art in image </a:t>
            </a:r>
            <a:r>
              <a:rPr lang="en-US" sz="3600" u="none" dirty="0" err="1" smtClean="0">
                <a:solidFill>
                  <a:schemeClr val="tx2"/>
                </a:solidFill>
                <a:latin typeface="Comic Sans MS" pitchFamily="66" charset="0"/>
              </a:rPr>
              <a:t>denoising</a:t>
            </a:r>
            <a:endParaRPr lang="en-US" sz="3600" u="none" dirty="0">
              <a:solidFill>
                <a:schemeClr val="tx2"/>
              </a:solidFill>
              <a:latin typeface="Comic Sans MS" pitchFamily="66" charset="0"/>
            </a:endParaRPr>
          </a:p>
        </p:txBody>
      </p:sp>
      <p:sp>
        <p:nvSpPr>
          <p:cNvPr id="47" name="ZoneTexte 46"/>
          <p:cNvSpPr txBox="1"/>
          <p:nvPr/>
        </p:nvSpPr>
        <p:spPr>
          <a:xfrm>
            <a:off x="4831306" y="3971492"/>
            <a:ext cx="3879588" cy="830997"/>
          </a:xfrm>
          <a:prstGeom prst="rect">
            <a:avLst/>
          </a:prstGeom>
          <a:noFill/>
        </p:spPr>
        <p:txBody>
          <a:bodyPr wrap="none" rtlCol="0">
            <a:spAutoFit/>
          </a:bodyPr>
          <a:lstStyle/>
          <a:p>
            <a:r>
              <a:rPr lang="en-US" sz="2400" u="none" dirty="0" smtClean="0">
                <a:latin typeface="Comic Sans MS" pitchFamily="66" charset="0"/>
              </a:rPr>
              <a:t>Non-local means filtering </a:t>
            </a:r>
          </a:p>
          <a:p>
            <a:r>
              <a:rPr lang="en-US" sz="2400" u="none" dirty="0" smtClean="0">
                <a:latin typeface="Comic Sans MS" pitchFamily="66" charset="0"/>
              </a:rPr>
              <a:t>(</a:t>
            </a:r>
            <a:r>
              <a:rPr lang="en-US" sz="2400" u="none" dirty="0" err="1" smtClean="0">
                <a:latin typeface="Comic Sans MS" pitchFamily="66" charset="0"/>
              </a:rPr>
              <a:t>Buades</a:t>
            </a:r>
            <a:r>
              <a:rPr lang="en-US" sz="2400" u="none" dirty="0" smtClean="0">
                <a:latin typeface="Comic Sans MS" pitchFamily="66" charset="0"/>
              </a:rPr>
              <a:t> et al.’05)</a:t>
            </a:r>
            <a:endParaRPr lang="fr-FR" sz="2400" u="none" dirty="0">
              <a:latin typeface="Comic Sans MS" pitchFamily="66"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8057" y="5038331"/>
            <a:ext cx="8425705" cy="1692771"/>
          </a:xfrm>
          <a:prstGeom prst="rect">
            <a:avLst/>
          </a:prstGeom>
          <a:noFill/>
        </p:spPr>
        <p:txBody>
          <a:bodyPr wrap="none" rtlCol="0">
            <a:spAutoFit/>
          </a:bodyPr>
          <a:lstStyle/>
          <a:p>
            <a:r>
              <a:rPr lang="en-US" sz="2400" u="none" dirty="0" smtClean="0">
                <a:latin typeface="Comic Sans MS" pitchFamily="66" charset="0"/>
              </a:rPr>
              <a:t>Dictionary learning for </a:t>
            </a:r>
            <a:r>
              <a:rPr lang="en-US" sz="2400" u="none" dirty="0" err="1" smtClean="0">
                <a:latin typeface="Comic Sans MS" pitchFamily="66" charset="0"/>
              </a:rPr>
              <a:t>denoising</a:t>
            </a:r>
            <a:r>
              <a:rPr lang="en-US" sz="2400" u="none" dirty="0" smtClean="0">
                <a:latin typeface="Comic Sans MS" pitchFamily="66" charset="0"/>
              </a:rPr>
              <a:t> (</a:t>
            </a:r>
            <a:r>
              <a:rPr lang="en-US" sz="2400" u="none" dirty="0" err="1" smtClean="0">
                <a:latin typeface="Comic Sans MS" pitchFamily="66" charset="0"/>
              </a:rPr>
              <a:t>Elad</a:t>
            </a:r>
            <a:r>
              <a:rPr lang="en-US" sz="2400" u="none" dirty="0" smtClean="0">
                <a:latin typeface="Comic Sans MS" pitchFamily="66" charset="0"/>
              </a:rPr>
              <a:t> &amp; Aharon’06;</a:t>
            </a:r>
          </a:p>
          <a:p>
            <a:r>
              <a:rPr lang="en-US" sz="2400" u="none" dirty="0" err="1" smtClean="0">
                <a:latin typeface="Comic Sans MS" pitchFamily="66" charset="0"/>
              </a:rPr>
              <a:t>Mairal</a:t>
            </a:r>
            <a:r>
              <a:rPr lang="en-US" sz="2400" u="none" dirty="0" smtClean="0">
                <a:latin typeface="Comic Sans MS" pitchFamily="66" charset="0"/>
              </a:rPr>
              <a:t>, </a:t>
            </a:r>
            <a:r>
              <a:rPr lang="en-US" sz="2400" u="none" dirty="0" err="1" smtClean="0">
                <a:latin typeface="Comic Sans MS" pitchFamily="66" charset="0"/>
              </a:rPr>
              <a:t>Elad</a:t>
            </a:r>
            <a:r>
              <a:rPr lang="en-US" sz="2400" u="none" dirty="0" smtClean="0">
                <a:latin typeface="Comic Sans MS" pitchFamily="66" charset="0"/>
              </a:rPr>
              <a:t> &amp; Sapiro’08)</a:t>
            </a:r>
          </a:p>
          <a:p>
            <a:r>
              <a:rPr lang="en-US" sz="2800" u="none" dirty="0" smtClean="0">
                <a:latin typeface="Times New Roman"/>
              </a:rPr>
              <a:t>     min </a:t>
            </a:r>
            <a:r>
              <a:rPr lang="en-US" sz="2800" u="none" baseline="-25000" dirty="0" smtClean="0">
                <a:latin typeface="Comic Sans MS"/>
              </a:rPr>
              <a:t>D</a:t>
            </a:r>
            <a:r>
              <a:rPr lang="az-Cyrl-AZ" sz="2800" u="none" baseline="-25000" dirty="0" smtClean="0">
                <a:latin typeface="Comic Sans MS"/>
              </a:rPr>
              <a:t>є</a:t>
            </a:r>
            <a:r>
              <a:rPr lang="en-US" sz="2800" u="none" baseline="-25000" dirty="0" smtClean="0">
                <a:latin typeface="Comic Sans MS"/>
              </a:rPr>
              <a:t>C,</a:t>
            </a:r>
            <a:r>
              <a:rPr lang="en-US" sz="2800" b="1" u="none" baseline="-25000" dirty="0" smtClean="0">
                <a:latin typeface="cmmi10"/>
              </a:rPr>
              <a:t>®</a:t>
            </a:r>
            <a:r>
              <a:rPr lang="en-US" sz="2800" u="none" baseline="-50000" dirty="0" smtClean="0">
                <a:latin typeface="cmmi10"/>
              </a:rPr>
              <a:t>1</a:t>
            </a:r>
            <a:r>
              <a:rPr lang="en-US" sz="2800" u="none" baseline="-25000" dirty="0" smtClean="0">
                <a:latin typeface="Comic Sans MS"/>
              </a:rPr>
              <a:t>,..., </a:t>
            </a:r>
            <a:r>
              <a:rPr lang="en-US" sz="2800" b="1" u="none" baseline="-25000" dirty="0" smtClean="0">
                <a:latin typeface="cmmi10"/>
              </a:rPr>
              <a:t>®</a:t>
            </a:r>
            <a:r>
              <a:rPr lang="en-US" sz="2800" u="none" baseline="-50000" dirty="0" smtClean="0">
                <a:latin typeface="cmmi10"/>
              </a:rPr>
              <a:t>n</a:t>
            </a:r>
            <a:r>
              <a:rPr lang="en-US" sz="2800" u="none" dirty="0" smtClean="0">
                <a:latin typeface="Symbol"/>
                <a:sym typeface="Symbol"/>
              </a:rPr>
              <a:t></a:t>
            </a:r>
            <a:r>
              <a:rPr lang="en-US" sz="2800" u="none" baseline="-25000" dirty="0" smtClean="0">
                <a:latin typeface="Comic Sans MS"/>
              </a:rPr>
              <a:t>1≤i≤n  </a:t>
            </a:r>
            <a:r>
              <a:rPr lang="en-US" sz="2800" u="none" dirty="0" smtClean="0">
                <a:latin typeface="Comic Sans MS" pitchFamily="66" charset="0"/>
              </a:rPr>
              <a:t>[ 1/2 | </a:t>
            </a:r>
            <a:r>
              <a:rPr lang="en-US" sz="2800" u="none" dirty="0" err="1" smtClean="0">
                <a:latin typeface="Comic Sans MS" pitchFamily="66" charset="0"/>
              </a:rPr>
              <a:t>y</a:t>
            </a:r>
            <a:r>
              <a:rPr lang="en-US" sz="2800" u="none" baseline="-25000" dirty="0" err="1" smtClean="0">
                <a:latin typeface="Comic Sans MS"/>
              </a:rPr>
              <a:t>i</a:t>
            </a:r>
            <a:r>
              <a:rPr lang="en-US" sz="2800" u="none" dirty="0" smtClean="0">
                <a:latin typeface="Comic Sans MS" pitchFamily="66" charset="0"/>
              </a:rPr>
              <a:t> – </a:t>
            </a:r>
            <a:r>
              <a:rPr lang="en-US" sz="2800" u="none" dirty="0" err="1" smtClean="0">
                <a:latin typeface="Comic Sans MS" pitchFamily="66" charset="0"/>
              </a:rPr>
              <a:t>D</a:t>
            </a:r>
            <a:r>
              <a:rPr lang="en-US" sz="2800" b="1" u="none" dirty="0" err="1" smtClean="0">
                <a:latin typeface="cmmi10"/>
              </a:rPr>
              <a:t>®</a:t>
            </a:r>
            <a:r>
              <a:rPr lang="en-US" sz="2800" u="none" baseline="-25000" dirty="0" err="1" smtClean="0">
                <a:latin typeface="cmmi10"/>
              </a:rPr>
              <a:t>i</a:t>
            </a:r>
            <a:r>
              <a:rPr lang="en-US" sz="2800" u="none" dirty="0" smtClean="0">
                <a:latin typeface="Comic Sans MS" pitchFamily="66" charset="0"/>
              </a:rPr>
              <a:t> |</a:t>
            </a:r>
            <a:r>
              <a:rPr lang="en-US" sz="2800" u="none" baseline="-25000" dirty="0" smtClean="0">
                <a:latin typeface="Comic Sans MS" pitchFamily="66" charset="0"/>
              </a:rPr>
              <a:t>2</a:t>
            </a:r>
            <a:r>
              <a:rPr lang="en-US" sz="2800" u="none" baseline="30000" dirty="0" smtClean="0">
                <a:latin typeface="Comic Sans MS"/>
              </a:rPr>
              <a:t>2</a:t>
            </a:r>
            <a:r>
              <a:rPr lang="en-US" sz="2800" u="none" dirty="0" smtClean="0">
                <a:latin typeface="Comic Sans MS" pitchFamily="66" charset="0"/>
              </a:rPr>
              <a:t> + </a:t>
            </a:r>
            <a:r>
              <a:rPr lang="en-US" sz="2800" u="none" dirty="0" smtClean="0">
                <a:latin typeface="cmmi10"/>
              </a:rPr>
              <a:t>¸</a:t>
            </a:r>
            <a:r>
              <a:rPr lang="en-US" sz="2800" u="none" dirty="0" smtClean="0">
                <a:latin typeface="Comic Sans MS" pitchFamily="66" charset="0"/>
              </a:rPr>
              <a:t> |</a:t>
            </a:r>
            <a:r>
              <a:rPr lang="en-US" sz="2800" b="1" u="none" dirty="0" smtClean="0">
                <a:latin typeface="cmmi10"/>
              </a:rPr>
              <a:t>®</a:t>
            </a:r>
            <a:r>
              <a:rPr lang="en-US" sz="2800" u="none" baseline="-25000" dirty="0" smtClean="0">
                <a:latin typeface="cmmi10"/>
              </a:rPr>
              <a:t>i</a:t>
            </a:r>
            <a:r>
              <a:rPr lang="en-US" sz="2800" u="none" dirty="0" smtClean="0">
                <a:latin typeface="Comic Sans MS" pitchFamily="66" charset="0"/>
              </a:rPr>
              <a:t>|</a:t>
            </a:r>
            <a:r>
              <a:rPr lang="en-US" sz="2800" u="none" baseline="-25000" dirty="0" smtClean="0">
                <a:latin typeface="Comic Sans MS"/>
              </a:rPr>
              <a:t>1</a:t>
            </a:r>
            <a:r>
              <a:rPr lang="en-US" sz="2800" u="none" dirty="0" smtClean="0">
                <a:latin typeface="Comic Sans MS"/>
              </a:rPr>
              <a:t> ]</a:t>
            </a:r>
            <a:endParaRPr lang="en-US" sz="2800" u="none" dirty="0" smtClean="0">
              <a:latin typeface="Comic Sans MS" pitchFamily="66" charset="0"/>
            </a:endParaRPr>
          </a:p>
          <a:p>
            <a:r>
              <a:rPr lang="en-US" sz="2800" u="none" dirty="0" smtClean="0">
                <a:latin typeface="Comic Sans MS" pitchFamily="66" charset="0"/>
              </a:rPr>
              <a:t>    x = 1/n </a:t>
            </a:r>
            <a:r>
              <a:rPr lang="en-US" sz="2800" u="none" dirty="0" smtClean="0">
                <a:latin typeface="Symbol"/>
                <a:sym typeface="Symbol"/>
              </a:rPr>
              <a:t></a:t>
            </a:r>
            <a:r>
              <a:rPr lang="en-US" sz="2800" u="none" baseline="-25000" dirty="0" smtClean="0">
                <a:latin typeface="Comic Sans MS"/>
              </a:rPr>
              <a:t>1≤i≤n  </a:t>
            </a:r>
            <a:r>
              <a:rPr lang="en-US" sz="2800" u="none" dirty="0" err="1" smtClean="0">
                <a:latin typeface="Comic Sans MS" pitchFamily="66" charset="0"/>
              </a:rPr>
              <a:t>R</a:t>
            </a:r>
            <a:r>
              <a:rPr lang="en-US" sz="2800" u="none" baseline="-25000" dirty="0" err="1" smtClean="0">
                <a:latin typeface="Comic Sans MS"/>
              </a:rPr>
              <a:t>i</a:t>
            </a:r>
            <a:r>
              <a:rPr lang="en-US" sz="2800" u="none" dirty="0" err="1" smtClean="0">
                <a:latin typeface="Comic Sans MS" pitchFamily="66" charset="0"/>
              </a:rPr>
              <a:t>D</a:t>
            </a:r>
            <a:r>
              <a:rPr lang="en-US" sz="2800" u="none" dirty="0" err="1" smtClean="0">
                <a:latin typeface="cmmi10"/>
              </a:rPr>
              <a:t>®</a:t>
            </a:r>
            <a:r>
              <a:rPr lang="en-US" sz="2800" u="none" baseline="-25000" dirty="0" err="1" smtClean="0">
                <a:latin typeface="cmmi10"/>
              </a:rPr>
              <a:t>i</a:t>
            </a:r>
            <a:endParaRPr lang="en-US" sz="2800" u="none" dirty="0" smtClean="0">
              <a:latin typeface="Times New Roman"/>
            </a:endParaRPr>
          </a:p>
        </p:txBody>
      </p:sp>
      <p:grpSp>
        <p:nvGrpSpPr>
          <p:cNvPr id="3" name="Groupe 23"/>
          <p:cNvGrpSpPr/>
          <p:nvPr/>
        </p:nvGrpSpPr>
        <p:grpSpPr>
          <a:xfrm>
            <a:off x="4926913" y="1009931"/>
            <a:ext cx="3534770" cy="2920621"/>
            <a:chOff x="2251881" y="2169994"/>
            <a:chExt cx="3534770" cy="2920621"/>
          </a:xfrm>
        </p:grpSpPr>
        <p:sp>
          <p:nvSpPr>
            <p:cNvPr id="25" name="Rectangle 24"/>
            <p:cNvSpPr/>
            <p:nvPr/>
          </p:nvSpPr>
          <p:spPr bwMode="auto">
            <a:xfrm>
              <a:off x="2251881" y="2169994"/>
              <a:ext cx="3534770" cy="2920621"/>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sng" strike="noStrike" cap="none" normalizeH="0" baseline="0" smtClean="0">
                <a:ln>
                  <a:noFill/>
                </a:ln>
                <a:solidFill>
                  <a:schemeClr val="tx1"/>
                </a:solidFill>
                <a:effectLst/>
                <a:latin typeface="Arial" pitchFamily="34" charset="0"/>
              </a:endParaRPr>
            </a:p>
          </p:txBody>
        </p:sp>
        <p:sp>
          <p:nvSpPr>
            <p:cNvPr id="26" name="Rectangle 25"/>
            <p:cNvSpPr/>
            <p:nvPr/>
          </p:nvSpPr>
          <p:spPr bwMode="auto">
            <a:xfrm>
              <a:off x="2784143" y="4367284"/>
              <a:ext cx="349901" cy="369332"/>
            </a:xfrm>
            <a:prstGeom prst="rect">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sng" strike="noStrike" cap="none" normalizeH="0" baseline="0" smtClean="0">
                <a:ln>
                  <a:noFill/>
                </a:ln>
                <a:solidFill>
                  <a:schemeClr val="tx1"/>
                </a:solidFill>
                <a:effectLst/>
                <a:latin typeface="Arial" pitchFamily="34" charset="0"/>
              </a:endParaRPr>
            </a:p>
          </p:txBody>
        </p:sp>
        <p:sp>
          <p:nvSpPr>
            <p:cNvPr id="27" name="Rectangle 26"/>
            <p:cNvSpPr/>
            <p:nvPr/>
          </p:nvSpPr>
          <p:spPr bwMode="auto">
            <a:xfrm>
              <a:off x="3850944" y="3509750"/>
              <a:ext cx="349901" cy="369332"/>
            </a:xfrm>
            <a:prstGeom prst="rect">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sng" strike="noStrike" cap="none" normalizeH="0" baseline="0" smtClean="0">
                <a:ln>
                  <a:noFill/>
                </a:ln>
                <a:solidFill>
                  <a:schemeClr val="tx1"/>
                </a:solidFill>
                <a:effectLst/>
                <a:latin typeface="Arial" pitchFamily="34" charset="0"/>
              </a:endParaRPr>
            </a:p>
          </p:txBody>
        </p:sp>
        <p:sp>
          <p:nvSpPr>
            <p:cNvPr id="28" name="Rectangle 27"/>
            <p:cNvSpPr/>
            <p:nvPr/>
          </p:nvSpPr>
          <p:spPr bwMode="auto">
            <a:xfrm>
              <a:off x="4576551" y="2392909"/>
              <a:ext cx="349901" cy="369332"/>
            </a:xfrm>
            <a:prstGeom prst="rect">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sng" strike="noStrike" cap="none" normalizeH="0" baseline="0" smtClean="0">
                <a:ln>
                  <a:noFill/>
                </a:ln>
                <a:solidFill>
                  <a:schemeClr val="tx1"/>
                </a:solidFill>
                <a:effectLst/>
                <a:latin typeface="Arial" pitchFamily="34" charset="0"/>
              </a:endParaRPr>
            </a:p>
          </p:txBody>
        </p:sp>
        <p:sp>
          <p:nvSpPr>
            <p:cNvPr id="29" name="Rectangle 28"/>
            <p:cNvSpPr/>
            <p:nvPr/>
          </p:nvSpPr>
          <p:spPr bwMode="auto">
            <a:xfrm>
              <a:off x="2477072" y="2490718"/>
              <a:ext cx="349901" cy="369332"/>
            </a:xfrm>
            <a:prstGeom prst="rect">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sng" strike="noStrike" cap="none" normalizeH="0" baseline="0" smtClean="0">
                <a:ln>
                  <a:noFill/>
                </a:ln>
                <a:solidFill>
                  <a:schemeClr val="tx1"/>
                </a:solidFill>
                <a:effectLst/>
                <a:latin typeface="Arial" pitchFamily="34" charset="0"/>
              </a:endParaRPr>
            </a:p>
          </p:txBody>
        </p:sp>
        <p:sp>
          <p:nvSpPr>
            <p:cNvPr id="30" name="Rectangle 29"/>
            <p:cNvSpPr/>
            <p:nvPr/>
          </p:nvSpPr>
          <p:spPr bwMode="auto">
            <a:xfrm>
              <a:off x="5195272" y="4471942"/>
              <a:ext cx="349901" cy="369332"/>
            </a:xfrm>
            <a:prstGeom prst="rect">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sng" strike="noStrike" cap="none" normalizeH="0" baseline="0" smtClean="0">
                <a:ln>
                  <a:noFill/>
                </a:ln>
                <a:solidFill>
                  <a:schemeClr val="tx1"/>
                </a:solidFill>
                <a:effectLst/>
                <a:latin typeface="Arial" pitchFamily="34" charset="0"/>
              </a:endParaRPr>
            </a:p>
          </p:txBody>
        </p:sp>
      </p:grpSp>
      <p:sp>
        <p:nvSpPr>
          <p:cNvPr id="31" name="Forme libre 30"/>
          <p:cNvSpPr/>
          <p:nvPr/>
        </p:nvSpPr>
        <p:spPr bwMode="auto">
          <a:xfrm>
            <a:off x="6960430" y="1678671"/>
            <a:ext cx="477671" cy="586853"/>
          </a:xfrm>
          <a:custGeom>
            <a:avLst/>
            <a:gdLst>
              <a:gd name="connsiteX0" fmla="*/ 0 w 477671"/>
              <a:gd name="connsiteY0" fmla="*/ 586853 h 586853"/>
              <a:gd name="connsiteX1" fmla="*/ 341194 w 477671"/>
              <a:gd name="connsiteY1" fmla="*/ 313898 h 586853"/>
              <a:gd name="connsiteX2" fmla="*/ 477671 w 477671"/>
              <a:gd name="connsiteY2" fmla="*/ 0 h 586853"/>
              <a:gd name="connsiteX3" fmla="*/ 477671 w 477671"/>
              <a:gd name="connsiteY3" fmla="*/ 0 h 586853"/>
            </a:gdLst>
            <a:ahLst/>
            <a:cxnLst>
              <a:cxn ang="0">
                <a:pos x="connsiteX0" y="connsiteY0"/>
              </a:cxn>
              <a:cxn ang="0">
                <a:pos x="connsiteX1" y="connsiteY1"/>
              </a:cxn>
              <a:cxn ang="0">
                <a:pos x="connsiteX2" y="connsiteY2"/>
              </a:cxn>
              <a:cxn ang="0">
                <a:pos x="connsiteX3" y="connsiteY3"/>
              </a:cxn>
            </a:cxnLst>
            <a:rect l="l" t="t" r="r" b="b"/>
            <a:pathLst>
              <a:path w="477671" h="586853">
                <a:moveTo>
                  <a:pt x="0" y="586853"/>
                </a:moveTo>
                <a:cubicBezTo>
                  <a:pt x="130791" y="499280"/>
                  <a:pt x="261582" y="411707"/>
                  <a:pt x="341194" y="313898"/>
                </a:cubicBezTo>
                <a:cubicBezTo>
                  <a:pt x="420806" y="216089"/>
                  <a:pt x="477671" y="0"/>
                  <a:pt x="477671" y="0"/>
                </a:cubicBezTo>
                <a:lnTo>
                  <a:pt x="477671" y="0"/>
                </a:lnTo>
              </a:path>
            </a:pathLst>
          </a:custGeom>
          <a:noFill/>
          <a:ln w="57150" cap="flat" cmpd="sng" algn="ctr">
            <a:solidFill>
              <a:srgbClr val="C00000"/>
            </a:solidFill>
            <a:prstDash val="solid"/>
            <a:round/>
            <a:headEnd type="arrow"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sng" strike="noStrike" cap="none" normalizeH="0" baseline="0" smtClean="0">
              <a:ln>
                <a:noFill/>
              </a:ln>
              <a:solidFill>
                <a:schemeClr val="tx1"/>
              </a:solidFill>
              <a:effectLst/>
              <a:latin typeface="Arial" pitchFamily="34" charset="0"/>
            </a:endParaRPr>
          </a:p>
        </p:txBody>
      </p:sp>
      <p:sp>
        <p:nvSpPr>
          <p:cNvPr id="32" name="Forme libre 31"/>
          <p:cNvSpPr/>
          <p:nvPr/>
        </p:nvSpPr>
        <p:spPr bwMode="auto">
          <a:xfrm>
            <a:off x="5472824" y="1856091"/>
            <a:ext cx="859809" cy="586854"/>
          </a:xfrm>
          <a:custGeom>
            <a:avLst/>
            <a:gdLst>
              <a:gd name="connsiteX0" fmla="*/ 0 w 859809"/>
              <a:gd name="connsiteY0" fmla="*/ 0 h 586854"/>
              <a:gd name="connsiteX1" fmla="*/ 300251 w 859809"/>
              <a:gd name="connsiteY1" fmla="*/ 409433 h 586854"/>
              <a:gd name="connsiteX2" fmla="*/ 859809 w 859809"/>
              <a:gd name="connsiteY2" fmla="*/ 586854 h 586854"/>
            </a:gdLst>
            <a:ahLst/>
            <a:cxnLst>
              <a:cxn ang="0">
                <a:pos x="connsiteX0" y="connsiteY0"/>
              </a:cxn>
              <a:cxn ang="0">
                <a:pos x="connsiteX1" y="connsiteY1"/>
              </a:cxn>
              <a:cxn ang="0">
                <a:pos x="connsiteX2" y="connsiteY2"/>
              </a:cxn>
            </a:cxnLst>
            <a:rect l="l" t="t" r="r" b="b"/>
            <a:pathLst>
              <a:path w="859809" h="586854">
                <a:moveTo>
                  <a:pt x="0" y="0"/>
                </a:moveTo>
                <a:cubicBezTo>
                  <a:pt x="78475" y="155812"/>
                  <a:pt x="156950" y="311624"/>
                  <a:pt x="300251" y="409433"/>
                </a:cubicBezTo>
                <a:cubicBezTo>
                  <a:pt x="443552" y="507242"/>
                  <a:pt x="651680" y="547048"/>
                  <a:pt x="859809" y="586854"/>
                </a:cubicBezTo>
              </a:path>
            </a:pathLst>
          </a:custGeom>
          <a:noFill/>
          <a:ln w="57150" cap="flat" cmpd="sng" algn="ctr">
            <a:solidFill>
              <a:srgbClr val="C00000"/>
            </a:solidFill>
            <a:prstDash val="solid"/>
            <a:round/>
            <a:headEnd type="none" w="med" len="med"/>
            <a:tailEnd type="arrow"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sng" strike="noStrike" cap="none" normalizeH="0" baseline="0" smtClean="0">
              <a:ln>
                <a:noFill/>
              </a:ln>
              <a:solidFill>
                <a:schemeClr val="tx1"/>
              </a:solidFill>
              <a:effectLst/>
              <a:latin typeface="Arial" pitchFamily="34" charset="0"/>
            </a:endParaRPr>
          </a:p>
        </p:txBody>
      </p:sp>
      <p:sp>
        <p:nvSpPr>
          <p:cNvPr id="33" name="Forme libre 32"/>
          <p:cNvSpPr/>
          <p:nvPr/>
        </p:nvSpPr>
        <p:spPr bwMode="auto">
          <a:xfrm>
            <a:off x="7028669" y="2606718"/>
            <a:ext cx="696035" cy="668741"/>
          </a:xfrm>
          <a:custGeom>
            <a:avLst/>
            <a:gdLst>
              <a:gd name="connsiteX0" fmla="*/ 696035 w 696035"/>
              <a:gd name="connsiteY0" fmla="*/ 668741 h 668741"/>
              <a:gd name="connsiteX1" fmla="*/ 354841 w 696035"/>
              <a:gd name="connsiteY1" fmla="*/ 245660 h 668741"/>
              <a:gd name="connsiteX2" fmla="*/ 0 w 696035"/>
              <a:gd name="connsiteY2" fmla="*/ 0 h 668741"/>
            </a:gdLst>
            <a:ahLst/>
            <a:cxnLst>
              <a:cxn ang="0">
                <a:pos x="connsiteX0" y="connsiteY0"/>
              </a:cxn>
              <a:cxn ang="0">
                <a:pos x="connsiteX1" y="connsiteY1"/>
              </a:cxn>
              <a:cxn ang="0">
                <a:pos x="connsiteX2" y="connsiteY2"/>
              </a:cxn>
            </a:cxnLst>
            <a:rect l="l" t="t" r="r" b="b"/>
            <a:pathLst>
              <a:path w="696035" h="668741">
                <a:moveTo>
                  <a:pt x="696035" y="668741"/>
                </a:moveTo>
                <a:cubicBezTo>
                  <a:pt x="583441" y="512929"/>
                  <a:pt x="470847" y="357117"/>
                  <a:pt x="354841" y="245660"/>
                </a:cubicBezTo>
                <a:cubicBezTo>
                  <a:pt x="238835" y="134203"/>
                  <a:pt x="119417" y="67101"/>
                  <a:pt x="0" y="0"/>
                </a:cubicBezTo>
              </a:path>
            </a:pathLst>
          </a:custGeom>
          <a:noFill/>
          <a:ln w="57150" cap="flat" cmpd="sng" algn="ctr">
            <a:solidFill>
              <a:srgbClr val="C00000"/>
            </a:solidFill>
            <a:prstDash val="solid"/>
            <a:round/>
            <a:headEnd type="none" w="med" len="med"/>
            <a:tailEnd type="arrow"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sng" strike="noStrike" cap="none" normalizeH="0" baseline="0" smtClean="0">
              <a:ln>
                <a:noFill/>
              </a:ln>
              <a:solidFill>
                <a:schemeClr val="tx1"/>
              </a:solidFill>
              <a:effectLst/>
              <a:latin typeface="Arial" pitchFamily="34" charset="0"/>
            </a:endParaRPr>
          </a:p>
        </p:txBody>
      </p:sp>
      <p:sp>
        <p:nvSpPr>
          <p:cNvPr id="34" name="Forme libre 33"/>
          <p:cNvSpPr/>
          <p:nvPr/>
        </p:nvSpPr>
        <p:spPr bwMode="auto">
          <a:xfrm>
            <a:off x="6005087" y="2852378"/>
            <a:ext cx="696035" cy="518615"/>
          </a:xfrm>
          <a:custGeom>
            <a:avLst/>
            <a:gdLst>
              <a:gd name="connsiteX0" fmla="*/ 0 w 696035"/>
              <a:gd name="connsiteY0" fmla="*/ 518615 h 518615"/>
              <a:gd name="connsiteX1" fmla="*/ 545910 w 696035"/>
              <a:gd name="connsiteY1" fmla="*/ 313899 h 518615"/>
              <a:gd name="connsiteX2" fmla="*/ 696035 w 696035"/>
              <a:gd name="connsiteY2" fmla="*/ 0 h 518615"/>
            </a:gdLst>
            <a:ahLst/>
            <a:cxnLst>
              <a:cxn ang="0">
                <a:pos x="connsiteX0" y="connsiteY0"/>
              </a:cxn>
              <a:cxn ang="0">
                <a:pos x="connsiteX1" y="connsiteY1"/>
              </a:cxn>
              <a:cxn ang="0">
                <a:pos x="connsiteX2" y="connsiteY2"/>
              </a:cxn>
            </a:cxnLst>
            <a:rect l="l" t="t" r="r" b="b"/>
            <a:pathLst>
              <a:path w="696035" h="518615">
                <a:moveTo>
                  <a:pt x="0" y="518615"/>
                </a:moveTo>
                <a:cubicBezTo>
                  <a:pt x="214952" y="459475"/>
                  <a:pt x="429904" y="400335"/>
                  <a:pt x="545910" y="313899"/>
                </a:cubicBezTo>
                <a:cubicBezTo>
                  <a:pt x="661916" y="227463"/>
                  <a:pt x="678975" y="113731"/>
                  <a:pt x="696035" y="0"/>
                </a:cubicBezTo>
              </a:path>
            </a:pathLst>
          </a:custGeom>
          <a:noFill/>
          <a:ln w="57150" cap="flat" cmpd="sng" algn="ctr">
            <a:solidFill>
              <a:srgbClr val="C00000"/>
            </a:solidFill>
            <a:prstDash val="solid"/>
            <a:round/>
            <a:headEnd type="none" w="med" len="med"/>
            <a:tailEnd type="arrow"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sng" strike="noStrike" cap="none" normalizeH="0" baseline="0" smtClean="0">
              <a:ln>
                <a:noFill/>
              </a:ln>
              <a:solidFill>
                <a:schemeClr val="tx1"/>
              </a:solidFill>
              <a:effectLst/>
              <a:latin typeface="Arial" pitchFamily="34" charset="0"/>
            </a:endParaRPr>
          </a:p>
        </p:txBody>
      </p:sp>
      <p:sp>
        <p:nvSpPr>
          <p:cNvPr id="46" name="Text Box 2"/>
          <p:cNvSpPr txBox="1">
            <a:spLocks noChangeArrowheads="1"/>
          </p:cNvSpPr>
          <p:nvPr/>
        </p:nvSpPr>
        <p:spPr bwMode="auto">
          <a:xfrm>
            <a:off x="247650" y="177755"/>
            <a:ext cx="8702675" cy="646331"/>
          </a:xfrm>
          <a:prstGeom prst="rect">
            <a:avLst/>
          </a:prstGeom>
          <a:noFill/>
          <a:ln w="9525" algn="ctr">
            <a:noFill/>
            <a:miter lim="800000"/>
            <a:headEnd/>
            <a:tailEnd/>
          </a:ln>
        </p:spPr>
        <p:txBody>
          <a:bodyPr>
            <a:spAutoFit/>
          </a:bodyPr>
          <a:lstStyle/>
          <a:p>
            <a:pPr algn="ctr" eaLnBrk="0" hangingPunct="0"/>
            <a:r>
              <a:rPr lang="en-US" sz="3600" u="none" dirty="0" smtClean="0">
                <a:solidFill>
                  <a:schemeClr val="tx2"/>
                </a:solidFill>
                <a:latin typeface="Comic Sans MS" pitchFamily="66" charset="0"/>
              </a:rPr>
              <a:t>State of the art in image </a:t>
            </a:r>
            <a:r>
              <a:rPr lang="en-US" sz="3600" u="none" dirty="0" err="1" smtClean="0">
                <a:solidFill>
                  <a:schemeClr val="tx2"/>
                </a:solidFill>
                <a:latin typeface="Comic Sans MS" pitchFamily="66" charset="0"/>
              </a:rPr>
              <a:t>denoising</a:t>
            </a:r>
            <a:endParaRPr lang="en-US" sz="3600" u="none" dirty="0">
              <a:solidFill>
                <a:schemeClr val="tx2"/>
              </a:solidFill>
              <a:latin typeface="Comic Sans MS" pitchFamily="66" charset="0"/>
            </a:endParaRPr>
          </a:p>
        </p:txBody>
      </p:sp>
      <p:sp>
        <p:nvSpPr>
          <p:cNvPr id="47" name="ZoneTexte 46"/>
          <p:cNvSpPr txBox="1"/>
          <p:nvPr/>
        </p:nvSpPr>
        <p:spPr>
          <a:xfrm>
            <a:off x="4831306" y="3971492"/>
            <a:ext cx="3879588" cy="830997"/>
          </a:xfrm>
          <a:prstGeom prst="rect">
            <a:avLst/>
          </a:prstGeom>
          <a:noFill/>
        </p:spPr>
        <p:txBody>
          <a:bodyPr wrap="none" rtlCol="0">
            <a:spAutoFit/>
          </a:bodyPr>
          <a:lstStyle/>
          <a:p>
            <a:r>
              <a:rPr lang="en-US" sz="2400" u="none" dirty="0" smtClean="0">
                <a:latin typeface="Comic Sans MS" pitchFamily="66" charset="0"/>
              </a:rPr>
              <a:t>Non-local means filtering </a:t>
            </a:r>
          </a:p>
          <a:p>
            <a:r>
              <a:rPr lang="en-US" sz="2400" u="none" dirty="0" smtClean="0">
                <a:latin typeface="Comic Sans MS" pitchFamily="66" charset="0"/>
              </a:rPr>
              <a:t>(</a:t>
            </a:r>
            <a:r>
              <a:rPr lang="en-US" sz="2400" u="none" dirty="0" err="1" smtClean="0">
                <a:latin typeface="Comic Sans MS" pitchFamily="66" charset="0"/>
              </a:rPr>
              <a:t>Buades</a:t>
            </a:r>
            <a:r>
              <a:rPr lang="en-US" sz="2400" u="none" dirty="0" smtClean="0">
                <a:latin typeface="Comic Sans MS" pitchFamily="66" charset="0"/>
              </a:rPr>
              <a:t> et al.’05)</a:t>
            </a:r>
            <a:endParaRPr lang="fr-FR" sz="2400" u="none" dirty="0">
              <a:latin typeface="Comic Sans MS" pitchFamily="66" charset="0"/>
            </a:endParaRPr>
          </a:p>
        </p:txBody>
      </p:sp>
      <p:grpSp>
        <p:nvGrpSpPr>
          <p:cNvPr id="24" name="Groupe 23"/>
          <p:cNvGrpSpPr/>
          <p:nvPr/>
        </p:nvGrpSpPr>
        <p:grpSpPr>
          <a:xfrm>
            <a:off x="723292" y="1016332"/>
            <a:ext cx="3452923" cy="2946870"/>
            <a:chOff x="723292" y="1016332"/>
            <a:chExt cx="2947579" cy="2946870"/>
          </a:xfrm>
        </p:grpSpPr>
        <p:pic>
          <p:nvPicPr>
            <p:cNvPr id="1026" name="Picture 2"/>
            <p:cNvPicPr>
              <a:picLocks noChangeAspect="1" noChangeArrowheads="1"/>
            </p:cNvPicPr>
            <p:nvPr/>
          </p:nvPicPr>
          <p:blipFill>
            <a:blip r:embed="rId3"/>
            <a:srcRect/>
            <a:stretch>
              <a:fillRect/>
            </a:stretch>
          </p:blipFill>
          <p:spPr bwMode="auto">
            <a:xfrm>
              <a:off x="723292" y="1016332"/>
              <a:ext cx="2944932" cy="2944932"/>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2210937" y="2466000"/>
              <a:ext cx="1459934" cy="1497202"/>
            </a:xfrm>
            <a:prstGeom prst="rect">
              <a:avLst/>
            </a:prstGeom>
            <a:noFill/>
            <a:ln w="9525">
              <a:noFill/>
              <a:miter lim="800000"/>
              <a:headEnd/>
              <a:tailEnd/>
            </a:ln>
            <a:effectLst/>
          </p:spPr>
        </p:pic>
      </p:grpSp>
      <p:sp>
        <p:nvSpPr>
          <p:cNvPr id="35" name="ZoneTexte 34"/>
          <p:cNvSpPr txBox="1"/>
          <p:nvPr/>
        </p:nvSpPr>
        <p:spPr>
          <a:xfrm>
            <a:off x="698234" y="3960116"/>
            <a:ext cx="3496470" cy="461665"/>
          </a:xfrm>
          <a:prstGeom prst="rect">
            <a:avLst/>
          </a:prstGeom>
          <a:noFill/>
        </p:spPr>
        <p:txBody>
          <a:bodyPr wrap="none" rtlCol="0">
            <a:spAutoFit/>
          </a:bodyPr>
          <a:lstStyle/>
          <a:p>
            <a:r>
              <a:rPr lang="en-US" sz="2400" u="none" dirty="0" smtClean="0">
                <a:latin typeface="Comic Sans MS" pitchFamily="66" charset="0"/>
              </a:rPr>
              <a:t>BM3D (</a:t>
            </a:r>
            <a:r>
              <a:rPr lang="en-US" sz="2400" u="none" dirty="0" err="1" smtClean="0">
                <a:latin typeface="Comic Sans MS" pitchFamily="66" charset="0"/>
              </a:rPr>
              <a:t>Dabov</a:t>
            </a:r>
            <a:r>
              <a:rPr lang="en-US" sz="2400" u="none" dirty="0" smtClean="0">
                <a:latin typeface="Comic Sans MS" pitchFamily="66" charset="0"/>
              </a:rPr>
              <a:t> et al.’07)</a:t>
            </a:r>
            <a:endParaRPr lang="fr-FR" sz="2400" u="none" dirty="0">
              <a:latin typeface="Comic Sans MS" pitchFamily="66"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1698073" y="1434152"/>
            <a:ext cx="2105263" cy="2453192"/>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a:srcRect/>
          <a:stretch>
            <a:fillRect/>
          </a:stretch>
        </p:blipFill>
        <p:spPr bwMode="auto">
          <a:xfrm>
            <a:off x="4424802" y="1438282"/>
            <a:ext cx="3190329" cy="2464986"/>
          </a:xfrm>
          <a:prstGeom prst="rect">
            <a:avLst/>
          </a:prstGeom>
          <a:noFill/>
          <a:ln w="9525">
            <a:noFill/>
            <a:miter lim="800000"/>
            <a:headEnd/>
            <a:tailEnd/>
          </a:ln>
          <a:effectLst/>
        </p:spPr>
      </p:pic>
      <p:sp>
        <p:nvSpPr>
          <p:cNvPr id="4" name="ZoneTexte 3"/>
          <p:cNvSpPr txBox="1"/>
          <p:nvPr/>
        </p:nvSpPr>
        <p:spPr>
          <a:xfrm>
            <a:off x="1121399" y="5925413"/>
            <a:ext cx="7225055" cy="646331"/>
          </a:xfrm>
          <a:prstGeom prst="rect">
            <a:avLst/>
          </a:prstGeom>
          <a:noFill/>
        </p:spPr>
        <p:txBody>
          <a:bodyPr wrap="none" rtlCol="0">
            <a:spAutoFit/>
          </a:bodyPr>
          <a:lstStyle/>
          <a:p>
            <a:r>
              <a:rPr lang="en-US" sz="2800" u="none" dirty="0" smtClean="0">
                <a:latin typeface="Comic Sans MS" pitchFamily="66" charset="0"/>
              </a:rPr>
              <a:t>|A|</a:t>
            </a:r>
            <a:r>
              <a:rPr lang="en-US" sz="2800" u="none" baseline="-25000" dirty="0" err="1" smtClean="0">
                <a:latin typeface="Times New Roman"/>
              </a:rPr>
              <a:t>p,q</a:t>
            </a:r>
            <a:r>
              <a:rPr lang="en-US" sz="2800" u="none" dirty="0" smtClean="0">
                <a:latin typeface="Comic Sans MS" pitchFamily="66" charset="0"/>
              </a:rPr>
              <a:t>= </a:t>
            </a:r>
            <a:r>
              <a:rPr lang="en-US" sz="3600" u="none" dirty="0" smtClean="0">
                <a:latin typeface="Symbol"/>
                <a:sym typeface="Symbol"/>
              </a:rPr>
              <a:t></a:t>
            </a:r>
            <a:r>
              <a:rPr lang="en-US" sz="2800" u="none" baseline="-25000" dirty="0" smtClean="0">
                <a:latin typeface="Comic Sans MS"/>
              </a:rPr>
              <a:t>1≤i≤k </a:t>
            </a:r>
            <a:r>
              <a:rPr lang="en-US" sz="2800" u="none" dirty="0" smtClean="0">
                <a:latin typeface="Comic Sans MS" pitchFamily="66" charset="0"/>
              </a:rPr>
              <a:t>|</a:t>
            </a:r>
            <a:r>
              <a:rPr lang="en-US" sz="2800" b="1" u="none" dirty="0" smtClean="0">
                <a:latin typeface="cmmi10"/>
              </a:rPr>
              <a:t>®</a:t>
            </a:r>
            <a:r>
              <a:rPr lang="en-US" sz="2800" u="none" baseline="30000" dirty="0" err="1" smtClean="0">
                <a:latin typeface="cmmi10"/>
              </a:rPr>
              <a:t>i</a:t>
            </a:r>
            <a:r>
              <a:rPr lang="en-US" sz="2800" u="none" dirty="0" smtClean="0">
                <a:latin typeface="Comic Sans MS" pitchFamily="66" charset="0"/>
              </a:rPr>
              <a:t>|</a:t>
            </a:r>
            <a:r>
              <a:rPr lang="en-US" sz="2800" u="none" baseline="-25000" dirty="0" err="1" smtClean="0">
                <a:latin typeface="Times New Roman"/>
              </a:rPr>
              <a:t>q</a:t>
            </a:r>
            <a:r>
              <a:rPr lang="en-US" sz="2800" u="none" baseline="30000" dirty="0" err="1" smtClean="0">
                <a:latin typeface="Comic Sans MS"/>
              </a:rPr>
              <a:t>p</a:t>
            </a:r>
            <a:r>
              <a:rPr lang="en-US" sz="2800" u="none" dirty="0" smtClean="0">
                <a:latin typeface="Comic Sans MS" pitchFamily="66" charset="0"/>
              </a:rPr>
              <a:t>  (</a:t>
            </a:r>
            <a:r>
              <a:rPr lang="en-US" sz="2800" u="none" dirty="0" err="1" smtClean="0">
                <a:latin typeface="Comic Sans MS" pitchFamily="66" charset="0"/>
              </a:rPr>
              <a:t>p,q</a:t>
            </a:r>
            <a:r>
              <a:rPr lang="en-US" sz="2800" u="none" dirty="0" smtClean="0">
                <a:latin typeface="Comic Sans MS" pitchFamily="66" charset="0"/>
              </a:rPr>
              <a:t>) = (1,2) or (0,</a:t>
            </a:r>
            <a:r>
              <a:rPr lang="en-US" sz="2800" u="none" dirty="0" smtClean="0">
                <a:latin typeface="cmsy10"/>
              </a:rPr>
              <a:t>1</a:t>
            </a:r>
            <a:r>
              <a:rPr lang="en-US" sz="2800" u="none" dirty="0" smtClean="0">
                <a:latin typeface="Comic Sans MS" pitchFamily="66" charset="0"/>
              </a:rPr>
              <a:t>)</a:t>
            </a:r>
            <a:endParaRPr lang="fr-FR" sz="2800" u="none" baseline="-25000" dirty="0">
              <a:latin typeface="Comic Sans MS"/>
            </a:endParaRPr>
          </a:p>
        </p:txBody>
      </p:sp>
      <p:grpSp>
        <p:nvGrpSpPr>
          <p:cNvPr id="2" name="Groupe 9"/>
          <p:cNvGrpSpPr/>
          <p:nvPr/>
        </p:nvGrpSpPr>
        <p:grpSpPr>
          <a:xfrm>
            <a:off x="768825" y="4685755"/>
            <a:ext cx="7391767" cy="1201295"/>
            <a:chOff x="318441" y="3989707"/>
            <a:chExt cx="7391767" cy="1201295"/>
          </a:xfrm>
        </p:grpSpPr>
        <p:grpSp>
          <p:nvGrpSpPr>
            <p:cNvPr id="3" name="Groupe 7"/>
            <p:cNvGrpSpPr/>
            <p:nvPr/>
          </p:nvGrpSpPr>
          <p:grpSpPr>
            <a:xfrm>
              <a:off x="318441" y="3989707"/>
              <a:ext cx="7391767" cy="878612"/>
              <a:chOff x="318441" y="3989707"/>
              <a:chExt cx="7391767" cy="878612"/>
            </a:xfrm>
          </p:grpSpPr>
          <p:sp>
            <p:nvSpPr>
              <p:cNvPr id="5" name="ZoneTexte 4"/>
              <p:cNvSpPr txBox="1"/>
              <p:nvPr/>
            </p:nvSpPr>
            <p:spPr>
              <a:xfrm>
                <a:off x="318441" y="3989707"/>
                <a:ext cx="7391767" cy="646331"/>
              </a:xfrm>
              <a:prstGeom prst="rect">
                <a:avLst/>
              </a:prstGeom>
              <a:noFill/>
            </p:spPr>
            <p:txBody>
              <a:bodyPr wrap="none" rtlCol="0">
                <a:spAutoFit/>
              </a:bodyPr>
              <a:lstStyle/>
              <a:p>
                <a:r>
                  <a:rPr lang="en-US" sz="2800" u="none" dirty="0" smtClean="0">
                    <a:latin typeface="Times New Roman"/>
                  </a:rPr>
                  <a:t>     min     </a:t>
                </a:r>
                <a:r>
                  <a:rPr lang="en-US" sz="3600" u="none" dirty="0" smtClean="0">
                    <a:solidFill>
                      <a:srgbClr val="FFFFFF"/>
                    </a:solidFill>
                    <a:latin typeface="Symbol"/>
                    <a:sym typeface="Symbol"/>
                  </a:rPr>
                  <a:t> </a:t>
                </a:r>
                <a:r>
                  <a:rPr lang="en-US" sz="2800" u="none" dirty="0" smtClean="0">
                    <a:latin typeface="Comic Sans MS" pitchFamily="66" charset="0"/>
                  </a:rPr>
                  <a:t>[</a:t>
                </a:r>
                <a:r>
                  <a:rPr lang="en-US" sz="3600" u="none" dirty="0" smtClean="0">
                    <a:latin typeface="Symbol"/>
                    <a:sym typeface="Symbol"/>
                  </a:rPr>
                  <a:t></a:t>
                </a:r>
                <a:r>
                  <a:rPr lang="en-US" sz="2800" u="none" dirty="0" smtClean="0">
                    <a:latin typeface="Comic Sans MS" pitchFamily="66" charset="0"/>
                  </a:rPr>
                  <a:t>1/2 | </a:t>
                </a:r>
                <a:r>
                  <a:rPr lang="en-US" sz="2800" u="none" dirty="0" err="1" smtClean="0">
                    <a:latin typeface="Comic Sans MS" pitchFamily="66" charset="0"/>
                  </a:rPr>
                  <a:t>y</a:t>
                </a:r>
                <a:r>
                  <a:rPr lang="en-US" sz="2800" u="none" baseline="-25000" dirty="0" err="1" smtClean="0">
                    <a:latin typeface="Comic Sans MS"/>
                  </a:rPr>
                  <a:t>j</a:t>
                </a:r>
                <a:r>
                  <a:rPr lang="en-US" sz="2800" u="none" dirty="0" smtClean="0">
                    <a:latin typeface="Comic Sans MS" pitchFamily="66" charset="0"/>
                  </a:rPr>
                  <a:t> – </a:t>
                </a:r>
                <a:r>
                  <a:rPr lang="en-US" sz="2800" u="none" dirty="0" err="1" smtClean="0">
                    <a:latin typeface="Comic Sans MS" pitchFamily="66" charset="0"/>
                  </a:rPr>
                  <a:t>D</a:t>
                </a:r>
                <a:r>
                  <a:rPr lang="en-US" sz="2800" b="1" u="none" dirty="0" err="1" smtClean="0">
                    <a:latin typeface="cmmi10"/>
                  </a:rPr>
                  <a:t>®</a:t>
                </a:r>
                <a:r>
                  <a:rPr lang="en-US" sz="2800" u="none" baseline="-25000" dirty="0" err="1" smtClean="0">
                    <a:latin typeface="Comic Sans MS"/>
                  </a:rPr>
                  <a:t>ij</a:t>
                </a:r>
                <a:r>
                  <a:rPr lang="en-US" sz="2800" u="none" dirty="0" smtClean="0">
                    <a:latin typeface="Comic Sans MS" pitchFamily="66" charset="0"/>
                  </a:rPr>
                  <a:t> |</a:t>
                </a:r>
                <a:r>
                  <a:rPr lang="en-US" sz="2800" u="none" baseline="-25000" dirty="0" smtClean="0">
                    <a:latin typeface="Comic Sans MS" pitchFamily="66" charset="0"/>
                  </a:rPr>
                  <a:t>F</a:t>
                </a:r>
                <a:r>
                  <a:rPr lang="en-US" sz="2800" u="none" baseline="30000" dirty="0" smtClean="0">
                    <a:latin typeface="Comic Sans MS"/>
                  </a:rPr>
                  <a:t>2</a:t>
                </a:r>
                <a:r>
                  <a:rPr lang="en-US" sz="2800" u="none" dirty="0" smtClean="0">
                    <a:latin typeface="Comic Sans MS"/>
                  </a:rPr>
                  <a:t>] </a:t>
                </a:r>
                <a:r>
                  <a:rPr lang="en-US" sz="2800" u="none" dirty="0" smtClean="0">
                    <a:latin typeface="Comic Sans MS" pitchFamily="66" charset="0"/>
                  </a:rPr>
                  <a:t>+ </a:t>
                </a:r>
                <a:r>
                  <a:rPr lang="en-US" sz="2800" u="none" dirty="0" smtClean="0">
                    <a:latin typeface="cmmi10"/>
                  </a:rPr>
                  <a:t>¸</a:t>
                </a:r>
                <a:r>
                  <a:rPr lang="en-US" sz="2800" u="none" dirty="0" smtClean="0">
                    <a:latin typeface="Comic Sans MS" pitchFamily="66" charset="0"/>
                  </a:rPr>
                  <a:t> |</a:t>
                </a:r>
                <a:r>
                  <a:rPr lang="en-US" sz="2800" u="none" dirty="0" err="1" smtClean="0">
                    <a:latin typeface="Comic Sans MS" pitchFamily="66" charset="0"/>
                  </a:rPr>
                  <a:t>A</a:t>
                </a:r>
                <a:r>
                  <a:rPr lang="en-US" sz="2800" u="none" baseline="-25000" dirty="0" err="1" smtClean="0">
                    <a:latin typeface="Times New Roman"/>
                  </a:rPr>
                  <a:t>i</a:t>
                </a:r>
                <a:r>
                  <a:rPr lang="en-US" sz="2800" u="none" dirty="0" err="1" smtClean="0">
                    <a:latin typeface="Comic Sans MS" pitchFamily="66" charset="0"/>
                  </a:rPr>
                  <a:t>|</a:t>
                </a:r>
                <a:r>
                  <a:rPr lang="en-US" sz="2800" u="none" baseline="-25000" dirty="0" err="1" smtClean="0">
                    <a:latin typeface="Times New Roman"/>
                  </a:rPr>
                  <a:t>p,q</a:t>
                </a:r>
                <a:endParaRPr lang="fr-FR" sz="2800" u="none" baseline="-25000" dirty="0">
                  <a:latin typeface="Comic Sans MS"/>
                </a:endParaRPr>
              </a:p>
            </p:txBody>
          </p:sp>
          <p:sp>
            <p:nvSpPr>
              <p:cNvPr id="7" name="ZoneTexte 6"/>
              <p:cNvSpPr txBox="1"/>
              <p:nvPr/>
            </p:nvSpPr>
            <p:spPr>
              <a:xfrm>
                <a:off x="1869740" y="4498987"/>
                <a:ext cx="1951629" cy="369332"/>
              </a:xfrm>
              <a:prstGeom prst="rect">
                <a:avLst/>
              </a:prstGeom>
              <a:noFill/>
            </p:spPr>
            <p:txBody>
              <a:bodyPr wrap="square" rtlCol="0">
                <a:spAutoFit/>
              </a:bodyPr>
              <a:lstStyle/>
              <a:p>
                <a:r>
                  <a:rPr lang="en-US" u="none" dirty="0" err="1" smtClean="0">
                    <a:latin typeface="Comic Sans MS" pitchFamily="66" charset="0"/>
                  </a:rPr>
                  <a:t>i</a:t>
                </a:r>
                <a:r>
                  <a:rPr lang="en-US" u="none" dirty="0" smtClean="0">
                    <a:latin typeface="Comic Sans MS" pitchFamily="66" charset="0"/>
                  </a:rPr>
                  <a:t>       j</a:t>
                </a:r>
                <a:r>
                  <a:rPr lang="en-US" u="none" dirty="0" smtClean="0">
                    <a:latin typeface="cmsy10"/>
                  </a:rPr>
                  <a:t>2</a:t>
                </a:r>
                <a:r>
                  <a:rPr lang="en-US" u="none" dirty="0" smtClean="0">
                    <a:latin typeface="Times New Roman"/>
                  </a:rPr>
                  <a:t>S</a:t>
                </a:r>
                <a:r>
                  <a:rPr lang="en-US" u="none" baseline="-25000" dirty="0" smtClean="0">
                    <a:latin typeface="Comic Sans MS"/>
                  </a:rPr>
                  <a:t>i</a:t>
                </a:r>
                <a:endParaRPr lang="fr-FR" u="none" dirty="0">
                  <a:latin typeface="Comic Sans MS" pitchFamily="66" charset="0"/>
                </a:endParaRPr>
              </a:p>
            </p:txBody>
          </p:sp>
        </p:grpSp>
        <p:sp>
          <p:nvSpPr>
            <p:cNvPr id="9" name="ZoneTexte 8"/>
            <p:cNvSpPr txBox="1"/>
            <p:nvPr/>
          </p:nvSpPr>
          <p:spPr>
            <a:xfrm>
              <a:off x="641411" y="4544671"/>
              <a:ext cx="955711" cy="646331"/>
            </a:xfrm>
            <a:prstGeom prst="rect">
              <a:avLst/>
            </a:prstGeom>
            <a:noFill/>
          </p:spPr>
          <p:txBody>
            <a:bodyPr wrap="none" rtlCol="0">
              <a:spAutoFit/>
            </a:bodyPr>
            <a:lstStyle/>
            <a:p>
              <a:r>
                <a:rPr lang="en-US" u="none" dirty="0" smtClean="0">
                  <a:latin typeface="Comic Sans MS" pitchFamily="66" charset="0"/>
                </a:rPr>
                <a:t>  D</a:t>
              </a:r>
              <a:r>
                <a:rPr lang="en-US" u="none" dirty="0" smtClean="0">
                  <a:latin typeface="cmsy10"/>
                </a:rPr>
                <a:t>2</a:t>
              </a:r>
              <a:r>
                <a:rPr lang="en-US" u="none" dirty="0" smtClean="0">
                  <a:latin typeface="Comic Sans MS" pitchFamily="66" charset="0"/>
                </a:rPr>
                <a:t> C</a:t>
              </a:r>
            </a:p>
            <a:p>
              <a:r>
                <a:rPr lang="en-US" u="none" dirty="0" smtClean="0">
                  <a:latin typeface="Times New Roman"/>
                </a:rPr>
                <a:t>A</a:t>
              </a:r>
              <a:r>
                <a:rPr lang="en-US" u="none" baseline="-25000" dirty="0" smtClean="0">
                  <a:latin typeface="Comic Sans MS"/>
                </a:rPr>
                <a:t>1</a:t>
              </a:r>
              <a:r>
                <a:rPr lang="en-US" u="none" dirty="0" smtClean="0">
                  <a:latin typeface="Times New Roman"/>
                </a:rPr>
                <a:t>,...,A</a:t>
              </a:r>
              <a:r>
                <a:rPr lang="en-US" u="none" baseline="-25000" dirty="0" smtClean="0">
                  <a:latin typeface="Comic Sans MS"/>
                </a:rPr>
                <a:t>n</a:t>
              </a:r>
              <a:endParaRPr lang="fr-FR" u="none" baseline="-25000" dirty="0">
                <a:latin typeface="Comic Sans MS"/>
              </a:endParaRPr>
            </a:p>
          </p:txBody>
        </p:sp>
      </p:grpSp>
      <p:sp>
        <p:nvSpPr>
          <p:cNvPr id="10" name="ZoneTexte 9"/>
          <p:cNvSpPr txBox="1"/>
          <p:nvPr/>
        </p:nvSpPr>
        <p:spPr>
          <a:xfrm>
            <a:off x="2060817" y="3889607"/>
            <a:ext cx="5269391" cy="461665"/>
          </a:xfrm>
          <a:prstGeom prst="rect">
            <a:avLst/>
          </a:prstGeom>
          <a:noFill/>
        </p:spPr>
        <p:txBody>
          <a:bodyPr wrap="none" rtlCol="0">
            <a:spAutoFit/>
          </a:bodyPr>
          <a:lstStyle/>
          <a:p>
            <a:r>
              <a:rPr lang="en-US" sz="2400" u="none" dirty="0" err="1" smtClean="0">
                <a:latin typeface="Comic Sans MS" pitchFamily="66" charset="0"/>
              </a:rPr>
              <a:t>Sparsity</a:t>
            </a:r>
            <a:r>
              <a:rPr lang="en-US" sz="2400" u="none" dirty="0" smtClean="0">
                <a:latin typeface="Comic Sans MS" pitchFamily="66" charset="0"/>
              </a:rPr>
              <a:t>       </a:t>
            </a:r>
            <a:r>
              <a:rPr lang="en-US" sz="2400" u="none" dirty="0" err="1" smtClean="0">
                <a:latin typeface="Comic Sans MS" pitchFamily="66" charset="0"/>
              </a:rPr>
              <a:t>vs</a:t>
            </a:r>
            <a:r>
              <a:rPr lang="en-US" sz="2400" u="none" dirty="0" smtClean="0">
                <a:latin typeface="Comic Sans MS" pitchFamily="66" charset="0"/>
              </a:rPr>
              <a:t>        Joint </a:t>
            </a:r>
            <a:r>
              <a:rPr lang="en-US" sz="2400" u="none" dirty="0" err="1" smtClean="0">
                <a:latin typeface="Comic Sans MS" pitchFamily="66" charset="0"/>
              </a:rPr>
              <a:t>sparsity</a:t>
            </a:r>
            <a:endParaRPr lang="fr-FR" sz="2400" u="none" dirty="0">
              <a:latin typeface="Comic Sans MS" pitchFamily="66" charset="0"/>
            </a:endParaRPr>
          </a:p>
        </p:txBody>
      </p:sp>
      <p:sp>
        <p:nvSpPr>
          <p:cNvPr id="11" name="Text Box 2"/>
          <p:cNvSpPr txBox="1">
            <a:spLocks noChangeArrowheads="1"/>
          </p:cNvSpPr>
          <p:nvPr/>
        </p:nvSpPr>
        <p:spPr bwMode="auto">
          <a:xfrm>
            <a:off x="247650" y="41275"/>
            <a:ext cx="8702675" cy="954107"/>
          </a:xfrm>
          <a:prstGeom prst="rect">
            <a:avLst/>
          </a:prstGeom>
          <a:noFill/>
          <a:ln w="9525" algn="ctr">
            <a:noFill/>
            <a:miter lim="800000"/>
            <a:headEnd/>
            <a:tailEnd/>
          </a:ln>
        </p:spPr>
        <p:txBody>
          <a:bodyPr>
            <a:spAutoFit/>
          </a:bodyPr>
          <a:lstStyle/>
          <a:p>
            <a:pPr algn="ctr"/>
            <a:r>
              <a:rPr lang="fr-FR" sz="2800" u="none" dirty="0" smtClean="0">
                <a:solidFill>
                  <a:schemeClr val="tx2"/>
                </a:solidFill>
                <a:latin typeface="Comic Sans MS" pitchFamily="66" charset="0"/>
              </a:rPr>
              <a:t>Non-local </a:t>
            </a:r>
            <a:r>
              <a:rPr lang="fr-FR" sz="2800" u="none" dirty="0" err="1" smtClean="0">
                <a:solidFill>
                  <a:schemeClr val="tx2"/>
                </a:solidFill>
                <a:latin typeface="Comic Sans MS" pitchFamily="66" charset="0"/>
              </a:rPr>
              <a:t>SparseModels</a:t>
            </a:r>
            <a:r>
              <a:rPr lang="fr-FR" sz="2800" u="none" dirty="0" smtClean="0">
                <a:solidFill>
                  <a:schemeClr val="tx2"/>
                </a:solidFill>
                <a:latin typeface="Comic Sans MS" pitchFamily="66" charset="0"/>
              </a:rPr>
              <a:t> for Image </a:t>
            </a:r>
            <a:r>
              <a:rPr lang="fr-FR" sz="2800" u="none" dirty="0" err="1" smtClean="0">
                <a:solidFill>
                  <a:schemeClr val="tx2"/>
                </a:solidFill>
                <a:latin typeface="Comic Sans MS" pitchFamily="66" charset="0"/>
              </a:rPr>
              <a:t>Restoration</a:t>
            </a:r>
            <a:endParaRPr lang="fr-FR" sz="1600" u="none" dirty="0" smtClean="0">
              <a:solidFill>
                <a:schemeClr val="tx2"/>
              </a:solidFill>
              <a:latin typeface="Comic Sans MS" pitchFamily="66" charset="0"/>
            </a:endParaRPr>
          </a:p>
          <a:p>
            <a:pPr algn="ctr" eaLnBrk="0" hangingPunct="0"/>
            <a:r>
              <a:rPr lang="en-US" sz="2800" u="none" dirty="0" smtClean="0">
                <a:solidFill>
                  <a:schemeClr val="tx2"/>
                </a:solidFill>
                <a:latin typeface="Comic Sans MS" pitchFamily="66" charset="0"/>
              </a:rPr>
              <a:t>(</a:t>
            </a:r>
            <a:r>
              <a:rPr lang="en-US" sz="2800" u="none" dirty="0" err="1" smtClean="0">
                <a:solidFill>
                  <a:schemeClr val="tx2"/>
                </a:solidFill>
                <a:latin typeface="Comic Sans MS" pitchFamily="66" charset="0"/>
              </a:rPr>
              <a:t>Mairal</a:t>
            </a:r>
            <a:r>
              <a:rPr lang="en-US" sz="2800" u="none" dirty="0" smtClean="0">
                <a:solidFill>
                  <a:schemeClr val="tx2"/>
                </a:solidFill>
                <a:latin typeface="Comic Sans MS" pitchFamily="66" charset="0"/>
              </a:rPr>
              <a:t>, Bach, Ponce, </a:t>
            </a:r>
            <a:r>
              <a:rPr lang="en-US" sz="2800" u="none" dirty="0" err="1" smtClean="0">
                <a:solidFill>
                  <a:schemeClr val="tx2"/>
                </a:solidFill>
                <a:latin typeface="Comic Sans MS" pitchFamily="66" charset="0"/>
              </a:rPr>
              <a:t>Sapiro</a:t>
            </a:r>
            <a:r>
              <a:rPr lang="en-US" sz="2800" u="none" dirty="0" smtClean="0">
                <a:solidFill>
                  <a:schemeClr val="tx2"/>
                </a:solidFill>
                <a:latin typeface="Comic Sans MS" pitchFamily="66" charset="0"/>
              </a:rPr>
              <a:t>, </a:t>
            </a:r>
            <a:r>
              <a:rPr lang="en-US" sz="2800" u="none" dirty="0" err="1" smtClean="0">
                <a:solidFill>
                  <a:schemeClr val="tx2"/>
                </a:solidFill>
                <a:latin typeface="Comic Sans MS" pitchFamily="66" charset="0"/>
              </a:rPr>
              <a:t>Zisserman</a:t>
            </a:r>
            <a:r>
              <a:rPr lang="en-US" sz="2800" u="none" dirty="0" smtClean="0">
                <a:solidFill>
                  <a:schemeClr val="tx2"/>
                </a:solidFill>
                <a:latin typeface="Comic Sans MS" pitchFamily="66" charset="0"/>
              </a:rPr>
              <a:t>, ICCV’09</a:t>
            </a:r>
            <a:r>
              <a:rPr lang="en-US" sz="2800" u="none" dirty="0">
                <a:solidFill>
                  <a:schemeClr val="tx2"/>
                </a:solidFill>
                <a:latin typeface="Comic Sans MS" pitchFamily="66" charset="0"/>
              </a:rPr>
              <a:t>)</a:t>
            </a:r>
          </a:p>
        </p:txBody>
      </p:sp>
      <p:sp>
        <p:nvSpPr>
          <p:cNvPr id="13" name="Rectangle 12"/>
          <p:cNvSpPr/>
          <p:nvPr/>
        </p:nvSpPr>
        <p:spPr bwMode="auto">
          <a:xfrm>
            <a:off x="1978925" y="1405719"/>
            <a:ext cx="327547" cy="2497541"/>
          </a:xfrm>
          <a:prstGeom prst="rect">
            <a:avLst/>
          </a:prstGeom>
          <a:solidFill>
            <a:schemeClr val="bg2"/>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sng" strike="noStrike" cap="none" normalizeH="0" baseline="0" smtClean="0">
              <a:ln>
                <a:noFill/>
              </a:ln>
              <a:solidFill>
                <a:schemeClr val="tx1"/>
              </a:solidFill>
              <a:effectLst/>
              <a:latin typeface="Arial" pitchFamily="34" charset="0"/>
            </a:endParaRPr>
          </a:p>
        </p:txBody>
      </p:sp>
      <p:sp>
        <p:nvSpPr>
          <p:cNvPr id="14" name="Rectangle 13"/>
          <p:cNvSpPr/>
          <p:nvPr/>
        </p:nvSpPr>
        <p:spPr bwMode="auto">
          <a:xfrm>
            <a:off x="2581709" y="1407991"/>
            <a:ext cx="327547" cy="2497541"/>
          </a:xfrm>
          <a:prstGeom prst="rect">
            <a:avLst/>
          </a:prstGeom>
          <a:solidFill>
            <a:schemeClr val="bg2"/>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sng" strike="noStrike" cap="none" normalizeH="0" baseline="0" smtClean="0">
              <a:ln>
                <a:noFill/>
              </a:ln>
              <a:solidFill>
                <a:schemeClr val="tx1"/>
              </a:solidFill>
              <a:effectLst/>
              <a:latin typeface="Arial" pitchFamily="34" charset="0"/>
            </a:endParaRPr>
          </a:p>
        </p:txBody>
      </p:sp>
      <p:sp>
        <p:nvSpPr>
          <p:cNvPr id="15" name="Rectangle 14"/>
          <p:cNvSpPr/>
          <p:nvPr/>
        </p:nvSpPr>
        <p:spPr bwMode="auto">
          <a:xfrm>
            <a:off x="3184493" y="1410263"/>
            <a:ext cx="327547" cy="2497541"/>
          </a:xfrm>
          <a:prstGeom prst="rect">
            <a:avLst/>
          </a:prstGeom>
          <a:solidFill>
            <a:schemeClr val="bg2"/>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sng"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3"/>
          <p:cNvPicPr>
            <a:picLocks noChangeAspect="1" noChangeArrowheads="1"/>
          </p:cNvPicPr>
          <p:nvPr/>
        </p:nvPicPr>
        <p:blipFill>
          <a:blip r:embed="rId3"/>
          <a:srcRect/>
          <a:stretch>
            <a:fillRect/>
          </a:stretch>
        </p:blipFill>
        <p:spPr bwMode="auto">
          <a:xfrm>
            <a:off x="1078173" y="-8156"/>
            <a:ext cx="6907073" cy="68525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
          <p:cNvPicPr>
            <a:picLocks noChangeAspect="1" noChangeArrowheads="1"/>
          </p:cNvPicPr>
          <p:nvPr/>
        </p:nvPicPr>
        <p:blipFill>
          <a:blip r:embed="rId6"/>
          <a:srcRect l="17003" t="43299" r="38367" b="20961"/>
          <a:stretch>
            <a:fillRect/>
          </a:stretch>
        </p:blipFill>
        <p:spPr bwMode="auto">
          <a:xfrm>
            <a:off x="327546" y="5015763"/>
            <a:ext cx="2756848" cy="1705760"/>
          </a:xfrm>
          <a:prstGeom prst="rect">
            <a:avLst/>
          </a:prstGeom>
          <a:noFill/>
          <a:ln w="12700">
            <a:noFill/>
            <a:miter lim="800000"/>
            <a:headEnd/>
            <a:tailEnd/>
          </a:ln>
          <a:effectLst/>
        </p:spPr>
      </p:pic>
      <p:pic>
        <p:nvPicPr>
          <p:cNvPr id="49" name="Picture 10"/>
          <p:cNvPicPr>
            <a:picLocks noChangeAspect="1" noChangeArrowheads="1"/>
          </p:cNvPicPr>
          <p:nvPr/>
        </p:nvPicPr>
        <p:blipFill>
          <a:blip r:embed="rId7">
            <a:clrChange>
              <a:clrFrom>
                <a:srgbClr val="FFFFFF"/>
              </a:clrFrom>
              <a:clrTo>
                <a:srgbClr val="FFFFFF">
                  <a:alpha val="0"/>
                </a:srgbClr>
              </a:clrTo>
            </a:clrChange>
          </a:blip>
          <a:srcRect l="63700" t="24993" r="5045" b="25614"/>
          <a:stretch>
            <a:fillRect/>
          </a:stretch>
        </p:blipFill>
        <p:spPr bwMode="auto">
          <a:xfrm>
            <a:off x="6072298" y="1774210"/>
            <a:ext cx="2743822" cy="2129050"/>
          </a:xfrm>
          <a:prstGeom prst="rect">
            <a:avLst/>
          </a:prstGeom>
          <a:noFill/>
          <a:ln w="12700" algn="ctr">
            <a:solidFill>
              <a:schemeClr val="tx1"/>
            </a:solidFill>
            <a:miter lim="800000"/>
            <a:headEnd/>
            <a:tailEnd/>
          </a:ln>
        </p:spPr>
      </p:pic>
      <p:pic>
        <p:nvPicPr>
          <p:cNvPr id="50" name="Picture 10"/>
          <p:cNvPicPr>
            <a:picLocks noChangeAspect="1" noChangeArrowheads="1"/>
          </p:cNvPicPr>
          <p:nvPr/>
        </p:nvPicPr>
        <p:blipFill>
          <a:blip r:embed="rId7">
            <a:clrChange>
              <a:clrFrom>
                <a:srgbClr val="FFFFFF"/>
              </a:clrFrom>
              <a:clrTo>
                <a:srgbClr val="FFFFFF">
                  <a:alpha val="0"/>
                </a:srgbClr>
              </a:clrTo>
            </a:clrChange>
          </a:blip>
          <a:srcRect l="77420" t="297" r="5045" b="75327"/>
          <a:stretch>
            <a:fillRect/>
          </a:stretch>
        </p:blipFill>
        <p:spPr bwMode="auto">
          <a:xfrm>
            <a:off x="7042243" y="1776483"/>
            <a:ext cx="1776152" cy="1212377"/>
          </a:xfrm>
          <a:prstGeom prst="rect">
            <a:avLst/>
          </a:prstGeom>
          <a:noFill/>
          <a:ln w="12700" algn="ctr">
            <a:solidFill>
              <a:schemeClr val="tx1"/>
            </a:solidFill>
            <a:miter lim="800000"/>
            <a:headEnd/>
            <a:tailEnd/>
          </a:ln>
        </p:spPr>
      </p:pic>
      <p:sp>
        <p:nvSpPr>
          <p:cNvPr id="51" name="AutoShape 12"/>
          <p:cNvSpPr>
            <a:spLocks noChangeArrowheads="1"/>
          </p:cNvSpPr>
          <p:nvPr/>
        </p:nvSpPr>
        <p:spPr bwMode="auto">
          <a:xfrm>
            <a:off x="5262349" y="2240887"/>
            <a:ext cx="457200" cy="228600"/>
          </a:xfrm>
          <a:prstGeom prst="rightArrow">
            <a:avLst>
              <a:gd name="adj1" fmla="val 50000"/>
              <a:gd name="adj2" fmla="val 50000"/>
            </a:avLst>
          </a:prstGeom>
          <a:solidFill>
            <a:srgbClr val="99CC00"/>
          </a:solidFill>
          <a:ln w="9525" algn="ctr">
            <a:solidFill>
              <a:schemeClr val="tx1"/>
            </a:solidFill>
            <a:miter lim="800000"/>
            <a:headEnd/>
            <a:tailEnd/>
          </a:ln>
          <a:effectLst/>
        </p:spPr>
        <p:txBody>
          <a:bodyPr wrap="none" anchor="ctr"/>
          <a:lstStyle/>
          <a:p>
            <a:endParaRPr lang="fr-FR"/>
          </a:p>
        </p:txBody>
      </p:sp>
      <p:sp>
        <p:nvSpPr>
          <p:cNvPr id="52" name="AutoShape 12"/>
          <p:cNvSpPr>
            <a:spLocks noChangeArrowheads="1"/>
          </p:cNvSpPr>
          <p:nvPr/>
        </p:nvSpPr>
        <p:spPr bwMode="auto">
          <a:xfrm rot="1989738" flipV="1">
            <a:off x="5132607" y="3769934"/>
            <a:ext cx="457200" cy="254083"/>
          </a:xfrm>
          <a:prstGeom prst="rightArrow">
            <a:avLst>
              <a:gd name="adj1" fmla="val 50000"/>
              <a:gd name="adj2" fmla="val 50000"/>
            </a:avLst>
          </a:prstGeom>
          <a:solidFill>
            <a:srgbClr val="99CC00"/>
          </a:solidFill>
          <a:ln w="9525" algn="ctr">
            <a:solidFill>
              <a:schemeClr val="tx1"/>
            </a:solidFill>
            <a:miter lim="800000"/>
            <a:headEnd/>
            <a:tailEnd/>
          </a:ln>
          <a:effectLst/>
        </p:spPr>
        <p:txBody>
          <a:bodyPr wrap="none" anchor="ctr"/>
          <a:lstStyle/>
          <a:p>
            <a:endParaRPr lang="fr-FR"/>
          </a:p>
        </p:txBody>
      </p:sp>
      <p:sp>
        <p:nvSpPr>
          <p:cNvPr id="54" name="Text Box 4"/>
          <p:cNvSpPr txBox="1">
            <a:spLocks noChangeArrowheads="1"/>
          </p:cNvSpPr>
          <p:nvPr/>
        </p:nvSpPr>
        <p:spPr bwMode="auto">
          <a:xfrm>
            <a:off x="5895832" y="4178714"/>
            <a:ext cx="3248168" cy="400110"/>
          </a:xfrm>
          <a:prstGeom prst="rect">
            <a:avLst/>
          </a:prstGeom>
          <a:noFill/>
          <a:ln w="9525" algn="ctr">
            <a:noFill/>
            <a:miter lim="800000"/>
            <a:headEnd/>
            <a:tailEnd/>
          </a:ln>
        </p:spPr>
        <p:txBody>
          <a:bodyPr wrap="square">
            <a:spAutoFit/>
          </a:bodyPr>
          <a:lstStyle/>
          <a:p>
            <a:pPr eaLnBrk="0" hangingPunct="0"/>
            <a:r>
              <a:rPr lang="en-US" sz="2000" u="none" dirty="0" smtClean="0">
                <a:latin typeface="Comic Sans MS" pitchFamily="66" charset="0"/>
              </a:rPr>
              <a:t>3D </a:t>
            </a:r>
            <a:r>
              <a:rPr lang="en-US" sz="2000" u="none" dirty="0" smtClean="0">
                <a:latin typeface="Comic Sans MS" pitchFamily="66" charset="0"/>
              </a:rPr>
              <a:t>scene </a:t>
            </a:r>
            <a:r>
              <a:rPr lang="en-US" sz="2000" u="none" dirty="0" smtClean="0">
                <a:latin typeface="Comic Sans MS" pitchFamily="66" charset="0"/>
              </a:rPr>
              <a:t>reconstruction</a:t>
            </a:r>
            <a:endParaRPr lang="en-US" sz="2000" u="none" dirty="0">
              <a:latin typeface="Comic Sans MS" pitchFamily="66" charset="0"/>
            </a:endParaRPr>
          </a:p>
        </p:txBody>
      </p:sp>
      <p:sp>
        <p:nvSpPr>
          <p:cNvPr id="55" name="Text Box 4"/>
          <p:cNvSpPr txBox="1">
            <a:spLocks noChangeArrowheads="1"/>
          </p:cNvSpPr>
          <p:nvPr/>
        </p:nvSpPr>
        <p:spPr bwMode="auto">
          <a:xfrm>
            <a:off x="5857164" y="1339758"/>
            <a:ext cx="3300484" cy="400110"/>
          </a:xfrm>
          <a:prstGeom prst="rect">
            <a:avLst/>
          </a:prstGeom>
          <a:noFill/>
          <a:ln w="9525" algn="ctr">
            <a:noFill/>
            <a:miter lim="800000"/>
            <a:headEnd/>
            <a:tailEnd/>
          </a:ln>
        </p:spPr>
        <p:txBody>
          <a:bodyPr wrap="square">
            <a:spAutoFit/>
          </a:bodyPr>
          <a:lstStyle/>
          <a:p>
            <a:pPr eaLnBrk="0" hangingPunct="0"/>
            <a:r>
              <a:rPr lang="en-US" sz="2000" u="none" dirty="0" smtClean="0">
                <a:latin typeface="Comic Sans MS" pitchFamily="66" charset="0"/>
              </a:rPr>
              <a:t>Object class recognition</a:t>
            </a:r>
            <a:endParaRPr lang="en-US" sz="2000" u="none" dirty="0">
              <a:latin typeface="Comic Sans MS" pitchFamily="66" charset="0"/>
            </a:endParaRPr>
          </a:p>
        </p:txBody>
      </p:sp>
      <p:sp>
        <p:nvSpPr>
          <p:cNvPr id="56" name="Text Box 4"/>
          <p:cNvSpPr txBox="1">
            <a:spLocks noChangeArrowheads="1"/>
          </p:cNvSpPr>
          <p:nvPr/>
        </p:nvSpPr>
        <p:spPr bwMode="auto">
          <a:xfrm>
            <a:off x="495868" y="4576555"/>
            <a:ext cx="2520287" cy="400110"/>
          </a:xfrm>
          <a:prstGeom prst="rect">
            <a:avLst/>
          </a:prstGeom>
          <a:noFill/>
          <a:ln w="9525" algn="ctr">
            <a:noFill/>
            <a:miter lim="800000"/>
            <a:headEnd/>
            <a:tailEnd/>
          </a:ln>
        </p:spPr>
        <p:txBody>
          <a:bodyPr wrap="square">
            <a:spAutoFit/>
          </a:bodyPr>
          <a:lstStyle/>
          <a:p>
            <a:pPr eaLnBrk="0" hangingPunct="0"/>
            <a:r>
              <a:rPr lang="en-US" sz="2000" u="none" dirty="0" smtClean="0">
                <a:latin typeface="Comic Sans MS" pitchFamily="66" charset="0"/>
              </a:rPr>
              <a:t>Face recognition</a:t>
            </a:r>
            <a:endParaRPr lang="en-US" sz="2000" u="none" dirty="0">
              <a:latin typeface="Comic Sans MS" pitchFamily="66" charset="0"/>
            </a:endParaRPr>
          </a:p>
        </p:txBody>
      </p:sp>
      <p:sp>
        <p:nvSpPr>
          <p:cNvPr id="58" name="Text Box 4"/>
          <p:cNvSpPr txBox="1">
            <a:spLocks noChangeArrowheads="1"/>
          </p:cNvSpPr>
          <p:nvPr/>
        </p:nvSpPr>
        <p:spPr bwMode="auto">
          <a:xfrm>
            <a:off x="3473359" y="4578828"/>
            <a:ext cx="2520287" cy="400110"/>
          </a:xfrm>
          <a:prstGeom prst="rect">
            <a:avLst/>
          </a:prstGeom>
          <a:noFill/>
          <a:ln w="9525" algn="ctr">
            <a:noFill/>
            <a:miter lim="800000"/>
            <a:headEnd/>
            <a:tailEnd/>
          </a:ln>
        </p:spPr>
        <p:txBody>
          <a:bodyPr wrap="square">
            <a:spAutoFit/>
          </a:bodyPr>
          <a:lstStyle/>
          <a:p>
            <a:pPr eaLnBrk="0" hangingPunct="0"/>
            <a:r>
              <a:rPr lang="en-US" sz="2000" u="none" dirty="0" smtClean="0">
                <a:latin typeface="Comic Sans MS" pitchFamily="66" charset="0"/>
              </a:rPr>
              <a:t>Action recognition</a:t>
            </a:r>
            <a:endParaRPr lang="en-US" sz="2000" u="none" dirty="0">
              <a:latin typeface="Comic Sans MS" pitchFamily="66" charset="0"/>
            </a:endParaRPr>
          </a:p>
        </p:txBody>
      </p:sp>
      <p:pic>
        <p:nvPicPr>
          <p:cNvPr id="199683" name="Picture 3" descr="C:\Temp\frame0.png"/>
          <p:cNvPicPr>
            <a:picLocks noChangeAspect="1" noChangeArrowheads="1"/>
          </p:cNvPicPr>
          <p:nvPr/>
        </p:nvPicPr>
        <p:blipFill>
          <a:blip r:embed="rId8" cstate="print"/>
          <a:srcRect l="10205" r="8203"/>
          <a:stretch>
            <a:fillRect/>
          </a:stretch>
        </p:blipFill>
        <p:spPr bwMode="auto">
          <a:xfrm>
            <a:off x="3630305" y="5036173"/>
            <a:ext cx="2293272" cy="1623934"/>
          </a:xfrm>
          <a:prstGeom prst="rect">
            <a:avLst/>
          </a:prstGeom>
          <a:noFill/>
        </p:spPr>
      </p:pic>
      <p:sp>
        <p:nvSpPr>
          <p:cNvPr id="60" name="ZoneTexte 61"/>
          <p:cNvSpPr txBox="1">
            <a:spLocks noChangeArrowheads="1"/>
          </p:cNvSpPr>
          <p:nvPr/>
        </p:nvSpPr>
        <p:spPr bwMode="auto">
          <a:xfrm>
            <a:off x="4640833" y="6373695"/>
            <a:ext cx="841897" cy="307777"/>
          </a:xfrm>
          <a:prstGeom prst="rect">
            <a:avLst/>
          </a:prstGeom>
          <a:noFill/>
          <a:ln w="9525">
            <a:noFill/>
            <a:miter lim="800000"/>
            <a:headEnd/>
            <a:tailEnd/>
          </a:ln>
        </p:spPr>
        <p:txBody>
          <a:bodyPr wrap="none">
            <a:spAutoFit/>
          </a:bodyPr>
          <a:lstStyle/>
          <a:p>
            <a:r>
              <a:rPr lang="en-US" sz="1400" u="none" dirty="0" smtClean="0"/>
              <a:t>Drinking</a:t>
            </a:r>
            <a:endParaRPr lang="fr-FR" sz="1400" u="none" dirty="0"/>
          </a:p>
        </p:txBody>
      </p:sp>
      <p:sp>
        <p:nvSpPr>
          <p:cNvPr id="61" name="AutoShape 12"/>
          <p:cNvSpPr>
            <a:spLocks noChangeArrowheads="1"/>
          </p:cNvSpPr>
          <p:nvPr/>
        </p:nvSpPr>
        <p:spPr bwMode="auto">
          <a:xfrm rot="3933897" flipV="1">
            <a:off x="4275072" y="4167995"/>
            <a:ext cx="457200" cy="254083"/>
          </a:xfrm>
          <a:prstGeom prst="rightArrow">
            <a:avLst>
              <a:gd name="adj1" fmla="val 50000"/>
              <a:gd name="adj2" fmla="val 50000"/>
            </a:avLst>
          </a:prstGeom>
          <a:solidFill>
            <a:srgbClr val="99CC00"/>
          </a:solidFill>
          <a:ln w="9525" algn="ctr">
            <a:solidFill>
              <a:schemeClr val="tx1"/>
            </a:solidFill>
            <a:miter lim="800000"/>
            <a:headEnd/>
            <a:tailEnd/>
          </a:ln>
          <a:effectLst/>
        </p:spPr>
        <p:txBody>
          <a:bodyPr wrap="none" anchor="ctr"/>
          <a:lstStyle/>
          <a:p>
            <a:endParaRPr lang="fr-FR"/>
          </a:p>
        </p:txBody>
      </p:sp>
      <p:sp>
        <p:nvSpPr>
          <p:cNvPr id="62" name="AutoShape 12"/>
          <p:cNvSpPr>
            <a:spLocks noChangeArrowheads="1"/>
          </p:cNvSpPr>
          <p:nvPr/>
        </p:nvSpPr>
        <p:spPr bwMode="auto">
          <a:xfrm rot="5400000" flipV="1">
            <a:off x="1424964" y="4197566"/>
            <a:ext cx="457200" cy="254083"/>
          </a:xfrm>
          <a:prstGeom prst="rightArrow">
            <a:avLst>
              <a:gd name="adj1" fmla="val 50000"/>
              <a:gd name="adj2" fmla="val 50000"/>
            </a:avLst>
          </a:prstGeom>
          <a:solidFill>
            <a:srgbClr val="99CC00"/>
          </a:solidFill>
          <a:ln w="9525" algn="ctr">
            <a:solidFill>
              <a:schemeClr val="tx1"/>
            </a:solidFill>
            <a:miter lim="800000"/>
            <a:headEnd/>
            <a:tailEnd/>
          </a:ln>
          <a:effectLst/>
        </p:spPr>
        <p:txBody>
          <a:bodyPr wrap="none" anchor="ctr"/>
          <a:lstStyle/>
          <a:p>
            <a:endParaRPr lang="fr-FR"/>
          </a:p>
        </p:txBody>
      </p:sp>
      <p:sp>
        <p:nvSpPr>
          <p:cNvPr id="17" name="Rectangle 45"/>
          <p:cNvSpPr>
            <a:spLocks noChangeArrowheads="1"/>
          </p:cNvSpPr>
          <p:nvPr/>
        </p:nvSpPr>
        <p:spPr bwMode="auto">
          <a:xfrm>
            <a:off x="352567" y="130883"/>
            <a:ext cx="8518477" cy="954107"/>
          </a:xfrm>
          <a:prstGeom prst="rect">
            <a:avLst/>
          </a:prstGeom>
          <a:noFill/>
          <a:ln w="9525">
            <a:noFill/>
            <a:miter lim="800000"/>
            <a:headEnd/>
            <a:tailEnd/>
          </a:ln>
          <a:effectLst/>
        </p:spPr>
        <p:txBody>
          <a:bodyPr wrap="square">
            <a:spAutoFit/>
          </a:bodyPr>
          <a:lstStyle/>
          <a:p>
            <a:pPr algn="ctr">
              <a:spcAft>
                <a:spcPct val="0"/>
              </a:spcAft>
            </a:pPr>
            <a:r>
              <a:rPr lang="en-US" sz="3600" u="none" dirty="0" smtClean="0">
                <a:solidFill>
                  <a:schemeClr val="tx2"/>
                </a:solidFill>
                <a:latin typeface="Comic Sans MS" pitchFamily="66" charset="0"/>
              </a:rPr>
              <a:t>What this </a:t>
            </a:r>
            <a:r>
              <a:rPr lang="en-US" sz="3600" u="none" dirty="0" smtClean="0">
                <a:solidFill>
                  <a:schemeClr val="tx2"/>
                </a:solidFill>
                <a:latin typeface="Comic Sans MS" pitchFamily="66" charset="0"/>
              </a:rPr>
              <a:t>is all about..</a:t>
            </a:r>
            <a:r>
              <a:rPr lang="en-US" sz="2000" u="none" dirty="0" smtClean="0">
                <a:latin typeface="Comic Sans MS" pitchFamily="66" charset="0"/>
              </a:rPr>
              <a:t>                                                                      (Courtesy Ivan Laptev)</a:t>
            </a:r>
            <a:endParaRPr lang="fr-FR" sz="2000" u="none" dirty="0">
              <a:latin typeface="Comic Sans MS" pitchFamily="66" charset="0"/>
            </a:endParaRPr>
          </a:p>
        </p:txBody>
      </p:sp>
      <p:sp>
        <p:nvSpPr>
          <p:cNvPr id="18" name="ZoneTexte 17"/>
          <p:cNvSpPr txBox="1"/>
          <p:nvPr/>
        </p:nvSpPr>
        <p:spPr>
          <a:xfrm>
            <a:off x="354842" y="5029168"/>
            <a:ext cx="2590774" cy="369332"/>
          </a:xfrm>
          <a:prstGeom prst="rect">
            <a:avLst/>
          </a:prstGeom>
          <a:noFill/>
        </p:spPr>
        <p:txBody>
          <a:bodyPr wrap="none" rtlCol="0">
            <a:spAutoFit/>
          </a:bodyPr>
          <a:lstStyle/>
          <a:p>
            <a:r>
              <a:rPr lang="en-US" u="none" dirty="0" smtClean="0">
                <a:latin typeface="Comic Sans MS" pitchFamily="66" charset="0"/>
              </a:rPr>
              <a:t>(</a:t>
            </a:r>
            <a:r>
              <a:rPr lang="en-US" u="none" dirty="0" err="1" smtClean="0">
                <a:latin typeface="Comic Sans MS" pitchFamily="66" charset="0"/>
              </a:rPr>
              <a:t>Sivic</a:t>
            </a:r>
            <a:r>
              <a:rPr lang="en-US" u="none" dirty="0" smtClean="0">
                <a:latin typeface="Comic Sans MS" pitchFamily="66" charset="0"/>
              </a:rPr>
              <a:t> &amp; Zisserman’03)</a:t>
            </a:r>
            <a:endParaRPr lang="fr-FR" u="none" dirty="0">
              <a:latin typeface="Comic Sans MS" pitchFamily="66" charset="0"/>
            </a:endParaRPr>
          </a:p>
        </p:txBody>
      </p:sp>
      <p:sp>
        <p:nvSpPr>
          <p:cNvPr id="21" name="ZoneTexte 20"/>
          <p:cNvSpPr txBox="1"/>
          <p:nvPr/>
        </p:nvSpPr>
        <p:spPr>
          <a:xfrm>
            <a:off x="3632634" y="5031440"/>
            <a:ext cx="2291012" cy="369332"/>
          </a:xfrm>
          <a:prstGeom prst="rect">
            <a:avLst/>
          </a:prstGeom>
          <a:noFill/>
        </p:spPr>
        <p:txBody>
          <a:bodyPr wrap="none" rtlCol="0">
            <a:spAutoFit/>
          </a:bodyPr>
          <a:lstStyle/>
          <a:p>
            <a:r>
              <a:rPr lang="en-US" u="none" dirty="0" smtClean="0">
                <a:latin typeface="Comic Sans MS" pitchFamily="66" charset="0"/>
              </a:rPr>
              <a:t>(Laptev &amp; Perez’07)</a:t>
            </a:r>
            <a:endParaRPr lang="fr-FR" u="none" dirty="0">
              <a:latin typeface="Comic Sans MS" pitchFamily="66" charset="0"/>
            </a:endParaRPr>
          </a:p>
        </p:txBody>
      </p:sp>
    </p:spTree>
    <p:controls>
      <p:control spid="319490" name="WindowsMediaPlayer1" r:id="rId2" imgW="4657143" imgH="2809524"/>
      <p:control spid="319491" name="WindowsMediaPlayer2" r:id="rId3" imgW="2257740" imgH="2314286"/>
    </p:controls>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0" name="Picture 2"/>
          <p:cNvPicPr>
            <a:picLocks noChangeAspect="1" noChangeArrowheads="1"/>
          </p:cNvPicPr>
          <p:nvPr/>
        </p:nvPicPr>
        <p:blipFill>
          <a:blip r:embed="rId3"/>
          <a:srcRect/>
          <a:stretch>
            <a:fillRect/>
          </a:stretch>
        </p:blipFill>
        <p:spPr bwMode="auto">
          <a:xfrm>
            <a:off x="956006" y="3652905"/>
            <a:ext cx="7178675" cy="2373313"/>
          </a:xfrm>
          <a:prstGeom prst="rect">
            <a:avLst/>
          </a:prstGeom>
          <a:noFill/>
          <a:ln w="9525">
            <a:solidFill>
              <a:schemeClr val="bg2"/>
            </a:solidFill>
            <a:miter lim="800000"/>
            <a:headEnd/>
            <a:tailEnd/>
          </a:ln>
        </p:spPr>
      </p:pic>
      <p:sp>
        <p:nvSpPr>
          <p:cNvPr id="5" name="ZoneTexte 4"/>
          <p:cNvSpPr txBox="1">
            <a:spLocks noChangeArrowheads="1"/>
          </p:cNvSpPr>
          <p:nvPr/>
        </p:nvSpPr>
        <p:spPr bwMode="auto">
          <a:xfrm>
            <a:off x="531813" y="6102704"/>
            <a:ext cx="8051800" cy="646112"/>
          </a:xfrm>
          <a:prstGeom prst="rect">
            <a:avLst/>
          </a:prstGeom>
          <a:noFill/>
          <a:ln w="9525">
            <a:noFill/>
            <a:miter lim="800000"/>
            <a:headEnd/>
            <a:tailEnd/>
          </a:ln>
        </p:spPr>
        <p:txBody>
          <a:bodyPr wrap="none">
            <a:spAutoFit/>
          </a:bodyPr>
          <a:lstStyle/>
          <a:p>
            <a:r>
              <a:rPr lang="en-US" u="none" dirty="0">
                <a:latin typeface="Comic Sans MS" pitchFamily="66" charset="0"/>
              </a:rPr>
              <a:t>PSNR comparison between our method (LSSC) and  </a:t>
            </a:r>
            <a:r>
              <a:rPr lang="en-US" u="none" dirty="0" err="1">
                <a:latin typeface="Comic Sans MS" pitchFamily="66" charset="0"/>
              </a:rPr>
              <a:t>Portilla</a:t>
            </a:r>
            <a:r>
              <a:rPr lang="en-US" u="none" dirty="0">
                <a:latin typeface="Comic Sans MS" pitchFamily="66" charset="0"/>
              </a:rPr>
              <a:t> et al.’03 [23]; </a:t>
            </a:r>
          </a:p>
          <a:p>
            <a:r>
              <a:rPr lang="en-US" u="none" dirty="0">
                <a:latin typeface="Comic Sans MS" pitchFamily="66" charset="0"/>
              </a:rPr>
              <a:t>Roth &amp; Black’05 [25]; </a:t>
            </a:r>
            <a:r>
              <a:rPr lang="en-US" u="none" dirty="0" err="1">
                <a:latin typeface="Comic Sans MS" pitchFamily="66" charset="0"/>
              </a:rPr>
              <a:t>Elad</a:t>
            </a:r>
            <a:r>
              <a:rPr lang="en-US" u="none" dirty="0">
                <a:latin typeface="Comic Sans MS" pitchFamily="66" charset="0"/>
              </a:rPr>
              <a:t>&amp; Aharon’06 [12]; and </a:t>
            </a:r>
            <a:r>
              <a:rPr lang="en-US" u="none" dirty="0" err="1">
                <a:latin typeface="Comic Sans MS" pitchFamily="66" charset="0"/>
              </a:rPr>
              <a:t>Dabov</a:t>
            </a:r>
            <a:r>
              <a:rPr lang="en-US" u="none" dirty="0">
                <a:latin typeface="Comic Sans MS" pitchFamily="66" charset="0"/>
              </a:rPr>
              <a:t> et al.’07 [8].</a:t>
            </a:r>
            <a:endParaRPr lang="fr-FR" u="none" dirty="0">
              <a:latin typeface="Comic Sans MS" pitchFamily="66" charset="0"/>
            </a:endParaRPr>
          </a:p>
        </p:txBody>
      </p:sp>
      <p:pic>
        <p:nvPicPr>
          <p:cNvPr id="6" name="Picture 3"/>
          <p:cNvPicPr>
            <a:picLocks noChangeAspect="1" noChangeArrowheads="1"/>
          </p:cNvPicPr>
          <p:nvPr/>
        </p:nvPicPr>
        <p:blipFill>
          <a:blip r:embed="rId4"/>
          <a:srcRect b="50090"/>
          <a:stretch>
            <a:fillRect/>
          </a:stretch>
        </p:blipFill>
        <p:spPr bwMode="auto">
          <a:xfrm>
            <a:off x="1078173" y="-8156"/>
            <a:ext cx="6907073" cy="34200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ZoneTexte 4"/>
          <p:cNvSpPr txBox="1">
            <a:spLocks noChangeArrowheads="1"/>
          </p:cNvSpPr>
          <p:nvPr/>
        </p:nvSpPr>
        <p:spPr bwMode="auto">
          <a:xfrm>
            <a:off x="531813" y="6102704"/>
            <a:ext cx="8061325" cy="646112"/>
          </a:xfrm>
          <a:prstGeom prst="rect">
            <a:avLst/>
          </a:prstGeom>
          <a:noFill/>
          <a:ln w="9525">
            <a:noFill/>
            <a:miter lim="800000"/>
            <a:headEnd/>
            <a:tailEnd/>
          </a:ln>
        </p:spPr>
        <p:txBody>
          <a:bodyPr wrap="none">
            <a:spAutoFit/>
          </a:bodyPr>
          <a:lstStyle/>
          <a:p>
            <a:r>
              <a:rPr lang="en-US" u="none">
                <a:latin typeface="Comic Sans MS" pitchFamily="66" charset="0"/>
              </a:rPr>
              <a:t>PSNR comparison between our method (LSSC) and Gunturk et al.’02 [AP];</a:t>
            </a:r>
          </a:p>
          <a:p>
            <a:r>
              <a:rPr lang="en-US" u="none">
                <a:latin typeface="Comic Sans MS" pitchFamily="66" charset="0"/>
              </a:rPr>
              <a:t>Zhang &amp; Wu’05 [DL]; and Paliy et al.’07 [LPA] on the Kodak PhotoCD data.</a:t>
            </a:r>
            <a:endParaRPr lang="fr-FR" u="none">
              <a:latin typeface="Comic Sans MS" pitchFamily="66" charset="0"/>
            </a:endParaRPr>
          </a:p>
        </p:txBody>
      </p:sp>
      <p:pic>
        <p:nvPicPr>
          <p:cNvPr id="50180" name="Picture 2"/>
          <p:cNvPicPr>
            <a:picLocks noChangeAspect="1" noChangeArrowheads="1"/>
          </p:cNvPicPr>
          <p:nvPr/>
        </p:nvPicPr>
        <p:blipFill>
          <a:blip r:embed="rId3"/>
          <a:srcRect/>
          <a:stretch>
            <a:fillRect/>
          </a:stretch>
        </p:blipFill>
        <p:spPr bwMode="auto">
          <a:xfrm>
            <a:off x="2634017" y="825668"/>
            <a:ext cx="6469039" cy="2706214"/>
          </a:xfrm>
          <a:prstGeom prst="rect">
            <a:avLst/>
          </a:prstGeom>
          <a:noFill/>
          <a:ln w="9525">
            <a:noFill/>
            <a:miter lim="800000"/>
            <a:headEnd/>
            <a:tailEnd/>
          </a:ln>
        </p:spPr>
      </p:pic>
      <p:grpSp>
        <p:nvGrpSpPr>
          <p:cNvPr id="50181" name="Groupe 9"/>
          <p:cNvGrpSpPr>
            <a:grpSpLocks/>
          </p:cNvGrpSpPr>
          <p:nvPr/>
        </p:nvGrpSpPr>
        <p:grpSpPr bwMode="auto">
          <a:xfrm>
            <a:off x="1843088" y="3888141"/>
            <a:ext cx="5487987" cy="2127250"/>
            <a:chOff x="1924335" y="3738634"/>
            <a:chExt cx="5488674" cy="2126222"/>
          </a:xfrm>
        </p:grpSpPr>
        <p:pic>
          <p:nvPicPr>
            <p:cNvPr id="50184" name="Picture 2"/>
            <p:cNvPicPr>
              <a:picLocks noChangeAspect="1" noChangeArrowheads="1"/>
            </p:cNvPicPr>
            <p:nvPr/>
          </p:nvPicPr>
          <p:blipFill>
            <a:blip r:embed="rId4"/>
            <a:srcRect b="84573"/>
            <a:stretch>
              <a:fillRect/>
            </a:stretch>
          </p:blipFill>
          <p:spPr bwMode="auto">
            <a:xfrm>
              <a:off x="1924335" y="3738634"/>
              <a:ext cx="5486400" cy="969844"/>
            </a:xfrm>
            <a:prstGeom prst="rect">
              <a:avLst/>
            </a:prstGeom>
            <a:noFill/>
            <a:ln w="9525">
              <a:noFill/>
              <a:miter lim="800000"/>
              <a:headEnd/>
              <a:tailEnd/>
            </a:ln>
          </p:spPr>
        </p:pic>
        <p:pic>
          <p:nvPicPr>
            <p:cNvPr id="50185" name="Picture 2"/>
            <p:cNvPicPr>
              <a:picLocks noChangeAspect="1" noChangeArrowheads="1"/>
            </p:cNvPicPr>
            <p:nvPr/>
          </p:nvPicPr>
          <p:blipFill>
            <a:blip r:embed="rId4"/>
            <a:srcRect t="83994"/>
            <a:stretch>
              <a:fillRect/>
            </a:stretch>
          </p:blipFill>
          <p:spPr bwMode="auto">
            <a:xfrm>
              <a:off x="1926609" y="4858618"/>
              <a:ext cx="5486400" cy="1006238"/>
            </a:xfrm>
            <a:prstGeom prst="rect">
              <a:avLst/>
            </a:prstGeom>
            <a:noFill/>
            <a:ln w="9525">
              <a:noFill/>
              <a:miter lim="800000"/>
              <a:headEnd/>
              <a:tailEnd/>
            </a:ln>
          </p:spPr>
        </p:pic>
        <p:sp>
          <p:nvSpPr>
            <p:cNvPr id="50186" name="ZoneTexte 8"/>
            <p:cNvSpPr txBox="1">
              <a:spLocks noChangeArrowheads="1"/>
            </p:cNvSpPr>
            <p:nvPr/>
          </p:nvSpPr>
          <p:spPr bwMode="auto">
            <a:xfrm>
              <a:off x="1937982" y="4694830"/>
              <a:ext cx="5472752" cy="369332"/>
            </a:xfrm>
            <a:prstGeom prst="rect">
              <a:avLst/>
            </a:prstGeom>
            <a:solidFill>
              <a:schemeClr val="tx1"/>
            </a:solidFill>
            <a:ln w="9525">
              <a:noFill/>
              <a:miter lim="800000"/>
              <a:headEnd/>
              <a:tailEnd/>
            </a:ln>
          </p:spPr>
          <p:txBody>
            <a:bodyPr>
              <a:spAutoFit/>
            </a:bodyPr>
            <a:lstStyle/>
            <a:p>
              <a:pPr algn="ctr"/>
              <a:r>
                <a:rPr lang="en-US" u="none" dirty="0">
                  <a:solidFill>
                    <a:schemeClr val="bg2"/>
                  </a:solidFill>
                </a:rPr>
                <a:t>……………………………………………...……………</a:t>
              </a:r>
              <a:endParaRPr lang="fr-FR" u="none" dirty="0">
                <a:solidFill>
                  <a:schemeClr val="bg2"/>
                </a:solidFill>
              </a:endParaRPr>
            </a:p>
          </p:txBody>
        </p:sp>
      </p:grpSp>
      <p:sp>
        <p:nvSpPr>
          <p:cNvPr id="50182" name="ZoneTexte 10"/>
          <p:cNvSpPr txBox="1">
            <a:spLocks noChangeArrowheads="1"/>
          </p:cNvSpPr>
          <p:nvPr/>
        </p:nvSpPr>
        <p:spPr bwMode="auto">
          <a:xfrm>
            <a:off x="5008820" y="3152775"/>
            <a:ext cx="754062" cy="461963"/>
          </a:xfrm>
          <a:prstGeom prst="rect">
            <a:avLst/>
          </a:prstGeom>
          <a:noFill/>
          <a:ln w="9525">
            <a:noFill/>
            <a:miter lim="800000"/>
            <a:headEnd/>
            <a:tailEnd/>
          </a:ln>
        </p:spPr>
        <p:txBody>
          <a:bodyPr wrap="none">
            <a:spAutoFit/>
          </a:bodyPr>
          <a:lstStyle/>
          <a:p>
            <a:r>
              <a:rPr lang="en-US" sz="2400" u="none" dirty="0">
                <a:latin typeface="Comic Sans MS" pitchFamily="66" charset="0"/>
              </a:rPr>
              <a:t>LSC</a:t>
            </a:r>
            <a:endParaRPr lang="fr-FR" sz="2400" u="none" dirty="0">
              <a:latin typeface="Comic Sans MS" pitchFamily="66" charset="0"/>
            </a:endParaRPr>
          </a:p>
        </p:txBody>
      </p:sp>
      <p:sp>
        <p:nvSpPr>
          <p:cNvPr id="50183" name="ZoneTexte 11"/>
          <p:cNvSpPr txBox="1">
            <a:spLocks noChangeArrowheads="1"/>
          </p:cNvSpPr>
          <p:nvPr/>
        </p:nvSpPr>
        <p:spPr bwMode="auto">
          <a:xfrm>
            <a:off x="8109072" y="3141663"/>
            <a:ext cx="966788" cy="461962"/>
          </a:xfrm>
          <a:prstGeom prst="rect">
            <a:avLst/>
          </a:prstGeom>
          <a:noFill/>
          <a:ln w="9525">
            <a:noFill/>
            <a:miter lim="800000"/>
            <a:headEnd/>
            <a:tailEnd/>
          </a:ln>
        </p:spPr>
        <p:txBody>
          <a:bodyPr wrap="none">
            <a:spAutoFit/>
          </a:bodyPr>
          <a:lstStyle/>
          <a:p>
            <a:r>
              <a:rPr lang="en-US" sz="2400" u="none" dirty="0">
                <a:latin typeface="Comic Sans MS" pitchFamily="66" charset="0"/>
              </a:rPr>
              <a:t>LSSC</a:t>
            </a:r>
            <a:endParaRPr lang="fr-FR" sz="2400" u="none" dirty="0">
              <a:latin typeface="Comic Sans MS" pitchFamily="66" charset="0"/>
            </a:endParaRPr>
          </a:p>
        </p:txBody>
      </p:sp>
      <p:pic>
        <p:nvPicPr>
          <p:cNvPr id="320514" name="Picture 2"/>
          <p:cNvPicPr>
            <a:picLocks noChangeAspect="1" noChangeArrowheads="1"/>
          </p:cNvPicPr>
          <p:nvPr/>
        </p:nvPicPr>
        <p:blipFill>
          <a:blip r:embed="rId5"/>
          <a:srcRect/>
          <a:stretch>
            <a:fillRect/>
          </a:stretch>
        </p:blipFill>
        <p:spPr bwMode="auto">
          <a:xfrm>
            <a:off x="147746" y="917234"/>
            <a:ext cx="2345431" cy="2385524"/>
          </a:xfrm>
          <a:prstGeom prst="rect">
            <a:avLst/>
          </a:prstGeom>
          <a:noFill/>
          <a:ln w="9525">
            <a:noFill/>
            <a:miter lim="800000"/>
            <a:headEnd/>
            <a:tailEnd/>
          </a:ln>
          <a:effectLst/>
        </p:spPr>
      </p:pic>
      <p:sp>
        <p:nvSpPr>
          <p:cNvPr id="11" name="Text Box 2"/>
          <p:cNvSpPr txBox="1">
            <a:spLocks noChangeArrowheads="1"/>
          </p:cNvSpPr>
          <p:nvPr/>
        </p:nvSpPr>
        <p:spPr bwMode="auto">
          <a:xfrm>
            <a:off x="247650" y="41275"/>
            <a:ext cx="8702675" cy="523220"/>
          </a:xfrm>
          <a:prstGeom prst="rect">
            <a:avLst/>
          </a:prstGeom>
          <a:noFill/>
          <a:ln w="9525" algn="ctr">
            <a:noFill/>
            <a:miter lim="800000"/>
            <a:headEnd/>
            <a:tailEnd/>
          </a:ln>
        </p:spPr>
        <p:txBody>
          <a:bodyPr>
            <a:spAutoFit/>
          </a:bodyPr>
          <a:lstStyle/>
          <a:p>
            <a:pPr algn="ctr" eaLnBrk="0" hangingPunct="0"/>
            <a:r>
              <a:rPr lang="en-US" sz="2800" u="none" dirty="0" err="1" smtClean="0">
                <a:solidFill>
                  <a:schemeClr val="tx2"/>
                </a:solidFill>
                <a:latin typeface="Comic Sans MS" pitchFamily="66" charset="0"/>
              </a:rPr>
              <a:t>Demosaicking</a:t>
            </a:r>
            <a:r>
              <a:rPr lang="en-US" sz="2800" u="none" dirty="0" smtClean="0">
                <a:solidFill>
                  <a:schemeClr val="tx2"/>
                </a:solidFill>
                <a:latin typeface="Comic Sans MS" pitchFamily="66" charset="0"/>
              </a:rPr>
              <a:t> experiments</a:t>
            </a:r>
            <a:endParaRPr lang="en-US" sz="2800" u="none" dirty="0">
              <a:solidFill>
                <a:schemeClr val="tx2"/>
              </a:solidFill>
              <a:latin typeface="Comic Sans MS" pitchFamily="66" charset="0"/>
            </a:endParaRPr>
          </a:p>
        </p:txBody>
      </p:sp>
      <p:sp>
        <p:nvSpPr>
          <p:cNvPr id="12" name="ZoneTexte 11"/>
          <p:cNvSpPr txBox="1"/>
          <p:nvPr/>
        </p:nvSpPr>
        <p:spPr>
          <a:xfrm>
            <a:off x="464025" y="3343695"/>
            <a:ext cx="1693092" cy="369332"/>
          </a:xfrm>
          <a:prstGeom prst="rect">
            <a:avLst/>
          </a:prstGeom>
          <a:noFill/>
        </p:spPr>
        <p:txBody>
          <a:bodyPr wrap="none" rtlCol="0">
            <a:spAutoFit/>
          </a:bodyPr>
          <a:lstStyle/>
          <a:p>
            <a:r>
              <a:rPr lang="en-US" u="none" dirty="0" smtClean="0">
                <a:latin typeface="Comic Sans MS" pitchFamily="66" charset="0"/>
              </a:rPr>
              <a:t>Bayer pattern</a:t>
            </a:r>
            <a:endParaRPr lang="fr-FR" u="none" dirty="0">
              <a:latin typeface="Comic Sans MS" pitchFamily="66"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p:cNvPicPr>
            <a:picLocks noChangeAspect="1" noChangeArrowheads="1"/>
          </p:cNvPicPr>
          <p:nvPr/>
        </p:nvPicPr>
        <p:blipFill>
          <a:blip r:embed="rId3"/>
          <a:srcRect b="83424"/>
          <a:stretch>
            <a:fillRect/>
          </a:stretch>
        </p:blipFill>
        <p:spPr bwMode="auto">
          <a:xfrm>
            <a:off x="3398838" y="628650"/>
            <a:ext cx="4543425" cy="1485900"/>
          </a:xfrm>
          <a:prstGeom prst="rect">
            <a:avLst/>
          </a:prstGeom>
          <a:noFill/>
          <a:ln w="9525">
            <a:noFill/>
            <a:miter lim="800000"/>
            <a:headEnd/>
            <a:tailEnd/>
          </a:ln>
        </p:spPr>
      </p:pic>
      <p:pic>
        <p:nvPicPr>
          <p:cNvPr id="51203" name="Picture 4"/>
          <p:cNvPicPr>
            <a:picLocks noChangeAspect="1" noChangeArrowheads="1"/>
          </p:cNvPicPr>
          <p:nvPr/>
        </p:nvPicPr>
        <p:blipFill>
          <a:blip r:embed="rId3"/>
          <a:srcRect t="49988" b="33295"/>
          <a:stretch>
            <a:fillRect/>
          </a:stretch>
        </p:blipFill>
        <p:spPr bwMode="auto">
          <a:xfrm>
            <a:off x="3400425" y="3714750"/>
            <a:ext cx="4545013" cy="1498600"/>
          </a:xfrm>
          <a:prstGeom prst="rect">
            <a:avLst/>
          </a:prstGeom>
          <a:noFill/>
          <a:ln w="9525">
            <a:noFill/>
            <a:miter lim="800000"/>
            <a:headEnd/>
            <a:tailEnd/>
          </a:ln>
        </p:spPr>
      </p:pic>
      <p:pic>
        <p:nvPicPr>
          <p:cNvPr id="51204" name="Picture 4"/>
          <p:cNvPicPr>
            <a:picLocks noChangeAspect="1" noChangeArrowheads="1"/>
          </p:cNvPicPr>
          <p:nvPr/>
        </p:nvPicPr>
        <p:blipFill>
          <a:blip r:embed="rId3"/>
          <a:srcRect t="83446" b="-23"/>
          <a:stretch>
            <a:fillRect/>
          </a:stretch>
        </p:blipFill>
        <p:spPr bwMode="auto">
          <a:xfrm>
            <a:off x="3403600" y="5254625"/>
            <a:ext cx="4543425" cy="1487488"/>
          </a:xfrm>
          <a:prstGeom prst="rect">
            <a:avLst/>
          </a:prstGeom>
          <a:noFill/>
          <a:ln w="9525">
            <a:noFill/>
            <a:miter lim="800000"/>
            <a:headEnd/>
            <a:tailEnd/>
          </a:ln>
        </p:spPr>
      </p:pic>
      <p:pic>
        <p:nvPicPr>
          <p:cNvPr id="51205" name="Picture 4"/>
          <p:cNvPicPr>
            <a:picLocks noChangeAspect="1" noChangeArrowheads="1"/>
          </p:cNvPicPr>
          <p:nvPr/>
        </p:nvPicPr>
        <p:blipFill>
          <a:blip r:embed="rId3"/>
          <a:srcRect t="33224" b="49921"/>
          <a:stretch>
            <a:fillRect/>
          </a:stretch>
        </p:blipFill>
        <p:spPr bwMode="auto">
          <a:xfrm>
            <a:off x="3405188" y="2159000"/>
            <a:ext cx="4545012" cy="1512888"/>
          </a:xfrm>
          <a:prstGeom prst="rect">
            <a:avLst/>
          </a:prstGeom>
          <a:noFill/>
          <a:ln w="9525">
            <a:noFill/>
            <a:miter lim="800000"/>
            <a:headEnd/>
            <a:tailEnd/>
          </a:ln>
        </p:spPr>
      </p:pic>
      <p:sp>
        <p:nvSpPr>
          <p:cNvPr id="51206" name="Text Box 2"/>
          <p:cNvSpPr txBox="1">
            <a:spLocks noChangeArrowheads="1"/>
          </p:cNvSpPr>
          <p:nvPr/>
        </p:nvSpPr>
        <p:spPr bwMode="auto">
          <a:xfrm>
            <a:off x="247650" y="41275"/>
            <a:ext cx="8702675" cy="523875"/>
          </a:xfrm>
          <a:prstGeom prst="rect">
            <a:avLst/>
          </a:prstGeom>
          <a:noFill/>
          <a:ln w="9525" algn="ctr">
            <a:noFill/>
            <a:miter lim="800000"/>
            <a:headEnd/>
            <a:tailEnd/>
          </a:ln>
        </p:spPr>
        <p:txBody>
          <a:bodyPr>
            <a:spAutoFit/>
          </a:bodyPr>
          <a:lstStyle/>
          <a:p>
            <a:pPr algn="ctr" eaLnBrk="0" hangingPunct="0"/>
            <a:r>
              <a:rPr lang="en-US" sz="2800" u="none" dirty="0">
                <a:solidFill>
                  <a:schemeClr val="tx2"/>
                </a:solidFill>
                <a:latin typeface="Comic Sans MS" pitchFamily="66" charset="0"/>
              </a:rPr>
              <a:t>Real noise (</a:t>
            </a:r>
            <a:r>
              <a:rPr lang="fr-FR" sz="2800" u="none" dirty="0">
                <a:solidFill>
                  <a:schemeClr val="tx2"/>
                </a:solidFill>
                <a:latin typeface="Comic Sans MS" pitchFamily="66" charset="0"/>
              </a:rPr>
              <a:t>Canon </a:t>
            </a:r>
            <a:r>
              <a:rPr lang="fr-FR" sz="2800" u="none" dirty="0" err="1">
                <a:solidFill>
                  <a:schemeClr val="tx2"/>
                </a:solidFill>
                <a:latin typeface="Comic Sans MS" pitchFamily="66" charset="0"/>
              </a:rPr>
              <a:t>Powershot</a:t>
            </a:r>
            <a:r>
              <a:rPr lang="fr-FR" sz="2800" u="none" dirty="0">
                <a:solidFill>
                  <a:schemeClr val="tx2"/>
                </a:solidFill>
                <a:latin typeface="Comic Sans MS" pitchFamily="66" charset="0"/>
              </a:rPr>
              <a:t> G9, 1600 ISO)</a:t>
            </a:r>
            <a:endParaRPr lang="en-US" sz="2800" u="none" dirty="0">
              <a:solidFill>
                <a:schemeClr val="tx2"/>
              </a:solidFill>
              <a:latin typeface="Comic Sans MS" pitchFamily="66" charset="0"/>
            </a:endParaRPr>
          </a:p>
        </p:txBody>
      </p:sp>
      <p:sp>
        <p:nvSpPr>
          <p:cNvPr id="51207" name="ZoneTexte 15"/>
          <p:cNvSpPr txBox="1">
            <a:spLocks noChangeArrowheads="1"/>
          </p:cNvSpPr>
          <p:nvPr/>
        </p:nvSpPr>
        <p:spPr bwMode="auto">
          <a:xfrm>
            <a:off x="873125" y="1077913"/>
            <a:ext cx="2039938" cy="4802187"/>
          </a:xfrm>
          <a:prstGeom prst="rect">
            <a:avLst/>
          </a:prstGeom>
          <a:noFill/>
          <a:ln w="9525">
            <a:noFill/>
            <a:miter lim="800000"/>
            <a:headEnd/>
            <a:tailEnd/>
          </a:ln>
        </p:spPr>
        <p:txBody>
          <a:bodyPr wrap="none">
            <a:spAutoFit/>
          </a:bodyPr>
          <a:lstStyle/>
          <a:p>
            <a:r>
              <a:rPr lang="en-US" u="none">
                <a:latin typeface="Comic Sans MS" pitchFamily="66" charset="0"/>
              </a:rPr>
              <a:t>Raw camera</a:t>
            </a:r>
          </a:p>
          <a:p>
            <a:r>
              <a:rPr lang="en-US" u="none">
                <a:latin typeface="Comic Sans MS" pitchFamily="66" charset="0"/>
              </a:rPr>
              <a:t>jpeg output</a:t>
            </a:r>
          </a:p>
          <a:p>
            <a:endParaRPr lang="en-US" u="none">
              <a:latin typeface="Comic Sans MS" pitchFamily="66" charset="0"/>
            </a:endParaRPr>
          </a:p>
          <a:p>
            <a:endParaRPr lang="en-US" u="none">
              <a:latin typeface="Comic Sans MS" pitchFamily="66" charset="0"/>
            </a:endParaRPr>
          </a:p>
          <a:p>
            <a:endParaRPr lang="en-US" u="none">
              <a:latin typeface="Comic Sans MS" pitchFamily="66" charset="0"/>
            </a:endParaRPr>
          </a:p>
          <a:p>
            <a:r>
              <a:rPr lang="en-US" u="none">
                <a:latin typeface="Comic Sans MS" pitchFamily="66" charset="0"/>
              </a:rPr>
              <a:t>Adobe Photoshop</a:t>
            </a:r>
          </a:p>
          <a:p>
            <a:endParaRPr lang="en-US" u="none">
              <a:latin typeface="Comic Sans MS" pitchFamily="66" charset="0"/>
            </a:endParaRPr>
          </a:p>
          <a:p>
            <a:endParaRPr lang="en-US" u="none">
              <a:latin typeface="Comic Sans MS" pitchFamily="66" charset="0"/>
            </a:endParaRPr>
          </a:p>
          <a:p>
            <a:endParaRPr lang="en-US" u="none">
              <a:latin typeface="Comic Sans MS" pitchFamily="66" charset="0"/>
            </a:endParaRPr>
          </a:p>
          <a:p>
            <a:endParaRPr lang="en-US" u="none">
              <a:latin typeface="Comic Sans MS" pitchFamily="66" charset="0"/>
            </a:endParaRPr>
          </a:p>
          <a:p>
            <a:endParaRPr lang="en-US" u="none">
              <a:latin typeface="Comic Sans MS" pitchFamily="66" charset="0"/>
            </a:endParaRPr>
          </a:p>
          <a:p>
            <a:r>
              <a:rPr lang="en-US" u="none">
                <a:latin typeface="Comic Sans MS" pitchFamily="66" charset="0"/>
              </a:rPr>
              <a:t>DxO Optics Pro</a:t>
            </a:r>
          </a:p>
          <a:p>
            <a:endParaRPr lang="en-US" u="none">
              <a:latin typeface="Comic Sans MS" pitchFamily="66" charset="0"/>
            </a:endParaRPr>
          </a:p>
          <a:p>
            <a:endParaRPr lang="en-US" u="none">
              <a:latin typeface="Comic Sans MS" pitchFamily="66" charset="0"/>
            </a:endParaRPr>
          </a:p>
          <a:p>
            <a:endParaRPr lang="en-US" u="none">
              <a:latin typeface="Comic Sans MS" pitchFamily="66" charset="0"/>
            </a:endParaRPr>
          </a:p>
          <a:p>
            <a:endParaRPr lang="en-US" u="none">
              <a:latin typeface="Comic Sans MS" pitchFamily="66" charset="0"/>
            </a:endParaRPr>
          </a:p>
          <a:p>
            <a:r>
              <a:rPr lang="en-US" u="none">
                <a:latin typeface="Comic Sans MS" pitchFamily="66" charset="0"/>
              </a:rPr>
              <a:t>LSSC</a:t>
            </a:r>
            <a:endParaRPr lang="fr-FR" u="none">
              <a:latin typeface="Comic Sans MS" pitchFamily="66" charset="0"/>
            </a:endParaRPr>
          </a:p>
        </p:txBody>
      </p:sp>
      <p:cxnSp>
        <p:nvCxnSpPr>
          <p:cNvPr id="51208" name="Connecteur droit 17"/>
          <p:cNvCxnSpPr>
            <a:cxnSpLocks noChangeShapeType="1"/>
          </p:cNvCxnSpPr>
          <p:nvPr/>
        </p:nvCxnSpPr>
        <p:spPr bwMode="auto">
          <a:xfrm flipV="1">
            <a:off x="900113" y="2128838"/>
            <a:ext cx="7124700" cy="0"/>
          </a:xfrm>
          <a:prstGeom prst="line">
            <a:avLst/>
          </a:prstGeom>
          <a:noFill/>
          <a:ln w="28575" algn="ctr">
            <a:solidFill>
              <a:schemeClr val="tx1"/>
            </a:solidFill>
            <a:round/>
            <a:headEnd/>
            <a:tailEnd/>
          </a:ln>
        </p:spPr>
      </p:cxnSp>
      <p:cxnSp>
        <p:nvCxnSpPr>
          <p:cNvPr id="51209" name="Connecteur droit 23"/>
          <p:cNvCxnSpPr>
            <a:cxnSpLocks noChangeShapeType="1"/>
          </p:cNvCxnSpPr>
          <p:nvPr/>
        </p:nvCxnSpPr>
        <p:spPr bwMode="auto">
          <a:xfrm flipV="1">
            <a:off x="903288" y="3687763"/>
            <a:ext cx="7123112" cy="0"/>
          </a:xfrm>
          <a:prstGeom prst="line">
            <a:avLst/>
          </a:prstGeom>
          <a:noFill/>
          <a:ln w="28575" algn="ctr">
            <a:solidFill>
              <a:schemeClr val="tx1"/>
            </a:solidFill>
            <a:round/>
            <a:headEnd/>
            <a:tailEnd/>
          </a:ln>
        </p:spPr>
      </p:cxnSp>
      <p:cxnSp>
        <p:nvCxnSpPr>
          <p:cNvPr id="51210" name="Connecteur droit 24"/>
          <p:cNvCxnSpPr>
            <a:cxnSpLocks noChangeShapeType="1"/>
          </p:cNvCxnSpPr>
          <p:nvPr/>
        </p:nvCxnSpPr>
        <p:spPr bwMode="auto">
          <a:xfrm flipV="1">
            <a:off x="904875" y="5232400"/>
            <a:ext cx="7124700" cy="0"/>
          </a:xfrm>
          <a:prstGeom prst="line">
            <a:avLst/>
          </a:prstGeom>
          <a:noFill/>
          <a:ln w="28575" algn="ctr">
            <a:solidFill>
              <a:schemeClr val="tx1"/>
            </a:solidFill>
            <a:round/>
            <a:headEnd/>
            <a:tailEnd/>
          </a:ln>
        </p:spPr>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247650" y="186949"/>
            <a:ext cx="8702675" cy="646113"/>
          </a:xfrm>
          <a:prstGeom prst="rect">
            <a:avLst/>
          </a:prstGeom>
          <a:noFill/>
          <a:ln w="9525" algn="ctr">
            <a:noFill/>
            <a:miter lim="800000"/>
            <a:headEnd/>
            <a:tailEnd/>
          </a:ln>
        </p:spPr>
        <p:txBody>
          <a:bodyPr>
            <a:spAutoFit/>
          </a:bodyPr>
          <a:lstStyle/>
          <a:p>
            <a:pPr algn="ctr" eaLnBrk="0" hangingPunct="0"/>
            <a:r>
              <a:rPr lang="en-US" sz="3600" u="none" dirty="0">
                <a:solidFill>
                  <a:schemeClr val="tx2"/>
                </a:solidFill>
                <a:latin typeface="Comic Sans MS" pitchFamily="66" charset="0"/>
              </a:rPr>
              <a:t>Sparse coding on the move!</a:t>
            </a:r>
          </a:p>
        </p:txBody>
      </p:sp>
      <p:sp>
        <p:nvSpPr>
          <p:cNvPr id="47107" name="Text Box 3"/>
          <p:cNvSpPr txBox="1">
            <a:spLocks noChangeArrowheads="1"/>
          </p:cNvSpPr>
          <p:nvPr/>
        </p:nvSpPr>
        <p:spPr bwMode="auto">
          <a:xfrm>
            <a:off x="523370" y="1092637"/>
            <a:ext cx="8374969" cy="5262979"/>
          </a:xfrm>
          <a:prstGeom prst="rect">
            <a:avLst/>
          </a:prstGeom>
          <a:noFill/>
          <a:ln w="9525" algn="ctr">
            <a:noFill/>
            <a:miter lim="800000"/>
            <a:headEnd/>
            <a:tailEnd/>
          </a:ln>
        </p:spPr>
        <p:txBody>
          <a:bodyPr wrap="square">
            <a:spAutoFit/>
          </a:bodyPr>
          <a:lstStyle/>
          <a:p>
            <a:pPr eaLnBrk="0" hangingPunct="0">
              <a:buFont typeface="Arial" pitchFamily="34" charset="0"/>
              <a:buChar char="•"/>
            </a:pPr>
            <a:r>
              <a:rPr lang="en-US" sz="2800" u="none" dirty="0">
                <a:latin typeface="Comic Sans MS" pitchFamily="66" charset="0"/>
              </a:rPr>
              <a:t> Linear/bilinear models with shared dictionaries</a:t>
            </a:r>
          </a:p>
          <a:p>
            <a:pPr eaLnBrk="0" hangingPunct="0"/>
            <a:r>
              <a:rPr lang="en-US" sz="2800" u="none" dirty="0">
                <a:latin typeface="Comic Sans MS" pitchFamily="66" charset="0"/>
              </a:rPr>
              <a:t>  (</a:t>
            </a:r>
            <a:r>
              <a:rPr lang="en-US" sz="2800" u="none" dirty="0" err="1">
                <a:latin typeface="Comic Sans MS" pitchFamily="66" charset="0"/>
              </a:rPr>
              <a:t>Mairal</a:t>
            </a:r>
            <a:r>
              <a:rPr lang="en-US" sz="2800" u="none" dirty="0">
                <a:latin typeface="Comic Sans MS" pitchFamily="66" charset="0"/>
              </a:rPr>
              <a:t> et al., NIPS’08</a:t>
            </a:r>
            <a:r>
              <a:rPr lang="en-US" sz="2800" u="none" dirty="0" smtClean="0">
                <a:latin typeface="Comic Sans MS" pitchFamily="66" charset="0"/>
              </a:rPr>
              <a:t>)</a:t>
            </a:r>
          </a:p>
          <a:p>
            <a:pPr eaLnBrk="0" hangingPunct="0"/>
            <a:endParaRPr lang="en-US" sz="2800" u="none" dirty="0">
              <a:latin typeface="Comic Sans MS" pitchFamily="66" charset="0"/>
            </a:endParaRPr>
          </a:p>
          <a:p>
            <a:pPr eaLnBrk="0" hangingPunct="0">
              <a:buFont typeface="Arial" pitchFamily="34" charset="0"/>
              <a:buChar char="•"/>
            </a:pPr>
            <a:r>
              <a:rPr lang="en-US" sz="2800" u="none" dirty="0">
                <a:latin typeface="Comic Sans MS" pitchFamily="66" charset="0"/>
              </a:rPr>
              <a:t> Group Lasso consistency (Bach, JMLR’08)</a:t>
            </a:r>
          </a:p>
          <a:p>
            <a:pPr eaLnBrk="0" hangingPunct="0"/>
            <a:r>
              <a:rPr lang="en-US" sz="2800" u="none" dirty="0" smtClean="0">
                <a:latin typeface="Symbol" pitchFamily="18" charset="2"/>
                <a:sym typeface="Symbol" pitchFamily="18" charset="2"/>
              </a:rPr>
              <a:t>   </a:t>
            </a:r>
            <a:r>
              <a:rPr lang="en-US" sz="2800" u="none" baseline="30000" dirty="0">
                <a:latin typeface="Comic Sans MS" pitchFamily="66" charset="0"/>
                <a:sym typeface="Symbol" pitchFamily="18" charset="2"/>
              </a:rPr>
              <a:t>*</a:t>
            </a:r>
            <a:r>
              <a:rPr lang="en-US" sz="2800" u="none" dirty="0">
                <a:latin typeface="Comic Sans MS" pitchFamily="66" charset="0"/>
              </a:rPr>
              <a:t>(</a:t>
            </a:r>
            <a:r>
              <a:rPr lang="en-US" sz="2800" u="none" dirty="0" err="1">
                <a:latin typeface="Comic Sans MS" pitchFamily="66" charset="0"/>
              </a:rPr>
              <a:t>x,D</a:t>
            </a:r>
            <a:r>
              <a:rPr lang="en-US" sz="2800" u="none" dirty="0">
                <a:latin typeface="Comic Sans MS" pitchFamily="66" charset="0"/>
              </a:rPr>
              <a:t>) = </a:t>
            </a:r>
            <a:r>
              <a:rPr lang="en-US" sz="2800" u="none" dirty="0" err="1">
                <a:latin typeface="Comic Sans MS" pitchFamily="66" charset="0"/>
              </a:rPr>
              <a:t>Argmin</a:t>
            </a:r>
            <a:r>
              <a:rPr lang="en-US" sz="2800" u="none" dirty="0">
                <a:latin typeface="Comic Sans MS" pitchFamily="66" charset="0"/>
              </a:rPr>
              <a:t> | x - D</a:t>
            </a:r>
            <a:r>
              <a:rPr lang="en-US" sz="2800" b="1" u="none" dirty="0">
                <a:latin typeface="Symbol" pitchFamily="18" charset="2"/>
                <a:sym typeface="Symbol" pitchFamily="18" charset="2"/>
              </a:rPr>
              <a:t></a:t>
            </a:r>
            <a:r>
              <a:rPr lang="en-US" sz="2800" u="none" dirty="0">
                <a:latin typeface="Comic Sans MS" pitchFamily="66" charset="0"/>
              </a:rPr>
              <a:t>|</a:t>
            </a:r>
            <a:r>
              <a:rPr lang="en-US" sz="2800" u="none" baseline="-25000" dirty="0">
                <a:latin typeface="Comic Sans MS" pitchFamily="66" charset="0"/>
              </a:rPr>
              <a:t>2</a:t>
            </a:r>
            <a:r>
              <a:rPr lang="en-US" sz="2800" u="none" baseline="30000" dirty="0">
                <a:latin typeface="Comic Sans MS" pitchFamily="66" charset="0"/>
              </a:rPr>
              <a:t>2</a:t>
            </a:r>
            <a:r>
              <a:rPr lang="en-US" sz="2800" u="none" dirty="0">
                <a:latin typeface="Comic Sans MS" pitchFamily="66" charset="0"/>
              </a:rPr>
              <a:t>s.t.  </a:t>
            </a:r>
            <a:r>
              <a:rPr lang="en-US" sz="2800" u="none" dirty="0">
                <a:latin typeface="Symbol" pitchFamily="18" charset="2"/>
                <a:sym typeface="Symbol" pitchFamily="18" charset="2"/>
              </a:rPr>
              <a:t></a:t>
            </a:r>
            <a:r>
              <a:rPr lang="en-US" sz="2800" u="none" baseline="-25000" dirty="0">
                <a:latin typeface="Comic Sans MS" pitchFamily="66" charset="0"/>
                <a:sym typeface="Symbol" pitchFamily="18" charset="2"/>
              </a:rPr>
              <a:t>j</a:t>
            </a:r>
            <a:r>
              <a:rPr lang="en-US" sz="2800" u="none" dirty="0">
                <a:latin typeface="Comic Sans MS" pitchFamily="66" charset="0"/>
              </a:rPr>
              <a:t>|</a:t>
            </a:r>
            <a:r>
              <a:rPr lang="en-US" sz="2800" b="1" u="none" dirty="0">
                <a:latin typeface="Symbol" pitchFamily="18" charset="2"/>
                <a:sym typeface="Symbol" pitchFamily="18" charset="2"/>
              </a:rPr>
              <a:t></a:t>
            </a:r>
            <a:r>
              <a:rPr lang="en-US" sz="2800" u="none" baseline="-25000" dirty="0">
                <a:latin typeface="Comic Sans MS" pitchFamily="66" charset="0"/>
                <a:sym typeface="Symbol" pitchFamily="18" charset="2"/>
              </a:rPr>
              <a:t>j</a:t>
            </a:r>
            <a:r>
              <a:rPr lang="en-US" sz="2800" u="none" dirty="0">
                <a:latin typeface="Comic Sans MS" pitchFamily="66" charset="0"/>
              </a:rPr>
              <a:t>|</a:t>
            </a:r>
            <a:r>
              <a:rPr lang="en-US" sz="2800" u="none" baseline="-25000" dirty="0">
                <a:latin typeface="Comic Sans MS" pitchFamily="66" charset="0"/>
              </a:rPr>
              <a:t>2</a:t>
            </a:r>
            <a:r>
              <a:rPr lang="en-US" sz="2800" u="none" dirty="0">
                <a:latin typeface="Comic Sans MS" pitchFamily="66" charset="0"/>
              </a:rPr>
              <a:t> ≤ L</a:t>
            </a:r>
          </a:p>
          <a:p>
            <a:pPr lvl="1" eaLnBrk="0" hangingPunct="0"/>
            <a:r>
              <a:rPr lang="en-US" sz="2800" u="none" dirty="0">
                <a:latin typeface="Comic Sans MS" pitchFamily="66" charset="0"/>
              </a:rPr>
              <a:t> - NCS conditions for consistency</a:t>
            </a:r>
          </a:p>
          <a:p>
            <a:pPr lvl="1" eaLnBrk="0" hangingPunct="0"/>
            <a:r>
              <a:rPr lang="en-US" sz="2800" u="none" dirty="0">
                <a:latin typeface="Comic Sans MS" pitchFamily="66" charset="0"/>
              </a:rPr>
              <a:t> - Application to multiple-kernel </a:t>
            </a:r>
            <a:r>
              <a:rPr lang="en-US" sz="2800" u="none" dirty="0" smtClean="0">
                <a:latin typeface="Comic Sans MS" pitchFamily="66" charset="0"/>
              </a:rPr>
              <a:t>learning</a:t>
            </a:r>
          </a:p>
          <a:p>
            <a:pPr eaLnBrk="0" hangingPunct="0"/>
            <a:endParaRPr lang="en-US" sz="2800" u="none" dirty="0" smtClean="0">
              <a:latin typeface="Comic Sans MS" pitchFamily="66" charset="0"/>
            </a:endParaRPr>
          </a:p>
          <a:p>
            <a:pPr eaLnBrk="0" hangingPunct="0">
              <a:buFont typeface="Arial" pitchFamily="34" charset="0"/>
              <a:buChar char="•"/>
            </a:pPr>
            <a:r>
              <a:rPr lang="en-US" sz="2800" u="none" dirty="0" smtClean="0">
                <a:latin typeface="Comic Sans MS" pitchFamily="66" charset="0"/>
              </a:rPr>
              <a:t> Structured variable selection by </a:t>
            </a:r>
            <a:r>
              <a:rPr lang="en-US" sz="2800" u="none" dirty="0" err="1" smtClean="0">
                <a:latin typeface="Comic Sans MS" pitchFamily="66" charset="0"/>
              </a:rPr>
              <a:t>sparsity</a:t>
            </a:r>
            <a:r>
              <a:rPr lang="en-US" sz="2800" u="none" dirty="0" smtClean="0">
                <a:latin typeface="Comic Sans MS" pitchFamily="66" charset="0"/>
              </a:rPr>
              <a:t>- </a:t>
            </a:r>
          </a:p>
          <a:p>
            <a:pPr eaLnBrk="0" hangingPunct="0"/>
            <a:r>
              <a:rPr lang="en-US" sz="2800" u="none" dirty="0" smtClean="0">
                <a:latin typeface="Comic Sans MS" pitchFamily="66" charset="0"/>
              </a:rPr>
              <a:t>  inducing norms (</a:t>
            </a:r>
            <a:r>
              <a:rPr lang="en-US" sz="2800" u="none" dirty="0" err="1" smtClean="0">
                <a:latin typeface="Comic Sans MS" pitchFamily="66" charset="0"/>
              </a:rPr>
              <a:t>Jenatton</a:t>
            </a:r>
            <a:r>
              <a:rPr lang="en-US" sz="2800" u="none" dirty="0" smtClean="0">
                <a:latin typeface="Comic Sans MS" pitchFamily="66" charset="0"/>
              </a:rPr>
              <a:t>, </a:t>
            </a:r>
            <a:r>
              <a:rPr lang="en-US" sz="2800" u="none" dirty="0" err="1" smtClean="0">
                <a:latin typeface="Comic Sans MS" pitchFamily="66" charset="0"/>
              </a:rPr>
              <a:t>Audibert</a:t>
            </a:r>
            <a:r>
              <a:rPr lang="en-US" sz="2800" u="none" dirty="0" smtClean="0">
                <a:latin typeface="Comic Sans MS" pitchFamily="66" charset="0"/>
              </a:rPr>
              <a:t>, Bach’09)</a:t>
            </a:r>
            <a:endParaRPr lang="en-US" sz="2800" u="none" dirty="0">
              <a:latin typeface="Comic Sans MS" pitchFamily="66" charset="0"/>
            </a:endParaRPr>
          </a:p>
          <a:p>
            <a:pPr eaLnBrk="0" hangingPunct="0"/>
            <a:endParaRPr lang="en-US" sz="2800" u="none" dirty="0">
              <a:latin typeface="Comic Sans MS" pitchFamily="66" charset="0"/>
            </a:endParaRPr>
          </a:p>
          <a:p>
            <a:pPr eaLnBrk="0" hangingPunct="0">
              <a:buFont typeface="Arial" pitchFamily="34" charset="0"/>
              <a:buChar char="•"/>
            </a:pPr>
            <a:r>
              <a:rPr lang="en-US" sz="2800" u="none" dirty="0">
                <a:latin typeface="Comic Sans MS" pitchFamily="66" charset="0"/>
              </a:rPr>
              <a:t> </a:t>
            </a:r>
            <a:r>
              <a:rPr lang="en-US" sz="2800" u="none" dirty="0" smtClean="0">
                <a:latin typeface="Comic Sans MS" pitchFamily="66" charset="0"/>
              </a:rPr>
              <a:t>Next: </a:t>
            </a:r>
            <a:r>
              <a:rPr lang="en-US" sz="2800" u="none" dirty="0" err="1" smtClean="0">
                <a:latin typeface="Comic Sans MS" pitchFamily="66" charset="0"/>
              </a:rPr>
              <a:t>Deblurring</a:t>
            </a:r>
            <a:r>
              <a:rPr lang="en-US" sz="2800" u="none" dirty="0" smtClean="0">
                <a:latin typeface="Comic Sans MS" pitchFamily="66" charset="0"/>
              </a:rPr>
              <a:t>, </a:t>
            </a:r>
            <a:r>
              <a:rPr lang="en-US" sz="2800" u="none" dirty="0" err="1" smtClean="0">
                <a:latin typeface="Comic Sans MS" pitchFamily="66" charset="0"/>
              </a:rPr>
              <a:t>inpainting</a:t>
            </a:r>
            <a:r>
              <a:rPr lang="en-US" sz="2800" u="none" dirty="0" smtClean="0">
                <a:latin typeface="Comic Sans MS" pitchFamily="66" charset="0"/>
              </a:rPr>
              <a:t>, super resolution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774565"/>
            <a:ext cx="9144000" cy="1143000"/>
          </a:xfrm>
        </p:spPr>
        <p:txBody>
          <a:bodyPr/>
          <a:lstStyle/>
          <a:p>
            <a:r>
              <a:rPr lang="en-US" sz="3600" dirty="0" err="1" smtClean="0">
                <a:latin typeface="Comic Sans MS" pitchFamily="66" charset="0"/>
              </a:rPr>
              <a:t>SPArse</a:t>
            </a:r>
            <a:r>
              <a:rPr lang="en-US" sz="3600" dirty="0" smtClean="0">
                <a:latin typeface="Comic Sans MS" pitchFamily="66" charset="0"/>
              </a:rPr>
              <a:t> Modeling software (SPAMS)</a:t>
            </a:r>
          </a:p>
        </p:txBody>
      </p:sp>
      <p:sp>
        <p:nvSpPr>
          <p:cNvPr id="4" name="Rectangle 2"/>
          <p:cNvSpPr txBox="1">
            <a:spLocks noChangeArrowheads="1"/>
          </p:cNvSpPr>
          <p:nvPr/>
        </p:nvSpPr>
        <p:spPr bwMode="auto">
          <a:xfrm>
            <a:off x="0" y="3288069"/>
            <a:ext cx="9144000" cy="204820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tx2"/>
                </a:solidFill>
                <a:effectLst/>
                <a:uLnTx/>
                <a:uFillTx/>
                <a:latin typeface="Comic Sans MS" pitchFamily="66" charset="0"/>
                <a:ea typeface="+mj-ea"/>
                <a:cs typeface="+mj-cs"/>
              </a:rPr>
              <a:t>Tutorial on sparse</a:t>
            </a:r>
            <a:r>
              <a:rPr kumimoji="0" lang="en-US" sz="3600" b="0" i="0" u="none" strike="noStrike" kern="0" cap="none" spc="0" normalizeH="0" noProof="0" dirty="0" smtClean="0">
                <a:ln>
                  <a:noFill/>
                </a:ln>
                <a:solidFill>
                  <a:schemeClr val="tx2"/>
                </a:solidFill>
                <a:effectLst/>
                <a:uLnTx/>
                <a:uFillTx/>
                <a:latin typeface="Comic Sans MS" pitchFamily="66" charset="0"/>
                <a:ea typeface="+mj-ea"/>
                <a:cs typeface="+mj-cs"/>
              </a:rPr>
              <a:t> coding </a:t>
            </a:r>
            <a:r>
              <a:rPr lang="en-US" sz="3600" u="none" kern="0" dirty="0" smtClean="0">
                <a:solidFill>
                  <a:schemeClr val="tx2"/>
                </a:solidFill>
                <a:latin typeface="Comic Sans MS" pitchFamily="66" charset="0"/>
                <a:ea typeface="+mj-ea"/>
                <a:cs typeface="+mj-cs"/>
              </a:rPr>
              <a:t>and dictionary learning for image analysis</a:t>
            </a:r>
            <a:endParaRPr kumimoji="0" lang="en-US" sz="3600" b="0" i="0" u="none" strike="noStrike" kern="0" cap="none" spc="0" normalizeH="0" baseline="0" noProof="0" dirty="0" smtClean="0">
              <a:ln>
                <a:noFill/>
              </a:ln>
              <a:solidFill>
                <a:schemeClr val="tx2"/>
              </a:solidFill>
              <a:effectLst/>
              <a:uLnTx/>
              <a:uFillTx/>
              <a:latin typeface="Comic Sans MS" pitchFamily="66" charset="0"/>
              <a:ea typeface="+mj-ea"/>
              <a:cs typeface="+mj-cs"/>
            </a:endParaRPr>
          </a:p>
        </p:txBody>
      </p:sp>
      <p:sp>
        <p:nvSpPr>
          <p:cNvPr id="6" name="Rectangle 3"/>
          <p:cNvSpPr txBox="1">
            <a:spLocks noChangeArrowheads="1"/>
          </p:cNvSpPr>
          <p:nvPr/>
        </p:nvSpPr>
        <p:spPr bwMode="auto">
          <a:xfrm>
            <a:off x="68237" y="1642889"/>
            <a:ext cx="9089412" cy="19191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marR="0" lvl="0" indent="-514350" algn="ctr" defTabSz="914400" rtl="0" eaLnBrk="0" fontAlgn="base" latinLnBrk="0" hangingPunct="0">
              <a:lnSpc>
                <a:spcPct val="90000"/>
              </a:lnSpc>
              <a:spcBef>
                <a:spcPct val="20000"/>
              </a:spcBef>
              <a:spcAft>
                <a:spcPct val="0"/>
              </a:spcAft>
              <a:buClrTx/>
              <a:buSzTx/>
              <a:buFontTx/>
              <a:buNone/>
              <a:tabLst/>
              <a:defRPr/>
            </a:pPr>
            <a:endParaRPr kumimoji="0" lang="en-US" sz="3200" b="0" i="0" u="none" strike="noStrike" kern="0" cap="none" spc="0" normalizeH="0" baseline="0" noProof="0" dirty="0" smtClean="0">
              <a:ln>
                <a:noFill/>
              </a:ln>
              <a:solidFill>
                <a:schemeClr val="tx1"/>
              </a:solidFill>
              <a:effectLst/>
              <a:uLnTx/>
              <a:uFillTx/>
              <a:latin typeface="Comic Sans MS" pitchFamily="66" charset="0"/>
              <a:ea typeface="+mn-ea"/>
              <a:cs typeface="+mn-cs"/>
            </a:endParaRPr>
          </a:p>
          <a:p>
            <a:pPr marL="514350" marR="0" lvl="0" indent="-514350" algn="ctr" defTabSz="914400" rtl="0" eaLnBrk="0" fontAlgn="base" latinLnBrk="0" hangingPunct="0">
              <a:lnSpc>
                <a:spcPct val="9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Comic Sans MS" pitchFamily="66" charset="0"/>
                <a:ea typeface="+mn-ea"/>
                <a:cs typeface="+mn-cs"/>
              </a:rPr>
              <a:t>http://www.di.ens.fr/willow/SPAMS/</a:t>
            </a:r>
          </a:p>
        </p:txBody>
      </p:sp>
      <p:sp>
        <p:nvSpPr>
          <p:cNvPr id="8" name="Rectangle 3"/>
          <p:cNvSpPr txBox="1">
            <a:spLocks noChangeArrowheads="1"/>
          </p:cNvSpPr>
          <p:nvPr/>
        </p:nvSpPr>
        <p:spPr bwMode="auto">
          <a:xfrm>
            <a:off x="70509" y="5295334"/>
            <a:ext cx="9089412" cy="7915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indent="-514350" algn="ctr" eaLnBrk="0" hangingPunct="0">
              <a:lnSpc>
                <a:spcPct val="90000"/>
              </a:lnSpc>
              <a:spcBef>
                <a:spcPct val="20000"/>
              </a:spcBef>
              <a:defRPr/>
            </a:pPr>
            <a:r>
              <a:rPr kumimoji="0" lang="en-US" sz="3200" b="0" i="0" u="none" strike="noStrike" kern="0" cap="none" spc="0" normalizeH="0" baseline="0" noProof="0" dirty="0" smtClean="0">
                <a:ln>
                  <a:noFill/>
                </a:ln>
                <a:solidFill>
                  <a:schemeClr val="tx1"/>
                </a:solidFill>
                <a:effectLst/>
                <a:uLnTx/>
                <a:uFillTx/>
                <a:latin typeface="Comic Sans MS" pitchFamily="66" charset="0"/>
                <a:ea typeface="+mn-ea"/>
                <a:cs typeface="+mn-cs"/>
              </a:rPr>
              <a:t>http://www.di.ens.fr/</a:t>
            </a:r>
            <a:r>
              <a:rPr lang="en-US" sz="3200" u="none" kern="0" dirty="0" smtClean="0">
                <a:latin typeface="Comic Sans MS" pitchFamily="66" charset="0"/>
              </a:rPr>
              <a:t>~</a:t>
            </a:r>
            <a:r>
              <a:rPr lang="en-US" sz="3200" u="none" kern="0" dirty="0" err="1" smtClean="0">
                <a:latin typeface="Comic Sans MS" pitchFamily="66" charset="0"/>
              </a:rPr>
              <a:t>mairal</a:t>
            </a:r>
            <a:r>
              <a:rPr lang="en-US" sz="3200" u="none" kern="0" dirty="0" smtClean="0">
                <a:latin typeface="Comic Sans MS" pitchFamily="66" charset="0"/>
              </a:rPr>
              <a:t>/tutorial_iccv09/</a:t>
            </a:r>
            <a:endParaRPr kumimoji="0" lang="en-US" sz="3200" b="0" i="0" u="none" strike="noStrike" kern="0" cap="none" spc="0" normalizeH="0" baseline="0" noProof="0" dirty="0" smtClean="0">
              <a:ln>
                <a:noFill/>
              </a:ln>
              <a:solidFill>
                <a:schemeClr val="tx1"/>
              </a:solidFill>
              <a:effectLst/>
              <a:uLnTx/>
              <a:uFillTx/>
              <a:latin typeface="Comic Sans MS" pitchFamily="66" charset="0"/>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744053"/>
            <a:ext cx="7772400" cy="1143000"/>
          </a:xfrm>
        </p:spPr>
        <p:txBody>
          <a:bodyPr/>
          <a:lstStyle/>
          <a:p>
            <a:r>
              <a:rPr lang="en-US" dirty="0" smtClean="0">
                <a:latin typeface="Comic Sans MS" pitchFamily="66" charset="0"/>
              </a:rPr>
              <a:t>Outline</a:t>
            </a:r>
          </a:p>
        </p:txBody>
      </p:sp>
      <p:sp>
        <p:nvSpPr>
          <p:cNvPr id="9219" name="Rectangle 3"/>
          <p:cNvSpPr>
            <a:spLocks noGrp="1" noChangeArrowheads="1"/>
          </p:cNvSpPr>
          <p:nvPr>
            <p:ph type="body" idx="1"/>
          </p:nvPr>
        </p:nvSpPr>
        <p:spPr>
          <a:xfrm>
            <a:off x="891070" y="2144650"/>
            <a:ext cx="7502311" cy="3857150"/>
          </a:xfrm>
        </p:spPr>
        <p:txBody>
          <a:bodyPr/>
          <a:lstStyle/>
          <a:p>
            <a:pPr>
              <a:lnSpc>
                <a:spcPct val="90000"/>
              </a:lnSpc>
              <a:defRPr/>
            </a:pPr>
            <a:r>
              <a:rPr lang="en-US" dirty="0" smtClean="0">
                <a:latin typeface="Comic Sans MS" pitchFamily="66" charset="0"/>
              </a:rPr>
              <a:t>What this is all about</a:t>
            </a:r>
          </a:p>
          <a:p>
            <a:pPr>
              <a:lnSpc>
                <a:spcPct val="90000"/>
              </a:lnSpc>
              <a:defRPr/>
            </a:pPr>
            <a:r>
              <a:rPr lang="en-US" dirty="0" smtClean="0">
                <a:solidFill>
                  <a:schemeClr val="accent2"/>
                </a:solidFill>
                <a:latin typeface="Comic Sans MS" pitchFamily="66" charset="0"/>
              </a:rPr>
              <a:t>A </a:t>
            </a:r>
            <a:r>
              <a:rPr lang="en-US" dirty="0" smtClean="0">
                <a:solidFill>
                  <a:schemeClr val="accent2"/>
                </a:solidFill>
                <a:latin typeface="Comic Sans MS" pitchFamily="66" charset="0"/>
              </a:rPr>
              <a:t>quick glance at Willow</a:t>
            </a:r>
          </a:p>
          <a:p>
            <a:pPr>
              <a:lnSpc>
                <a:spcPct val="90000"/>
              </a:lnSpc>
              <a:defRPr/>
            </a:pPr>
            <a:r>
              <a:rPr lang="en-US" dirty="0" smtClean="0">
                <a:latin typeface="Comic Sans MS" pitchFamily="66" charset="0"/>
              </a:rPr>
              <a:t>Sparse linear models</a:t>
            </a:r>
          </a:p>
          <a:p>
            <a:pPr>
              <a:lnSpc>
                <a:spcPct val="90000"/>
              </a:lnSpc>
              <a:defRPr/>
            </a:pPr>
            <a:r>
              <a:rPr lang="en-US" dirty="0" smtClean="0">
                <a:latin typeface="Comic Sans MS" pitchFamily="66" charset="0"/>
              </a:rPr>
              <a:t>Learning to classify image features</a:t>
            </a:r>
          </a:p>
          <a:p>
            <a:pPr>
              <a:lnSpc>
                <a:spcPct val="90000"/>
              </a:lnSpc>
              <a:defRPr/>
            </a:pPr>
            <a:r>
              <a:rPr lang="en-US" dirty="0" smtClean="0">
                <a:latin typeface="Comic Sans MS" pitchFamily="66" charset="0"/>
              </a:rPr>
              <a:t>Learning to detect edges</a:t>
            </a:r>
          </a:p>
          <a:p>
            <a:pPr>
              <a:lnSpc>
                <a:spcPct val="90000"/>
              </a:lnSpc>
              <a:defRPr/>
            </a:pPr>
            <a:r>
              <a:rPr lang="en-US" dirty="0" smtClean="0">
                <a:latin typeface="Comic Sans MS" pitchFamily="66" charset="0"/>
              </a:rPr>
              <a:t>On-line sparse matrix factorization</a:t>
            </a:r>
          </a:p>
          <a:p>
            <a:pPr>
              <a:lnSpc>
                <a:spcPct val="90000"/>
              </a:lnSpc>
              <a:defRPr/>
            </a:pPr>
            <a:r>
              <a:rPr lang="en-US" dirty="0" smtClean="0">
                <a:latin typeface="Comic Sans MS" pitchFamily="66" charset="0"/>
              </a:rPr>
              <a:t>Learning to </a:t>
            </a:r>
            <a:r>
              <a:rPr lang="en-US" dirty="0" smtClean="0">
                <a:latin typeface="Comic Sans MS" pitchFamily="66" charset="0"/>
              </a:rPr>
              <a:t>restore</a:t>
            </a:r>
            <a:r>
              <a:rPr lang="en-US" dirty="0" smtClean="0">
                <a:latin typeface="Comic Sans MS" pitchFamily="66" charset="0"/>
              </a:rPr>
              <a:t> </a:t>
            </a:r>
            <a:r>
              <a:rPr lang="en-US" dirty="0" smtClean="0">
                <a:latin typeface="Comic Sans MS" pitchFamily="66" charset="0"/>
              </a:rPr>
              <a:t>an image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01625" y="225425"/>
            <a:ext cx="8680581" cy="6555641"/>
          </a:xfrm>
          <a:prstGeom prst="rect">
            <a:avLst/>
          </a:prstGeom>
          <a:noFill/>
          <a:ln w="9525" algn="ctr">
            <a:noFill/>
            <a:miter lim="800000"/>
            <a:headEnd/>
            <a:tailEnd/>
          </a:ln>
        </p:spPr>
        <p:txBody>
          <a:bodyPr wrap="none">
            <a:spAutoFit/>
          </a:bodyPr>
          <a:lstStyle/>
          <a:p>
            <a:pPr marL="457200" indent="-457200" eaLnBrk="0" hangingPunct="0"/>
            <a:r>
              <a:rPr lang="en-US" sz="2800" u="none" dirty="0" smtClean="0">
                <a:solidFill>
                  <a:schemeClr val="tx2"/>
                </a:solidFill>
                <a:latin typeface="Comic Sans MS" pitchFamily="66" charset="0"/>
              </a:rPr>
              <a:t>Willow tenet</a:t>
            </a:r>
            <a:r>
              <a:rPr lang="en-US" sz="2800" u="none" dirty="0">
                <a:solidFill>
                  <a:schemeClr val="tx2"/>
                </a:solidFill>
                <a:latin typeface="Comic Sans MS" pitchFamily="66" charset="0"/>
              </a:rPr>
              <a:t>:</a:t>
            </a:r>
          </a:p>
          <a:p>
            <a:pPr marL="914400" lvl="1" indent="-457200" eaLnBrk="0" hangingPunct="0">
              <a:buFontTx/>
              <a:buChar char="•"/>
            </a:pPr>
            <a:r>
              <a:rPr lang="en-US" sz="2400" u="none" dirty="0">
                <a:solidFill>
                  <a:schemeClr val="tx2"/>
                </a:solidFill>
                <a:latin typeface="Comic Sans MS" pitchFamily="66" charset="0"/>
              </a:rPr>
              <a:t> Image interpretation </a:t>
            </a:r>
            <a:r>
              <a:rPr lang="en-US" sz="2400" u="none" dirty="0">
                <a:solidFill>
                  <a:schemeClr val="tx2"/>
                </a:solidFill>
                <a:latin typeface="Comic Sans MS" pitchFamily="66" charset="0"/>
                <a:cs typeface="Times New Roman" pitchFamily="18" charset="0"/>
              </a:rPr>
              <a:t>≠</a:t>
            </a:r>
            <a:r>
              <a:rPr lang="en-US" sz="2400" u="none" dirty="0">
                <a:solidFill>
                  <a:schemeClr val="tx2"/>
                </a:solidFill>
                <a:latin typeface="Comic Sans MS" pitchFamily="66" charset="0"/>
              </a:rPr>
              <a:t> statistical pattern matching.</a:t>
            </a:r>
          </a:p>
          <a:p>
            <a:pPr marL="914400" lvl="1" indent="-457200" eaLnBrk="0" hangingPunct="0">
              <a:buFontTx/>
              <a:buChar char="•"/>
            </a:pPr>
            <a:r>
              <a:rPr lang="en-US" sz="2400" u="none" dirty="0">
                <a:solidFill>
                  <a:schemeClr val="tx2"/>
                </a:solidFill>
                <a:latin typeface="Comic Sans MS" pitchFamily="66" charset="0"/>
              </a:rPr>
              <a:t> Representational issues must be addressed.</a:t>
            </a:r>
          </a:p>
          <a:p>
            <a:pPr marL="914400" lvl="1" indent="-457200" eaLnBrk="0" hangingPunct="0">
              <a:buFontTx/>
              <a:buChar char="•"/>
            </a:pPr>
            <a:endParaRPr lang="en-US" sz="2400" u="none" dirty="0">
              <a:solidFill>
                <a:schemeClr val="tx2"/>
              </a:solidFill>
              <a:latin typeface="Comic Sans MS" pitchFamily="66" charset="0"/>
            </a:endParaRPr>
          </a:p>
          <a:p>
            <a:pPr marL="457200" indent="-457200" eaLnBrk="0" hangingPunct="0">
              <a:buFontTx/>
              <a:buChar char="•"/>
            </a:pPr>
            <a:endParaRPr lang="en-US" sz="2400" u="none" dirty="0">
              <a:solidFill>
                <a:schemeClr val="tx2"/>
              </a:solidFill>
              <a:latin typeface="Comic Sans MS" pitchFamily="66" charset="0"/>
            </a:endParaRPr>
          </a:p>
          <a:p>
            <a:pPr marL="457200" indent="-457200" eaLnBrk="0" hangingPunct="0"/>
            <a:r>
              <a:rPr lang="en-US" sz="2800" u="none" dirty="0">
                <a:solidFill>
                  <a:schemeClr val="accent2"/>
                </a:solidFill>
                <a:latin typeface="Comic Sans MS" pitchFamily="66" charset="0"/>
              </a:rPr>
              <a:t>Scientific challenges:</a:t>
            </a:r>
          </a:p>
          <a:p>
            <a:pPr marL="914400" lvl="1" indent="-457200" eaLnBrk="0" hangingPunct="0">
              <a:buFontTx/>
              <a:buChar char="•"/>
            </a:pPr>
            <a:r>
              <a:rPr lang="en-US" sz="2400" u="none" dirty="0">
                <a:latin typeface="Comic Sans MS" pitchFamily="66" charset="0"/>
              </a:rPr>
              <a:t>3D object and scene modeling, analysis, and retrieval</a:t>
            </a:r>
          </a:p>
          <a:p>
            <a:pPr marL="914400" lvl="1" indent="-457200" eaLnBrk="0" hangingPunct="0">
              <a:buFontTx/>
              <a:buChar char="•"/>
            </a:pPr>
            <a:r>
              <a:rPr lang="en-US" sz="2400" u="none" dirty="0">
                <a:latin typeface="Comic Sans MS" pitchFamily="66" charset="0"/>
              </a:rPr>
              <a:t>Category-level object and scene recognition</a:t>
            </a:r>
          </a:p>
          <a:p>
            <a:pPr marL="914400" lvl="1" indent="-457200" eaLnBrk="0" hangingPunct="0">
              <a:buFontTx/>
              <a:buChar char="•"/>
            </a:pPr>
            <a:r>
              <a:rPr lang="en-US" sz="2400" u="none" dirty="0">
                <a:latin typeface="Comic Sans MS" pitchFamily="66" charset="0"/>
              </a:rPr>
              <a:t>Human activity capture and classification</a:t>
            </a:r>
          </a:p>
          <a:p>
            <a:pPr marL="914400" lvl="1" indent="-457200" eaLnBrk="0" hangingPunct="0">
              <a:buFontTx/>
              <a:buChar char="•"/>
            </a:pPr>
            <a:r>
              <a:rPr lang="en-US" sz="2400" u="none" dirty="0">
                <a:latin typeface="Comic Sans MS" pitchFamily="66" charset="0"/>
              </a:rPr>
              <a:t>Machine learning</a:t>
            </a:r>
          </a:p>
          <a:p>
            <a:pPr marL="914400" lvl="1" indent="-457200" eaLnBrk="0" hangingPunct="0">
              <a:buFontTx/>
              <a:buChar char="•"/>
            </a:pPr>
            <a:endParaRPr lang="en-US" sz="2400" u="none" dirty="0">
              <a:solidFill>
                <a:schemeClr val="accent2"/>
              </a:solidFill>
              <a:latin typeface="Comic Sans MS" pitchFamily="66" charset="0"/>
            </a:endParaRPr>
          </a:p>
          <a:p>
            <a:pPr marL="457200" indent="-457200" eaLnBrk="0" hangingPunct="0"/>
            <a:r>
              <a:rPr lang="en-US" sz="2800" u="none" dirty="0">
                <a:solidFill>
                  <a:schemeClr val="accent2"/>
                </a:solidFill>
                <a:latin typeface="Comic Sans MS" pitchFamily="66" charset="0"/>
              </a:rPr>
              <a:t>Applications:</a:t>
            </a:r>
          </a:p>
          <a:p>
            <a:pPr marL="914400" lvl="1" indent="-457200" eaLnBrk="0" hangingPunct="0">
              <a:buFontTx/>
              <a:buChar char="•"/>
            </a:pPr>
            <a:r>
              <a:rPr lang="en-US" sz="2400" u="none" dirty="0">
                <a:latin typeface="Comic Sans MS" pitchFamily="66" charset="0"/>
              </a:rPr>
              <a:t>Film post production and special effects</a:t>
            </a:r>
          </a:p>
          <a:p>
            <a:pPr marL="914400" lvl="1" indent="-457200" eaLnBrk="0" hangingPunct="0">
              <a:buFontTx/>
              <a:buChar char="•"/>
            </a:pPr>
            <a:r>
              <a:rPr lang="en-US" sz="2400" u="none" dirty="0">
                <a:latin typeface="Comic Sans MS" pitchFamily="66" charset="0"/>
              </a:rPr>
              <a:t>Quantitative image analysis in archaeology, </a:t>
            </a:r>
          </a:p>
          <a:p>
            <a:pPr marL="914400" lvl="1" indent="-457200" eaLnBrk="0" hangingPunct="0"/>
            <a:r>
              <a:rPr lang="en-US" sz="2400" u="none" dirty="0">
                <a:latin typeface="Comic Sans MS" pitchFamily="66" charset="0"/>
              </a:rPr>
              <a:t>	anthropology, and cultural heritage preservation</a:t>
            </a:r>
          </a:p>
          <a:p>
            <a:pPr marL="914400" lvl="1" indent="-457200" eaLnBrk="0" hangingPunct="0">
              <a:buFontTx/>
              <a:buChar char="•"/>
            </a:pPr>
            <a:r>
              <a:rPr lang="en-US" sz="2400" u="none" dirty="0">
                <a:latin typeface="Comic Sans MS" pitchFamily="66" charset="0"/>
              </a:rPr>
              <a:t>Video annotation, interpretation, and retrieval</a:t>
            </a:r>
          </a:p>
          <a:p>
            <a:pPr marL="914400" lvl="1" indent="-457200" eaLnBrk="0" hangingPunct="0">
              <a:buFontTx/>
              <a:buChar char="•"/>
            </a:pPr>
            <a:r>
              <a:rPr lang="en-US" sz="2400" u="none" dirty="0">
                <a:latin typeface="Comic Sans MS" pitchFamily="66" charset="0"/>
              </a:rPr>
              <a:t>Others in an opportunistic manner</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68275" y="109538"/>
            <a:ext cx="2944813" cy="823912"/>
          </a:xfrm>
          <a:prstGeom prst="rect">
            <a:avLst/>
          </a:prstGeom>
          <a:noFill/>
          <a:ln w="9525" algn="ctr">
            <a:noFill/>
            <a:miter lim="800000"/>
            <a:headEnd/>
            <a:tailEnd/>
          </a:ln>
          <a:effectLst/>
        </p:spPr>
        <p:txBody>
          <a:bodyPr wrap="none">
            <a:spAutoFit/>
          </a:bodyPr>
          <a:lstStyle/>
          <a:p>
            <a:pPr eaLnBrk="0" hangingPunct="0">
              <a:defRPr/>
            </a:pPr>
            <a:r>
              <a:rPr lang="en-US" sz="4800" u="none">
                <a:solidFill>
                  <a:schemeClr val="tx2"/>
                </a:solidFill>
                <a:effectLst>
                  <a:outerShdw blurRad="38100" dist="38100" dir="2700000" algn="tl">
                    <a:srgbClr val="000000"/>
                  </a:outerShdw>
                </a:effectLst>
                <a:latin typeface="Comic Sans MS" pitchFamily="66" charset="0"/>
              </a:rPr>
              <a:t>WILLOW</a:t>
            </a:r>
            <a:endParaRPr lang="en-US" sz="2000" u="none">
              <a:effectLst>
                <a:outerShdw blurRad="38100" dist="38100" dir="2700000" algn="tl">
                  <a:srgbClr val="000000"/>
                </a:outerShdw>
              </a:effectLst>
              <a:latin typeface="Arial" charset="0"/>
            </a:endParaRPr>
          </a:p>
        </p:txBody>
      </p:sp>
      <p:sp>
        <p:nvSpPr>
          <p:cNvPr id="9219" name="Text Box 3"/>
          <p:cNvSpPr txBox="1">
            <a:spLocks noChangeArrowheads="1"/>
          </p:cNvSpPr>
          <p:nvPr/>
        </p:nvSpPr>
        <p:spPr bwMode="auto">
          <a:xfrm>
            <a:off x="76200" y="2073275"/>
            <a:ext cx="4879862" cy="4708981"/>
          </a:xfrm>
          <a:prstGeom prst="rect">
            <a:avLst/>
          </a:prstGeom>
          <a:noFill/>
          <a:ln w="9525" algn="ctr">
            <a:noFill/>
            <a:miter lim="800000"/>
            <a:headEnd/>
            <a:tailEnd/>
          </a:ln>
        </p:spPr>
        <p:txBody>
          <a:bodyPr wrap="none">
            <a:spAutoFit/>
          </a:bodyPr>
          <a:lstStyle/>
          <a:p>
            <a:pPr eaLnBrk="0" hangingPunct="0"/>
            <a:r>
              <a:rPr lang="en-US" sz="2000" u="none" smtClean="0">
                <a:solidFill>
                  <a:srgbClr val="66FFFF"/>
                </a:solidFill>
                <a:latin typeface="Comic Sans MS" pitchFamily="66" charset="0"/>
              </a:rPr>
              <a:t>Faculty:</a:t>
            </a:r>
            <a:endParaRPr lang="en-US" sz="2000" u="none" dirty="0">
              <a:solidFill>
                <a:srgbClr val="66FFFF"/>
              </a:solidFill>
              <a:latin typeface="Comic Sans MS" pitchFamily="66" charset="0"/>
            </a:endParaRPr>
          </a:p>
          <a:p>
            <a:pPr eaLnBrk="0" hangingPunct="0">
              <a:buFontTx/>
              <a:buChar char="•"/>
            </a:pPr>
            <a:r>
              <a:rPr lang="en-US" sz="2000" u="none" dirty="0">
                <a:latin typeface="Comic Sans MS" pitchFamily="66" charset="0"/>
              </a:rPr>
              <a:t> S. </a:t>
            </a:r>
            <a:r>
              <a:rPr lang="en-US" sz="2000" u="none" dirty="0" err="1">
                <a:latin typeface="Comic Sans MS" pitchFamily="66" charset="0"/>
              </a:rPr>
              <a:t>Arlot</a:t>
            </a:r>
            <a:r>
              <a:rPr lang="en-US" sz="2000" u="none" dirty="0">
                <a:latin typeface="Comic Sans MS" pitchFamily="66" charset="0"/>
              </a:rPr>
              <a:t> (CNRS)</a:t>
            </a:r>
          </a:p>
          <a:p>
            <a:pPr eaLnBrk="0" hangingPunct="0">
              <a:buFontTx/>
              <a:buChar char="•"/>
            </a:pPr>
            <a:r>
              <a:rPr lang="en-US" sz="2000" u="none" dirty="0">
                <a:latin typeface="Comic Sans MS" pitchFamily="66" charset="0"/>
              </a:rPr>
              <a:t> J.-Y. </a:t>
            </a:r>
            <a:r>
              <a:rPr lang="en-US" sz="2000" u="none" dirty="0" err="1">
                <a:latin typeface="Comic Sans MS" pitchFamily="66" charset="0"/>
              </a:rPr>
              <a:t>Audibert</a:t>
            </a:r>
            <a:r>
              <a:rPr lang="en-US" sz="2000" u="none" dirty="0">
                <a:latin typeface="Comic Sans MS" pitchFamily="66" charset="0"/>
              </a:rPr>
              <a:t> (ENPC)</a:t>
            </a:r>
          </a:p>
          <a:p>
            <a:pPr eaLnBrk="0" hangingPunct="0">
              <a:buFontTx/>
              <a:buChar char="•"/>
            </a:pPr>
            <a:r>
              <a:rPr lang="en-US" sz="2000" u="none" dirty="0">
                <a:latin typeface="Comic Sans MS" pitchFamily="66" charset="0"/>
              </a:rPr>
              <a:t> F. Bach (INRIA</a:t>
            </a:r>
            <a:r>
              <a:rPr lang="en-US" sz="2000" u="none" dirty="0" smtClean="0">
                <a:latin typeface="Comic Sans MS" pitchFamily="66" charset="0"/>
              </a:rPr>
              <a:t>)</a:t>
            </a:r>
          </a:p>
          <a:p>
            <a:pPr eaLnBrk="0" hangingPunct="0">
              <a:buFontTx/>
              <a:buChar char="•"/>
            </a:pPr>
            <a:r>
              <a:rPr lang="en-US" sz="2000" u="none" dirty="0" smtClean="0">
                <a:latin typeface="Comic Sans MS" pitchFamily="66" charset="0"/>
              </a:rPr>
              <a:t> I. Laptev (INRIA)</a:t>
            </a:r>
            <a:endParaRPr lang="en-US" sz="2000" u="none" dirty="0">
              <a:latin typeface="Comic Sans MS" pitchFamily="66" charset="0"/>
            </a:endParaRPr>
          </a:p>
          <a:p>
            <a:pPr eaLnBrk="0" hangingPunct="0">
              <a:buFontTx/>
              <a:buChar char="•"/>
            </a:pPr>
            <a:r>
              <a:rPr lang="en-US" sz="2000" u="none" dirty="0">
                <a:latin typeface="Comic Sans MS" pitchFamily="66" charset="0"/>
              </a:rPr>
              <a:t> J. Ponce (ENS) </a:t>
            </a:r>
          </a:p>
          <a:p>
            <a:pPr eaLnBrk="0" hangingPunct="0">
              <a:buFontTx/>
              <a:buChar char="•"/>
            </a:pPr>
            <a:r>
              <a:rPr lang="en-US" sz="2000" u="none" dirty="0">
                <a:latin typeface="Comic Sans MS" pitchFamily="66" charset="0"/>
              </a:rPr>
              <a:t> J. </a:t>
            </a:r>
            <a:r>
              <a:rPr lang="en-US" sz="2000" u="none" dirty="0" err="1">
                <a:latin typeface="Comic Sans MS" pitchFamily="66" charset="0"/>
              </a:rPr>
              <a:t>Sivic</a:t>
            </a:r>
            <a:r>
              <a:rPr lang="en-US" sz="2000" u="none" dirty="0">
                <a:latin typeface="Comic Sans MS" pitchFamily="66" charset="0"/>
              </a:rPr>
              <a:t> (INRIA)</a:t>
            </a:r>
          </a:p>
          <a:p>
            <a:pPr eaLnBrk="0" hangingPunct="0">
              <a:buFontTx/>
              <a:buChar char="•"/>
            </a:pPr>
            <a:r>
              <a:rPr lang="en-US" sz="2000" u="none" dirty="0">
                <a:latin typeface="Comic Sans MS" pitchFamily="66" charset="0"/>
              </a:rPr>
              <a:t> A. </a:t>
            </a:r>
            <a:r>
              <a:rPr lang="en-US" sz="2000" u="none" dirty="0" err="1">
                <a:latin typeface="Comic Sans MS" pitchFamily="66" charset="0"/>
              </a:rPr>
              <a:t>Zisserman</a:t>
            </a:r>
            <a:r>
              <a:rPr lang="en-US" sz="2000" u="none" dirty="0">
                <a:latin typeface="Comic Sans MS" pitchFamily="66" charset="0"/>
              </a:rPr>
              <a:t> (</a:t>
            </a:r>
            <a:r>
              <a:rPr lang="en-US" sz="2000" u="none" dirty="0" smtClean="0">
                <a:latin typeface="Comic Sans MS" pitchFamily="66" charset="0"/>
              </a:rPr>
              <a:t>Oxford/ENS </a:t>
            </a:r>
            <a:r>
              <a:rPr lang="en-US" sz="2000" u="none" dirty="0">
                <a:latin typeface="Comic Sans MS" pitchFamily="66" charset="0"/>
              </a:rPr>
              <a:t>- EADS)</a:t>
            </a:r>
          </a:p>
          <a:p>
            <a:pPr eaLnBrk="0" hangingPunct="0"/>
            <a:r>
              <a:rPr lang="en-US" sz="2000" u="none" dirty="0" smtClean="0">
                <a:solidFill>
                  <a:srgbClr val="66FFFF"/>
                </a:solidFill>
                <a:latin typeface="Comic Sans MS" pitchFamily="66" charset="0"/>
              </a:rPr>
              <a:t>Post-docs</a:t>
            </a:r>
            <a:r>
              <a:rPr lang="en-US" sz="2000" u="none" dirty="0">
                <a:solidFill>
                  <a:srgbClr val="66FFFF"/>
                </a:solidFill>
                <a:latin typeface="Comic Sans MS" pitchFamily="66" charset="0"/>
              </a:rPr>
              <a:t>:</a:t>
            </a:r>
            <a:endParaRPr lang="en-US" sz="2000" u="none" dirty="0">
              <a:latin typeface="Comic Sans MS" pitchFamily="66" charset="0"/>
            </a:endParaRPr>
          </a:p>
          <a:p>
            <a:pPr eaLnBrk="0" hangingPunct="0">
              <a:buFontTx/>
              <a:buChar char="•"/>
            </a:pPr>
            <a:r>
              <a:rPr lang="en-US" sz="2000" u="none" dirty="0">
                <a:latin typeface="Comic Sans MS" pitchFamily="66" charset="0"/>
              </a:rPr>
              <a:t> B. Russell </a:t>
            </a:r>
            <a:r>
              <a:rPr lang="en-US" sz="2000" u="none" dirty="0" smtClean="0">
                <a:latin typeface="Comic Sans MS" pitchFamily="66" charset="0"/>
              </a:rPr>
              <a:t>(MSR/INRIA)</a:t>
            </a:r>
            <a:endParaRPr lang="en-US" sz="2000" u="none" dirty="0">
              <a:latin typeface="Comic Sans MS" pitchFamily="66" charset="0"/>
            </a:endParaRPr>
          </a:p>
          <a:p>
            <a:pPr eaLnBrk="0" hangingPunct="0">
              <a:buFontTx/>
              <a:buChar char="•"/>
            </a:pPr>
            <a:r>
              <a:rPr lang="en-US" sz="2000" u="none" dirty="0">
                <a:latin typeface="Comic Sans MS" pitchFamily="66" charset="0"/>
              </a:rPr>
              <a:t> J. van </a:t>
            </a:r>
            <a:r>
              <a:rPr lang="en-US" sz="2000" u="none" dirty="0" err="1">
                <a:latin typeface="Comic Sans MS" pitchFamily="66" charset="0"/>
              </a:rPr>
              <a:t>Gemert</a:t>
            </a:r>
            <a:r>
              <a:rPr lang="en-US" sz="2000" u="none" dirty="0">
                <a:latin typeface="Comic Sans MS" pitchFamily="66" charset="0"/>
              </a:rPr>
              <a:t> (DGA)</a:t>
            </a:r>
          </a:p>
          <a:p>
            <a:pPr eaLnBrk="0" hangingPunct="0">
              <a:buFontTx/>
              <a:buChar char="•"/>
            </a:pPr>
            <a:r>
              <a:rPr lang="en-US" sz="2000" u="none" dirty="0">
                <a:latin typeface="Comic Sans MS" pitchFamily="66" charset="0"/>
              </a:rPr>
              <a:t> Kong H. (ANR)</a:t>
            </a:r>
          </a:p>
          <a:p>
            <a:pPr eaLnBrk="0" hangingPunct="0">
              <a:buFontTx/>
              <a:buChar char="•"/>
            </a:pPr>
            <a:r>
              <a:rPr lang="en-US" sz="2000" u="none" dirty="0">
                <a:latin typeface="Comic Sans MS" pitchFamily="66" charset="0"/>
              </a:rPr>
              <a:t> N. </a:t>
            </a:r>
            <a:r>
              <a:rPr lang="en-US" sz="2000" u="none" dirty="0" err="1">
                <a:latin typeface="Comic Sans MS" pitchFamily="66" charset="0"/>
              </a:rPr>
              <a:t>Cherniavsky</a:t>
            </a:r>
            <a:r>
              <a:rPr lang="en-US" sz="2000" u="none" dirty="0">
                <a:latin typeface="Comic Sans MS" pitchFamily="66" charset="0"/>
              </a:rPr>
              <a:t> (MSR/INRIA)</a:t>
            </a:r>
          </a:p>
          <a:p>
            <a:pPr eaLnBrk="0" hangingPunct="0">
              <a:buFontTx/>
              <a:buChar char="•"/>
            </a:pPr>
            <a:r>
              <a:rPr lang="en-US" sz="2000" u="none" dirty="0">
                <a:latin typeface="Comic Sans MS" pitchFamily="66" charset="0"/>
              </a:rPr>
              <a:t> T. </a:t>
            </a:r>
            <a:r>
              <a:rPr lang="en-US" sz="2000" u="none" dirty="0" err="1">
                <a:latin typeface="Comic Sans MS" pitchFamily="66" charset="0"/>
              </a:rPr>
              <a:t>Cour</a:t>
            </a:r>
            <a:r>
              <a:rPr lang="en-US" sz="2000" u="none" dirty="0">
                <a:latin typeface="Comic Sans MS" pitchFamily="66" charset="0"/>
              </a:rPr>
              <a:t> (INRIA)</a:t>
            </a:r>
          </a:p>
          <a:p>
            <a:pPr eaLnBrk="0" hangingPunct="0">
              <a:buFontTx/>
              <a:buChar char="•"/>
            </a:pPr>
            <a:r>
              <a:rPr lang="en-US" sz="2000" u="none" dirty="0">
                <a:latin typeface="Comic Sans MS" pitchFamily="66" charset="0"/>
              </a:rPr>
              <a:t> G. </a:t>
            </a:r>
            <a:r>
              <a:rPr lang="en-US" sz="2000" u="none" dirty="0" err="1">
                <a:latin typeface="Comic Sans MS" pitchFamily="66" charset="0"/>
              </a:rPr>
              <a:t>Obozinski</a:t>
            </a:r>
            <a:r>
              <a:rPr lang="en-US" sz="2000" u="none" dirty="0">
                <a:latin typeface="Comic Sans MS" pitchFamily="66" charset="0"/>
              </a:rPr>
              <a:t> (ANR)</a:t>
            </a:r>
          </a:p>
        </p:txBody>
      </p:sp>
      <p:sp>
        <p:nvSpPr>
          <p:cNvPr id="9220" name="Text Box 4"/>
          <p:cNvSpPr txBox="1">
            <a:spLocks noChangeArrowheads="1"/>
          </p:cNvSpPr>
          <p:nvPr/>
        </p:nvSpPr>
        <p:spPr bwMode="auto">
          <a:xfrm>
            <a:off x="5226050" y="1789347"/>
            <a:ext cx="3296095" cy="5016758"/>
          </a:xfrm>
          <a:prstGeom prst="rect">
            <a:avLst/>
          </a:prstGeom>
          <a:noFill/>
          <a:ln w="9525" algn="ctr">
            <a:noFill/>
            <a:miter lim="800000"/>
            <a:headEnd/>
            <a:tailEnd/>
          </a:ln>
        </p:spPr>
        <p:txBody>
          <a:bodyPr wrap="none">
            <a:spAutoFit/>
          </a:bodyPr>
          <a:lstStyle/>
          <a:p>
            <a:pPr eaLnBrk="0" hangingPunct="0"/>
            <a:r>
              <a:rPr lang="en-US" sz="2000" u="none" dirty="0">
                <a:solidFill>
                  <a:srgbClr val="66FFFF"/>
                </a:solidFill>
                <a:latin typeface="Comic Sans MS" pitchFamily="66" charset="0"/>
              </a:rPr>
              <a:t>Assistant:</a:t>
            </a:r>
          </a:p>
          <a:p>
            <a:pPr eaLnBrk="0" hangingPunct="0">
              <a:buFont typeface="Arial" pitchFamily="34" charset="0"/>
              <a:buChar char="•"/>
            </a:pPr>
            <a:r>
              <a:rPr lang="en-US" sz="2000" u="none" dirty="0" smtClean="0">
                <a:latin typeface="Comic Sans MS" pitchFamily="66" charset="0"/>
              </a:rPr>
              <a:t> C. </a:t>
            </a:r>
            <a:r>
              <a:rPr lang="en-US" sz="2000" u="none" dirty="0" err="1" smtClean="0">
                <a:latin typeface="Comic Sans MS" pitchFamily="66" charset="0"/>
              </a:rPr>
              <a:t>Espiègle</a:t>
            </a:r>
            <a:r>
              <a:rPr lang="en-US" sz="2000" u="none" dirty="0" smtClean="0">
                <a:latin typeface="Comic Sans MS" pitchFamily="66" charset="0"/>
              </a:rPr>
              <a:t> (</a:t>
            </a:r>
            <a:r>
              <a:rPr lang="en-US" sz="2000" u="none" dirty="0">
                <a:latin typeface="Comic Sans MS" pitchFamily="66" charset="0"/>
              </a:rPr>
              <a:t>INRIA)</a:t>
            </a:r>
          </a:p>
          <a:p>
            <a:pPr eaLnBrk="0" hangingPunct="0"/>
            <a:r>
              <a:rPr lang="en-US" sz="2000" u="none" dirty="0">
                <a:solidFill>
                  <a:srgbClr val="66FFFF"/>
                </a:solidFill>
                <a:latin typeface="Comic Sans MS" pitchFamily="66" charset="0"/>
              </a:rPr>
              <a:t>PhD students:</a:t>
            </a:r>
            <a:endParaRPr lang="en-US" sz="2000" u="none" dirty="0">
              <a:latin typeface="Comic Sans MS" pitchFamily="66" charset="0"/>
            </a:endParaRPr>
          </a:p>
          <a:p>
            <a:pPr eaLnBrk="0" hangingPunct="0">
              <a:buFontTx/>
              <a:buChar char="•"/>
            </a:pPr>
            <a:r>
              <a:rPr lang="en-US" sz="2000" u="none" dirty="0">
                <a:latin typeface="Comic Sans MS" pitchFamily="66" charset="0"/>
              </a:rPr>
              <a:t> L. </a:t>
            </a:r>
            <a:r>
              <a:rPr lang="en-US" sz="2000" u="none" dirty="0" err="1">
                <a:latin typeface="Comic Sans MS" pitchFamily="66" charset="0"/>
              </a:rPr>
              <a:t>Benoît</a:t>
            </a:r>
            <a:r>
              <a:rPr lang="en-US" sz="2000" u="none" dirty="0">
                <a:latin typeface="Comic Sans MS" pitchFamily="66" charset="0"/>
              </a:rPr>
              <a:t> (ENS)</a:t>
            </a:r>
          </a:p>
          <a:p>
            <a:pPr eaLnBrk="0" hangingPunct="0">
              <a:buFontTx/>
              <a:buChar char="•"/>
            </a:pPr>
            <a:r>
              <a:rPr lang="en-US" sz="2000" u="none" dirty="0">
                <a:latin typeface="Comic Sans MS" pitchFamily="66" charset="0"/>
              </a:rPr>
              <a:t> Y. </a:t>
            </a:r>
            <a:r>
              <a:rPr lang="en-US" sz="2000" u="none" dirty="0" err="1">
                <a:latin typeface="Comic Sans MS" pitchFamily="66" charset="0"/>
              </a:rPr>
              <a:t>Boureau</a:t>
            </a:r>
            <a:r>
              <a:rPr lang="en-US" sz="2000" u="none" dirty="0">
                <a:latin typeface="Comic Sans MS" pitchFamily="66" charset="0"/>
              </a:rPr>
              <a:t> (INRIA)</a:t>
            </a:r>
          </a:p>
          <a:p>
            <a:pPr eaLnBrk="0" hangingPunct="0">
              <a:buFontTx/>
              <a:buChar char="•"/>
            </a:pPr>
            <a:r>
              <a:rPr lang="en-US" sz="2000" u="none" dirty="0">
                <a:latin typeface="Comic Sans MS" pitchFamily="66" charset="0"/>
              </a:rPr>
              <a:t> F. </a:t>
            </a:r>
            <a:r>
              <a:rPr lang="en-US" sz="2000" u="none" dirty="0" err="1">
                <a:latin typeface="Comic Sans MS" pitchFamily="66" charset="0"/>
              </a:rPr>
              <a:t>Couzinie-Devy</a:t>
            </a:r>
            <a:r>
              <a:rPr lang="en-US" sz="2000" u="none" dirty="0">
                <a:latin typeface="Comic Sans MS" pitchFamily="66" charset="0"/>
              </a:rPr>
              <a:t> (ENSC)</a:t>
            </a:r>
          </a:p>
          <a:p>
            <a:pPr eaLnBrk="0" hangingPunct="0">
              <a:buFontTx/>
              <a:buChar char="•"/>
            </a:pPr>
            <a:r>
              <a:rPr lang="en-US" sz="2000" u="none" dirty="0">
                <a:latin typeface="Comic Sans MS" pitchFamily="66" charset="0"/>
              </a:rPr>
              <a:t> O. </a:t>
            </a:r>
            <a:r>
              <a:rPr lang="en-US" sz="2000" u="none" dirty="0" err="1">
                <a:latin typeface="Comic Sans MS" pitchFamily="66" charset="0"/>
              </a:rPr>
              <a:t>Duchenne</a:t>
            </a:r>
            <a:r>
              <a:rPr lang="en-US" sz="2000" u="none" dirty="0">
                <a:latin typeface="Comic Sans MS" pitchFamily="66" charset="0"/>
              </a:rPr>
              <a:t> (ENS)</a:t>
            </a:r>
          </a:p>
          <a:p>
            <a:pPr eaLnBrk="0" hangingPunct="0">
              <a:buFontTx/>
              <a:buChar char="•"/>
            </a:pPr>
            <a:r>
              <a:rPr lang="en-US" sz="2000" u="none" dirty="0">
                <a:latin typeface="Comic Sans MS" pitchFamily="66" charset="0"/>
              </a:rPr>
              <a:t> L. </a:t>
            </a:r>
            <a:r>
              <a:rPr lang="en-US" sz="2000" u="none" dirty="0" err="1">
                <a:latin typeface="Comic Sans MS" pitchFamily="66" charset="0"/>
              </a:rPr>
              <a:t>Février</a:t>
            </a:r>
            <a:r>
              <a:rPr lang="en-US" sz="2000" u="none" dirty="0">
                <a:latin typeface="Comic Sans MS" pitchFamily="66" charset="0"/>
              </a:rPr>
              <a:t> (ENS)</a:t>
            </a:r>
          </a:p>
          <a:p>
            <a:pPr eaLnBrk="0" hangingPunct="0">
              <a:buFontTx/>
              <a:buChar char="•"/>
            </a:pPr>
            <a:r>
              <a:rPr lang="en-US" sz="2000" u="none" dirty="0">
                <a:latin typeface="Comic Sans MS" pitchFamily="66" charset="0"/>
              </a:rPr>
              <a:t> R. </a:t>
            </a:r>
            <a:r>
              <a:rPr lang="en-US" sz="2000" u="none" dirty="0" err="1">
                <a:latin typeface="Comic Sans MS" pitchFamily="66" charset="0"/>
              </a:rPr>
              <a:t>Jenatton</a:t>
            </a:r>
            <a:r>
              <a:rPr lang="en-US" sz="2000" u="none" dirty="0">
                <a:latin typeface="Comic Sans MS" pitchFamily="66" charset="0"/>
              </a:rPr>
              <a:t> (DGA)</a:t>
            </a:r>
          </a:p>
          <a:p>
            <a:pPr eaLnBrk="0" hangingPunct="0">
              <a:buFontTx/>
              <a:buChar char="•"/>
            </a:pPr>
            <a:r>
              <a:rPr lang="en-US" sz="2000" u="none" dirty="0">
                <a:latin typeface="Comic Sans MS" pitchFamily="66" charset="0"/>
              </a:rPr>
              <a:t> A. </a:t>
            </a:r>
            <a:r>
              <a:rPr lang="en-US" sz="2000" u="none" dirty="0" err="1">
                <a:latin typeface="Comic Sans MS" pitchFamily="66" charset="0"/>
              </a:rPr>
              <a:t>Joulin</a:t>
            </a:r>
            <a:r>
              <a:rPr lang="en-US" sz="2000" u="none" dirty="0">
                <a:latin typeface="Comic Sans MS" pitchFamily="66" charset="0"/>
              </a:rPr>
              <a:t> (</a:t>
            </a:r>
            <a:r>
              <a:rPr lang="en-US" sz="2000" u="none" dirty="0" err="1">
                <a:latin typeface="Comic Sans MS" pitchFamily="66" charset="0"/>
              </a:rPr>
              <a:t>Polytechnique</a:t>
            </a:r>
            <a:r>
              <a:rPr lang="en-US" sz="2000" u="none" dirty="0">
                <a:latin typeface="Comic Sans MS" pitchFamily="66" charset="0"/>
              </a:rPr>
              <a:t>)</a:t>
            </a:r>
          </a:p>
          <a:p>
            <a:pPr eaLnBrk="0" hangingPunct="0">
              <a:buFontTx/>
              <a:buChar char="•"/>
            </a:pPr>
            <a:r>
              <a:rPr lang="en-US" sz="2000" u="none" dirty="0">
                <a:latin typeface="Comic Sans MS" pitchFamily="66" charset="0"/>
              </a:rPr>
              <a:t> J. </a:t>
            </a:r>
            <a:r>
              <a:rPr lang="en-US" sz="2000" u="none" dirty="0" err="1">
                <a:latin typeface="Comic Sans MS" pitchFamily="66" charset="0"/>
              </a:rPr>
              <a:t>Mairal</a:t>
            </a:r>
            <a:r>
              <a:rPr lang="en-US" sz="2000" u="none" dirty="0">
                <a:latin typeface="Comic Sans MS" pitchFamily="66" charset="0"/>
              </a:rPr>
              <a:t> (INRIA)</a:t>
            </a:r>
          </a:p>
          <a:p>
            <a:pPr eaLnBrk="0" hangingPunct="0">
              <a:buFontTx/>
              <a:buChar char="•"/>
            </a:pPr>
            <a:r>
              <a:rPr lang="en-US" sz="2000" u="none" dirty="0">
                <a:latin typeface="Comic Sans MS" pitchFamily="66" charset="0"/>
              </a:rPr>
              <a:t> M. </a:t>
            </a:r>
            <a:r>
              <a:rPr lang="en-US" sz="2000" u="none" dirty="0" err="1">
                <a:latin typeface="Comic Sans MS" pitchFamily="66" charset="0"/>
              </a:rPr>
              <a:t>Sturzel</a:t>
            </a:r>
            <a:r>
              <a:rPr lang="en-US" sz="2000" u="none" dirty="0">
                <a:latin typeface="Comic Sans MS" pitchFamily="66" charset="0"/>
              </a:rPr>
              <a:t> (EADS)</a:t>
            </a:r>
          </a:p>
          <a:p>
            <a:pPr eaLnBrk="0" hangingPunct="0">
              <a:buFontTx/>
              <a:buChar char="•"/>
            </a:pPr>
            <a:r>
              <a:rPr lang="en-US" sz="2000" u="none" dirty="0">
                <a:latin typeface="Comic Sans MS" pitchFamily="66" charset="0"/>
              </a:rPr>
              <a:t> O. Whyte (ANR)</a:t>
            </a:r>
            <a:endParaRPr lang="en-US" sz="2000" u="none" dirty="0">
              <a:solidFill>
                <a:schemeClr val="accent2"/>
              </a:solidFill>
              <a:latin typeface="Comic Sans MS" pitchFamily="66" charset="0"/>
            </a:endParaRPr>
          </a:p>
          <a:p>
            <a:pPr eaLnBrk="0" hangingPunct="0"/>
            <a:r>
              <a:rPr lang="en-US" sz="2000" u="none" dirty="0">
                <a:solidFill>
                  <a:schemeClr val="accent2"/>
                </a:solidFill>
                <a:latin typeface="Comic Sans MS" pitchFamily="66" charset="0"/>
              </a:rPr>
              <a:t>Invited </a:t>
            </a:r>
            <a:r>
              <a:rPr lang="en-US" sz="2000" u="none" dirty="0" smtClean="0">
                <a:solidFill>
                  <a:schemeClr val="accent2"/>
                </a:solidFill>
                <a:latin typeface="Comic Sans MS" pitchFamily="66" charset="0"/>
              </a:rPr>
              <a:t>professors:</a:t>
            </a:r>
          </a:p>
          <a:p>
            <a:pPr eaLnBrk="0" hangingPunct="0">
              <a:buFont typeface="Arial" pitchFamily="34" charset="0"/>
              <a:buChar char="•"/>
            </a:pPr>
            <a:r>
              <a:rPr lang="en-US" sz="2000" u="none" dirty="0" smtClean="0">
                <a:latin typeface="Comic Sans MS" pitchFamily="66" charset="0"/>
              </a:rPr>
              <a:t> F. Durand (MIT/ENS)</a:t>
            </a:r>
            <a:endParaRPr lang="en-US" sz="2000" u="none" dirty="0">
              <a:latin typeface="Comic Sans MS" pitchFamily="66" charset="0"/>
            </a:endParaRPr>
          </a:p>
          <a:p>
            <a:pPr eaLnBrk="0" hangingPunct="0">
              <a:buFontTx/>
              <a:buChar char="•"/>
            </a:pPr>
            <a:r>
              <a:rPr lang="en-US" sz="2000" u="none" dirty="0">
                <a:latin typeface="Comic Sans MS" pitchFamily="66" charset="0"/>
              </a:rPr>
              <a:t> A. </a:t>
            </a:r>
            <a:r>
              <a:rPr lang="en-US" sz="2000" u="none" dirty="0" err="1">
                <a:latin typeface="Comic Sans MS" pitchFamily="66" charset="0"/>
              </a:rPr>
              <a:t>Efros</a:t>
            </a:r>
            <a:r>
              <a:rPr lang="en-US" sz="2000" u="none" dirty="0">
                <a:latin typeface="Comic Sans MS" pitchFamily="66" charset="0"/>
              </a:rPr>
              <a:t> (CMU/INRIA) </a:t>
            </a:r>
          </a:p>
        </p:txBody>
      </p:sp>
      <p:pic>
        <p:nvPicPr>
          <p:cNvPr id="9221" name="Picture 5" descr="Willow2"/>
          <p:cNvPicPr>
            <a:picLocks noChangeAspect="1" noChangeArrowheads="1"/>
          </p:cNvPicPr>
          <p:nvPr/>
        </p:nvPicPr>
        <p:blipFill>
          <a:blip r:embed="rId3"/>
          <a:srcRect/>
          <a:stretch>
            <a:fillRect/>
          </a:stretch>
        </p:blipFill>
        <p:spPr bwMode="auto">
          <a:xfrm>
            <a:off x="457200" y="838200"/>
            <a:ext cx="1165225" cy="1195388"/>
          </a:xfrm>
          <a:prstGeom prst="rect">
            <a:avLst/>
          </a:prstGeom>
          <a:noFill/>
          <a:ln w="9525">
            <a:noFill/>
            <a:miter lim="800000"/>
            <a:headEnd/>
            <a:tailEnd/>
          </a:ln>
        </p:spPr>
      </p:pic>
      <p:pic>
        <p:nvPicPr>
          <p:cNvPr id="9222" name="Picture 9"/>
          <p:cNvPicPr>
            <a:picLocks noChangeAspect="1" noChangeArrowheads="1"/>
          </p:cNvPicPr>
          <p:nvPr/>
        </p:nvPicPr>
        <p:blipFill>
          <a:blip r:embed="rId4"/>
          <a:srcRect/>
          <a:stretch>
            <a:fillRect/>
          </a:stretch>
        </p:blipFill>
        <p:spPr bwMode="auto">
          <a:xfrm>
            <a:off x="4876800" y="119416"/>
            <a:ext cx="1295400" cy="1295400"/>
          </a:xfrm>
          <a:prstGeom prst="rect">
            <a:avLst/>
          </a:prstGeom>
          <a:noFill/>
          <a:ln w="9525" algn="ctr">
            <a:noFill/>
            <a:miter lim="800000"/>
            <a:headEnd/>
            <a:tailEnd/>
          </a:ln>
        </p:spPr>
      </p:pic>
      <p:pic>
        <p:nvPicPr>
          <p:cNvPr id="9223" name="Picture 11"/>
          <p:cNvPicPr>
            <a:picLocks noChangeAspect="1" noChangeArrowheads="1"/>
          </p:cNvPicPr>
          <p:nvPr/>
        </p:nvPicPr>
        <p:blipFill>
          <a:blip r:embed="rId5"/>
          <a:srcRect/>
          <a:stretch>
            <a:fillRect/>
          </a:stretch>
        </p:blipFill>
        <p:spPr bwMode="auto">
          <a:xfrm>
            <a:off x="6248400" y="119416"/>
            <a:ext cx="1447800" cy="1284288"/>
          </a:xfrm>
          <a:prstGeom prst="rect">
            <a:avLst/>
          </a:prstGeom>
          <a:noFill/>
          <a:ln w="9525" algn="ctr">
            <a:noFill/>
            <a:miter lim="800000"/>
            <a:headEnd/>
            <a:tailEnd/>
          </a:ln>
        </p:spPr>
      </p:pic>
      <p:pic>
        <p:nvPicPr>
          <p:cNvPr id="9224" name="Picture 12"/>
          <p:cNvPicPr>
            <a:picLocks noChangeAspect="1" noChangeArrowheads="1"/>
          </p:cNvPicPr>
          <p:nvPr/>
        </p:nvPicPr>
        <p:blipFill>
          <a:blip r:embed="rId6"/>
          <a:srcRect/>
          <a:stretch>
            <a:fillRect/>
          </a:stretch>
        </p:blipFill>
        <p:spPr bwMode="auto">
          <a:xfrm>
            <a:off x="7772400" y="119416"/>
            <a:ext cx="1295400" cy="1273175"/>
          </a:xfrm>
          <a:prstGeom prst="rect">
            <a:avLst/>
          </a:prstGeom>
          <a:noFill/>
          <a:ln w="9525" algn="ctr">
            <a:noFill/>
            <a:miter lim="800000"/>
            <a:headEnd/>
            <a:tailEnd/>
          </a:ln>
        </p:spPr>
      </p:pic>
      <p:sp>
        <p:nvSpPr>
          <p:cNvPr id="15373" name="Text Box 13"/>
          <p:cNvSpPr txBox="1">
            <a:spLocks noChangeArrowheads="1"/>
          </p:cNvSpPr>
          <p:nvPr/>
        </p:nvSpPr>
        <p:spPr bwMode="auto">
          <a:xfrm>
            <a:off x="4800600" y="1431641"/>
            <a:ext cx="4348163" cy="366713"/>
          </a:xfrm>
          <a:prstGeom prst="rect">
            <a:avLst/>
          </a:prstGeom>
          <a:noFill/>
          <a:ln w="9525" algn="ctr">
            <a:noFill/>
            <a:miter lim="800000"/>
            <a:headEnd/>
            <a:tailEnd/>
          </a:ln>
          <a:effectLst/>
        </p:spPr>
        <p:txBody>
          <a:bodyPr wrap="none">
            <a:spAutoFit/>
          </a:bodyPr>
          <a:lstStyle/>
          <a:p>
            <a:pPr eaLnBrk="0" hangingPunct="0">
              <a:defRPr/>
            </a:pPr>
            <a:r>
              <a:rPr lang="en-US" u="none" dirty="0">
                <a:effectLst>
                  <a:outerShdw blurRad="38100" dist="38100" dir="2700000" algn="tl">
                    <a:srgbClr val="000000"/>
                  </a:outerShdw>
                </a:effectLst>
                <a:latin typeface="Comic Sans MS" pitchFamily="66" charset="0"/>
              </a:rPr>
              <a:t>LIENS: ENS/INRIA/CNRS UMR 8548</a:t>
            </a:r>
            <a:endParaRPr lang="en-US" dirty="0">
              <a:latin typeface="Comic Sans MS" pitchFamily="66" charset="0"/>
            </a:endParaRPr>
          </a:p>
        </p:txBody>
      </p:sp>
      <p:pic>
        <p:nvPicPr>
          <p:cNvPr id="9226" name="Picture 14" descr="File1"/>
          <p:cNvPicPr>
            <a:picLocks noChangeAspect="1" noChangeArrowheads="1"/>
          </p:cNvPicPr>
          <p:nvPr/>
        </p:nvPicPr>
        <p:blipFill>
          <a:blip r:embed="rId7"/>
          <a:srcRect t="5745"/>
          <a:stretch>
            <a:fillRect/>
          </a:stretch>
        </p:blipFill>
        <p:spPr bwMode="auto">
          <a:xfrm>
            <a:off x="1676400" y="838200"/>
            <a:ext cx="1182688"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1077218"/>
          </a:xfrm>
          <a:prstGeom prst="rect">
            <a:avLst/>
          </a:prstGeom>
          <a:noFill/>
        </p:spPr>
        <p:txBody>
          <a:bodyPr wrap="square" rtlCol="0">
            <a:spAutoFit/>
          </a:bodyPr>
          <a:lstStyle/>
          <a:p>
            <a:pPr algn="ctr"/>
            <a:r>
              <a:rPr lang="en-US" sz="4000" u="none" dirty="0" err="1" smtClean="0">
                <a:solidFill>
                  <a:schemeClr val="tx2"/>
                </a:solidFill>
                <a:latin typeface="Comic Sans MS" pitchFamily="66" charset="0"/>
              </a:rPr>
              <a:t>Markerless</a:t>
            </a:r>
            <a:r>
              <a:rPr lang="en-US" sz="4000" u="none" dirty="0" smtClean="0">
                <a:solidFill>
                  <a:schemeClr val="tx2"/>
                </a:solidFill>
                <a:latin typeface="Comic Sans MS" pitchFamily="66" charset="0"/>
              </a:rPr>
              <a:t> motion capture </a:t>
            </a:r>
          </a:p>
          <a:p>
            <a:pPr algn="ctr"/>
            <a:r>
              <a:rPr lang="en-US" sz="2400" u="none" dirty="0" smtClean="0">
                <a:latin typeface="Comic Sans MS" pitchFamily="66" charset="0"/>
              </a:rPr>
              <a:t>(Furukawa &amp; Ponce, CVPR’08-09; data courtesy of IMD)</a:t>
            </a:r>
            <a:endParaRPr lang="fr-FR" sz="2400" u="none" dirty="0">
              <a:latin typeface="Comic Sans MS" pitchFamily="66" charset="0"/>
            </a:endParaRPr>
          </a:p>
        </p:txBody>
      </p:sp>
    </p:spTree>
    <p:controls>
      <p:control spid="131074" name="WindowsMediaPlayer2" r:id="rId2" imgW="8040222" imgH="5753903"/>
    </p:controls>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ChangeArrowheads="1"/>
          </p:cNvSpPr>
          <p:nvPr/>
        </p:nvSpPr>
        <p:spPr bwMode="auto">
          <a:xfrm>
            <a:off x="-11875" y="3260"/>
            <a:ext cx="9144000" cy="707886"/>
          </a:xfrm>
          <a:prstGeom prst="rect">
            <a:avLst/>
          </a:prstGeom>
          <a:noFill/>
          <a:ln w="9525">
            <a:noFill/>
            <a:miter lim="800000"/>
            <a:headEnd/>
            <a:tailEnd/>
          </a:ln>
        </p:spPr>
        <p:txBody>
          <a:bodyPr wrap="square">
            <a:spAutoFit/>
          </a:bodyPr>
          <a:lstStyle/>
          <a:p>
            <a:pPr algn="ctr">
              <a:spcAft>
                <a:spcPct val="50000"/>
              </a:spcAft>
              <a:defRPr/>
            </a:pPr>
            <a:r>
              <a:rPr lang="en-US" sz="4000" u="none" dirty="0" smtClean="0">
                <a:solidFill>
                  <a:schemeClr val="tx2"/>
                </a:solidFill>
                <a:latin typeface="Comic Sans MS"/>
                <a:cs typeface="Comic Sans MS"/>
              </a:rPr>
              <a:t>Finding human actions in videos</a:t>
            </a:r>
          </a:p>
        </p:txBody>
      </p:sp>
      <p:sp>
        <p:nvSpPr>
          <p:cNvPr id="3" name="ZoneTexte 2"/>
          <p:cNvSpPr txBox="1"/>
          <p:nvPr/>
        </p:nvSpPr>
        <p:spPr>
          <a:xfrm>
            <a:off x="160136" y="668745"/>
            <a:ext cx="8792792" cy="923330"/>
          </a:xfrm>
          <a:prstGeom prst="rect">
            <a:avLst/>
          </a:prstGeom>
          <a:noFill/>
        </p:spPr>
        <p:txBody>
          <a:bodyPr wrap="none" rtlCol="0">
            <a:spAutoFit/>
          </a:bodyPr>
          <a:lstStyle/>
          <a:p>
            <a:pPr lvl="0" algn="ctr">
              <a:spcAft>
                <a:spcPct val="50000"/>
              </a:spcAft>
              <a:defRPr/>
            </a:pPr>
            <a:r>
              <a:rPr lang="en-US" sz="2400" u="none" dirty="0" smtClean="0">
                <a:solidFill>
                  <a:srgbClr val="FFFFFF"/>
                </a:solidFill>
                <a:latin typeface="Comic Sans MS"/>
                <a:cs typeface="Comic Sans MS"/>
              </a:rPr>
              <a:t>(O. </a:t>
            </a:r>
            <a:r>
              <a:rPr lang="en-US" sz="2400" u="none" dirty="0" err="1" smtClean="0">
                <a:solidFill>
                  <a:srgbClr val="FFFFFF"/>
                </a:solidFill>
                <a:latin typeface="Comic Sans MS"/>
                <a:cs typeface="Comic Sans MS"/>
              </a:rPr>
              <a:t>Duchenne</a:t>
            </a:r>
            <a:r>
              <a:rPr lang="en-US" sz="2400" u="none" dirty="0" smtClean="0">
                <a:solidFill>
                  <a:srgbClr val="FFFFFF"/>
                </a:solidFill>
                <a:latin typeface="Comic Sans MS"/>
                <a:cs typeface="Comic Sans MS"/>
              </a:rPr>
              <a:t>, I. Laptev, J. </a:t>
            </a:r>
            <a:r>
              <a:rPr lang="en-US" sz="2400" u="none" dirty="0" err="1" smtClean="0">
                <a:solidFill>
                  <a:srgbClr val="FFFFFF"/>
                </a:solidFill>
                <a:latin typeface="Comic Sans MS"/>
                <a:cs typeface="Comic Sans MS"/>
              </a:rPr>
              <a:t>Sivic</a:t>
            </a:r>
            <a:r>
              <a:rPr lang="en-US" sz="2400" u="none" dirty="0" smtClean="0">
                <a:solidFill>
                  <a:srgbClr val="FFFFFF"/>
                </a:solidFill>
                <a:latin typeface="Comic Sans MS"/>
                <a:cs typeface="Comic Sans MS"/>
              </a:rPr>
              <a:t>, F. Bach, J. Ponce, ICCV’09)</a:t>
            </a:r>
          </a:p>
          <a:p>
            <a:endParaRPr lang="fr-FR" dirty="0"/>
          </a:p>
        </p:txBody>
      </p:sp>
    </p:spTree>
    <p:controls>
      <p:control spid="270338" name="WindowsMediaPlayer2" r:id="rId2" imgW="7314286" imgH="5707782"/>
    </p:controls>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395" name="Picture 3"/>
          <p:cNvPicPr>
            <a:picLocks noChangeAspect="1" noChangeArrowheads="1"/>
          </p:cNvPicPr>
          <p:nvPr/>
        </p:nvPicPr>
        <p:blipFill>
          <a:blip r:embed="rId3"/>
          <a:srcRect/>
          <a:stretch>
            <a:fillRect/>
          </a:stretch>
        </p:blipFill>
        <p:spPr bwMode="auto">
          <a:xfrm>
            <a:off x="566885" y="1777914"/>
            <a:ext cx="3135051" cy="3105751"/>
          </a:xfrm>
          <a:prstGeom prst="rect">
            <a:avLst/>
          </a:prstGeom>
          <a:noFill/>
          <a:ln w="9525">
            <a:noFill/>
            <a:miter lim="800000"/>
            <a:headEnd/>
            <a:tailEnd/>
          </a:ln>
          <a:effectLst/>
        </p:spPr>
      </p:pic>
      <p:pic>
        <p:nvPicPr>
          <p:cNvPr id="315397" name="Picture 5"/>
          <p:cNvPicPr>
            <a:picLocks noChangeAspect="1" noChangeArrowheads="1"/>
          </p:cNvPicPr>
          <p:nvPr/>
        </p:nvPicPr>
        <p:blipFill>
          <a:blip r:embed="rId4"/>
          <a:srcRect/>
          <a:stretch>
            <a:fillRect/>
          </a:stretch>
        </p:blipFill>
        <p:spPr bwMode="auto">
          <a:xfrm>
            <a:off x="5283930" y="1692848"/>
            <a:ext cx="3262491" cy="3233997"/>
          </a:xfrm>
          <a:prstGeom prst="rect">
            <a:avLst/>
          </a:prstGeom>
          <a:noFill/>
          <a:ln w="9525">
            <a:noFill/>
            <a:miter lim="800000"/>
            <a:headEnd/>
            <a:tailEnd/>
          </a:ln>
          <a:effectLst/>
        </p:spPr>
      </p:pic>
      <p:sp>
        <p:nvSpPr>
          <p:cNvPr id="12" name="ZoneTexte 11"/>
          <p:cNvSpPr txBox="1"/>
          <p:nvPr/>
        </p:nvSpPr>
        <p:spPr>
          <a:xfrm>
            <a:off x="668728" y="1132758"/>
            <a:ext cx="2906993" cy="584775"/>
          </a:xfrm>
          <a:prstGeom prst="rect">
            <a:avLst/>
          </a:prstGeom>
          <a:noFill/>
        </p:spPr>
        <p:txBody>
          <a:bodyPr wrap="square" rtlCol="0">
            <a:spAutoFit/>
          </a:bodyPr>
          <a:lstStyle/>
          <a:p>
            <a:pPr algn="ctr"/>
            <a:r>
              <a:rPr lang="en-US" sz="3200" u="none" dirty="0" smtClean="0">
                <a:solidFill>
                  <a:schemeClr val="accent2"/>
                </a:solidFill>
                <a:latin typeface="Comic Sans MS" pitchFamily="66" charset="0"/>
              </a:rPr>
              <a:t>Signal: </a:t>
            </a:r>
            <a:r>
              <a:rPr lang="en-US" sz="3200" u="none" dirty="0" smtClean="0">
                <a:latin typeface="Comic Sans MS" pitchFamily="66" charset="0"/>
              </a:rPr>
              <a:t>x</a:t>
            </a:r>
            <a:r>
              <a:rPr lang="en-US" sz="3200" u="none" dirty="0" smtClean="0">
                <a:latin typeface="cmsy10"/>
              </a:rPr>
              <a:t>2</a:t>
            </a:r>
            <a:r>
              <a:rPr lang="en-US" sz="3200" u="none" dirty="0" smtClean="0">
                <a:latin typeface="Comic Sans MS" pitchFamily="66" charset="0"/>
              </a:rPr>
              <a:t> </a:t>
            </a:r>
            <a:r>
              <a:rPr lang="en-US" sz="3200" u="none" dirty="0" err="1" smtClean="0">
                <a:latin typeface="msbm9" pitchFamily="34" charset="0"/>
              </a:rPr>
              <a:t>R</a:t>
            </a:r>
            <a:r>
              <a:rPr lang="en-US" sz="3200" u="none" baseline="30000" dirty="0" err="1" smtClean="0">
                <a:latin typeface="Comic Sans MS"/>
              </a:rPr>
              <a:t>m</a:t>
            </a:r>
            <a:endParaRPr lang="fr-FR" sz="3200" u="none" baseline="30000" dirty="0">
              <a:latin typeface="Comic Sans MS"/>
            </a:endParaRPr>
          </a:p>
        </p:txBody>
      </p:sp>
      <p:sp>
        <p:nvSpPr>
          <p:cNvPr id="13" name="ZoneTexte 12"/>
          <p:cNvSpPr txBox="1"/>
          <p:nvPr/>
        </p:nvSpPr>
        <p:spPr>
          <a:xfrm>
            <a:off x="5051964" y="630075"/>
            <a:ext cx="3682600" cy="1077218"/>
          </a:xfrm>
          <a:prstGeom prst="rect">
            <a:avLst/>
          </a:prstGeom>
          <a:noFill/>
        </p:spPr>
        <p:txBody>
          <a:bodyPr wrap="square" rtlCol="0">
            <a:spAutoFit/>
          </a:bodyPr>
          <a:lstStyle/>
          <a:p>
            <a:pPr algn="ctr"/>
            <a:r>
              <a:rPr lang="en-US" sz="3200" u="none" dirty="0" smtClean="0">
                <a:solidFill>
                  <a:schemeClr val="accent2"/>
                </a:solidFill>
                <a:latin typeface="Comic Sans MS" pitchFamily="66" charset="0"/>
              </a:rPr>
              <a:t>Dictionary: </a:t>
            </a:r>
          </a:p>
          <a:p>
            <a:pPr algn="ctr"/>
            <a:r>
              <a:rPr lang="en-US" sz="3200" u="none" dirty="0" smtClean="0">
                <a:latin typeface="Comic Sans MS" pitchFamily="66" charset="0"/>
              </a:rPr>
              <a:t>D=[d</a:t>
            </a:r>
            <a:r>
              <a:rPr lang="en-US" sz="3200" u="none" baseline="-25000" dirty="0" smtClean="0">
                <a:latin typeface="Comic Sans MS"/>
              </a:rPr>
              <a:t>1</a:t>
            </a:r>
            <a:r>
              <a:rPr lang="en-US" sz="3200" u="none" dirty="0" smtClean="0">
                <a:latin typeface="Comic Sans MS" pitchFamily="66" charset="0"/>
              </a:rPr>
              <a:t>,...,</a:t>
            </a:r>
            <a:r>
              <a:rPr lang="en-US" sz="3200" u="none" dirty="0" err="1" smtClean="0">
                <a:latin typeface="Comic Sans MS" pitchFamily="66" charset="0"/>
              </a:rPr>
              <a:t>d</a:t>
            </a:r>
            <a:r>
              <a:rPr lang="en-US" sz="3200" u="none" baseline="-5000" dirty="0" err="1" smtClean="0">
                <a:latin typeface="Comic Sans MS"/>
              </a:rPr>
              <a:t>p</a:t>
            </a:r>
            <a:r>
              <a:rPr lang="en-US" sz="3200" u="none" dirty="0" smtClean="0">
                <a:latin typeface="Comic Sans MS" pitchFamily="66" charset="0"/>
              </a:rPr>
              <a:t>]</a:t>
            </a:r>
            <a:r>
              <a:rPr lang="en-US" sz="3200" u="none" dirty="0" smtClean="0">
                <a:latin typeface="cmsy10"/>
              </a:rPr>
              <a:t>2</a:t>
            </a:r>
            <a:r>
              <a:rPr lang="en-US" sz="3200" u="none" dirty="0" smtClean="0">
                <a:latin typeface="msbm9" pitchFamily="34" charset="0"/>
              </a:rPr>
              <a:t>R</a:t>
            </a:r>
            <a:r>
              <a:rPr lang="en-US" sz="3200" u="none" baseline="30000" dirty="0" smtClean="0">
                <a:latin typeface="Comic Sans MS"/>
              </a:rPr>
              <a:t>m x p</a:t>
            </a:r>
            <a:endParaRPr lang="fr-FR" sz="3200" u="none" baseline="30000" dirty="0">
              <a:latin typeface="Comic Sans MS"/>
            </a:endParaRPr>
          </a:p>
        </p:txBody>
      </p:sp>
      <p:sp>
        <p:nvSpPr>
          <p:cNvPr id="15" name="ZoneTexte 14"/>
          <p:cNvSpPr txBox="1"/>
          <p:nvPr/>
        </p:nvSpPr>
        <p:spPr>
          <a:xfrm>
            <a:off x="605042" y="5231680"/>
            <a:ext cx="8252360" cy="1261884"/>
          </a:xfrm>
          <a:prstGeom prst="rect">
            <a:avLst/>
          </a:prstGeom>
          <a:noFill/>
        </p:spPr>
        <p:txBody>
          <a:bodyPr wrap="square" rtlCol="0">
            <a:spAutoFit/>
          </a:bodyPr>
          <a:lstStyle/>
          <a:p>
            <a:r>
              <a:rPr lang="en-US" sz="3200" u="none" dirty="0" smtClean="0">
                <a:latin typeface="Comic Sans MS" pitchFamily="66" charset="0"/>
              </a:rPr>
              <a:t>D may be </a:t>
            </a:r>
            <a:r>
              <a:rPr lang="en-US" sz="3200" u="none" dirty="0" err="1" smtClean="0">
                <a:solidFill>
                  <a:schemeClr val="accent2"/>
                </a:solidFill>
                <a:latin typeface="Comic Sans MS" pitchFamily="66" charset="0"/>
              </a:rPr>
              <a:t>overcomplete</a:t>
            </a:r>
            <a:r>
              <a:rPr lang="en-US" sz="3200" u="none" dirty="0" smtClean="0">
                <a:latin typeface="Comic Sans MS" pitchFamily="66" charset="0"/>
              </a:rPr>
              <a:t>, i.e. p&gt; m 	</a:t>
            </a:r>
          </a:p>
          <a:p>
            <a:r>
              <a:rPr lang="en-US" sz="3200" u="none" dirty="0" smtClean="0">
                <a:latin typeface="Comic Sans MS" pitchFamily="66" charset="0"/>
              </a:rPr>
              <a:t>    x ≈ </a:t>
            </a:r>
            <a:r>
              <a:rPr lang="en-US" sz="4400" u="none" dirty="0" smtClean="0">
                <a:latin typeface="Symbol"/>
                <a:sym typeface="Symbol"/>
              </a:rPr>
              <a:t></a:t>
            </a:r>
            <a:r>
              <a:rPr lang="en-US" sz="3200" u="none" dirty="0" smtClean="0">
                <a:latin typeface="Comic Sans MS" pitchFamily="66" charset="0"/>
              </a:rPr>
              <a:t> </a:t>
            </a:r>
            <a:r>
              <a:rPr lang="en-US" sz="3200" u="none" dirty="0" smtClean="0">
                <a:latin typeface="cmmi10"/>
              </a:rPr>
              <a:t>®</a:t>
            </a:r>
            <a:r>
              <a:rPr lang="en-US" sz="3200" u="none" baseline="-25000" dirty="0" smtClean="0">
                <a:latin typeface="Comic Sans MS"/>
              </a:rPr>
              <a:t>1</a:t>
            </a:r>
            <a:r>
              <a:rPr lang="en-US" sz="3200" u="none" dirty="0" smtClean="0">
                <a:latin typeface="Comic Sans MS" pitchFamily="66" charset="0"/>
              </a:rPr>
              <a:t>d</a:t>
            </a:r>
            <a:r>
              <a:rPr lang="en-US" sz="3200" u="none" baseline="-25000" dirty="0" smtClean="0">
                <a:latin typeface="Comic Sans MS" pitchFamily="66" charset="0"/>
              </a:rPr>
              <a:t>1</a:t>
            </a:r>
            <a:r>
              <a:rPr lang="en-US" sz="3200" u="none" dirty="0" smtClean="0">
                <a:latin typeface="Comic Sans MS" pitchFamily="66" charset="0"/>
              </a:rPr>
              <a:t> + </a:t>
            </a:r>
            <a:r>
              <a:rPr lang="en-US" sz="3200" u="none" dirty="0" smtClean="0">
                <a:latin typeface="cmmi10"/>
              </a:rPr>
              <a:t>®</a:t>
            </a:r>
            <a:r>
              <a:rPr lang="en-US" sz="3200" u="none" baseline="-25000" dirty="0" smtClean="0">
                <a:latin typeface="Comic Sans MS"/>
              </a:rPr>
              <a:t>2</a:t>
            </a:r>
            <a:r>
              <a:rPr lang="en-US" sz="3200" u="none" dirty="0" smtClean="0">
                <a:latin typeface="Comic Sans MS" pitchFamily="66" charset="0"/>
              </a:rPr>
              <a:t>d</a:t>
            </a:r>
            <a:r>
              <a:rPr lang="en-US" sz="3200" u="none" baseline="-25000" dirty="0" smtClean="0">
                <a:latin typeface="Comic Sans MS" pitchFamily="66" charset="0"/>
              </a:rPr>
              <a:t>2</a:t>
            </a:r>
            <a:r>
              <a:rPr lang="en-US" sz="3200" u="none" dirty="0" smtClean="0">
                <a:latin typeface="Comic Sans MS" pitchFamily="66" charset="0"/>
              </a:rPr>
              <a:t> + ... + </a:t>
            </a:r>
            <a:r>
              <a:rPr lang="en-US" sz="3200" u="none" dirty="0" smtClean="0">
                <a:latin typeface="cmmi10"/>
              </a:rPr>
              <a:t>®</a:t>
            </a:r>
            <a:r>
              <a:rPr lang="en-US" sz="3200" u="none" baseline="-25000" dirty="0" err="1" smtClean="0">
                <a:latin typeface="Comic Sans MS"/>
              </a:rPr>
              <a:t>p</a:t>
            </a:r>
            <a:r>
              <a:rPr lang="en-US" sz="3200" u="none" dirty="0" err="1" smtClean="0">
                <a:latin typeface="Comic Sans MS" pitchFamily="66" charset="0"/>
              </a:rPr>
              <a:t>d</a:t>
            </a:r>
            <a:r>
              <a:rPr lang="en-US" sz="3200" u="none" baseline="-25000" dirty="0" err="1" smtClean="0">
                <a:latin typeface="Comic Sans MS" pitchFamily="66" charset="0"/>
              </a:rPr>
              <a:t>p</a:t>
            </a:r>
            <a:r>
              <a:rPr lang="en-US" sz="3200" u="none" dirty="0" smtClean="0">
                <a:latin typeface="Comic Sans MS" pitchFamily="66" charset="0"/>
              </a:rPr>
              <a:t> </a:t>
            </a:r>
            <a:endParaRPr lang="en-US" sz="3200" u="none" dirty="0" smtClean="0">
              <a:latin typeface="Comic Sans MS"/>
            </a:endParaRPr>
          </a:p>
        </p:txBody>
      </p:sp>
      <p:sp>
        <p:nvSpPr>
          <p:cNvPr id="16" name="Text Box 2"/>
          <p:cNvSpPr txBox="1">
            <a:spLocks noChangeArrowheads="1"/>
          </p:cNvSpPr>
          <p:nvPr/>
        </p:nvSpPr>
        <p:spPr bwMode="auto">
          <a:xfrm>
            <a:off x="2259022" y="65088"/>
            <a:ext cx="4778872" cy="646331"/>
          </a:xfrm>
          <a:prstGeom prst="rect">
            <a:avLst/>
          </a:prstGeom>
          <a:noFill/>
          <a:ln w="9525" algn="ctr">
            <a:noFill/>
            <a:miter lim="800000"/>
            <a:headEnd/>
            <a:tailEnd/>
          </a:ln>
        </p:spPr>
        <p:txBody>
          <a:bodyPr wrap="none">
            <a:spAutoFit/>
          </a:bodyPr>
          <a:lstStyle/>
          <a:p>
            <a:pPr algn="ctr" eaLnBrk="0" hangingPunct="0"/>
            <a:r>
              <a:rPr lang="en-US" sz="3600" u="none" dirty="0" smtClean="0">
                <a:solidFill>
                  <a:schemeClr val="tx2"/>
                </a:solidFill>
                <a:latin typeface="Comic Sans MS" pitchFamily="66" charset="0"/>
              </a:rPr>
              <a:t>Sparse linear models</a:t>
            </a:r>
            <a:endParaRPr lang="en-US" sz="2800" u="none" dirty="0">
              <a:latin typeface="Comic Sans MS" pitchFamily="66" charset="0"/>
            </a:endParaRPr>
          </a:p>
        </p:txBody>
      </p:sp>
      <p:sp>
        <p:nvSpPr>
          <p:cNvPr id="17" name="Rectangle 16"/>
          <p:cNvSpPr/>
          <p:nvPr/>
        </p:nvSpPr>
        <p:spPr bwMode="auto">
          <a:xfrm>
            <a:off x="1555857" y="3016175"/>
            <a:ext cx="218364" cy="204716"/>
          </a:xfrm>
          <a:prstGeom prst="rect">
            <a:avLst/>
          </a:prstGeom>
          <a:solidFill>
            <a:schemeClr val="accent1">
              <a:alpha val="28000"/>
            </a:schemeClr>
          </a:solidFill>
          <a:ln w="38100" cap="flat" cmpd="sng" algn="ctr">
            <a:solidFill>
              <a:schemeClr val="accent2"/>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sng"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JEAN20PONCE@YOU5KKNFUVWXY5L9" val="2642"/>
  <p:tag name="FIRSTJEAN20PONCE@CGXBVIMFUVWXY5LK" val="3251"/>
  <p:tag name="FIRSTJEAN20PONCE@CGXBVIMFUVWXY5L9" val="3251"/>
</p:tagLst>
</file>

<file path=ppt/theme/theme1.xml><?xml version="1.0" encoding="utf-8"?>
<a:theme xmlns:a="http://schemas.openxmlformats.org/drawingml/2006/main" name="Default Design">
  <a:themeElements>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sng"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sng"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sng"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sng" strike="noStrike" cap="none" normalizeH="0" baseline="0" smtClean="0">
            <a:ln>
              <a:noFill/>
            </a:ln>
            <a:solidFill>
              <a:schemeClr val="tx1"/>
            </a:solidFill>
            <a:effectLst/>
            <a:latin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10914</TotalTime>
  <Words>2398</Words>
  <Application>Microsoft Macintosh PowerPoint</Application>
  <PresentationFormat>Affichage à l'écran (4:3)</PresentationFormat>
  <Paragraphs>388</Paragraphs>
  <Slides>34</Slides>
  <Notes>34</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34</vt:i4>
      </vt:variant>
    </vt:vector>
  </HeadingPairs>
  <TitlesOfParts>
    <vt:vector size="45" baseType="lpstr">
      <vt:lpstr>Arial</vt:lpstr>
      <vt:lpstr>Comic Sans MS</vt:lpstr>
      <vt:lpstr>Times New Roman</vt:lpstr>
      <vt:lpstr>cmsy10</vt:lpstr>
      <vt:lpstr>msbm9</vt:lpstr>
      <vt:lpstr>Symbol</vt:lpstr>
      <vt:lpstr>cmmi10</vt:lpstr>
      <vt:lpstr>Verdana</vt:lpstr>
      <vt:lpstr>Wingdings</vt:lpstr>
      <vt:lpstr>Default Design</vt:lpstr>
      <vt:lpstr>1_Default Design</vt:lpstr>
      <vt:lpstr>Diapositive 1</vt:lpstr>
      <vt:lpstr>Diapositive 2</vt:lpstr>
      <vt:lpstr>Diapositive 3</vt:lpstr>
      <vt:lpstr>Outline</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SPArse Modeling software (SPAMS)</vt:lpstr>
    </vt:vector>
  </TitlesOfParts>
  <Company>Dell Computer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Jean Ponce</dc:creator>
  <cp:lastModifiedBy>Jean Ponce</cp:lastModifiedBy>
  <cp:revision>3209</cp:revision>
  <dcterms:created xsi:type="dcterms:W3CDTF">2009-08-05T11:58:19Z</dcterms:created>
  <dcterms:modified xsi:type="dcterms:W3CDTF">2009-10-06T16:34:03Z</dcterms:modified>
</cp:coreProperties>
</file>