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87" r:id="rId1"/>
  </p:sldMasterIdLst>
  <p:notesMasterIdLst>
    <p:notesMasterId r:id="rId35"/>
  </p:notesMasterIdLst>
  <p:sldIdLst>
    <p:sldId id="283" r:id="rId2"/>
    <p:sldId id="261" r:id="rId3"/>
    <p:sldId id="262" r:id="rId4"/>
    <p:sldId id="263" r:id="rId5"/>
    <p:sldId id="264" r:id="rId6"/>
    <p:sldId id="308" r:id="rId7"/>
    <p:sldId id="265" r:id="rId8"/>
    <p:sldId id="266" r:id="rId9"/>
    <p:sldId id="289" r:id="rId10"/>
    <p:sldId id="290" r:id="rId11"/>
    <p:sldId id="291" r:id="rId12"/>
    <p:sldId id="292" r:id="rId13"/>
    <p:sldId id="303" r:id="rId14"/>
    <p:sldId id="300" r:id="rId15"/>
    <p:sldId id="305" r:id="rId16"/>
    <p:sldId id="278" r:id="rId17"/>
    <p:sldId id="298" r:id="rId18"/>
    <p:sldId id="306" r:id="rId19"/>
    <p:sldId id="285" r:id="rId20"/>
    <p:sldId id="286" r:id="rId21"/>
    <p:sldId id="297" r:id="rId22"/>
    <p:sldId id="307" r:id="rId23"/>
    <p:sldId id="281" r:id="rId24"/>
    <p:sldId id="302" r:id="rId25"/>
    <p:sldId id="288" r:id="rId26"/>
    <p:sldId id="304" r:id="rId27"/>
    <p:sldId id="293" r:id="rId28"/>
    <p:sldId id="294" r:id="rId29"/>
    <p:sldId id="295" r:id="rId30"/>
    <p:sldId id="273" r:id="rId31"/>
    <p:sldId id="296" r:id="rId32"/>
    <p:sldId id="299" r:id="rId33"/>
    <p:sldId id="301" r:id="rId34"/>
  </p:sldIdLst>
  <p:sldSz cx="10080625" cy="7559675"/>
  <p:notesSz cx="7559675" cy="10691813"/>
  <p:defaultTextStyle>
    <a:defPPr>
      <a:defRPr lang="en-GB"/>
    </a:defPPr>
    <a:lvl1pPr algn="l" defTabSz="44917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pitchFamily="-110" charset="0"/>
        <a:ea typeface="Arial" pitchFamily="-110" charset="0"/>
        <a:cs typeface="Arial" pitchFamily="-110" charset="0"/>
      </a:defRPr>
    </a:lvl1pPr>
    <a:lvl2pPr marL="742796" indent="-285692" algn="l" defTabSz="44917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pitchFamily="-110" charset="0"/>
        <a:ea typeface="Arial" pitchFamily="-110" charset="0"/>
        <a:cs typeface="Arial" pitchFamily="-110" charset="0"/>
      </a:defRPr>
    </a:lvl2pPr>
    <a:lvl3pPr marL="1142762" indent="-228552" algn="l" defTabSz="44917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599868" indent="-228552" algn="l" defTabSz="44917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pitchFamily="-110" charset="0"/>
        <a:ea typeface="Arial" pitchFamily="-110" charset="0"/>
        <a:cs typeface="Arial" pitchFamily="-110" charset="0"/>
      </a:defRPr>
    </a:lvl4pPr>
    <a:lvl5pPr marL="2056973" indent="-228552" algn="l" defTabSz="449170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bg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5526" algn="l" defTabSz="457105" rtl="0" eaLnBrk="1" latinLnBrk="0" hangingPunct="1">
      <a:defRPr kern="1200">
        <a:solidFill>
          <a:schemeClr val="bg1"/>
        </a:solidFill>
        <a:latin typeface="Arial" pitchFamily="-110" charset="0"/>
        <a:ea typeface="Arial" pitchFamily="-110" charset="0"/>
        <a:cs typeface="Arial" pitchFamily="-110" charset="0"/>
      </a:defRPr>
    </a:lvl6pPr>
    <a:lvl7pPr marL="2742632" algn="l" defTabSz="457105" rtl="0" eaLnBrk="1" latinLnBrk="0" hangingPunct="1">
      <a:defRPr kern="1200">
        <a:solidFill>
          <a:schemeClr val="bg1"/>
        </a:solidFill>
        <a:latin typeface="Arial" pitchFamily="-110" charset="0"/>
        <a:ea typeface="Arial" pitchFamily="-110" charset="0"/>
        <a:cs typeface="Arial" pitchFamily="-110" charset="0"/>
      </a:defRPr>
    </a:lvl7pPr>
    <a:lvl8pPr marL="3199737" algn="l" defTabSz="457105" rtl="0" eaLnBrk="1" latinLnBrk="0" hangingPunct="1">
      <a:defRPr kern="1200">
        <a:solidFill>
          <a:schemeClr val="bg1"/>
        </a:solidFill>
        <a:latin typeface="Arial" pitchFamily="-110" charset="0"/>
        <a:ea typeface="Arial" pitchFamily="-110" charset="0"/>
        <a:cs typeface="Arial" pitchFamily="-110" charset="0"/>
      </a:defRPr>
    </a:lvl8pPr>
    <a:lvl9pPr marL="3656842" algn="l" defTabSz="457105" rtl="0" eaLnBrk="1" latinLnBrk="0" hangingPunct="1">
      <a:defRPr kern="1200">
        <a:solidFill>
          <a:schemeClr val="bg1"/>
        </a:solidFill>
        <a:latin typeface="Arial" pitchFamily="-110" charset="0"/>
        <a:ea typeface="Arial" pitchFamily="-110" charset="0"/>
        <a:cs typeface="Arial" pitchFamily="-11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5" autoAdjust="0"/>
    <p:restoredTop sz="93724" autoAdjust="0"/>
  </p:normalViewPr>
  <p:slideViewPr>
    <p:cSldViewPr>
      <p:cViewPr varScale="1">
        <p:scale>
          <a:sx n="132" d="100"/>
          <a:sy n="132" d="100"/>
        </p:scale>
        <p:origin x="-40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-110" charset="0"/>
              </a:defRPr>
            </a:lvl1pPr>
          </a:lstStyle>
          <a:p>
            <a:fld id="{C1A8EBA1-7E10-D649-802B-850631870D89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6" charset="0"/>
        <a:ea typeface="ＭＳ Ｐゴシック" pitchFamily="-110" charset="-128"/>
        <a:cs typeface="+mn-cs"/>
      </a:defRPr>
    </a:lvl2pPr>
    <a:lvl3pPr marL="1142762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6" charset="0"/>
        <a:ea typeface="ＭＳ Ｐゴシック" pitchFamily="-110" charset="-128"/>
        <a:cs typeface="+mn-cs"/>
      </a:defRPr>
    </a:lvl3pPr>
    <a:lvl4pPr marL="1599868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6" charset="0"/>
        <a:ea typeface="ＭＳ Ｐゴシック" pitchFamily="-110" charset="-128"/>
        <a:cs typeface="+mn-cs"/>
      </a:defRPr>
    </a:lvl4pPr>
    <a:lvl5pPr marL="2056973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pitchFamily="16" charset="0"/>
        <a:ea typeface="ＭＳ Ｐゴシック" pitchFamily="-110" charset="-128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6E3888-7E15-9C4F-93ED-BF66A7E58020}" type="slidenum">
              <a:rPr lang="fr-FR"/>
              <a:pPr/>
              <a:t>2</a:t>
            </a:fld>
            <a:endParaRPr lang="fr-F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6E3888-7E15-9C4F-93ED-BF66A7E58020}" type="slidenum">
              <a:rPr lang="fr-FR"/>
              <a:pPr/>
              <a:t>22</a:t>
            </a:fld>
            <a:endParaRPr lang="fr-F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  <a:ln/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110" charset="0"/>
              </a:rPr>
              <a:t>Resultats d’inpainting sur une image de 12MP grace a l’algorithme stochastique de Julien soumis a ICML-09.</a:t>
            </a:r>
            <a:endParaRPr lang="fr-FR">
              <a:latin typeface="Times New Roman" pitchFamily="-110" charset="0"/>
            </a:endParaRPr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A8B19-CDC7-474E-B616-63CE1FF52433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6E3888-7E15-9C4F-93ED-BF66A7E58020}" type="slidenum">
              <a:rPr lang="fr-FR"/>
              <a:pPr/>
              <a:t>3</a:t>
            </a:fld>
            <a:endParaRPr lang="fr-F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6E3888-7E15-9C4F-93ED-BF66A7E58020}" type="slidenum">
              <a:rPr lang="fr-FR"/>
              <a:pPr/>
              <a:t>4</a:t>
            </a:fld>
            <a:endParaRPr lang="fr-F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6E3888-7E15-9C4F-93ED-BF66A7E58020}" type="slidenum">
              <a:rPr lang="fr-FR"/>
              <a:pPr/>
              <a:t>5</a:t>
            </a:fld>
            <a:endParaRPr lang="fr-F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6E3888-7E15-9C4F-93ED-BF66A7E58020}" type="slidenum">
              <a:rPr lang="fr-FR"/>
              <a:pPr/>
              <a:t>6</a:t>
            </a:fld>
            <a:endParaRPr lang="fr-F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6E3888-7E15-9C4F-93ED-BF66A7E58020}" type="slidenum">
              <a:rPr lang="fr-FR"/>
              <a:pPr/>
              <a:t>7</a:t>
            </a:fld>
            <a:endParaRPr lang="fr-F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6E3888-7E15-9C4F-93ED-BF66A7E58020}" type="slidenum">
              <a:rPr lang="fr-FR"/>
              <a:pPr/>
              <a:t>15</a:t>
            </a:fld>
            <a:endParaRPr lang="fr-F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00CA6-296F-EE4E-8AFE-D0728143F3BA}" type="slidenum">
              <a:rPr lang="en-US"/>
              <a:pPr/>
              <a:t>16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5112" cy="40084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6E3888-7E15-9C4F-93ED-BF66A7E58020}" type="slidenum">
              <a:rPr lang="fr-FR"/>
              <a:pPr/>
              <a:t>18</a:t>
            </a:fld>
            <a:endParaRPr lang="fr-F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B417-1140-E049-807A-6B6DFD11603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50397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google.com/site/smileinparis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3112" y="1112837"/>
            <a:ext cx="8568531" cy="162043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MGA </a:t>
            </a:r>
            <a:br>
              <a:rPr lang="fr-FR" dirty="0" smtClean="0"/>
            </a:br>
            <a:r>
              <a:rPr lang="fr-FR" dirty="0" smtClean="0"/>
              <a:t>Modèles Graphiques et Applications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Francis Bach, Equipe SIERRA</a:t>
            </a:r>
          </a:p>
          <a:p>
            <a:r>
              <a:rPr lang="fr-FR" dirty="0" smtClean="0"/>
              <a:t>INRIA – Ecole Normale Supérieure</a:t>
            </a:r>
          </a:p>
          <a:p>
            <a:r>
              <a:rPr lang="fr-FR" dirty="0" smtClean="0"/>
              <a:t>12 janvier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50337"/>
            <a:ext cx="9072563" cy="1259946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Analyse</a:t>
            </a:r>
            <a:r>
              <a:rPr lang="en-US" sz="2400" dirty="0" smtClean="0">
                <a:solidFill>
                  <a:srgbClr val="000000"/>
                </a:solidFill>
              </a:rPr>
              <a:t> en </a:t>
            </a:r>
            <a:r>
              <a:rPr lang="en-US" sz="2400" dirty="0" err="1" smtClean="0">
                <a:solidFill>
                  <a:srgbClr val="000000"/>
                </a:solidFill>
              </a:rPr>
              <a:t>composantes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principales</a:t>
            </a:r>
            <a:r>
              <a:rPr lang="en-US" sz="2400" dirty="0" smtClean="0">
                <a:solidFill>
                  <a:srgbClr val="000000"/>
                </a:solidFill>
              </a:rPr>
              <a:t> (ACP) </a:t>
            </a:r>
            <a:r>
              <a:rPr lang="en-US" sz="2400" dirty="0" err="1" smtClean="0">
                <a:solidFill>
                  <a:srgbClr val="000000"/>
                </a:solidFill>
              </a:rPr>
              <a:t>structur</a:t>
            </a:r>
            <a:r>
              <a:rPr lang="fr-FR" sz="2400" dirty="0" err="1" smtClean="0">
                <a:solidFill>
                  <a:srgbClr val="000000"/>
                </a:solidFill>
              </a:rPr>
              <a:t>é</a:t>
            </a:r>
            <a:r>
              <a:rPr lang="en-US" sz="2400" dirty="0" err="1" smtClean="0">
                <a:solidFill>
                  <a:srgbClr val="000000"/>
                </a:solidFill>
              </a:rPr>
              <a:t>es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Jenatton</a:t>
            </a:r>
            <a:r>
              <a:rPr lang="en-US" sz="2400" dirty="0" smtClean="0">
                <a:solidFill>
                  <a:srgbClr val="000000"/>
                </a:solidFill>
              </a:rPr>
              <a:t> et al., 2009)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dictionary_raw_green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9649" r="-79649"/>
              <a:stretch>
                <a:fillRect/>
              </a:stretch>
            </p:blipFill>
          </mc:Choice>
          <mc:Fallback>
            <p:blipFill>
              <a:blip r:embed="rId3"/>
              <a:srcRect l="-79649" r="-79649"/>
              <a:stretch>
                <a:fillRect/>
              </a:stretch>
            </p:blipFill>
          </mc:Fallback>
        </mc:AlternateContent>
        <p:spPr>
          <a:xfrm>
            <a:off x="-1589088" y="1493837"/>
            <a:ext cx="9072563" cy="4989036"/>
          </a:xfrm>
        </p:spPr>
      </p:pic>
      <p:pic>
        <p:nvPicPr>
          <p:cNvPr id="5" name="Picture 4" descr="dictionary_NMF_without_gree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73712" y="1493837"/>
            <a:ext cx="3505200" cy="497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4712" y="6904037"/>
            <a:ext cx="1274057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Visages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9112" y="6904037"/>
            <a:ext cx="851315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NMF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Analyse</a:t>
            </a:r>
            <a:r>
              <a:rPr lang="en-US" sz="4000" dirty="0" smtClean="0"/>
              <a:t> en </a:t>
            </a:r>
            <a:r>
              <a:rPr lang="en-US" sz="4000" dirty="0" err="1" smtClean="0"/>
              <a:t>composantes</a:t>
            </a:r>
            <a:r>
              <a:rPr lang="en-US" sz="4000" dirty="0" smtClean="0"/>
              <a:t> </a:t>
            </a:r>
            <a:r>
              <a:rPr lang="en-US" sz="4000" dirty="0" err="1" smtClean="0"/>
              <a:t>principales</a:t>
            </a:r>
            <a:r>
              <a:rPr lang="en-US" sz="4000" dirty="0" smtClean="0"/>
              <a:t> (ACP) </a:t>
            </a:r>
            <a:r>
              <a:rPr lang="en-US" sz="4000" dirty="0" err="1" smtClean="0"/>
              <a:t>structur</a:t>
            </a:r>
            <a:r>
              <a:rPr lang="fr-FR" sz="4000" dirty="0" err="1" smtClean="0"/>
              <a:t>é</a:t>
            </a:r>
            <a:r>
              <a:rPr lang="en-US" sz="4000" dirty="0" err="1" smtClean="0"/>
              <a:t>es</a:t>
            </a:r>
            <a:r>
              <a:rPr lang="en-US" sz="4000" dirty="0" smtClean="0"/>
              <a:t> (</a:t>
            </a:r>
            <a:r>
              <a:rPr lang="en-US" sz="4000" dirty="0" err="1" smtClean="0"/>
              <a:t>Jenatton</a:t>
            </a:r>
            <a:r>
              <a:rPr lang="en-US" sz="4000" dirty="0" smtClean="0"/>
              <a:t> et al., 2009)</a:t>
            </a:r>
            <a:endParaRPr lang="en-US" sz="4000" dirty="0"/>
          </a:p>
        </p:txBody>
      </p:sp>
      <p:pic>
        <p:nvPicPr>
          <p:cNvPr id="4" name="Content Placeholder 3" descr="dictionary_SPCA_without_green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508" r="-78508"/>
              <a:stretch>
                <a:fillRect/>
              </a:stretch>
            </p:blipFill>
          </mc:Choice>
          <mc:Fallback>
            <p:blipFill>
              <a:blip r:embed="rId3"/>
              <a:srcRect l="-78508" r="-78508"/>
              <a:stretch>
                <a:fillRect/>
              </a:stretch>
            </p:blipFill>
          </mc:Fallback>
        </mc:AlternateContent>
        <p:spPr>
          <a:xfrm>
            <a:off x="-1589088" y="1646237"/>
            <a:ext cx="9072563" cy="4989036"/>
          </a:xfrm>
        </p:spPr>
      </p:pic>
      <p:pic>
        <p:nvPicPr>
          <p:cNvPr id="5" name="Picture 4" descr="dictionary_SSPCA_without_gree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73712" y="1646237"/>
            <a:ext cx="3505200" cy="497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312" y="6904037"/>
            <a:ext cx="1906892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ACP sparse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312" y="6904037"/>
            <a:ext cx="2419653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ACP </a:t>
            </a:r>
            <a:r>
              <a:rPr lang="en-US" sz="2400" b="1" dirty="0" err="1" smtClean="0">
                <a:solidFill>
                  <a:srgbClr val="000000"/>
                </a:solidFill>
              </a:rPr>
              <a:t>structur</a:t>
            </a:r>
            <a:r>
              <a:rPr lang="fr-FR" sz="2400" dirty="0" err="1" smtClean="0">
                <a:solidFill>
                  <a:srgbClr val="000000"/>
                </a:solidFill>
              </a:rPr>
              <a:t>é</a:t>
            </a:r>
            <a:r>
              <a:rPr lang="en-US" sz="2400" b="1" dirty="0" err="1" smtClean="0">
                <a:solidFill>
                  <a:srgbClr val="000000"/>
                </a:solidFill>
              </a:rPr>
              <a:t>e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Analyse</a:t>
            </a:r>
            <a:r>
              <a:rPr lang="en-US" sz="4000" dirty="0" smtClean="0"/>
              <a:t> en </a:t>
            </a:r>
            <a:r>
              <a:rPr lang="en-US" sz="4000" dirty="0" err="1" smtClean="0"/>
              <a:t>composantes</a:t>
            </a:r>
            <a:r>
              <a:rPr lang="en-US" sz="4000" dirty="0" smtClean="0"/>
              <a:t> </a:t>
            </a:r>
            <a:r>
              <a:rPr lang="en-US" sz="4000" dirty="0" err="1" smtClean="0"/>
              <a:t>principales</a:t>
            </a:r>
            <a:r>
              <a:rPr lang="en-US" sz="4000" dirty="0" smtClean="0"/>
              <a:t> (ACP) </a:t>
            </a:r>
            <a:r>
              <a:rPr lang="en-US" sz="4000" dirty="0" err="1" smtClean="0"/>
              <a:t>structur</a:t>
            </a:r>
            <a:r>
              <a:rPr lang="fr-FR" sz="4000" dirty="0" err="1" smtClean="0"/>
              <a:t>é</a:t>
            </a:r>
            <a:r>
              <a:rPr lang="en-US" sz="4000" dirty="0" err="1" smtClean="0"/>
              <a:t>es</a:t>
            </a:r>
            <a:r>
              <a:rPr lang="en-US" sz="4000" dirty="0" smtClean="0"/>
              <a:t> (</a:t>
            </a:r>
            <a:r>
              <a:rPr lang="en-US" sz="4000" dirty="0" err="1" smtClean="0"/>
              <a:t>Jenatton</a:t>
            </a:r>
            <a:r>
              <a:rPr lang="en-US" sz="4000" dirty="0" smtClean="0"/>
              <a:t> et al., 2009)</a:t>
            </a:r>
            <a:endParaRPr lang="en-US" sz="4000" dirty="0"/>
          </a:p>
        </p:txBody>
      </p:sp>
      <p:pic>
        <p:nvPicPr>
          <p:cNvPr id="4" name="Content Placeholder 3" descr="dictionary_SPCA_green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508" r="-78508"/>
              <a:stretch>
                <a:fillRect/>
              </a:stretch>
            </p:blipFill>
          </mc:Choice>
          <mc:Fallback>
            <p:blipFill>
              <a:blip r:embed="rId3"/>
              <a:srcRect l="-78508" r="-78508"/>
              <a:stretch>
                <a:fillRect/>
              </a:stretch>
            </p:blipFill>
          </mc:Fallback>
        </mc:AlternateContent>
        <p:spPr>
          <a:xfrm>
            <a:off x="-1589088" y="1646237"/>
            <a:ext cx="9072563" cy="4989036"/>
          </a:xfrm>
        </p:spPr>
      </p:pic>
      <p:pic>
        <p:nvPicPr>
          <p:cNvPr id="5" name="Picture 4" descr="dictionary_SSPCA_gree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73712" y="1646237"/>
            <a:ext cx="3505200" cy="497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312" y="6904037"/>
            <a:ext cx="1906892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ACP sparse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312" y="6904037"/>
            <a:ext cx="2419653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ACP </a:t>
            </a:r>
            <a:r>
              <a:rPr lang="en-US" sz="2400" b="1" dirty="0" err="1" smtClean="0">
                <a:solidFill>
                  <a:srgbClr val="000000"/>
                </a:solidFill>
              </a:rPr>
              <a:t>structur</a:t>
            </a:r>
            <a:r>
              <a:rPr lang="fr-FR" sz="2400" dirty="0" err="1" smtClean="0">
                <a:solidFill>
                  <a:srgbClr val="000000"/>
                </a:solidFill>
              </a:rPr>
              <a:t>é</a:t>
            </a:r>
            <a:r>
              <a:rPr lang="en-US" sz="2400" b="1" dirty="0" err="1" smtClean="0">
                <a:solidFill>
                  <a:srgbClr val="000000"/>
                </a:solidFill>
              </a:rPr>
              <a:t>e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Fast</a:t>
            </a:r>
            <a:r>
              <a:rPr lang="fr-FR" sz="3200" dirty="0"/>
              <a:t> </a:t>
            </a:r>
            <a:r>
              <a:rPr lang="fr-FR" sz="3200" dirty="0" err="1"/>
              <a:t>detection</a:t>
            </a:r>
            <a:r>
              <a:rPr lang="fr-FR" sz="3200" dirty="0"/>
              <a:t> of multiple </a:t>
            </a:r>
            <a:r>
              <a:rPr lang="fr-FR" sz="3200" dirty="0" err="1"/>
              <a:t>change-points</a:t>
            </a:r>
            <a:r>
              <a:rPr lang="fr-FR" sz="3200" dirty="0"/>
              <a:t> in multiple </a:t>
            </a:r>
            <a:r>
              <a:rPr lang="fr-FR" sz="3200" dirty="0" err="1" smtClean="0"/>
              <a:t>signals</a:t>
            </a:r>
            <a:r>
              <a:rPr lang="fr-FR" sz="3200" dirty="0" smtClean="0"/>
              <a:t> (</a:t>
            </a:r>
            <a:r>
              <a:rPr lang="fr-FR" sz="3200" dirty="0"/>
              <a:t>K. </a:t>
            </a:r>
            <a:r>
              <a:rPr lang="fr-FR" sz="3200" dirty="0" err="1"/>
              <a:t>Bleakley</a:t>
            </a:r>
            <a:r>
              <a:rPr lang="fr-FR" sz="3200" dirty="0"/>
              <a:t> and </a:t>
            </a:r>
            <a:r>
              <a:rPr lang="fr-FR" sz="3200" dirty="0" smtClean="0"/>
              <a:t>J.-P. </a:t>
            </a:r>
            <a:r>
              <a:rPr lang="fr-FR" sz="3200" dirty="0"/>
              <a:t>Vert, </a:t>
            </a:r>
            <a:r>
              <a:rPr lang="fr-FR" sz="3200" i="1" dirty="0"/>
              <a:t>NIPS 2010</a:t>
            </a:r>
            <a:r>
              <a:rPr lang="fr-FR" sz="3200" dirty="0"/>
              <a:t>)</a:t>
            </a:r>
          </a:p>
        </p:txBody>
      </p:sp>
      <p:pic>
        <p:nvPicPr>
          <p:cNvPr id="5" name="Image 4" descr="eq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80" y="1417638"/>
            <a:ext cx="8906532" cy="1382604"/>
          </a:xfrm>
          <a:prstGeom prst="rect">
            <a:avLst/>
          </a:prstGeom>
        </p:spPr>
      </p:pic>
      <p:pic>
        <p:nvPicPr>
          <p:cNvPr id="6" name="Image 5" descr="fig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7" y="2941637"/>
            <a:ext cx="5143504" cy="3899911"/>
          </a:xfrm>
          <a:prstGeom prst="rect">
            <a:avLst/>
          </a:prstGeom>
        </p:spPr>
      </p:pic>
      <p:pic>
        <p:nvPicPr>
          <p:cNvPr id="7" name="Image 6" descr="fig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912" y="3322637"/>
            <a:ext cx="4128557" cy="2757757"/>
          </a:xfrm>
          <a:prstGeom prst="rect">
            <a:avLst/>
          </a:prstGeom>
        </p:spPr>
      </p:pic>
      <p:pic>
        <p:nvPicPr>
          <p:cNvPr id="8" name="Image 7" descr="fig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512" y="3017837"/>
            <a:ext cx="4462029" cy="30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Metastasis prediction from microarray data (Jacob et al., 2009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112" y="5303837"/>
            <a:ext cx="5116513" cy="2255838"/>
          </a:xfrm>
        </p:spPr>
        <p:txBody>
          <a:bodyPr>
            <a:normAutofit/>
          </a:bodyPr>
          <a:lstStyle/>
          <a:p>
            <a:r>
              <a:rPr lang="en-US" sz="2800" dirty="0"/>
              <a:t>Biological pathways</a:t>
            </a:r>
            <a:endParaRPr lang="en-US" sz="2800" dirty="0" smtClean="0"/>
          </a:p>
          <a:p>
            <a:r>
              <a:rPr lang="en-US" sz="2800" dirty="0" smtClean="0"/>
              <a:t>Dedicated </a:t>
            </a:r>
            <a:r>
              <a:rPr lang="en-US" sz="2800" dirty="0" err="1"/>
              <a:t>sparsity</a:t>
            </a:r>
            <a:r>
              <a:rPr lang="en-US" sz="2800" dirty="0"/>
              <a:t>-inducing norm </a:t>
            </a:r>
            <a:r>
              <a:rPr lang="en-US" sz="2800" dirty="0" smtClean="0"/>
              <a:t>for better </a:t>
            </a:r>
            <a:r>
              <a:rPr lang="en-US" sz="2800" dirty="0"/>
              <a:t>interpretability and prediction</a:t>
            </a:r>
          </a:p>
        </p:txBody>
      </p:sp>
      <p:pic>
        <p:nvPicPr>
          <p:cNvPr id="4" name="Picture 3" descr="cance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9712" y="1646237"/>
            <a:ext cx="5040312" cy="3157642"/>
          </a:xfrm>
          <a:prstGeom prst="rect">
            <a:avLst/>
          </a:prstGeom>
        </p:spPr>
      </p:pic>
      <p:pic>
        <p:nvPicPr>
          <p:cNvPr id="5" name="Picture 4" descr="arr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5912" y="4922837"/>
            <a:ext cx="4597400" cy="1676400"/>
          </a:xfrm>
          <a:prstGeom prst="rect">
            <a:avLst/>
          </a:prstGeom>
        </p:spPr>
      </p:pic>
      <p:pic>
        <p:nvPicPr>
          <p:cNvPr id="6" name="Picture 5" descr="3group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78512" y="1722437"/>
            <a:ext cx="3273177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44512" y="81491"/>
            <a:ext cx="9072563" cy="1259946"/>
          </a:xfrm>
        </p:spPr>
        <p:txBody>
          <a:bodyPr>
            <a:normAutofit/>
          </a:bodyPr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8312" y="1417637"/>
            <a:ext cx="9612313" cy="5486400"/>
          </a:xfrm>
        </p:spPr>
        <p:txBody>
          <a:bodyPr>
            <a:noAutofit/>
          </a:bodyPr>
          <a:lstStyle/>
          <a:p>
            <a:r>
              <a:rPr lang="fr-FR" sz="3200" dirty="0" smtClean="0"/>
              <a:t>Méthodologiques</a:t>
            </a:r>
          </a:p>
          <a:p>
            <a:pPr lvl="1"/>
            <a:r>
              <a:rPr lang="fr-FR" sz="2600" dirty="0" smtClean="0"/>
              <a:t>Parcimonie (</a:t>
            </a:r>
            <a:r>
              <a:rPr lang="fr-FR" sz="2600" dirty="0" err="1" smtClean="0"/>
              <a:t>structur</a:t>
            </a:r>
            <a:r>
              <a:rPr lang="en-GB" sz="2800" kern="0" dirty="0" err="1" smtClean="0"/>
              <a:t>é</a:t>
            </a:r>
            <a:r>
              <a:rPr lang="fr-FR" sz="2600" dirty="0" smtClean="0"/>
              <a:t>e) et optimisation convexe</a:t>
            </a:r>
          </a:p>
          <a:p>
            <a:pPr lvl="1"/>
            <a:r>
              <a:rPr lang="fr-FR" sz="2600" b="1" dirty="0" smtClean="0">
                <a:solidFill>
                  <a:srgbClr val="FF0000"/>
                </a:solidFill>
              </a:rPr>
              <a:t>Segmentation</a:t>
            </a:r>
          </a:p>
          <a:p>
            <a:pPr lvl="1"/>
            <a:r>
              <a:rPr lang="fr-FR" sz="2600" dirty="0" smtClean="0"/>
              <a:t>Appareillage de graphes</a:t>
            </a:r>
          </a:p>
          <a:p>
            <a:pPr lvl="1"/>
            <a:r>
              <a:rPr lang="fr-FR" sz="2600" dirty="0" smtClean="0"/>
              <a:t>Apprentissage en ligne</a:t>
            </a:r>
          </a:p>
          <a:p>
            <a:r>
              <a:rPr lang="fr-FR" sz="3200" dirty="0" smtClean="0"/>
              <a:t>Bioinformatique</a:t>
            </a:r>
          </a:p>
          <a:p>
            <a:pPr lvl="1"/>
            <a:r>
              <a:rPr lang="fr-FR" sz="2600" dirty="0" smtClean="0"/>
              <a:t>Alignement de graphes de protéines, </a:t>
            </a:r>
            <a:r>
              <a:rPr lang="fr-FR" sz="2600" dirty="0" err="1" smtClean="0"/>
              <a:t>prediction</a:t>
            </a:r>
            <a:r>
              <a:rPr lang="fr-FR" sz="2600" dirty="0" smtClean="0"/>
              <a:t> (puces ADN)</a:t>
            </a:r>
          </a:p>
          <a:p>
            <a:r>
              <a:rPr lang="fr-FR" sz="3200" dirty="0" smtClean="0"/>
              <a:t>Vision</a:t>
            </a:r>
          </a:p>
          <a:p>
            <a:pPr lvl="1"/>
            <a:r>
              <a:rPr lang="fr-FR" sz="2600" dirty="0" smtClean="0"/>
              <a:t>Segmentation / </a:t>
            </a:r>
            <a:r>
              <a:rPr lang="fr-FR" sz="2600" dirty="0" err="1" smtClean="0"/>
              <a:t>débruitage</a:t>
            </a:r>
            <a:r>
              <a:rPr lang="fr-FR" sz="2600" dirty="0" smtClean="0"/>
              <a:t> / reconnaissance</a:t>
            </a:r>
          </a:p>
          <a:p>
            <a:r>
              <a:rPr lang="fr-FR" sz="3200" dirty="0" smtClean="0"/>
              <a:t>Texte</a:t>
            </a:r>
          </a:p>
          <a:p>
            <a:pPr lvl="1"/>
            <a:r>
              <a:rPr lang="fr-FR" sz="2600" dirty="0" smtClean="0"/>
              <a:t>Traitement automatique du langage, « </a:t>
            </a:r>
            <a:r>
              <a:rPr lang="fr-FR" sz="2600" dirty="0" err="1" smtClean="0"/>
              <a:t>Topic</a:t>
            </a:r>
            <a:r>
              <a:rPr lang="fr-FR" sz="2600" dirty="0" smtClean="0"/>
              <a:t> </a:t>
            </a:r>
            <a:r>
              <a:rPr lang="fr-FR" sz="2600" dirty="0" err="1" smtClean="0"/>
              <a:t>models</a:t>
            </a:r>
            <a:r>
              <a:rPr lang="fr-FR" sz="2600" dirty="0" smtClean="0"/>
              <a:t> »</a:t>
            </a:r>
          </a:p>
          <a:p>
            <a:pPr>
              <a:buNone/>
            </a:pPr>
            <a:endParaRPr lang="fr-FR" sz="2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03837" y="71747"/>
            <a:ext cx="6208752" cy="15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67" tIns="50383" rIns="100767" bIns="50383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Interactive segmentation</a:t>
            </a:r>
          </a:p>
          <a:p>
            <a:pPr algn="ctr" eaLnBrk="0" hangingPunct="0"/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transductive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learning</a:t>
            </a:r>
          </a:p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Duchenne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Audibert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Ponce,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Kériven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Ségonne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CVPR’08)</a:t>
            </a:r>
          </a:p>
        </p:txBody>
      </p:sp>
      <p:pic>
        <p:nvPicPr>
          <p:cNvPr id="40963" name="Picture 3" descr="shematransducversusindu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1810" y="2402647"/>
            <a:ext cx="4100505" cy="340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inal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2321" y="1942417"/>
            <a:ext cx="3326956" cy="42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51574" y="6460724"/>
            <a:ext cx="7857987" cy="1014957"/>
            <a:chOff x="667" y="3692"/>
            <a:chExt cx="4490" cy="580"/>
          </a:xfrm>
          <a:solidFill>
            <a:schemeClr val="bg1"/>
          </a:solidFill>
        </p:grpSpPr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7" y="3692"/>
              <a:ext cx="4490" cy="5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5003" y="3924"/>
              <a:ext cx="106" cy="2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98437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Co-segmentation (</a:t>
            </a:r>
            <a:r>
              <a:rPr lang="en-US" dirty="0" err="1" smtClean="0"/>
              <a:t>Joulin</a:t>
            </a:r>
            <a:r>
              <a:rPr lang="en-US" dirty="0" smtClean="0"/>
              <a:t> et al., 2010)</a:t>
            </a:r>
            <a:endParaRPr lang="en-US" dirty="0"/>
          </a:p>
        </p:txBody>
      </p:sp>
      <p:pic>
        <p:nvPicPr>
          <p:cNvPr id="4" name="Picture 3" descr="seg_vs_coseg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0602" y="1189037"/>
            <a:ext cx="974065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44512" y="81491"/>
            <a:ext cx="9072563" cy="1259946"/>
          </a:xfrm>
        </p:spPr>
        <p:txBody>
          <a:bodyPr>
            <a:normAutofit/>
          </a:bodyPr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8312" y="1417637"/>
            <a:ext cx="9612313" cy="5486400"/>
          </a:xfrm>
        </p:spPr>
        <p:txBody>
          <a:bodyPr>
            <a:noAutofit/>
          </a:bodyPr>
          <a:lstStyle/>
          <a:p>
            <a:r>
              <a:rPr lang="fr-FR" sz="3200" dirty="0" smtClean="0"/>
              <a:t>Méthodologiques</a:t>
            </a:r>
          </a:p>
          <a:p>
            <a:pPr lvl="1"/>
            <a:r>
              <a:rPr lang="fr-FR" sz="2600" dirty="0" smtClean="0"/>
              <a:t>Parcimonie (</a:t>
            </a:r>
            <a:r>
              <a:rPr lang="fr-FR" sz="2600" dirty="0" err="1" smtClean="0"/>
              <a:t>structur</a:t>
            </a:r>
            <a:r>
              <a:rPr lang="en-GB" sz="2800" kern="0" dirty="0" err="1" smtClean="0"/>
              <a:t>é</a:t>
            </a:r>
            <a:r>
              <a:rPr lang="fr-FR" sz="2600" dirty="0" smtClean="0"/>
              <a:t>e) et optimisation convexe</a:t>
            </a:r>
          </a:p>
          <a:p>
            <a:pPr lvl="1"/>
            <a:r>
              <a:rPr lang="fr-FR" sz="2600" dirty="0" smtClean="0">
                <a:solidFill>
                  <a:srgbClr val="000000"/>
                </a:solidFill>
              </a:rPr>
              <a:t>Segmentation</a:t>
            </a:r>
          </a:p>
          <a:p>
            <a:pPr lvl="1"/>
            <a:r>
              <a:rPr lang="fr-FR" sz="2600" b="1" dirty="0" smtClean="0">
                <a:solidFill>
                  <a:srgbClr val="FF0000"/>
                </a:solidFill>
              </a:rPr>
              <a:t>Appareillage de graphes</a:t>
            </a:r>
          </a:p>
          <a:p>
            <a:pPr lvl="1"/>
            <a:r>
              <a:rPr lang="fr-FR" sz="2600" dirty="0" smtClean="0"/>
              <a:t>Apprentissage en ligne</a:t>
            </a:r>
          </a:p>
          <a:p>
            <a:r>
              <a:rPr lang="fr-FR" sz="3200" dirty="0" smtClean="0"/>
              <a:t>Bioinformatique</a:t>
            </a:r>
          </a:p>
          <a:p>
            <a:pPr lvl="1"/>
            <a:r>
              <a:rPr lang="fr-FR" sz="2600" dirty="0" smtClean="0"/>
              <a:t>Alignement de graphes de protéines, </a:t>
            </a:r>
            <a:r>
              <a:rPr lang="fr-FR" sz="2600" dirty="0" err="1" smtClean="0"/>
              <a:t>prediction</a:t>
            </a:r>
            <a:r>
              <a:rPr lang="fr-FR" sz="2600" dirty="0" smtClean="0"/>
              <a:t> (puces ADN)</a:t>
            </a:r>
          </a:p>
          <a:p>
            <a:r>
              <a:rPr lang="fr-FR" sz="3200" dirty="0" smtClean="0"/>
              <a:t>Vision</a:t>
            </a:r>
          </a:p>
          <a:p>
            <a:pPr lvl="1"/>
            <a:r>
              <a:rPr lang="fr-FR" sz="2600" dirty="0" smtClean="0"/>
              <a:t>Segmentation / </a:t>
            </a:r>
            <a:r>
              <a:rPr lang="fr-FR" sz="2600" dirty="0" err="1" smtClean="0"/>
              <a:t>débruitage</a:t>
            </a:r>
            <a:r>
              <a:rPr lang="fr-FR" sz="2600" dirty="0" smtClean="0"/>
              <a:t> / reconnaissance</a:t>
            </a:r>
          </a:p>
          <a:p>
            <a:r>
              <a:rPr lang="fr-FR" sz="3200" dirty="0" smtClean="0"/>
              <a:t>Texte</a:t>
            </a:r>
          </a:p>
          <a:p>
            <a:pPr lvl="1"/>
            <a:r>
              <a:rPr lang="fr-FR" sz="2600" dirty="0" smtClean="0"/>
              <a:t>Traitement automatique du langage, « </a:t>
            </a:r>
            <a:r>
              <a:rPr lang="fr-FR" sz="2600" dirty="0" err="1" smtClean="0"/>
              <a:t>Topic</a:t>
            </a:r>
            <a:r>
              <a:rPr lang="fr-FR" sz="2600" dirty="0" smtClean="0"/>
              <a:t> </a:t>
            </a:r>
            <a:r>
              <a:rPr lang="fr-FR" sz="2600" dirty="0" err="1" smtClean="0"/>
              <a:t>models</a:t>
            </a:r>
            <a:r>
              <a:rPr lang="fr-FR" sz="2600" dirty="0" smtClean="0"/>
              <a:t> »</a:t>
            </a:r>
          </a:p>
          <a:p>
            <a:pPr>
              <a:buNone/>
            </a:pPr>
            <a:endParaRPr lang="fr-FR" sz="2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4202" y="1477949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207" tIns="51588" rIns="99207" bIns="51588" numCol="1" anchor="t" anchorCtr="0" compatLnSpc="1">
            <a:prstTxWarp prst="textNoShape">
              <a:avLst/>
            </a:prstTxWarp>
          </a:bodyPr>
          <a:lstStyle/>
          <a:p>
            <a:pPr marL="372730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r>
              <a:rPr lang="en-GB" sz="2600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Contexte</a:t>
            </a:r>
            <a:r>
              <a:rPr lang="en-GB" sz="26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marL="876701" lvl="1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r>
              <a:rPr lang="fr-FR" sz="2600" dirty="0" smtClean="0">
                <a:solidFill>
                  <a:schemeClr val="tx1"/>
                </a:solidFill>
              </a:rPr>
              <a:t>une </a:t>
            </a:r>
            <a:r>
              <a:rPr lang="fr-FR" sz="2600" dirty="0">
                <a:solidFill>
                  <a:schemeClr val="tx1"/>
                </a:solidFill>
              </a:rPr>
              <a:t>image </a:t>
            </a:r>
            <a:r>
              <a:rPr lang="fr-FR" sz="2600" dirty="0" smtClean="0">
                <a:solidFill>
                  <a:schemeClr val="tx1"/>
                </a:solidFill>
              </a:rPr>
              <a:t>de l’objet + une image test où l’objet est recherché</a:t>
            </a:r>
          </a:p>
          <a:p>
            <a:pPr marL="876701" lvl="1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r>
              <a:rPr lang="fr-FR" sz="2600" dirty="0" smtClean="0">
                <a:solidFill>
                  <a:schemeClr val="tx1"/>
                </a:solidFill>
              </a:rPr>
              <a:t>Représentation d’une image = </a:t>
            </a:r>
            <a:r>
              <a:rPr lang="fr-FR" sz="2600" dirty="0">
                <a:solidFill>
                  <a:schemeClr val="tx1"/>
                </a:solidFill>
              </a:rPr>
              <a:t>un </a:t>
            </a:r>
            <a:r>
              <a:rPr lang="fr-FR" sz="2600" dirty="0" smtClean="0">
                <a:solidFill>
                  <a:schemeClr val="tx1"/>
                </a:solidFill>
              </a:rPr>
              <a:t>graphe de </a:t>
            </a:r>
            <a:r>
              <a:rPr lang="fr-FR" sz="2600" dirty="0">
                <a:solidFill>
                  <a:schemeClr val="tx1"/>
                </a:solidFill>
              </a:rPr>
              <a:t>points d’intérêts 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876701" lvl="1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r>
              <a:rPr lang="fr-FR" sz="2600" dirty="0" smtClean="0">
                <a:solidFill>
                  <a:schemeClr val="tx1"/>
                </a:solidFill>
              </a:rPr>
              <a:t>Reconnaître un objet dans une image = mettre en correspondance un sous-graphe de l’image test avec le graphe de l’image de l’objet</a:t>
            </a:r>
            <a:endParaRPr lang="fr-FR" sz="2600" dirty="0">
              <a:solidFill>
                <a:schemeClr val="tx1"/>
              </a:solidFill>
            </a:endParaRPr>
          </a:p>
          <a:p>
            <a:pPr marL="876701" lvl="1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endParaRPr lang="fr-FR" sz="2600" dirty="0" smtClean="0">
              <a:solidFill>
                <a:schemeClr val="tx1"/>
              </a:solidFill>
            </a:endParaRPr>
          </a:p>
          <a:p>
            <a:pPr marL="876701" lvl="1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endParaRPr lang="fr-FR" sz="2600" dirty="0">
              <a:solidFill>
                <a:schemeClr val="tx1"/>
              </a:solidFill>
            </a:endParaRP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515435" y="1"/>
            <a:ext cx="9994869" cy="1417439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900" dirty="0" smtClean="0">
                <a:solidFill>
                  <a:schemeClr val="tx1"/>
                </a:solidFill>
              </a:rPr>
              <a:t>Reconnaissance d’objets</a:t>
            </a:r>
          </a:p>
          <a:p>
            <a:pPr lvl="0" algn="ctr">
              <a:spcBef>
                <a:spcPct val="0"/>
              </a:spcBef>
            </a:pPr>
            <a:r>
              <a:rPr lang="fr-FR" sz="3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(Ok et al., </a:t>
            </a:r>
            <a:r>
              <a:rPr lang="fr-FR" sz="3700" dirty="0">
                <a:solidFill>
                  <a:schemeClr val="tx1"/>
                </a:solidFill>
              </a:rPr>
              <a:t>à paraître</a:t>
            </a:r>
            <a:r>
              <a:rPr lang="fr-FR" sz="3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fr-FR" sz="3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71541" y="7152555"/>
            <a:ext cx="5785463" cy="369544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Un exemple de reconnaissance d’un objet déformable!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jean-yves\Home\David\Papers\TeX Docs\cvpr2011\matches1-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0925" y="5100016"/>
            <a:ext cx="5581835" cy="2092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Partenaires du projet MGA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Projet « Blanc » démarré en mai 2008</a:t>
            </a:r>
          </a:p>
          <a:p>
            <a:r>
              <a:rPr lang="fr-FR" dirty="0" smtClean="0"/>
              <a:t>Né d’une collaboration « </a:t>
            </a:r>
            <a:r>
              <a:rPr lang="fr-FR" dirty="0" err="1" smtClean="0"/>
              <a:t>Paristech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INRIA – Ecole Normale Supérieure (F. Bach)</a:t>
            </a:r>
          </a:p>
          <a:p>
            <a:pPr lvl="1"/>
            <a:r>
              <a:rPr lang="fr-FR" dirty="0" smtClean="0"/>
              <a:t>Ecole des Mines de Paris (J.-P. Vert)</a:t>
            </a:r>
          </a:p>
          <a:p>
            <a:pPr lvl="1"/>
            <a:r>
              <a:rPr lang="fr-FR" dirty="0" smtClean="0"/>
              <a:t>Ecole des Ponts et Chaussées (J.-Y. </a:t>
            </a:r>
            <a:r>
              <a:rPr lang="fr-FR" dirty="0" err="1" smtClean="0"/>
              <a:t>Audibert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Télécom </a:t>
            </a:r>
            <a:r>
              <a:rPr lang="fr-FR" dirty="0" err="1" smtClean="0"/>
              <a:t>Paristech</a:t>
            </a:r>
            <a:r>
              <a:rPr lang="fr-FR" dirty="0" smtClean="0"/>
              <a:t> (O. </a:t>
            </a:r>
            <a:r>
              <a:rPr lang="fr-FR" dirty="0" err="1" smtClean="0"/>
              <a:t>Cappé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4818" y="1863189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207" tIns="51588" rIns="99207" bIns="51588" numCol="1" anchor="t" anchorCtr="0" compatLnSpc="1">
            <a:prstTxWarp prst="textNoShape">
              <a:avLst/>
            </a:prstTxWarp>
          </a:bodyPr>
          <a:lstStyle/>
          <a:p>
            <a:pPr marL="372730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r>
              <a:rPr lang="fr-FR" sz="2600" dirty="0" smtClean="0">
                <a:solidFill>
                  <a:schemeClr val="tx1"/>
                </a:solidFill>
              </a:rPr>
              <a:t>Méthode: rechercher par un parcours aléatoire d’arbres le sous-graphe vérifiant des contraintes de cohérence affine dans la lignée de Duchenne et al. (2009)</a:t>
            </a:r>
          </a:p>
          <a:p>
            <a:pPr marL="372730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r>
              <a:rPr lang="fr-FR" sz="2600" dirty="0" smtClean="0">
                <a:solidFill>
                  <a:schemeClr val="tx1"/>
                </a:solidFill>
              </a:rPr>
              <a:t>Avantages: excellents résultats (état de l’art) + passage à l’échelle </a:t>
            </a:r>
            <a:r>
              <a:rPr lang="fr-FR" sz="1500" dirty="0" smtClean="0">
                <a:solidFill>
                  <a:schemeClr val="tx1"/>
                </a:solidFill>
              </a:rPr>
              <a:t>(gère efficacement des milliers de points d’intérêt et les ambiguïtés d’appariements)</a:t>
            </a:r>
          </a:p>
          <a:p>
            <a:pPr marL="372730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r>
              <a:rPr lang="fr-FR" sz="26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Travail en cours: utilisation de cette méthode de </a:t>
            </a:r>
            <a:r>
              <a:rPr lang="fr-FR" sz="2600" dirty="0" smtClean="0">
                <a:solidFill>
                  <a:schemeClr val="tx1"/>
                </a:solidFill>
              </a:rPr>
              <a:t>mise </a:t>
            </a:r>
            <a:r>
              <a:rPr lang="fr-FR" sz="2600" dirty="0">
                <a:solidFill>
                  <a:schemeClr val="tx1"/>
                </a:solidFill>
              </a:rPr>
              <a:t>en correspondance </a:t>
            </a:r>
            <a:r>
              <a:rPr lang="fr-FR" sz="2600" dirty="0" smtClean="0">
                <a:solidFill>
                  <a:schemeClr val="tx1"/>
                </a:solidFill>
              </a:rPr>
              <a:t>d’images pour calibrer un ensemble d’images et faire de la reconstruction 3D d’une scène</a:t>
            </a:r>
          </a:p>
          <a:p>
            <a:pPr marL="372730" indent="-372730" defTabSz="503972">
              <a:spcBef>
                <a:spcPts val="661"/>
              </a:spcBef>
              <a:buFont typeface="Arial" pitchFamily="-110" charset="0"/>
              <a:buChar char="•"/>
              <a:tabLst>
                <a:tab pos="500472" algn="l"/>
                <a:tab pos="1004443" algn="l"/>
                <a:tab pos="1508415" algn="l"/>
                <a:tab pos="2012386" algn="l"/>
                <a:tab pos="2516358" algn="l"/>
                <a:tab pos="3020330" algn="l"/>
                <a:tab pos="3524301" algn="l"/>
                <a:tab pos="4028273" algn="l"/>
                <a:tab pos="4532244" algn="l"/>
                <a:tab pos="5036216" algn="l"/>
                <a:tab pos="5540187" algn="l"/>
                <a:tab pos="6044159" algn="l"/>
                <a:tab pos="6548130" algn="l"/>
                <a:tab pos="7052102" algn="l"/>
                <a:tab pos="7556074" algn="l"/>
                <a:tab pos="8060045" algn="l"/>
                <a:tab pos="8564017" algn="l"/>
                <a:tab pos="9067988" algn="l"/>
                <a:tab pos="9571960" algn="l"/>
                <a:tab pos="10075931" algn="l"/>
              </a:tabLst>
              <a:defRPr/>
            </a:pPr>
            <a:endParaRPr lang="fr-FR" sz="2600" dirty="0">
              <a:solidFill>
                <a:schemeClr val="tx1"/>
              </a:solidFill>
            </a:endParaRP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544512" y="198437"/>
            <a:ext cx="9994869" cy="1417439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900" dirty="0" smtClean="0">
                <a:solidFill>
                  <a:schemeClr val="tx1"/>
                </a:solidFill>
              </a:rPr>
              <a:t>Reconnaissance d’objets</a:t>
            </a:r>
          </a:p>
          <a:p>
            <a:pPr lvl="0" algn="ctr">
              <a:spcBef>
                <a:spcPct val="0"/>
              </a:spcBef>
            </a:pPr>
            <a:r>
              <a:rPr lang="fr-FR" sz="37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(Ok et al., à paraître)</a:t>
            </a:r>
            <a:endParaRPr lang="fr-FR" sz="3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jean-yves\Home\David\Papers\TeX Docs\GraphMatchingNIPS2010\illustrations\Chateau\matches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00" y="5355710"/>
            <a:ext cx="4868875" cy="1825636"/>
          </a:xfrm>
          <a:prstGeom prst="rect">
            <a:avLst/>
          </a:prstGeom>
          <a:noFill/>
        </p:spPr>
      </p:pic>
      <p:pic>
        <p:nvPicPr>
          <p:cNvPr id="8" name="Picture 5" descr="C:\Users\jean-yves\Home\David\Papers\TeX Docs\cvpr2011\kellogs-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65" y="5355710"/>
            <a:ext cx="4611428" cy="182563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913535" y="7220293"/>
            <a:ext cx="3737989" cy="36954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Un exemple de détection manqué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" y="7220293"/>
            <a:ext cx="5220417" cy="369544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Appariements =&gt; calibration et reconstruction 3D 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Alignements</a:t>
            </a:r>
            <a:r>
              <a:rPr lang="en-US" dirty="0" smtClean="0"/>
              <a:t> de </a:t>
            </a:r>
            <a:r>
              <a:rPr lang="en-US" dirty="0" err="1" smtClean="0"/>
              <a:t>graphes</a:t>
            </a:r>
            <a:r>
              <a:rPr lang="en-US" dirty="0" smtClean="0"/>
              <a:t> multiples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Zaslavskyi</a:t>
            </a:r>
            <a:r>
              <a:rPr lang="en-US" dirty="0" smtClean="0"/>
              <a:t> et al., 2010)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Alignements</a:t>
            </a:r>
            <a:r>
              <a:rPr lang="en-US" dirty="0" smtClean="0"/>
              <a:t> exacts </a:t>
            </a:r>
            <a:r>
              <a:rPr lang="en-US" dirty="0" err="1" smtClean="0"/>
              <a:t>souvent</a:t>
            </a:r>
            <a:r>
              <a:rPr lang="en-US" dirty="0" smtClean="0"/>
              <a:t> </a:t>
            </a:r>
            <a:r>
              <a:rPr lang="en-US" dirty="0" err="1" smtClean="0"/>
              <a:t>impossibles</a:t>
            </a:r>
            <a:endParaRPr lang="en-US" dirty="0" smtClean="0"/>
          </a:p>
          <a:p>
            <a:pPr lvl="1"/>
            <a:r>
              <a:rPr lang="en-US" dirty="0" smtClean="0"/>
              <a:t>Segmentation et </a:t>
            </a:r>
            <a:r>
              <a:rPr lang="en-US" dirty="0" err="1" smtClean="0"/>
              <a:t>alignements</a:t>
            </a:r>
            <a:r>
              <a:rPr lang="en-US" dirty="0" smtClean="0"/>
              <a:t> </a:t>
            </a:r>
            <a:r>
              <a:rPr lang="en-US" dirty="0" err="1" smtClean="0"/>
              <a:t>simultanes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2" y="3246437"/>
            <a:ext cx="9613323" cy="404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44512" y="81491"/>
            <a:ext cx="9072563" cy="1259946"/>
          </a:xfrm>
        </p:spPr>
        <p:txBody>
          <a:bodyPr>
            <a:normAutofit/>
          </a:bodyPr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8312" y="1417637"/>
            <a:ext cx="9612313" cy="5486400"/>
          </a:xfrm>
        </p:spPr>
        <p:txBody>
          <a:bodyPr>
            <a:noAutofit/>
          </a:bodyPr>
          <a:lstStyle/>
          <a:p>
            <a:r>
              <a:rPr lang="fr-FR" sz="3200" dirty="0" smtClean="0"/>
              <a:t>Méthodologiques</a:t>
            </a:r>
          </a:p>
          <a:p>
            <a:pPr lvl="1"/>
            <a:r>
              <a:rPr lang="fr-FR" sz="2600" dirty="0" smtClean="0"/>
              <a:t>Parcimonie (</a:t>
            </a:r>
            <a:r>
              <a:rPr lang="fr-FR" sz="2600" dirty="0" err="1" smtClean="0"/>
              <a:t>structur</a:t>
            </a:r>
            <a:r>
              <a:rPr lang="en-GB" sz="2800" kern="0" dirty="0" err="1" smtClean="0"/>
              <a:t>é</a:t>
            </a:r>
            <a:r>
              <a:rPr lang="fr-FR" sz="2600" dirty="0" smtClean="0"/>
              <a:t>e) et optimisation convexe</a:t>
            </a:r>
          </a:p>
          <a:p>
            <a:pPr lvl="1"/>
            <a:r>
              <a:rPr lang="fr-FR" sz="2600" dirty="0" smtClean="0">
                <a:solidFill>
                  <a:srgbClr val="000000"/>
                </a:solidFill>
              </a:rPr>
              <a:t>Segmentation</a:t>
            </a:r>
          </a:p>
          <a:p>
            <a:pPr lvl="1"/>
            <a:r>
              <a:rPr lang="fr-FR" sz="2600" dirty="0" smtClean="0"/>
              <a:t>Appareillage de graphes</a:t>
            </a:r>
          </a:p>
          <a:p>
            <a:pPr lvl="1"/>
            <a:r>
              <a:rPr lang="fr-FR" sz="2600" b="1" dirty="0" smtClean="0">
                <a:solidFill>
                  <a:srgbClr val="FF0000"/>
                </a:solidFill>
              </a:rPr>
              <a:t>Apprentissage en ligne</a:t>
            </a:r>
          </a:p>
          <a:p>
            <a:r>
              <a:rPr lang="fr-FR" sz="3200" dirty="0" smtClean="0"/>
              <a:t>Bioinformatique</a:t>
            </a:r>
          </a:p>
          <a:p>
            <a:pPr lvl="1"/>
            <a:r>
              <a:rPr lang="fr-FR" sz="2600" dirty="0" smtClean="0"/>
              <a:t>Alignement de graphes de protéines, </a:t>
            </a:r>
            <a:r>
              <a:rPr lang="fr-FR" sz="2600" dirty="0" err="1" smtClean="0"/>
              <a:t>prediction</a:t>
            </a:r>
            <a:r>
              <a:rPr lang="fr-FR" sz="2600" dirty="0" smtClean="0"/>
              <a:t> (puces ADN)</a:t>
            </a:r>
          </a:p>
          <a:p>
            <a:r>
              <a:rPr lang="fr-FR" sz="3200" dirty="0" smtClean="0"/>
              <a:t>Vision</a:t>
            </a:r>
          </a:p>
          <a:p>
            <a:pPr lvl="1"/>
            <a:r>
              <a:rPr lang="fr-FR" sz="2600" dirty="0" smtClean="0"/>
              <a:t>Segmentation / </a:t>
            </a:r>
            <a:r>
              <a:rPr lang="fr-FR" sz="2600" dirty="0" err="1" smtClean="0"/>
              <a:t>débruitage</a:t>
            </a:r>
            <a:r>
              <a:rPr lang="fr-FR" sz="2600" dirty="0" smtClean="0"/>
              <a:t> / reconnaissance</a:t>
            </a:r>
          </a:p>
          <a:p>
            <a:r>
              <a:rPr lang="fr-FR" sz="3200" dirty="0" smtClean="0"/>
              <a:t>Texte</a:t>
            </a:r>
          </a:p>
          <a:p>
            <a:pPr lvl="1"/>
            <a:r>
              <a:rPr lang="fr-FR" sz="2600" dirty="0" smtClean="0"/>
              <a:t>Traitement automatique du langage, « </a:t>
            </a:r>
            <a:r>
              <a:rPr lang="fr-FR" sz="2600" dirty="0" err="1" smtClean="0"/>
              <a:t>Topic</a:t>
            </a:r>
            <a:r>
              <a:rPr lang="fr-FR" sz="2600" dirty="0" smtClean="0"/>
              <a:t> </a:t>
            </a:r>
            <a:r>
              <a:rPr lang="fr-FR" sz="2600" dirty="0" err="1" smtClean="0"/>
              <a:t>models</a:t>
            </a:r>
            <a:r>
              <a:rPr lang="fr-FR" sz="2600" dirty="0" smtClean="0"/>
              <a:t> »</a:t>
            </a:r>
          </a:p>
          <a:p>
            <a:pPr>
              <a:buNone/>
            </a:pPr>
            <a:endParaRPr lang="fr-FR" sz="2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Modèles graphiques conditionnelles (CRF) pour séquences (</a:t>
            </a:r>
            <a:r>
              <a:rPr lang="fr-FR" sz="3600" dirty="0" err="1"/>
              <a:t>Sokolovska</a:t>
            </a:r>
            <a:r>
              <a:rPr lang="fr-FR" sz="3600" dirty="0"/>
              <a:t> et al, 2009)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5913" y="1798639"/>
            <a:ext cx="9220200" cy="186757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Les </a:t>
            </a:r>
            <a:r>
              <a:rPr lang="fr-FR" sz="2400" b="1" dirty="0" smtClean="0">
                <a:solidFill>
                  <a:schemeClr val="tx1"/>
                </a:solidFill>
              </a:rPr>
              <a:t>CRF (</a:t>
            </a:r>
            <a:r>
              <a:rPr lang="fr-FR" sz="2400" b="1" dirty="0" err="1" smtClean="0">
                <a:solidFill>
                  <a:schemeClr val="tx1"/>
                </a:solidFill>
              </a:rPr>
              <a:t>Conditional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Random</a:t>
            </a:r>
            <a:r>
              <a:rPr lang="fr-FR" sz="2400" b="1" dirty="0" smtClean="0">
                <a:solidFill>
                  <a:schemeClr val="tx1"/>
                </a:solidFill>
              </a:rPr>
              <a:t> Fields) </a:t>
            </a:r>
            <a:r>
              <a:rPr lang="fr-FR" sz="2400" dirty="0" smtClean="0">
                <a:solidFill>
                  <a:schemeClr val="tx1"/>
                </a:solidFill>
              </a:rPr>
              <a:t>constituent une généralisation de la régression logistique très utilisée, notamment dans le domaine </a:t>
            </a:r>
            <a:r>
              <a:rPr lang="fr-FR" sz="2400" dirty="0" smtClean="0">
                <a:solidFill>
                  <a:srgbClr val="FF0000"/>
                </a:solidFill>
              </a:rPr>
              <a:t>du traitement automatique des langues (TAL)</a:t>
            </a:r>
            <a:r>
              <a:rPr lang="fr-FR" sz="2400" dirty="0" smtClean="0">
                <a:solidFill>
                  <a:schemeClr val="tx1"/>
                </a:solidFill>
              </a:rPr>
              <a:t>, pour l’apprentissage supervisé d'étiquetages de séquences.</a:t>
            </a: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8312" y="4313237"/>
            <a:ext cx="4267200" cy="133614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0000"/>
                </a:solidFill>
              </a:rPr>
              <a:t>Utilisation de la parcimonie pour r</a:t>
            </a:r>
            <a:r>
              <a:rPr lang="fr-FR" sz="2800" dirty="0" smtClean="0">
                <a:solidFill>
                  <a:schemeClr val="tx1"/>
                </a:solidFill>
              </a:rPr>
              <a:t>é</a:t>
            </a:r>
            <a:r>
              <a:rPr lang="fr-FR" sz="2800" dirty="0" smtClean="0">
                <a:solidFill>
                  <a:srgbClr val="000000"/>
                </a:solidFill>
              </a:rPr>
              <a:t>duire le temps de calcul</a:t>
            </a:r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12" y="3292482"/>
            <a:ext cx="5421313" cy="426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Modèles graphiques conditionnelles (CRF) </a:t>
            </a:r>
            <a:br>
              <a:rPr lang="fr-FR" sz="3600" dirty="0" smtClean="0"/>
            </a:br>
            <a:r>
              <a:rPr lang="fr-FR" sz="3600" dirty="0" smtClean="0"/>
              <a:t>pour séquences </a:t>
            </a:r>
            <a:br>
              <a:rPr lang="fr-FR" sz="3600" dirty="0" smtClean="0"/>
            </a:br>
            <a:r>
              <a:rPr lang="fr-FR" sz="3600" dirty="0" smtClean="0"/>
              <a:t>(</a:t>
            </a:r>
            <a:r>
              <a:rPr lang="fr-FR" sz="3600" dirty="0" err="1" smtClean="0"/>
              <a:t>Sokolovska</a:t>
            </a:r>
            <a:r>
              <a:rPr lang="fr-FR" sz="3600" dirty="0" smtClean="0"/>
              <a:t> et al, 2009, </a:t>
            </a:r>
            <a:r>
              <a:rPr lang="en-US" sz="3600" dirty="0" err="1" smtClean="0"/>
              <a:t>Lavergne</a:t>
            </a:r>
            <a:r>
              <a:rPr lang="en-US" sz="3600" dirty="0" smtClean="0"/>
              <a:t> et al., 2010</a:t>
            </a:r>
            <a:r>
              <a:rPr lang="fr-FR" sz="3600" dirty="0" smtClean="0"/>
              <a:t>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512" y="2103437"/>
            <a:ext cx="9072563" cy="498903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rogrammation</a:t>
            </a:r>
            <a:r>
              <a:rPr lang="en-US" dirty="0" smtClean="0"/>
              <a:t> en C++ des techniques </a:t>
            </a:r>
            <a:r>
              <a:rPr lang="en-US" dirty="0" err="1" smtClean="0"/>
              <a:t>développées</a:t>
            </a:r>
            <a:r>
              <a:rPr lang="en-US" dirty="0" smtClean="0"/>
              <a:t> au </a:t>
            </a:r>
            <a:r>
              <a:rPr lang="en-US" dirty="0" err="1" smtClean="0"/>
              <a:t>cours</a:t>
            </a:r>
            <a:r>
              <a:rPr lang="en-US" dirty="0" smtClean="0"/>
              <a:t> de la </a:t>
            </a:r>
            <a:r>
              <a:rPr lang="en-US" dirty="0" err="1" smtClean="0"/>
              <a:t>thèse</a:t>
            </a:r>
            <a:r>
              <a:rPr lang="en-US" dirty="0" smtClean="0"/>
              <a:t> de </a:t>
            </a:r>
            <a:r>
              <a:rPr lang="en-US" dirty="0" err="1" smtClean="0"/>
              <a:t>Nataliya</a:t>
            </a:r>
            <a:r>
              <a:rPr lang="en-US" dirty="0" smtClean="0"/>
              <a:t> </a:t>
            </a:r>
            <a:r>
              <a:rPr lang="en-US" dirty="0" err="1" smtClean="0"/>
              <a:t>Sokolovska</a:t>
            </a:r>
            <a:endParaRPr lang="en-US" dirty="0" smtClean="0"/>
          </a:p>
          <a:p>
            <a:r>
              <a:rPr lang="en-US" b="1" dirty="0" err="1" smtClean="0"/>
              <a:t>Outil</a:t>
            </a:r>
            <a:r>
              <a:rPr lang="en-US" b="1" dirty="0" smtClean="0"/>
              <a:t> wapiti </a:t>
            </a:r>
            <a:r>
              <a:rPr lang="en-US" dirty="0" smtClean="0"/>
              <a:t>(http://</a:t>
            </a:r>
            <a:r>
              <a:rPr lang="en-US" dirty="0" err="1" smtClean="0"/>
              <a:t>wapiti.limsi.fr</a:t>
            </a:r>
            <a:r>
              <a:rPr lang="en-US" dirty="0" smtClean="0"/>
              <a:t>/)</a:t>
            </a:r>
          </a:p>
          <a:p>
            <a:pPr lvl="1"/>
            <a:r>
              <a:rPr lang="en-US" dirty="0" smtClean="0"/>
              <a:t>plus </a:t>
            </a:r>
            <a:r>
              <a:rPr lang="en-US" dirty="0" err="1" smtClean="0"/>
              <a:t>complet</a:t>
            </a:r>
            <a:r>
              <a:rPr lang="en-US" dirty="0" smtClean="0"/>
              <a:t> et plus </a:t>
            </a:r>
            <a:r>
              <a:rPr lang="en-US" dirty="0" err="1" smtClean="0"/>
              <a:t>rapide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alternatives </a:t>
            </a:r>
            <a:r>
              <a:rPr lang="en-US" dirty="0" err="1" smtClean="0"/>
              <a:t>existantes</a:t>
            </a:r>
            <a:r>
              <a:rPr lang="en-US" dirty="0" smtClean="0"/>
              <a:t> (</a:t>
            </a:r>
            <a:r>
              <a:rPr lang="en-US" dirty="0" err="1" smtClean="0"/>
              <a:t>crf</a:t>
            </a:r>
            <a:r>
              <a:rPr lang="en-US" dirty="0" smtClean="0"/>
              <a:t>++, </a:t>
            </a:r>
            <a:r>
              <a:rPr lang="en-US" dirty="0" err="1" smtClean="0"/>
              <a:t>CRFsuite</a:t>
            </a:r>
            <a:r>
              <a:rPr lang="en-US" dirty="0" smtClean="0"/>
              <a:t>, </a:t>
            </a:r>
            <a:r>
              <a:rPr lang="en-US" dirty="0" err="1" smtClean="0"/>
              <a:t>sgd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Amélioration</a:t>
            </a:r>
            <a:r>
              <a:rPr lang="en-US" dirty="0" smtClean="0"/>
              <a:t> de </a:t>
            </a:r>
            <a:r>
              <a:rPr lang="en-US" dirty="0" err="1" smtClean="0"/>
              <a:t>l'état</a:t>
            </a:r>
            <a:r>
              <a:rPr lang="en-US" dirty="0" smtClean="0"/>
              <a:t> de </a:t>
            </a:r>
            <a:r>
              <a:rPr lang="en-US" dirty="0" err="1" smtClean="0"/>
              <a:t>l'art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tâche</a:t>
            </a:r>
            <a:r>
              <a:rPr lang="en-US" dirty="0" smtClean="0"/>
              <a:t> </a:t>
            </a:r>
            <a:r>
              <a:rPr lang="en-US" dirty="0" err="1" smtClean="0"/>
              <a:t>d'étiquetage</a:t>
            </a:r>
            <a:r>
              <a:rPr lang="en-US" dirty="0" smtClean="0"/>
              <a:t> grammatical (</a:t>
            </a:r>
            <a:r>
              <a:rPr lang="en-US" b="1" dirty="0" smtClean="0"/>
              <a:t>4 milliards </a:t>
            </a:r>
            <a:r>
              <a:rPr lang="en-US" dirty="0" smtClean="0"/>
              <a:t>de </a:t>
            </a:r>
            <a:r>
              <a:rPr lang="en-US" dirty="0" err="1" smtClean="0"/>
              <a:t>caractéristiques</a:t>
            </a:r>
            <a:r>
              <a:rPr lang="en-US" dirty="0" smtClean="0"/>
              <a:t> </a:t>
            </a:r>
            <a:r>
              <a:rPr lang="en-US" dirty="0" err="1" smtClean="0"/>
              <a:t>possibles</a:t>
            </a:r>
            <a:r>
              <a:rPr lang="en-US" dirty="0" smtClean="0"/>
              <a:t>, </a:t>
            </a:r>
            <a:r>
              <a:rPr lang="en-US" dirty="0" err="1" smtClean="0"/>
              <a:t>dont</a:t>
            </a:r>
            <a:r>
              <a:rPr lang="en-US" dirty="0" smtClean="0"/>
              <a:t> environ 4.10^5 actives après </a:t>
            </a:r>
            <a:r>
              <a:rPr lang="en-US" dirty="0" err="1" smtClean="0"/>
              <a:t>apprentissage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737"/>
            <a:ext cx="10080625" cy="125994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Algorithme</a:t>
            </a:r>
            <a:r>
              <a:rPr lang="en-US" sz="3600" dirty="0" smtClean="0"/>
              <a:t> EM (Expectation-Maximization) en </a:t>
            </a:r>
            <a:r>
              <a:rPr lang="en-US" sz="3600" dirty="0" err="1" smtClean="0"/>
              <a:t>ligne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Cappe</a:t>
            </a:r>
            <a:r>
              <a:rPr lang="en-US" sz="3600" dirty="0" smtClean="0"/>
              <a:t>, 2009, </a:t>
            </a:r>
            <a:r>
              <a:rPr lang="en-US" sz="3600" dirty="0" err="1" smtClean="0"/>
              <a:t>Cappe</a:t>
            </a:r>
            <a:r>
              <a:rPr lang="en-US" sz="3600" dirty="0" smtClean="0"/>
              <a:t> et </a:t>
            </a:r>
            <a:r>
              <a:rPr lang="en-US" sz="3600" dirty="0" err="1" smtClean="0"/>
              <a:t>Moulines</a:t>
            </a:r>
            <a:r>
              <a:rPr lang="en-US" sz="3600" dirty="0" smtClean="0"/>
              <a:t>, 2009)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Inférence</a:t>
            </a:r>
            <a:r>
              <a:rPr lang="en-US" sz="2800" dirty="0" smtClean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les </a:t>
            </a:r>
            <a:r>
              <a:rPr lang="en-US" sz="2800" dirty="0" err="1" smtClean="0"/>
              <a:t>modèles</a:t>
            </a:r>
            <a:r>
              <a:rPr lang="en-US" sz="2800" dirty="0" smtClean="0"/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données</a:t>
            </a:r>
            <a:r>
              <a:rPr lang="en-US" sz="2800" dirty="0" smtClean="0"/>
              <a:t> </a:t>
            </a:r>
            <a:r>
              <a:rPr lang="en-US" sz="2800" dirty="0" err="1" smtClean="0"/>
              <a:t>latentes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Version en </a:t>
            </a:r>
            <a:r>
              <a:rPr lang="en-US" sz="2800" b="1" dirty="0" err="1" smtClean="0">
                <a:solidFill>
                  <a:srgbClr val="FF0000"/>
                </a:solidFill>
              </a:rPr>
              <a:t>ligne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mise</a:t>
            </a:r>
            <a:r>
              <a:rPr lang="en-US" sz="2800" dirty="0" smtClean="0"/>
              <a:t> a jour </a:t>
            </a:r>
            <a:r>
              <a:rPr lang="en-US" sz="2800" dirty="0"/>
              <a:t>d</a:t>
            </a:r>
            <a:r>
              <a:rPr lang="en-US" sz="2800" dirty="0" smtClean="0"/>
              <a:t>es </a:t>
            </a:r>
            <a:r>
              <a:rPr lang="en-US" sz="2800" dirty="0" err="1" smtClean="0"/>
              <a:t>paramètres</a:t>
            </a:r>
            <a:r>
              <a:rPr lang="en-US" sz="2800" dirty="0" smtClean="0"/>
              <a:t> après </a:t>
            </a:r>
            <a:r>
              <a:rPr lang="en-US" sz="2800" dirty="0" err="1" smtClean="0"/>
              <a:t>chaque</a:t>
            </a:r>
            <a:r>
              <a:rPr lang="en-US" sz="2800" dirty="0" smtClean="0"/>
              <a:t> observation)</a:t>
            </a:r>
          </a:p>
          <a:p>
            <a:pPr lvl="1"/>
            <a:r>
              <a:rPr lang="en-US" sz="2400" dirty="0" err="1" smtClean="0"/>
              <a:t>conservant</a:t>
            </a:r>
            <a:r>
              <a:rPr lang="en-US" sz="2400" dirty="0" smtClean="0"/>
              <a:t> la </a:t>
            </a:r>
            <a:r>
              <a:rPr lang="en-US" sz="2400" dirty="0" err="1" smtClean="0"/>
              <a:t>simplicité</a:t>
            </a:r>
            <a:r>
              <a:rPr lang="en-US" sz="2400" dirty="0" smtClean="0"/>
              <a:t> de </a:t>
            </a:r>
            <a:r>
              <a:rPr lang="en-US" sz="2400" dirty="0" err="1" smtClean="0"/>
              <a:t>l'algorithme</a:t>
            </a:r>
            <a:r>
              <a:rPr lang="en-US" sz="2400" dirty="0" smtClean="0"/>
              <a:t> EM,</a:t>
            </a:r>
          </a:p>
          <a:p>
            <a:pPr lvl="1"/>
            <a:r>
              <a:rPr lang="en-US" sz="2400" dirty="0" err="1" smtClean="0"/>
              <a:t>garantissant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vitesse</a:t>
            </a:r>
            <a:r>
              <a:rPr lang="en-US" sz="2400" dirty="0" smtClean="0"/>
              <a:t> </a:t>
            </a:r>
            <a:r>
              <a:rPr lang="en-US" sz="2400" dirty="0" err="1" smtClean="0"/>
              <a:t>asymptotique</a:t>
            </a:r>
            <a:r>
              <a:rPr lang="en-US" sz="2400" dirty="0" smtClean="0"/>
              <a:t> de convergence </a:t>
            </a:r>
            <a:r>
              <a:rPr lang="en-US" sz="2400" dirty="0" err="1" smtClean="0"/>
              <a:t>optimale</a:t>
            </a:r>
            <a:r>
              <a:rPr lang="en-US" sz="2400" dirty="0" smtClean="0"/>
              <a:t> </a:t>
            </a:r>
          </a:p>
          <a:p>
            <a:r>
              <a:rPr lang="en-US" sz="2800" dirty="0" err="1"/>
              <a:t>U</a:t>
            </a:r>
            <a:r>
              <a:rPr lang="en-US" sz="2800" dirty="0" err="1" smtClean="0"/>
              <a:t>tilisable</a:t>
            </a:r>
            <a:r>
              <a:rPr lang="en-US" sz="2800" dirty="0" smtClean="0"/>
              <a:t> </a:t>
            </a:r>
            <a:r>
              <a:rPr lang="en-US" sz="2800" dirty="0" err="1" smtClean="0"/>
              <a:t>dès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la </a:t>
            </a:r>
            <a:r>
              <a:rPr lang="en-US" sz="2800" dirty="0" err="1" smtClean="0"/>
              <a:t>loi</a:t>
            </a:r>
            <a:r>
              <a:rPr lang="en-US" sz="2800" dirty="0" smtClean="0"/>
              <a:t> </a:t>
            </a:r>
            <a:r>
              <a:rPr lang="en-US" sz="2800" dirty="0" err="1" smtClean="0"/>
              <a:t>conditionnelle</a:t>
            </a:r>
            <a:r>
              <a:rPr lang="en-US" sz="2800" dirty="0" smtClean="0"/>
              <a:t> des </a:t>
            </a:r>
            <a:r>
              <a:rPr lang="en-US" sz="2800" dirty="0" err="1" smtClean="0"/>
              <a:t>données</a:t>
            </a:r>
            <a:r>
              <a:rPr lang="en-US" sz="2800" dirty="0" smtClean="0"/>
              <a:t> </a:t>
            </a:r>
            <a:r>
              <a:rPr lang="en-US" sz="2800" dirty="0" err="1" smtClean="0"/>
              <a:t>latentes</a:t>
            </a:r>
            <a:r>
              <a:rPr lang="en-US" sz="2800" dirty="0" smtClean="0"/>
              <a:t> </a:t>
            </a:r>
            <a:r>
              <a:rPr lang="en-US" sz="2800" dirty="0" err="1" smtClean="0"/>
              <a:t>peut</a:t>
            </a:r>
            <a:r>
              <a:rPr lang="en-US" sz="2800" dirty="0" smtClean="0"/>
              <a:t> </a:t>
            </a:r>
            <a:r>
              <a:rPr lang="en-US" sz="2800" dirty="0" err="1" smtClean="0"/>
              <a:t>être</a:t>
            </a:r>
            <a:r>
              <a:rPr lang="en-US" sz="2800" dirty="0"/>
              <a:t> </a:t>
            </a:r>
            <a:r>
              <a:rPr lang="en-US" sz="2800" dirty="0" err="1" smtClean="0"/>
              <a:t>déterminée</a:t>
            </a:r>
            <a:r>
              <a:rPr lang="en-US" sz="2800" dirty="0" smtClean="0"/>
              <a:t> </a:t>
            </a:r>
            <a:r>
              <a:rPr lang="en-US" sz="2800" dirty="0" err="1" smtClean="0"/>
              <a:t>explicitement</a:t>
            </a:r>
            <a:r>
              <a:rPr lang="en-US" sz="2800" dirty="0" smtClean="0"/>
              <a:t> (</a:t>
            </a:r>
            <a:r>
              <a:rPr lang="en-US" sz="2800" dirty="0" err="1" smtClean="0"/>
              <a:t>modèles</a:t>
            </a:r>
            <a:r>
              <a:rPr lang="en-US" sz="2800" dirty="0" smtClean="0"/>
              <a:t> de mélange, versions </a:t>
            </a:r>
            <a:r>
              <a:rPr lang="en-US" sz="2800" dirty="0" err="1" smtClean="0"/>
              <a:t>probabilistes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l’ACP</a:t>
            </a:r>
            <a:r>
              <a:rPr lang="en-US" sz="2800" dirty="0" smtClean="0"/>
              <a:t>, etc.)</a:t>
            </a: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Gros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jeux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données</a:t>
            </a:r>
            <a:r>
              <a:rPr lang="en-US" sz="2800" dirty="0" smtClean="0"/>
              <a:t>: plus </a:t>
            </a:r>
            <a:r>
              <a:rPr lang="en-US" sz="2800" dirty="0" err="1" smtClean="0"/>
              <a:t>rapide</a:t>
            </a:r>
            <a:r>
              <a:rPr lang="en-US" sz="2800" dirty="0" smtClean="0"/>
              <a:t> et plus </a:t>
            </a:r>
            <a:r>
              <a:rPr lang="en-US" sz="2800" dirty="0" err="1" smtClean="0"/>
              <a:t>robuste</a:t>
            </a:r>
            <a:endParaRPr lang="en-US" sz="2800" dirty="0" smtClean="0"/>
          </a:p>
          <a:p>
            <a:r>
              <a:rPr lang="en-US" sz="2800" dirty="0" err="1" smtClean="0"/>
              <a:t>Travaux</a:t>
            </a:r>
            <a:r>
              <a:rPr lang="en-US" sz="2800" dirty="0" smtClean="0"/>
              <a:t> en </a:t>
            </a:r>
            <a:r>
              <a:rPr lang="en-US" sz="2800" dirty="0" err="1" smtClean="0"/>
              <a:t>cours</a:t>
            </a:r>
            <a:r>
              <a:rPr lang="en-US" sz="2800" dirty="0" smtClean="0"/>
              <a:t> avec David </a:t>
            </a:r>
            <a:r>
              <a:rPr lang="en-US" sz="2800" dirty="0" err="1" smtClean="0"/>
              <a:t>Rodhe</a:t>
            </a:r>
            <a:r>
              <a:rPr lang="en-US" sz="2800" dirty="0" smtClean="0"/>
              <a:t> (</a:t>
            </a:r>
            <a:r>
              <a:rPr lang="en-US" sz="2800" dirty="0" err="1" smtClean="0"/>
              <a:t>postdoc</a:t>
            </a:r>
            <a:r>
              <a:rPr lang="en-US" sz="2800" dirty="0" smtClean="0"/>
              <a:t> MGA) </a:t>
            </a:r>
            <a:r>
              <a:rPr lang="en-US" sz="2800" dirty="0" err="1" smtClean="0"/>
              <a:t>sur</a:t>
            </a:r>
            <a:r>
              <a:rPr lang="en-US" sz="2800" dirty="0" smtClean="0"/>
              <a:t> les </a:t>
            </a:r>
            <a:r>
              <a:rPr lang="en-US" sz="2800" dirty="0" err="1" smtClean="0"/>
              <a:t>modèles</a:t>
            </a:r>
            <a:r>
              <a:rPr lang="en-US" sz="2800" dirty="0" smtClean="0"/>
              <a:t> de mélanges avec variable de mélange continue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8437"/>
            <a:ext cx="10080625" cy="1259946"/>
          </a:xfrm>
        </p:spPr>
        <p:txBody>
          <a:bodyPr>
            <a:noAutofit/>
          </a:bodyPr>
          <a:lstStyle/>
          <a:p>
            <a:r>
              <a:rPr lang="fr-FR" sz="3200" dirty="0" err="1"/>
              <a:t>ColorBayes</a:t>
            </a:r>
            <a:r>
              <a:rPr lang="fr-FR" sz="3200" dirty="0"/>
              <a:t>: </a:t>
            </a:r>
            <a:r>
              <a:rPr lang="fr-FR" sz="3200" dirty="0" err="1"/>
              <a:t>detection</a:t>
            </a:r>
            <a:r>
              <a:rPr lang="fr-FR" sz="3200" dirty="0"/>
              <a:t> of </a:t>
            </a:r>
            <a:r>
              <a:rPr lang="fr-FR" sz="3200" dirty="0" err="1"/>
              <a:t>nucleotide</a:t>
            </a:r>
            <a:r>
              <a:rPr lang="fr-FR" sz="3200" dirty="0"/>
              <a:t> mutations </a:t>
            </a:r>
            <a:r>
              <a:rPr lang="fr-FR" sz="3200" dirty="0" err="1"/>
              <a:t>from</a:t>
            </a:r>
            <a:r>
              <a:rPr lang="fr-FR" sz="3200" dirty="0"/>
              <a:t> SOLID </a:t>
            </a:r>
            <a:r>
              <a:rPr lang="fr-FR" sz="3200" dirty="0" err="1"/>
              <a:t>next-generation</a:t>
            </a:r>
            <a:r>
              <a:rPr lang="fr-FR" sz="3200" dirty="0"/>
              <a:t> </a:t>
            </a:r>
            <a:r>
              <a:rPr lang="fr-FR" sz="3200" dirty="0" err="1"/>
              <a:t>sequencing</a:t>
            </a:r>
            <a:r>
              <a:rPr lang="fr-FR" sz="3200" dirty="0"/>
              <a:t> data (Chiche, </a:t>
            </a:r>
            <a:r>
              <a:rPr lang="fr-FR" sz="3200" dirty="0" err="1"/>
              <a:t>Cappé</a:t>
            </a:r>
            <a:r>
              <a:rPr lang="fr-FR" sz="3200" dirty="0"/>
              <a:t>, Vert)</a:t>
            </a:r>
          </a:p>
        </p:txBody>
      </p:sp>
      <p:pic>
        <p:nvPicPr>
          <p:cNvPr id="4" name="Image 3" descr="fig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25" y="4802304"/>
            <a:ext cx="5105400" cy="2757371"/>
          </a:xfrm>
          <a:prstGeom prst="rect">
            <a:avLst/>
          </a:prstGeom>
        </p:spPr>
      </p:pic>
      <p:pic>
        <p:nvPicPr>
          <p:cNvPr id="5" name="Image 4" descr="fig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12" y="1646237"/>
            <a:ext cx="4648200" cy="1520441"/>
          </a:xfrm>
          <a:prstGeom prst="rect">
            <a:avLst/>
          </a:prstGeom>
        </p:spPr>
      </p:pic>
      <p:pic>
        <p:nvPicPr>
          <p:cNvPr id="6" name="Image 5" descr="fig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42" y="1393014"/>
            <a:ext cx="2006070" cy="20490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4512" y="3527849"/>
            <a:ext cx="8325687" cy="187703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- </a:t>
            </a:r>
            <a:r>
              <a:rPr lang="fr-FR" sz="2400" dirty="0" err="1" smtClean="0">
                <a:solidFill>
                  <a:schemeClr val="tx1"/>
                </a:solidFill>
              </a:rPr>
              <a:t>Sequencer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produces</a:t>
            </a:r>
            <a:r>
              <a:rPr lang="fr-FR" sz="2400" dirty="0" smtClean="0">
                <a:solidFill>
                  <a:schemeClr val="tx1"/>
                </a:solidFill>
              </a:rPr>
              <a:t> millions of short </a:t>
            </a:r>
            <a:r>
              <a:rPr lang="fr-FR" sz="2400" dirty="0" err="1" smtClean="0">
                <a:solidFill>
                  <a:schemeClr val="tx1"/>
                </a:solidFill>
              </a:rPr>
              <a:t>color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sequences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 Goal = </a:t>
            </a:r>
            <a:r>
              <a:rPr lang="fr-FR" sz="2400" dirty="0" err="1" smtClean="0">
                <a:solidFill>
                  <a:schemeClr val="tx1"/>
                </a:solidFill>
              </a:rPr>
              <a:t>reconstruct</a:t>
            </a:r>
            <a:r>
              <a:rPr lang="fr-FR" sz="2400" dirty="0" smtClean="0">
                <a:solidFill>
                  <a:schemeClr val="tx1"/>
                </a:solidFill>
              </a:rPr>
              <a:t> the </a:t>
            </a:r>
            <a:r>
              <a:rPr lang="fr-FR" sz="2400" dirty="0" err="1" smtClean="0">
                <a:solidFill>
                  <a:schemeClr val="tx1"/>
                </a:solidFill>
              </a:rPr>
              <a:t>genome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from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them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Graphical</a:t>
            </a:r>
            <a:r>
              <a:rPr lang="fr-FR" sz="2400" dirty="0" smtClean="0">
                <a:solidFill>
                  <a:schemeClr val="tx1"/>
                </a:solidFill>
              </a:rPr>
              <a:t> model to </a:t>
            </a:r>
            <a:r>
              <a:rPr lang="fr-FR" sz="2400" dirty="0" err="1" smtClean="0">
                <a:solidFill>
                  <a:schemeClr val="tx1"/>
                </a:solidFill>
              </a:rPr>
              <a:t>separate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genome</a:t>
            </a:r>
            <a:r>
              <a:rPr lang="fr-FR" sz="2400" dirty="0" smtClean="0">
                <a:solidFill>
                  <a:schemeClr val="tx1"/>
                </a:solidFill>
              </a:rPr>
              <a:t> mutations and </a:t>
            </a:r>
            <a:r>
              <a:rPr lang="fr-FR" sz="2400" dirty="0" err="1" smtClean="0">
                <a:solidFill>
                  <a:schemeClr val="tx1"/>
                </a:solidFill>
              </a:rPr>
              <a:t>sequencing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errors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</a:rPr>
              <a:t> Online EM estimation of </a:t>
            </a:r>
            <a:r>
              <a:rPr lang="fr-FR" sz="2400" dirty="0" err="1" smtClean="0">
                <a:solidFill>
                  <a:schemeClr val="tx1"/>
                </a:solidFill>
              </a:rPr>
              <a:t>parameters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Modèles de documents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Documents modélisés par le vecteur des comptes de mots</a:t>
            </a:r>
          </a:p>
          <a:p>
            <a:r>
              <a:rPr lang="fr-FR" dirty="0" smtClean="0"/>
              <a:t>“</a:t>
            </a:r>
            <a:r>
              <a:rPr lang="fr-FR" dirty="0" err="1" smtClean="0"/>
              <a:t>Topics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” probabilistes</a:t>
            </a:r>
          </a:p>
          <a:p>
            <a:pPr lvl="1"/>
            <a:r>
              <a:rPr lang="fr-FR" dirty="0" smtClean="0"/>
              <a:t>Latent Dirichlet allocation (</a:t>
            </a:r>
            <a:r>
              <a:rPr lang="fr-FR" dirty="0" err="1" smtClean="0"/>
              <a:t>Blei</a:t>
            </a:r>
            <a:r>
              <a:rPr lang="fr-FR" dirty="0" smtClean="0"/>
              <a:t> et al, 2003)</a:t>
            </a:r>
          </a:p>
          <a:p>
            <a:r>
              <a:rPr lang="fr-FR" dirty="0" smtClean="0"/>
              <a:t>Correspondent a une </a:t>
            </a:r>
            <a:r>
              <a:rPr lang="fr-FR" b="1" dirty="0" smtClean="0">
                <a:solidFill>
                  <a:srgbClr val="FF0000"/>
                </a:solidFill>
              </a:rPr>
              <a:t>factorisation structurée de matrices </a:t>
            </a:r>
            <a:r>
              <a:rPr lang="fr-FR" dirty="0" smtClean="0"/>
              <a:t>(i.e., multinomial PCA)</a:t>
            </a:r>
          </a:p>
          <a:p>
            <a:pPr lvl="1"/>
            <a:r>
              <a:rPr lang="fr-FR" dirty="0" smtClean="0"/>
              <a:t>Parcimonie structurée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2" y="0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NIPS abstracts (</a:t>
            </a:r>
            <a:r>
              <a:rPr lang="en-US" dirty="0" err="1" smtClean="0"/>
              <a:t>Jenatton</a:t>
            </a:r>
            <a:r>
              <a:rPr lang="en-US" dirty="0" smtClean="0"/>
              <a:t> et al, 2010)</a:t>
            </a:r>
            <a:endParaRPr lang="en-US" dirty="0"/>
          </a:p>
        </p:txBody>
      </p:sp>
      <p:pic>
        <p:nvPicPr>
          <p:cNvPr id="4" name="Content Placeholder 3" descr="topics_nips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5289" r="-35289"/>
              <a:stretch>
                <a:fillRect/>
              </a:stretch>
            </p:blipFill>
          </mc:Choice>
          <mc:Fallback>
            <p:blipFill>
              <a:blip r:embed="rId3"/>
              <a:srcRect l="-35289" r="-35289"/>
              <a:stretch>
                <a:fillRect/>
              </a:stretch>
            </p:blipFill>
          </mc:Fallback>
        </mc:AlternateContent>
        <p:spPr>
          <a:xfrm>
            <a:off x="-723227" y="1036637"/>
            <a:ext cx="11501286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/>
              <a:t>Online </a:t>
            </a:r>
            <a:r>
              <a:rPr lang="fr-FR" sz="4000" b="1" dirty="0" err="1" smtClean="0"/>
              <a:t>matrix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factorization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(</a:t>
            </a:r>
            <a:r>
              <a:rPr lang="fr-FR" sz="4000" dirty="0" err="1" smtClean="0"/>
              <a:t>Mairal</a:t>
            </a:r>
            <a:r>
              <a:rPr lang="fr-FR" sz="4000" dirty="0" smtClean="0"/>
              <a:t> et al, 2010, Hoffman et al, 2010)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Beaucoup de signaux à estimer</a:t>
            </a:r>
          </a:p>
          <a:p>
            <a:pPr lvl="1"/>
            <a:r>
              <a:rPr lang="fr-FR" dirty="0" smtClean="0"/>
              <a:t>Images</a:t>
            </a:r>
          </a:p>
          <a:p>
            <a:pPr lvl="1"/>
            <a:r>
              <a:rPr lang="fr-FR" dirty="0" smtClean="0"/>
              <a:t>Textes</a:t>
            </a:r>
          </a:p>
          <a:p>
            <a:r>
              <a:rPr lang="fr-FR" dirty="0" smtClean="0"/>
              <a:t>Algorithmes en ligne</a:t>
            </a:r>
          </a:p>
          <a:p>
            <a:pPr lvl="1"/>
            <a:r>
              <a:rPr lang="fr-FR" dirty="0" smtClean="0"/>
              <a:t>Une seule passe sur les données</a:t>
            </a:r>
          </a:p>
          <a:p>
            <a:pPr lvl="1"/>
            <a:r>
              <a:rPr lang="fr-FR" dirty="0" err="1" smtClean="0"/>
              <a:t>Débruiter</a:t>
            </a:r>
            <a:r>
              <a:rPr lang="fr-FR" dirty="0" smtClean="0"/>
              <a:t> une image de 12M pixels</a:t>
            </a:r>
          </a:p>
          <a:p>
            <a:pPr lvl="1"/>
            <a:r>
              <a:rPr lang="fr-FR" dirty="0" smtClean="0"/>
              <a:t>Analyser un corpus de 3.3M de documents (</a:t>
            </a:r>
            <a:r>
              <a:rPr lang="fr-FR" dirty="0" err="1" smtClean="0"/>
              <a:t>wikipedia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313" y="2103437"/>
            <a:ext cx="9612312" cy="45259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82" tIns="46790" rIns="89982" bIns="46790" numCol="1" anchor="t" anchorCtr="0" compatLnSpc="1">
            <a:prstTxWarp prst="textNoShape">
              <a:avLst/>
            </a:prstTxWarp>
          </a:bodyPr>
          <a:lstStyle/>
          <a:p>
            <a:pPr marL="338068" indent="-338068" defTabSz="457105" hangingPunct="1">
              <a:lnSpc>
                <a:spcPct val="100000"/>
              </a:lnSpc>
              <a:spcBef>
                <a:spcPts val="600"/>
              </a:spcBef>
              <a:buFont typeface="Arial" pitchFamily="-110" charset="0"/>
              <a:buChar char="•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Modèles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b="1" kern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probabilistes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données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:</a:t>
            </a:r>
          </a:p>
          <a:p>
            <a:pPr marL="738034" lvl="1" indent="-280930" defTabSz="457105" hangingPunct="1">
              <a:lnSpc>
                <a:spcPct val="100000"/>
              </a:lnSpc>
              <a:spcBef>
                <a:spcPts val="600"/>
              </a:spcBef>
              <a:buFont typeface="Arial" pitchFamily="-110" charset="0"/>
              <a:buChar char="–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2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complexes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: variables 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discrètes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continues</a:t>
            </a:r>
          </a:p>
          <a:p>
            <a:pPr marL="738034" lvl="1" indent="-280930" defTabSz="457105" hangingPunct="1">
              <a:lnSpc>
                <a:spcPct val="100000"/>
              </a:lnSpc>
              <a:spcBef>
                <a:spcPts val="600"/>
              </a:spcBef>
              <a:buFont typeface="Arial" pitchFamily="-110" charset="0"/>
              <a:buChar char="–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200" b="1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multivariées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bcp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 variables (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jusqu’à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10,000)‏</a:t>
            </a:r>
          </a:p>
          <a:p>
            <a:pPr marL="338068" indent="-338068" defTabSz="457105" hangingPunct="1">
              <a:lnSpc>
                <a:spcPct val="100000"/>
              </a:lnSpc>
              <a:spcBef>
                <a:spcPts val="600"/>
              </a:spcBef>
              <a:buFont typeface="Arial" pitchFamily="-110" charset="0"/>
              <a:buChar char="•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Nombreuses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applications (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texte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vision, bio, finance)</a:t>
            </a:r>
          </a:p>
          <a:p>
            <a:pPr marL="338068" indent="-338068" defTabSz="457105" hangingPunct="1">
              <a:lnSpc>
                <a:spcPct val="100000"/>
              </a:lnSpc>
              <a:spcBef>
                <a:spcPts val="600"/>
              </a:spcBef>
              <a:buFont typeface="Arial" pitchFamily="-110" charset="0"/>
              <a:buChar char="•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Méthodes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naïves</a:t>
            </a:r>
          </a:p>
          <a:p>
            <a:pPr marL="738034" lvl="1" indent="-280930" defTabSz="457105" hangingPunct="1">
              <a:lnSpc>
                <a:spcPct val="94000"/>
              </a:lnSpc>
              <a:spcBef>
                <a:spcPts val="600"/>
              </a:spcBef>
              <a:buFont typeface="Arial" pitchFamily="-110" charset="0"/>
              <a:buChar char="–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Indépendance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     -&gt; 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trop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simple</a:t>
            </a:r>
          </a:p>
          <a:p>
            <a:pPr marL="738034" lvl="1" indent="-280930" defTabSz="457105" hangingPunct="1">
              <a:lnSpc>
                <a:spcPct val="94000"/>
              </a:lnSpc>
              <a:spcBef>
                <a:spcPts val="600"/>
              </a:spcBef>
              <a:buFont typeface="Arial" pitchFamily="-110" charset="0"/>
              <a:buChar char="–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Dépendance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  	-&gt; 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trop</a:t>
            </a:r>
            <a:r>
              <a:rPr lang="en-GB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coûteux</a:t>
            </a:r>
            <a:endParaRPr lang="en-GB" sz="32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Modèles graphiques probabilistes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0080625" cy="376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6586"/>
            <a:ext cx="10080625" cy="37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672105" y="59500"/>
            <a:ext cx="3520038" cy="90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72" tIns="50387" rIns="100772" bIns="50387">
            <a:prstTxWarp prst="textNoShape">
              <a:avLst/>
            </a:prstTxWarp>
            <a:spAutoFit/>
          </a:bodyPr>
          <a:lstStyle/>
          <a:p>
            <a:r>
              <a:rPr lang="en-US" u="none">
                <a:solidFill>
                  <a:schemeClr val="tx2"/>
                </a:solidFill>
                <a:latin typeface="Comic Sans MS" pitchFamily="-110" charset="0"/>
              </a:rPr>
              <a:t>Inpainting a 12MP image with a </a:t>
            </a:r>
          </a:p>
          <a:p>
            <a:r>
              <a:rPr lang="en-US" u="none">
                <a:solidFill>
                  <a:schemeClr val="tx2"/>
                </a:solidFill>
                <a:latin typeface="Comic Sans MS" pitchFamily="-110" charset="0"/>
              </a:rPr>
              <a:t>dictionary learned from 7x10</a:t>
            </a:r>
            <a:r>
              <a:rPr lang="en-US" u="none" baseline="30000">
                <a:solidFill>
                  <a:schemeClr val="tx2"/>
                </a:solidFill>
                <a:latin typeface="Comic Sans MS" pitchFamily="-110" charset="0"/>
              </a:rPr>
              <a:t>6</a:t>
            </a:r>
            <a:r>
              <a:rPr lang="en-US" u="none">
                <a:solidFill>
                  <a:schemeClr val="tx2"/>
                </a:solidFill>
                <a:latin typeface="Comic Sans MS" pitchFamily="-110" charset="0"/>
              </a:rPr>
              <a:t> </a:t>
            </a:r>
          </a:p>
          <a:p>
            <a:r>
              <a:rPr lang="en-US" u="none">
                <a:solidFill>
                  <a:schemeClr val="tx2"/>
                </a:solidFill>
                <a:latin typeface="Comic Sans MS" pitchFamily="-110" charset="0"/>
              </a:rPr>
              <a:t>patches (Mairal et al., 2009)</a:t>
            </a:r>
            <a:endParaRPr lang="fr-FR" u="none">
              <a:solidFill>
                <a:schemeClr val="tx2"/>
              </a:solidFill>
              <a:latin typeface="Comic Sans M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2" y="0"/>
            <a:ext cx="9072563" cy="1259946"/>
          </a:xfrm>
        </p:spPr>
        <p:txBody>
          <a:bodyPr/>
          <a:lstStyle/>
          <a:p>
            <a:r>
              <a:rPr lang="en-US" dirty="0" smtClean="0"/>
              <a:t>Online LDA (Hoffman et al., 2010)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" y="1036637"/>
            <a:ext cx="9882501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MGA </a:t>
            </a:r>
            <a:r>
              <a:rPr lang="en-US" dirty="0" smtClean="0"/>
              <a:t>–</a:t>
            </a:r>
            <a:r>
              <a:rPr lang="fr-FR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93837"/>
            <a:ext cx="9108282" cy="571500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Contributions méthodologiques</a:t>
            </a:r>
          </a:p>
          <a:p>
            <a:pPr lvl="1"/>
            <a:r>
              <a:rPr lang="fr-FR" dirty="0" smtClean="0"/>
              <a:t>Parcimonie structurée et modèles graphiques</a:t>
            </a:r>
          </a:p>
          <a:p>
            <a:pPr lvl="1"/>
            <a:r>
              <a:rPr lang="fr-FR" dirty="0" smtClean="0"/>
              <a:t>Liens entre “</a:t>
            </a:r>
            <a:r>
              <a:rPr lang="fr-FR" dirty="0" err="1" smtClean="0"/>
              <a:t>topic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” et ACP structurées</a:t>
            </a:r>
          </a:p>
          <a:p>
            <a:pPr lvl="1"/>
            <a:r>
              <a:rPr lang="fr-FR" dirty="0" smtClean="0"/>
              <a:t>Apprentissage en ligne</a:t>
            </a:r>
          </a:p>
          <a:p>
            <a:r>
              <a:rPr lang="fr-FR" b="1" dirty="0" smtClean="0"/>
              <a:t>Contributions </a:t>
            </a:r>
            <a:r>
              <a:rPr lang="fr-FR" b="1" dirty="0" err="1" smtClean="0"/>
              <a:t>interdisplinaires</a:t>
            </a:r>
            <a:endParaRPr lang="fr-FR" b="1" dirty="0" smtClean="0"/>
          </a:p>
          <a:p>
            <a:pPr lvl="1"/>
            <a:r>
              <a:rPr lang="fr-FR" dirty="0" smtClean="0"/>
              <a:t>Vision, texte, </a:t>
            </a:r>
            <a:r>
              <a:rPr lang="fr-FR" dirty="0" err="1" smtClean="0"/>
              <a:t>bio-informatique</a:t>
            </a:r>
            <a:endParaRPr lang="fr-FR" dirty="0" smtClean="0"/>
          </a:p>
          <a:p>
            <a:r>
              <a:rPr lang="fr-FR" b="1" dirty="0" smtClean="0"/>
              <a:t>Publications </a:t>
            </a:r>
            <a:r>
              <a:rPr lang="fr-FR" b="1" dirty="0" err="1" smtClean="0"/>
              <a:t>inter-partenaires</a:t>
            </a:r>
            <a:endParaRPr lang="fr-FR" b="1" dirty="0" smtClean="0"/>
          </a:p>
          <a:p>
            <a:r>
              <a:rPr lang="fr-FR" b="1" dirty="0" smtClean="0"/>
              <a:t>Groupe de lecture </a:t>
            </a:r>
            <a:r>
              <a:rPr lang="fr-FR" dirty="0" err="1" smtClean="0"/>
              <a:t>ParisTech</a:t>
            </a:r>
            <a:r>
              <a:rPr lang="fr-FR" dirty="0" smtClean="0"/>
              <a:t>/MGA/SMILE</a:t>
            </a:r>
          </a:p>
          <a:p>
            <a:pPr lvl="1"/>
            <a:r>
              <a:rPr lang="fr-FR" dirty="0" smtClean="0">
                <a:hlinkClick r:id="rId2"/>
              </a:rPr>
              <a:t>http://sites.google.com/site/smileinparis/</a:t>
            </a:r>
            <a:endParaRPr lang="fr-FR" dirty="0" smtClean="0"/>
          </a:p>
          <a:p>
            <a:r>
              <a:rPr lang="fr-FR" dirty="0" smtClean="0"/>
              <a:t>Retour en France d’un doctorant de Berkeley (Guillaume </a:t>
            </a:r>
            <a:r>
              <a:rPr lang="fr-FR" dirty="0" err="1" smtClean="0"/>
              <a:t>Obozinski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MGA </a:t>
            </a:r>
            <a:r>
              <a:rPr lang="en-US" dirty="0" smtClean="0"/>
              <a:t>–</a:t>
            </a:r>
            <a:r>
              <a:rPr lang="fr-FR" dirty="0" smtClean="0"/>
              <a:t>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“Machine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exist</a:t>
            </a:r>
            <a:r>
              <a:rPr lang="fr-FR" dirty="0" smtClean="0"/>
              <a:t> in the </a:t>
            </a:r>
            <a:r>
              <a:rPr lang="fr-FR" dirty="0" err="1" smtClean="0"/>
              <a:t>void</a:t>
            </a:r>
            <a:r>
              <a:rPr lang="fr-FR" dirty="0" smtClean="0"/>
              <a:t>”</a:t>
            </a:r>
          </a:p>
          <a:p>
            <a:r>
              <a:rPr lang="fr-FR" dirty="0" smtClean="0"/>
              <a:t>Contributions méthodologiques et applicatives</a:t>
            </a:r>
          </a:p>
          <a:p>
            <a:r>
              <a:rPr lang="fr-FR" dirty="0" smtClean="0"/>
              <a:t>Collaborations pérennes</a:t>
            </a:r>
          </a:p>
          <a:p>
            <a:r>
              <a:rPr lang="fr-FR" dirty="0" smtClean="0"/>
              <a:t>Futurs projets ANR</a:t>
            </a:r>
          </a:p>
          <a:p>
            <a:pPr lvl="2"/>
            <a:r>
              <a:rPr lang="fr-FR" dirty="0" smtClean="0"/>
              <a:t>Convergence entre traitement du signal et apprentissage</a:t>
            </a:r>
          </a:p>
          <a:p>
            <a:pPr lvl="2"/>
            <a:r>
              <a:rPr lang="fr-FR" dirty="0" smtClean="0"/>
              <a:t>Apprentissage a partir de données massives</a:t>
            </a:r>
          </a:p>
          <a:p>
            <a:pPr lvl="2"/>
            <a:r>
              <a:rPr lang="fr-FR" dirty="0" err="1" smtClean="0"/>
              <a:t>Neuro-imagerie</a:t>
            </a:r>
            <a:endParaRPr lang="fr-FR" dirty="0" smtClean="0"/>
          </a:p>
          <a:p>
            <a:pPr lvl="2"/>
            <a:r>
              <a:rPr lang="fr-FR" dirty="0" smtClean="0"/>
              <a:t>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4514" y="1874839"/>
            <a:ext cx="9220198" cy="443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8068" indent="-338068" defTabSz="457105" hangingPunct="1">
              <a:lnSpc>
                <a:spcPct val="97000"/>
              </a:lnSpc>
              <a:spcBef>
                <a:spcPts val="600"/>
              </a:spcBef>
              <a:buFont typeface="Arial" pitchFamily="-110" charset="0"/>
              <a:buChar char="•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Hypothèses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38034" lvl="1" indent="-280930" defTabSz="457105" hangingPunct="1">
              <a:lnSpc>
                <a:spcPct val="97000"/>
              </a:lnSpc>
              <a:spcBef>
                <a:spcPts val="600"/>
              </a:spcBef>
              <a:buFont typeface="Arial" pitchFamily="-110" charset="0"/>
              <a:buChar char="–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Indépendance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conditionnelle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entre variables</a:t>
            </a:r>
          </a:p>
          <a:p>
            <a:pPr marL="738034" lvl="1" indent="-280930" defTabSz="457105" hangingPunct="1">
              <a:lnSpc>
                <a:spcPct val="97000"/>
              </a:lnSpc>
              <a:spcBef>
                <a:spcPts val="600"/>
              </a:spcBef>
              <a:buFont typeface="Arial" pitchFamily="-110" charset="0"/>
              <a:buChar char="–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Densité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factorisée</a:t>
            </a:r>
            <a:endParaRPr lang="en-GB" sz="30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738034" lvl="1" indent="-280930" defTabSz="457105" hangingPunct="1">
              <a:lnSpc>
                <a:spcPct val="97000"/>
              </a:lnSpc>
              <a:spcBef>
                <a:spcPts val="600"/>
              </a:spcBef>
              <a:buFont typeface="Arial" pitchFamily="-110" charset="0"/>
              <a:buChar char="–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</a:pP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graphe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repr</a:t>
            </a:r>
            <a:r>
              <a:rPr lang="en-GB" sz="3000" kern="0" dirty="0" err="1" smtClean="0">
                <a:solidFill>
                  <a:srgbClr val="000000"/>
                </a:solidFill>
              </a:rPr>
              <a:t>é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sente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les variables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interagissant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directement</a:t>
            </a:r>
            <a:endParaRPr lang="en-GB" sz="30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38068" indent="-338068" defTabSz="457105" hangingPunct="1">
              <a:lnSpc>
                <a:spcPct val="97000"/>
              </a:lnSpc>
              <a:spcBef>
                <a:spcPts val="600"/>
              </a:spcBef>
              <a:buFont typeface="Arial" pitchFamily="-110" charset="0"/>
              <a:buChar char="•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Nombreux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cas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particuliers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classiques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38034" lvl="1" indent="-280930" defTabSz="457105" hangingPunct="1">
              <a:lnSpc>
                <a:spcPct val="97000"/>
              </a:lnSpc>
              <a:spcBef>
                <a:spcPts val="600"/>
              </a:spcBef>
              <a:buFont typeface="Arial" pitchFamily="-110" charset="0"/>
              <a:buChar char="–"/>
              <a:tabLst>
                <a:tab pos="453930" algn="l"/>
                <a:tab pos="911036" algn="l"/>
                <a:tab pos="1368142" algn="l"/>
                <a:tab pos="1825246" algn="l"/>
                <a:tab pos="2282352" algn="l"/>
                <a:tab pos="2739457" algn="l"/>
                <a:tab pos="3196563" algn="l"/>
                <a:tab pos="3653667" algn="l"/>
                <a:tab pos="4110773" algn="l"/>
                <a:tab pos="4567877" algn="l"/>
                <a:tab pos="5024983" algn="l"/>
                <a:tab pos="5482087" algn="l"/>
                <a:tab pos="5939195" algn="l"/>
                <a:tab pos="6396299" algn="l"/>
                <a:tab pos="6853405" algn="l"/>
                <a:tab pos="7310509" algn="l"/>
                <a:tab pos="7767615" algn="l"/>
                <a:tab pos="8224719" algn="l"/>
                <a:tab pos="8681825" algn="l"/>
                <a:tab pos="9138929" algn="l"/>
              </a:tabLst>
              <a:defRPr/>
            </a:pP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PCA,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chaînes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 Markov,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Kalman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modèles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de Markov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cachés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analyse </a:t>
            </a:r>
            <a:r>
              <a:rPr lang="en-GB" sz="30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factorielle</a:t>
            </a:r>
            <a:r>
              <a:rPr lang="en-GB" sz="3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etc…</a:t>
            </a:r>
            <a:endParaRPr lang="en-GB" sz="3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072060" y="6962773"/>
            <a:ext cx="381000" cy="381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148260" y="6200773"/>
            <a:ext cx="381000" cy="381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986460" y="6810373"/>
            <a:ext cx="381000" cy="381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986460" y="5972173"/>
            <a:ext cx="381000" cy="381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672260" y="6353173"/>
            <a:ext cx="381000" cy="381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124323" y="6186486"/>
            <a:ext cx="381000" cy="381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124323" y="6991347"/>
            <a:ext cx="381000" cy="381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324223" y="6186486"/>
            <a:ext cx="381000" cy="381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705223" y="6376986"/>
            <a:ext cx="419100" cy="4762"/>
          </a:xfrm>
          <a:prstGeom prst="line">
            <a:avLst/>
          </a:prstGeom>
          <a:noFill/>
          <a:ln w="9360">
            <a:solidFill>
              <a:srgbClr val="00FF00"/>
            </a:solidFill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305297" y="6557963"/>
            <a:ext cx="4763" cy="433387"/>
          </a:xfrm>
          <a:prstGeom prst="line">
            <a:avLst/>
          </a:prstGeom>
          <a:noFill/>
          <a:ln w="9360">
            <a:solidFill>
              <a:srgbClr val="FF00FF"/>
            </a:solidFill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500560" y="6381750"/>
            <a:ext cx="647700" cy="4763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286375" y="6584950"/>
            <a:ext cx="47625" cy="384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519735" y="6208711"/>
            <a:ext cx="476250" cy="112712"/>
          </a:xfrm>
          <a:prstGeom prst="line">
            <a:avLst/>
          </a:prstGeom>
          <a:noFill/>
          <a:ln w="9360">
            <a:solidFill>
              <a:srgbClr val="800000"/>
            </a:solidFill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6170610" y="6353173"/>
            <a:ext cx="7938" cy="461963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343650" y="6257923"/>
            <a:ext cx="352425" cy="190500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6329360" y="6642100"/>
            <a:ext cx="371475" cy="255588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349623" y="6213474"/>
            <a:ext cx="310099" cy="357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57105" algn="l"/>
                <a:tab pos="914210" algn="l"/>
                <a:tab pos="1371315" algn="l"/>
                <a:tab pos="1828420" algn="l"/>
                <a:tab pos="2285526" algn="l"/>
                <a:tab pos="2742632" algn="l"/>
                <a:tab pos="3199737" algn="l"/>
                <a:tab pos="3656842" algn="l"/>
                <a:tab pos="4113947" algn="l"/>
                <a:tab pos="4571052" algn="l"/>
                <a:tab pos="5028157" algn="l"/>
                <a:tab pos="5485262" algn="l"/>
                <a:tab pos="5942368" algn="l"/>
                <a:tab pos="6399473" algn="l"/>
                <a:tab pos="6856578" algn="l"/>
                <a:tab pos="7313683" algn="l"/>
                <a:tab pos="7770788" algn="l"/>
                <a:tab pos="8227893" algn="l"/>
                <a:tab pos="8684999" algn="l"/>
                <a:tab pos="9142104" algn="l"/>
              </a:tabLst>
            </a:pPr>
            <a:r>
              <a:rPr lang="en-GB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135437" y="6189661"/>
            <a:ext cx="310099" cy="357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57105" algn="l"/>
                <a:tab pos="914210" algn="l"/>
                <a:tab pos="1371315" algn="l"/>
                <a:tab pos="1828420" algn="l"/>
                <a:tab pos="2285526" algn="l"/>
                <a:tab pos="2742632" algn="l"/>
                <a:tab pos="3199737" algn="l"/>
                <a:tab pos="3656842" algn="l"/>
                <a:tab pos="4113947" algn="l"/>
                <a:tab pos="4571052" algn="l"/>
                <a:tab pos="5028157" algn="l"/>
                <a:tab pos="5485262" algn="l"/>
                <a:tab pos="5942368" algn="l"/>
                <a:tab pos="6399473" algn="l"/>
                <a:tab pos="6856578" algn="l"/>
                <a:tab pos="7313683" algn="l"/>
                <a:tab pos="7770788" algn="l"/>
                <a:tab pos="8227893" algn="l"/>
                <a:tab pos="8684999" algn="l"/>
                <a:tab pos="9142104" algn="l"/>
              </a:tabLst>
            </a:pPr>
            <a:r>
              <a:rPr lang="en-GB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144962" y="7004048"/>
            <a:ext cx="310099" cy="357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57105" algn="l"/>
                <a:tab pos="914210" algn="l"/>
                <a:tab pos="1371315" algn="l"/>
                <a:tab pos="1828420" algn="l"/>
                <a:tab pos="2285526" algn="l"/>
                <a:tab pos="2742632" algn="l"/>
                <a:tab pos="3199737" algn="l"/>
                <a:tab pos="3656842" algn="l"/>
                <a:tab pos="4113947" algn="l"/>
                <a:tab pos="4571052" algn="l"/>
                <a:tab pos="5028157" algn="l"/>
                <a:tab pos="5485262" algn="l"/>
                <a:tab pos="5942368" algn="l"/>
                <a:tab pos="6399473" algn="l"/>
                <a:tab pos="6856578" algn="l"/>
                <a:tab pos="7313683" algn="l"/>
                <a:tab pos="7770788" algn="l"/>
                <a:tab pos="8227893" algn="l"/>
                <a:tab pos="8684999" algn="l"/>
                <a:tab pos="9142104" algn="l"/>
              </a:tabLst>
            </a:pPr>
            <a:r>
              <a:rPr lang="en-GB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187948" y="6213474"/>
            <a:ext cx="310099" cy="357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57105" algn="l"/>
                <a:tab pos="914210" algn="l"/>
                <a:tab pos="1371315" algn="l"/>
                <a:tab pos="1828420" algn="l"/>
                <a:tab pos="2285526" algn="l"/>
                <a:tab pos="2742632" algn="l"/>
                <a:tab pos="3199737" algn="l"/>
                <a:tab pos="3656842" algn="l"/>
                <a:tab pos="4113947" algn="l"/>
                <a:tab pos="4571052" algn="l"/>
                <a:tab pos="5028157" algn="l"/>
                <a:tab pos="5485262" algn="l"/>
                <a:tab pos="5942368" algn="l"/>
                <a:tab pos="6399473" algn="l"/>
                <a:tab pos="6856578" algn="l"/>
                <a:tab pos="7313683" algn="l"/>
                <a:tab pos="7770788" algn="l"/>
                <a:tab pos="8227893" algn="l"/>
                <a:tab pos="8684999" algn="l"/>
                <a:tab pos="9142104" algn="l"/>
              </a:tabLst>
            </a:pPr>
            <a:r>
              <a:rPr lang="en-GB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022973" y="6008687"/>
            <a:ext cx="310099" cy="357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57105" algn="l"/>
                <a:tab pos="914210" algn="l"/>
                <a:tab pos="1371315" algn="l"/>
                <a:tab pos="1828420" algn="l"/>
                <a:tab pos="2285526" algn="l"/>
                <a:tab pos="2742632" algn="l"/>
                <a:tab pos="3199737" algn="l"/>
                <a:tab pos="3656842" algn="l"/>
                <a:tab pos="4113947" algn="l"/>
                <a:tab pos="4571052" algn="l"/>
                <a:tab pos="5028157" algn="l"/>
                <a:tab pos="5485262" algn="l"/>
                <a:tab pos="5942368" algn="l"/>
                <a:tab pos="6399473" algn="l"/>
                <a:tab pos="6856578" algn="l"/>
                <a:tab pos="7313683" algn="l"/>
                <a:tab pos="7770788" algn="l"/>
                <a:tab pos="8227893" algn="l"/>
                <a:tab pos="8684999" algn="l"/>
                <a:tab pos="9142104" algn="l"/>
              </a:tabLst>
            </a:pPr>
            <a:r>
              <a:rPr lang="en-GB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111748" y="6980236"/>
            <a:ext cx="310099" cy="357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57105" algn="l"/>
                <a:tab pos="914210" algn="l"/>
                <a:tab pos="1371315" algn="l"/>
                <a:tab pos="1828420" algn="l"/>
                <a:tab pos="2285526" algn="l"/>
                <a:tab pos="2742632" algn="l"/>
                <a:tab pos="3199737" algn="l"/>
                <a:tab pos="3656842" algn="l"/>
                <a:tab pos="4113947" algn="l"/>
                <a:tab pos="4571052" algn="l"/>
                <a:tab pos="5028157" algn="l"/>
                <a:tab pos="5485262" algn="l"/>
                <a:tab pos="5942368" algn="l"/>
                <a:tab pos="6399473" algn="l"/>
                <a:tab pos="6856578" algn="l"/>
                <a:tab pos="7313683" algn="l"/>
                <a:tab pos="7770788" algn="l"/>
                <a:tab pos="8227893" algn="l"/>
                <a:tab pos="8684999" algn="l"/>
                <a:tab pos="9142104" algn="l"/>
              </a:tabLst>
            </a:pPr>
            <a:r>
              <a:rPr lang="en-GB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030912" y="6827837"/>
            <a:ext cx="310099" cy="357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57105" algn="l"/>
                <a:tab pos="914210" algn="l"/>
                <a:tab pos="1371315" algn="l"/>
                <a:tab pos="1828420" algn="l"/>
                <a:tab pos="2285526" algn="l"/>
                <a:tab pos="2742632" algn="l"/>
                <a:tab pos="3199737" algn="l"/>
                <a:tab pos="3656842" algn="l"/>
                <a:tab pos="4113947" algn="l"/>
                <a:tab pos="4571052" algn="l"/>
                <a:tab pos="5028157" algn="l"/>
                <a:tab pos="5485262" algn="l"/>
                <a:tab pos="5942368" algn="l"/>
                <a:tab pos="6399473" algn="l"/>
                <a:tab pos="6856578" algn="l"/>
                <a:tab pos="7313683" algn="l"/>
                <a:tab pos="7770788" algn="l"/>
                <a:tab pos="8227893" algn="l"/>
                <a:tab pos="8684999" algn="l"/>
                <a:tab pos="9142104" algn="l"/>
              </a:tabLst>
            </a:pPr>
            <a:r>
              <a:rPr lang="en-GB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692898" y="6351586"/>
            <a:ext cx="310099" cy="357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2" tIns="46790" rIns="89982" bIns="46790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457105" algn="l"/>
                <a:tab pos="914210" algn="l"/>
                <a:tab pos="1371315" algn="l"/>
                <a:tab pos="1828420" algn="l"/>
                <a:tab pos="2285526" algn="l"/>
                <a:tab pos="2742632" algn="l"/>
                <a:tab pos="3199737" algn="l"/>
                <a:tab pos="3656842" algn="l"/>
                <a:tab pos="4113947" algn="l"/>
                <a:tab pos="4571052" algn="l"/>
                <a:tab pos="5028157" algn="l"/>
                <a:tab pos="5485262" algn="l"/>
                <a:tab pos="5942368" algn="l"/>
                <a:tab pos="6399473" algn="l"/>
                <a:tab pos="6856578" algn="l"/>
                <a:tab pos="7313683" algn="l"/>
                <a:tab pos="7770788" algn="l"/>
                <a:tab pos="8227893" algn="l"/>
                <a:tab pos="8684999" algn="l"/>
                <a:tab pos="9142104" algn="l"/>
              </a:tabLst>
            </a:pPr>
            <a:r>
              <a:rPr lang="en-GB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9" name="Titre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Modèles graphiques probabilistes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511" y="274638"/>
            <a:ext cx="9066213" cy="1285874"/>
          </a:xfrm>
        </p:spPr>
        <p:txBody>
          <a:bodyPr>
            <a:normAutofit/>
          </a:bodyPr>
          <a:lstStyle/>
          <a:p>
            <a:r>
              <a:rPr lang="fr-FR" dirty="0" smtClean="0"/>
              <a:t>MGA - Objectifs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4511" y="1951037"/>
            <a:ext cx="9066213" cy="4984750"/>
          </a:xfrm>
        </p:spPr>
        <p:txBody>
          <a:bodyPr/>
          <a:lstStyle/>
          <a:p>
            <a:r>
              <a:rPr lang="fr-FR" dirty="0" smtClean="0"/>
              <a:t>Méthodologique (tous les partenaires):</a:t>
            </a:r>
          </a:p>
          <a:p>
            <a:pPr lvl="1"/>
            <a:r>
              <a:rPr lang="fr-FR" dirty="0" smtClean="0"/>
              <a:t>Parcimonie</a:t>
            </a:r>
          </a:p>
          <a:p>
            <a:pPr lvl="1"/>
            <a:r>
              <a:rPr lang="fr-FR" dirty="0" smtClean="0"/>
              <a:t>Algorithmes d’inférence</a:t>
            </a:r>
          </a:p>
          <a:p>
            <a:pPr lvl="1"/>
            <a:r>
              <a:rPr lang="fr-FR" dirty="0" smtClean="0"/>
              <a:t>Théorie (algorithmique) des graphes</a:t>
            </a:r>
          </a:p>
          <a:p>
            <a:r>
              <a:rPr lang="fr-FR" dirty="0" smtClean="0"/>
              <a:t>Applications:</a:t>
            </a:r>
          </a:p>
          <a:p>
            <a:pPr lvl="1"/>
            <a:r>
              <a:rPr lang="fr-FR" dirty="0" smtClean="0"/>
              <a:t>Bioinformatique (Mines)</a:t>
            </a:r>
          </a:p>
          <a:p>
            <a:pPr lvl="1"/>
            <a:r>
              <a:rPr lang="fr-FR" dirty="0" smtClean="0"/>
              <a:t>Vision artificielle (Ponts / ENS)</a:t>
            </a:r>
          </a:p>
          <a:p>
            <a:pPr lvl="1"/>
            <a:r>
              <a:rPr lang="fr-FR" dirty="0" smtClean="0"/>
              <a:t>Traitement du texte (Télécom / ENS)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44512" y="81491"/>
            <a:ext cx="9072563" cy="1259946"/>
          </a:xfrm>
        </p:spPr>
        <p:txBody>
          <a:bodyPr>
            <a:normAutofit/>
          </a:bodyPr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8312" y="1265237"/>
            <a:ext cx="9612313" cy="6096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Méthodologiques</a:t>
            </a:r>
          </a:p>
          <a:p>
            <a:pPr lvl="1"/>
            <a:r>
              <a:rPr lang="fr-FR" sz="2600" dirty="0" smtClean="0">
                <a:solidFill>
                  <a:srgbClr val="000000"/>
                </a:solidFill>
              </a:rPr>
              <a:t>Parcimonie (</a:t>
            </a:r>
            <a:r>
              <a:rPr lang="fr-FR" sz="2600" dirty="0" err="1" smtClean="0">
                <a:solidFill>
                  <a:srgbClr val="000000"/>
                </a:solidFill>
              </a:rPr>
              <a:t>structur</a:t>
            </a:r>
            <a:r>
              <a:rPr lang="en-GB" sz="2800" kern="0" dirty="0" err="1" smtClean="0">
                <a:solidFill>
                  <a:srgbClr val="000000"/>
                </a:solidFill>
              </a:rPr>
              <a:t>é</a:t>
            </a:r>
            <a:r>
              <a:rPr lang="fr-FR" sz="2600" dirty="0" smtClean="0">
                <a:solidFill>
                  <a:srgbClr val="000000"/>
                </a:solidFill>
              </a:rPr>
              <a:t>e) et optimisation convexe</a:t>
            </a:r>
          </a:p>
          <a:p>
            <a:pPr lvl="1"/>
            <a:r>
              <a:rPr lang="fr-FR" sz="2600" dirty="0" smtClean="0"/>
              <a:t>Segmentation</a:t>
            </a:r>
          </a:p>
          <a:p>
            <a:pPr lvl="1"/>
            <a:r>
              <a:rPr lang="fr-FR" sz="2600" dirty="0" smtClean="0"/>
              <a:t>Appareillage de graphes</a:t>
            </a:r>
          </a:p>
          <a:p>
            <a:pPr lvl="1"/>
            <a:r>
              <a:rPr lang="fr-FR" sz="2600" dirty="0" smtClean="0"/>
              <a:t>Apprentissage en ligne</a:t>
            </a:r>
          </a:p>
          <a:p>
            <a:r>
              <a:rPr lang="fr-FR" sz="3200" dirty="0" smtClean="0"/>
              <a:t>Bioinformatique</a:t>
            </a:r>
          </a:p>
          <a:p>
            <a:pPr lvl="1"/>
            <a:r>
              <a:rPr lang="fr-FR" sz="2600" dirty="0" smtClean="0"/>
              <a:t>Alignement de graphes de protéines, prédiction (puces ADN)</a:t>
            </a:r>
          </a:p>
          <a:p>
            <a:r>
              <a:rPr lang="fr-FR" sz="3200" dirty="0" smtClean="0"/>
              <a:t>Vision</a:t>
            </a:r>
          </a:p>
          <a:p>
            <a:pPr lvl="1"/>
            <a:r>
              <a:rPr lang="fr-FR" sz="2600" dirty="0" smtClean="0"/>
              <a:t>Segmentation / </a:t>
            </a:r>
            <a:r>
              <a:rPr lang="fr-FR" sz="2600" b="1" dirty="0" err="1" smtClean="0">
                <a:solidFill>
                  <a:srgbClr val="FF0000"/>
                </a:solidFill>
              </a:rPr>
              <a:t>débruitage</a:t>
            </a:r>
            <a:r>
              <a:rPr lang="fr-FR" sz="2600" dirty="0" smtClean="0"/>
              <a:t> / </a:t>
            </a:r>
            <a:r>
              <a:rPr lang="fr-FR" sz="2600" b="1" dirty="0" smtClean="0">
                <a:solidFill>
                  <a:srgbClr val="FF0000"/>
                </a:solidFill>
              </a:rPr>
              <a:t>reconnaissance</a:t>
            </a:r>
          </a:p>
          <a:p>
            <a:r>
              <a:rPr lang="fr-FR" sz="3200" dirty="0" smtClean="0"/>
              <a:t>Texte</a:t>
            </a:r>
          </a:p>
          <a:p>
            <a:pPr lvl="1"/>
            <a:r>
              <a:rPr lang="fr-FR" sz="2600" dirty="0" smtClean="0"/>
              <a:t>Traitement automatique du langage, « </a:t>
            </a:r>
            <a:r>
              <a:rPr lang="fr-FR" sz="2600" dirty="0" err="1" smtClean="0"/>
              <a:t>Topic</a:t>
            </a:r>
            <a:r>
              <a:rPr lang="fr-FR" sz="2600" dirty="0" smtClean="0"/>
              <a:t> </a:t>
            </a:r>
            <a:r>
              <a:rPr lang="fr-FR" sz="2600" dirty="0" err="1" smtClean="0"/>
              <a:t>models</a:t>
            </a:r>
            <a:r>
              <a:rPr lang="fr-FR" sz="2600" dirty="0" smtClean="0"/>
              <a:t> »</a:t>
            </a:r>
          </a:p>
          <a:p>
            <a:pPr>
              <a:buNone/>
            </a:pPr>
            <a:endParaRPr lang="fr-FR" sz="2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44512" y="81491"/>
            <a:ext cx="9072563" cy="1259946"/>
          </a:xfrm>
        </p:spPr>
        <p:txBody>
          <a:bodyPr>
            <a:normAutofit/>
          </a:bodyPr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8312" y="1417637"/>
            <a:ext cx="9612313" cy="5486400"/>
          </a:xfrm>
        </p:spPr>
        <p:txBody>
          <a:bodyPr>
            <a:noAutofit/>
          </a:bodyPr>
          <a:lstStyle/>
          <a:p>
            <a:r>
              <a:rPr lang="fr-FR" sz="3200" dirty="0" smtClean="0"/>
              <a:t>Méthodologiques</a:t>
            </a:r>
          </a:p>
          <a:p>
            <a:pPr lvl="1"/>
            <a:r>
              <a:rPr lang="fr-FR" sz="2600" b="1" dirty="0" smtClean="0">
                <a:solidFill>
                  <a:srgbClr val="FF0000"/>
                </a:solidFill>
              </a:rPr>
              <a:t>Parcimonie (</a:t>
            </a:r>
            <a:r>
              <a:rPr lang="fr-FR" sz="2600" b="1" dirty="0" err="1" smtClean="0">
                <a:solidFill>
                  <a:srgbClr val="FF0000"/>
                </a:solidFill>
              </a:rPr>
              <a:t>structur</a:t>
            </a:r>
            <a:r>
              <a:rPr lang="en-GB" sz="2800" b="1" kern="0" dirty="0" err="1" smtClean="0">
                <a:solidFill>
                  <a:srgbClr val="FF0000"/>
                </a:solidFill>
              </a:rPr>
              <a:t>é</a:t>
            </a:r>
            <a:r>
              <a:rPr lang="fr-FR" sz="2600" b="1" dirty="0" smtClean="0">
                <a:solidFill>
                  <a:srgbClr val="FF0000"/>
                </a:solidFill>
              </a:rPr>
              <a:t>e) et optimisation convexe</a:t>
            </a:r>
          </a:p>
          <a:p>
            <a:pPr lvl="1"/>
            <a:r>
              <a:rPr lang="fr-FR" sz="2600" dirty="0" smtClean="0"/>
              <a:t>Segmentation</a:t>
            </a:r>
          </a:p>
          <a:p>
            <a:pPr lvl="1"/>
            <a:r>
              <a:rPr lang="fr-FR" sz="2600" dirty="0" smtClean="0"/>
              <a:t>Appareillage de graphes</a:t>
            </a:r>
          </a:p>
          <a:p>
            <a:pPr lvl="1"/>
            <a:r>
              <a:rPr lang="fr-FR" sz="2600" dirty="0" smtClean="0"/>
              <a:t>Apprentissage en ligne</a:t>
            </a:r>
          </a:p>
          <a:p>
            <a:r>
              <a:rPr lang="fr-FR" sz="3200" dirty="0" smtClean="0"/>
              <a:t>Bioinformatique</a:t>
            </a:r>
          </a:p>
          <a:p>
            <a:pPr lvl="1"/>
            <a:r>
              <a:rPr lang="fr-FR" sz="2600" dirty="0" smtClean="0"/>
              <a:t>Alignement de graphes de protéines, </a:t>
            </a:r>
            <a:r>
              <a:rPr lang="fr-FR" sz="2600" dirty="0" err="1" smtClean="0"/>
              <a:t>prediction</a:t>
            </a:r>
            <a:r>
              <a:rPr lang="fr-FR" sz="2600" dirty="0" smtClean="0"/>
              <a:t> (puces ADN)</a:t>
            </a:r>
          </a:p>
          <a:p>
            <a:r>
              <a:rPr lang="fr-FR" sz="3200" dirty="0" smtClean="0"/>
              <a:t>Vision</a:t>
            </a:r>
          </a:p>
          <a:p>
            <a:pPr lvl="1"/>
            <a:r>
              <a:rPr lang="fr-FR" sz="2600" dirty="0" smtClean="0"/>
              <a:t>Segmentation / </a:t>
            </a:r>
            <a:r>
              <a:rPr lang="fr-FR" sz="2600" dirty="0" err="1" smtClean="0"/>
              <a:t>débruitage</a:t>
            </a:r>
            <a:r>
              <a:rPr lang="fr-FR" sz="2600" dirty="0" smtClean="0"/>
              <a:t> / reconnaissance</a:t>
            </a:r>
          </a:p>
          <a:p>
            <a:r>
              <a:rPr lang="fr-FR" sz="3200" dirty="0" smtClean="0"/>
              <a:t>Texte</a:t>
            </a:r>
          </a:p>
          <a:p>
            <a:pPr lvl="1"/>
            <a:r>
              <a:rPr lang="fr-FR" sz="2600" dirty="0" smtClean="0"/>
              <a:t>Traitement automatique du langage, « </a:t>
            </a:r>
            <a:r>
              <a:rPr lang="fr-FR" sz="2600" dirty="0" err="1" smtClean="0"/>
              <a:t>Topic</a:t>
            </a:r>
            <a:r>
              <a:rPr lang="fr-FR" sz="2600" dirty="0" smtClean="0"/>
              <a:t> </a:t>
            </a:r>
            <a:r>
              <a:rPr lang="fr-FR" sz="2600" dirty="0" err="1" smtClean="0"/>
              <a:t>models</a:t>
            </a:r>
            <a:r>
              <a:rPr lang="fr-FR" sz="2600" dirty="0" smtClean="0"/>
              <a:t> »</a:t>
            </a:r>
          </a:p>
          <a:p>
            <a:pPr>
              <a:buNone/>
            </a:pPr>
            <a:endParaRPr lang="fr-FR" sz="2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125994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Liens </a:t>
            </a:r>
            <a:r>
              <a:rPr lang="fr-FR" sz="4000" dirty="0"/>
              <a:t>avec les méthodes  parcimonieuses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711" y="1493837"/>
            <a:ext cx="9525001" cy="57150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Apprentissage supervisé</a:t>
            </a:r>
            <a:r>
              <a:rPr lang="fr-FR" dirty="0" smtClean="0"/>
              <a:t>. Données (</a:t>
            </a:r>
            <a:r>
              <a:rPr lang="fr-FR" dirty="0" err="1" smtClean="0"/>
              <a:t>x</a:t>
            </a:r>
            <a:r>
              <a:rPr lang="fr-FR" baseline="-25000" dirty="0" err="1" smtClean="0"/>
              <a:t>i</a:t>
            </a:r>
            <a:r>
              <a:rPr lang="fr-FR" dirty="0" err="1" smtClean="0"/>
              <a:t>,y</a:t>
            </a:r>
            <a:r>
              <a:rPr lang="fr-FR" baseline="-25000" dirty="0" err="1" smtClean="0"/>
              <a:t>i</a:t>
            </a:r>
            <a:r>
              <a:rPr lang="fr-FR" dirty="0" smtClean="0"/>
              <a:t>) ∈</a:t>
            </a:r>
            <a:r>
              <a:rPr lang="fr-FR" b="1" dirty="0" err="1" smtClean="0"/>
              <a:t>R</a:t>
            </a:r>
            <a:r>
              <a:rPr lang="fr-FR" baseline="30000" dirty="0" err="1" smtClean="0"/>
              <a:t>p</a:t>
            </a:r>
            <a:r>
              <a:rPr lang="fr-FR" dirty="0" err="1" smtClean="0"/>
              <a:t>x</a:t>
            </a:r>
            <a:r>
              <a:rPr lang="fr-FR" b="1" dirty="0" err="1" smtClean="0"/>
              <a:t>R</a:t>
            </a:r>
            <a:endParaRPr lang="fr-FR" b="1" dirty="0" smtClean="0"/>
          </a:p>
          <a:p>
            <a:pPr lvl="1"/>
            <a:r>
              <a:rPr lang="fr-FR" dirty="0" err="1" smtClean="0"/>
              <a:t>min</a:t>
            </a:r>
            <a:r>
              <a:rPr lang="fr-FR" baseline="-25000" dirty="0" err="1" smtClean="0"/>
              <a:t>w</a:t>
            </a:r>
            <a:r>
              <a:rPr lang="fr-FR" dirty="0" smtClean="0"/>
              <a:t> (y</a:t>
            </a:r>
            <a:r>
              <a:rPr lang="fr-FR" baseline="-25000" dirty="0" smtClean="0"/>
              <a:t>1</a:t>
            </a:r>
            <a:r>
              <a:rPr lang="fr-FR" dirty="0" smtClean="0"/>
              <a:t>-w·x</a:t>
            </a:r>
            <a:r>
              <a:rPr lang="fr-FR" baseline="-25000" dirty="0" smtClean="0"/>
              <a:t>1</a:t>
            </a:r>
            <a:r>
              <a:rPr lang="fr-FR" dirty="0" smtClean="0"/>
              <a:t>)</a:t>
            </a:r>
            <a:r>
              <a:rPr lang="fr-FR" baseline="30000" dirty="0" smtClean="0"/>
              <a:t>2</a:t>
            </a:r>
            <a:r>
              <a:rPr lang="fr-FR" dirty="0" smtClean="0"/>
              <a:t> + … + (y</a:t>
            </a:r>
            <a:r>
              <a:rPr lang="fr-FR" baseline="-25000" dirty="0" smtClean="0"/>
              <a:t>n</a:t>
            </a:r>
            <a:r>
              <a:rPr lang="fr-FR" dirty="0" smtClean="0"/>
              <a:t>-w·x</a:t>
            </a:r>
            <a:r>
              <a:rPr lang="fr-FR" baseline="-25000" dirty="0" smtClean="0"/>
              <a:t>n</a:t>
            </a:r>
            <a:r>
              <a:rPr lang="fr-FR" dirty="0" smtClean="0"/>
              <a:t>)</a:t>
            </a:r>
            <a:r>
              <a:rPr lang="fr-FR" baseline="30000" dirty="0" smtClean="0"/>
              <a:t>2</a:t>
            </a:r>
            <a:r>
              <a:rPr lang="fr-FR" dirty="0" smtClean="0"/>
              <a:t> + </a:t>
            </a:r>
            <a:r>
              <a:rPr lang="fr-FR" dirty="0" smtClean="0">
                <a:latin typeface="Symbol"/>
                <a:ea typeface="#PC명조"/>
              </a:rPr>
              <a:t>l</a:t>
            </a:r>
            <a:r>
              <a:rPr lang="fr-FR" dirty="0" smtClean="0"/>
              <a:t> (|w</a:t>
            </a:r>
            <a:r>
              <a:rPr lang="fr-FR" baseline="-25000" dirty="0" smtClean="0"/>
              <a:t>1</a:t>
            </a:r>
            <a:r>
              <a:rPr lang="fr-FR" dirty="0" smtClean="0"/>
              <a:t>|+ …+ |</a:t>
            </a:r>
            <a:r>
              <a:rPr lang="fr-FR" dirty="0" err="1" smtClean="0"/>
              <a:t>w</a:t>
            </a:r>
            <a:r>
              <a:rPr lang="fr-FR" baseline="-25000" dirty="0" err="1" smtClean="0"/>
              <a:t>p</a:t>
            </a:r>
            <a:r>
              <a:rPr lang="fr-FR" dirty="0" smtClean="0"/>
              <a:t>|)</a:t>
            </a:r>
          </a:p>
          <a:p>
            <a:r>
              <a:rPr lang="fr-FR" dirty="0" smtClean="0"/>
              <a:t>La norme L1 crée des zéros</a:t>
            </a:r>
          </a:p>
          <a:p>
            <a:r>
              <a:rPr lang="fr-FR" dirty="0" err="1" smtClean="0"/>
              <a:t>Interprétabilité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Equivalent à estimer la structure</a:t>
            </a:r>
            <a:br>
              <a:rPr lang="fr-FR" dirty="0" smtClean="0"/>
            </a:br>
            <a:r>
              <a:rPr lang="fr-FR" dirty="0" smtClean="0"/>
              <a:t>dans un modèle graphique</a:t>
            </a:r>
          </a:p>
          <a:p>
            <a:r>
              <a:rPr lang="fr-FR" dirty="0" smtClean="0"/>
              <a:t>Prédiction en haute dimension ( log p = n 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12" y="2941637"/>
            <a:ext cx="3657601" cy="345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b="1" dirty="0" smtClean="0"/>
              <a:t>Parcimonie structurée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(</a:t>
            </a:r>
            <a:r>
              <a:rPr lang="fr-FR" sz="3600" dirty="0" err="1" smtClean="0"/>
              <a:t>Jenatton</a:t>
            </a:r>
            <a:r>
              <a:rPr lang="fr-FR" sz="3600" dirty="0" smtClean="0"/>
              <a:t>, </a:t>
            </a:r>
            <a:r>
              <a:rPr lang="fr-FR" sz="3600" dirty="0" err="1" smtClean="0"/>
              <a:t>Obozinski</a:t>
            </a:r>
            <a:r>
              <a:rPr lang="fr-FR" sz="3600" dirty="0" smtClean="0"/>
              <a:t> et al., 2009, 2010)</a:t>
            </a:r>
            <a:br>
              <a:rPr lang="fr-FR" sz="3600" dirty="0" smtClean="0"/>
            </a:br>
            <a:r>
              <a:rPr lang="fr-FR" sz="3600" dirty="0" smtClean="0"/>
              <a:t>(</a:t>
            </a:r>
            <a:r>
              <a:rPr lang="fr-FR" sz="3600" dirty="0" err="1" smtClean="0"/>
              <a:t>Beakley</a:t>
            </a:r>
            <a:r>
              <a:rPr lang="fr-FR" sz="3600" dirty="0" smtClean="0"/>
              <a:t> and Vert, 2010, Jacob et al., 2010)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2" y="2179637"/>
            <a:ext cx="9072563" cy="498903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nombre de zéros est un critère insuffisant</a:t>
            </a:r>
          </a:p>
          <a:p>
            <a:pPr lvl="1"/>
            <a:r>
              <a:rPr lang="fr-FR" dirty="0" smtClean="0"/>
              <a:t>Manque d’</a:t>
            </a:r>
            <a:r>
              <a:rPr lang="fr-FR" dirty="0" err="1" smtClean="0"/>
              <a:t>interprétabilité</a:t>
            </a:r>
            <a:endParaRPr lang="fr-FR" dirty="0" smtClean="0"/>
          </a:p>
          <a:p>
            <a:pPr lvl="1"/>
            <a:r>
              <a:rPr lang="fr-FR" dirty="0" smtClean="0"/>
              <a:t>Mauvaise performance prédictive</a:t>
            </a:r>
          </a:p>
          <a:p>
            <a:r>
              <a:rPr lang="fr-FR" dirty="0" smtClean="0"/>
              <a:t>Remplacer la norme L1 par des normes </a:t>
            </a:r>
            <a:r>
              <a:rPr lang="fr-FR" dirty="0" smtClean="0">
                <a:solidFill>
                  <a:srgbClr val="FF0000"/>
                </a:solidFill>
              </a:rPr>
              <a:t>structurées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/>
              <a:t>non-zéros</a:t>
            </a:r>
            <a:r>
              <a:rPr lang="fr-FR" dirty="0" smtClean="0"/>
              <a:t> s’</a:t>
            </a:r>
            <a:r>
              <a:rPr lang="fr-FR" dirty="0" err="1" smtClean="0"/>
              <a:t>auto-organisent</a:t>
            </a:r>
            <a:r>
              <a:rPr lang="fr-FR" dirty="0" smtClean="0"/>
              <a:t> dans des topologies fixées a l’avance</a:t>
            </a:r>
          </a:p>
          <a:p>
            <a:r>
              <a:rPr lang="fr-FR" dirty="0" smtClean="0"/>
              <a:t>Application en apprentissage supervisé et non supervisé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36474</TotalTime>
  <Words>1509</Words>
  <Application>Microsoft Macintosh PowerPoint</Application>
  <PresentationFormat>Custom</PresentationFormat>
  <Paragraphs>230</Paragraphs>
  <Slides>33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MGA  Modèles Graphiques et Applications</vt:lpstr>
      <vt:lpstr>Partenaires du projet MGA</vt:lpstr>
      <vt:lpstr>Modèles graphiques probabilistes</vt:lpstr>
      <vt:lpstr>Modèles graphiques probabilistes</vt:lpstr>
      <vt:lpstr>MGA - Objectifs du projet</vt:lpstr>
      <vt:lpstr>Résultats</vt:lpstr>
      <vt:lpstr>Résultats</vt:lpstr>
      <vt:lpstr>Liens avec les méthodes  parcimonieuses</vt:lpstr>
      <vt:lpstr>Parcimonie structurée (Jenatton, Obozinski et al., 2009, 2010) (Beakley and Vert, 2010, Jacob et al., 2010)</vt:lpstr>
      <vt:lpstr>Analyse en composantes principales (ACP) structurées (Jenatton et al., 2009)</vt:lpstr>
      <vt:lpstr>Analyse en composantes principales (ACP) structurées (Jenatton et al., 2009)</vt:lpstr>
      <vt:lpstr>Analyse en composantes principales (ACP) structurées (Jenatton et al., 2009)</vt:lpstr>
      <vt:lpstr>Fast detection of multiple change-points in multiple signals (K. Bleakley and J.-P. Vert, NIPS 2010)</vt:lpstr>
      <vt:lpstr>Metastasis prediction from microarray data (Jacob et al., 2009)</vt:lpstr>
      <vt:lpstr>Résultats</vt:lpstr>
      <vt:lpstr>Slide 16</vt:lpstr>
      <vt:lpstr>Co-segmentation (Joulin et al., 2010)</vt:lpstr>
      <vt:lpstr>Résultats</vt:lpstr>
      <vt:lpstr>Slide 19</vt:lpstr>
      <vt:lpstr>Slide 20</vt:lpstr>
      <vt:lpstr>Alignements de graphes multiples (Zaslavskyi et al., 2010)</vt:lpstr>
      <vt:lpstr>Résultats</vt:lpstr>
      <vt:lpstr>Modèles graphiques conditionnelles (CRF) pour séquences (Sokolovska et al, 2009)</vt:lpstr>
      <vt:lpstr>Modèles graphiques conditionnelles (CRF)  pour séquences  (Sokolovska et al, 2009, Lavergne et al., 2010)</vt:lpstr>
      <vt:lpstr>Algorithme EM (Expectation-Maximization) en ligne  (Cappe, 2009, Cappe et Moulines, 2009)</vt:lpstr>
      <vt:lpstr>ColorBayes: detection of nucleotide mutations from SOLID next-generation sequencing data (Chiche, Cappé, Vert)</vt:lpstr>
      <vt:lpstr>Modèles de documents</vt:lpstr>
      <vt:lpstr>NIPS abstracts (Jenatton et al, 2010)</vt:lpstr>
      <vt:lpstr>Online matrix factorization (Mairal et al, 2010, Hoffman et al, 2010)</vt:lpstr>
      <vt:lpstr>Slide 30</vt:lpstr>
      <vt:lpstr>Online LDA (Hoffman et al., 2010)</vt:lpstr>
      <vt:lpstr>MGA – Conclusions</vt:lpstr>
      <vt:lpstr>MGA – Perspectives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fbach</cp:lastModifiedBy>
  <cp:revision>16</cp:revision>
  <cp:lastPrinted>2011-01-04T09:36:24Z</cp:lastPrinted>
  <dcterms:created xsi:type="dcterms:W3CDTF">2011-06-09T07:00:35Z</dcterms:created>
  <dcterms:modified xsi:type="dcterms:W3CDTF">2011-06-09T07:01:03Z</dcterms:modified>
</cp:coreProperties>
</file>